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9" r:id="rId1"/>
  </p:sldMasterIdLst>
  <p:notesMasterIdLst>
    <p:notesMasterId r:id="rId16"/>
  </p:notesMasterIdLst>
  <p:handoutMasterIdLst>
    <p:handoutMasterId r:id="rId17"/>
  </p:handoutMasterIdLst>
  <p:sldIdLst>
    <p:sldId id="1864" r:id="rId2"/>
    <p:sldId id="1825" r:id="rId3"/>
    <p:sldId id="1823" r:id="rId4"/>
    <p:sldId id="1868" r:id="rId5"/>
    <p:sldId id="1869" r:id="rId6"/>
    <p:sldId id="1870" r:id="rId7"/>
    <p:sldId id="1871" r:id="rId8"/>
    <p:sldId id="1866" r:id="rId9"/>
    <p:sldId id="1872" r:id="rId10"/>
    <p:sldId id="1873" r:id="rId11"/>
    <p:sldId id="1874" r:id="rId12"/>
    <p:sldId id="1867" r:id="rId13"/>
    <p:sldId id="1876" r:id="rId14"/>
    <p:sldId id="1877" r:id="rId15"/>
  </p:sldIdLst>
  <p:sldSz cx="9144000" cy="6858000" type="screen4x3"/>
  <p:notesSz cx="9283700" cy="6985000"/>
  <p:custDataLst>
    <p:tags r:id="rId18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Verdana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Verdana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Verdana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Verdana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Verdana" pitchFamily="34" charset="0"/>
        <a:ea typeface="+mn-ea"/>
        <a:cs typeface="+mn-cs"/>
      </a:defRPr>
    </a:lvl5pPr>
    <a:lvl6pPr marL="2286000" algn="l" defTabSz="914400" rtl="0" eaLnBrk="1" latinLnBrk="0" hangingPunct="1">
      <a:defRPr sz="2400" b="1" kern="1200">
        <a:solidFill>
          <a:schemeClr val="tx1"/>
        </a:solidFill>
        <a:latin typeface="Verdana" pitchFamily="34" charset="0"/>
        <a:ea typeface="+mn-ea"/>
        <a:cs typeface="+mn-cs"/>
      </a:defRPr>
    </a:lvl6pPr>
    <a:lvl7pPr marL="2743200" algn="l" defTabSz="914400" rtl="0" eaLnBrk="1" latinLnBrk="0" hangingPunct="1">
      <a:defRPr sz="2400" b="1" kern="1200">
        <a:solidFill>
          <a:schemeClr val="tx1"/>
        </a:solidFill>
        <a:latin typeface="Verdana" pitchFamily="34" charset="0"/>
        <a:ea typeface="+mn-ea"/>
        <a:cs typeface="+mn-cs"/>
      </a:defRPr>
    </a:lvl7pPr>
    <a:lvl8pPr marL="3200400" algn="l" defTabSz="914400" rtl="0" eaLnBrk="1" latinLnBrk="0" hangingPunct="1">
      <a:defRPr sz="2400" b="1" kern="1200">
        <a:solidFill>
          <a:schemeClr val="tx1"/>
        </a:solidFill>
        <a:latin typeface="Verdana" pitchFamily="34" charset="0"/>
        <a:ea typeface="+mn-ea"/>
        <a:cs typeface="+mn-cs"/>
      </a:defRPr>
    </a:lvl8pPr>
    <a:lvl9pPr marL="3657600" algn="l" defTabSz="914400" rtl="0" eaLnBrk="1" latinLnBrk="0" hangingPunct="1">
      <a:defRPr sz="2400" b="1" kern="1200">
        <a:solidFill>
          <a:schemeClr val="tx1"/>
        </a:solidFill>
        <a:latin typeface="Verdana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7C80"/>
    <a:srgbClr val="EB0B0B"/>
    <a:srgbClr val="B3A2C7"/>
    <a:srgbClr val="F3F8FF"/>
    <a:srgbClr val="000000"/>
    <a:srgbClr val="333399"/>
    <a:srgbClr val="FFCCCC"/>
    <a:srgbClr val="0000CC"/>
    <a:srgbClr val="66CCFF"/>
    <a:srgbClr val="CC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170" autoAdjust="0"/>
    <p:restoredTop sz="86425" autoAdjust="0"/>
  </p:normalViewPr>
  <p:slideViewPr>
    <p:cSldViewPr>
      <p:cViewPr varScale="1">
        <p:scale>
          <a:sx n="92" d="100"/>
          <a:sy n="92" d="100"/>
        </p:scale>
        <p:origin x="-1260" y="-102"/>
      </p:cViewPr>
      <p:guideLst>
        <p:guide orient="horz" pos="3024"/>
        <p:guide pos="4560"/>
      </p:guideLst>
    </p:cSldViewPr>
  </p:slideViewPr>
  <p:outlineViewPr>
    <p:cViewPr>
      <p:scale>
        <a:sx n="33" d="100"/>
        <a:sy n="33" d="100"/>
      </p:scale>
      <p:origin x="0" y="32562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50" d="100"/>
        <a:sy n="150" d="100"/>
      </p:scale>
      <p:origin x="0" y="1842"/>
    </p:cViewPr>
  </p:sorterViewPr>
  <p:notesViewPr>
    <p:cSldViewPr>
      <p:cViewPr varScale="1">
        <p:scale>
          <a:sx n="39" d="100"/>
          <a:sy n="39" d="100"/>
        </p:scale>
        <p:origin x="-126" y="-570"/>
      </p:cViewPr>
      <p:guideLst>
        <p:guide orient="horz" pos="2200"/>
        <p:guide pos="2924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gs" Target="tags/tag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3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2"/>
            <a:ext cx="4050875" cy="3425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3" tIns="45717" rIns="91433" bIns="45717" numCol="1" anchor="t" anchorCtr="0" compatLnSpc="1">
            <a:prstTxWarp prst="textNoShape">
              <a:avLst/>
            </a:prstTxWarp>
          </a:bodyPr>
          <a:lstStyle>
            <a:lvl1pPr defTabSz="914493" eaLnBrk="0" hangingPunct="0">
              <a:defRPr sz="1200" b="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1334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5265062" y="2"/>
            <a:ext cx="4052409" cy="3425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3" tIns="45717" rIns="91433" bIns="45717" numCol="1" anchor="t" anchorCtr="0" compatLnSpc="1">
            <a:prstTxWarp prst="textNoShape">
              <a:avLst/>
            </a:prstTxWarp>
          </a:bodyPr>
          <a:lstStyle>
            <a:lvl1pPr algn="r" defTabSz="914493" eaLnBrk="0" hangingPunct="0">
              <a:defRPr sz="1200" b="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1334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6653032"/>
            <a:ext cx="4050875" cy="3425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3" tIns="45717" rIns="91433" bIns="45717" numCol="1" anchor="b" anchorCtr="0" compatLnSpc="1">
            <a:prstTxWarp prst="textNoShape">
              <a:avLst/>
            </a:prstTxWarp>
          </a:bodyPr>
          <a:lstStyle>
            <a:lvl1pPr defTabSz="914493" eaLnBrk="0" hangingPunct="0">
              <a:defRPr sz="1200" b="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1334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5265062" y="6653032"/>
            <a:ext cx="4052409" cy="3425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3" tIns="45717" rIns="91433" bIns="45717" numCol="1" anchor="b" anchorCtr="0" compatLnSpc="1">
            <a:prstTxWarp prst="textNoShape">
              <a:avLst/>
            </a:prstTxWarp>
          </a:bodyPr>
          <a:lstStyle>
            <a:lvl1pPr algn="r" defTabSz="914493" eaLnBrk="0" hangingPunct="0">
              <a:defRPr sz="1200" b="0">
                <a:latin typeface="Times New Roman" pitchFamily="18" charset="0"/>
              </a:defRPr>
            </a:lvl1pPr>
          </a:lstStyle>
          <a:p>
            <a:pPr>
              <a:defRPr/>
            </a:pPr>
            <a:fld id="{C9CE4291-513B-4C3F-81C2-0CEE66DA1ED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152051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2"/>
            <a:ext cx="4050875" cy="3425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3" tIns="45717" rIns="91433" bIns="45717" numCol="1" anchor="t" anchorCtr="0" compatLnSpc="1">
            <a:prstTxWarp prst="textNoShape">
              <a:avLst/>
            </a:prstTxWarp>
          </a:bodyPr>
          <a:lstStyle>
            <a:lvl1pPr defTabSz="914493" eaLnBrk="0" hangingPunct="0">
              <a:defRPr sz="1200" b="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854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5265062" y="2"/>
            <a:ext cx="4052409" cy="3425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3" tIns="45717" rIns="91433" bIns="45717" numCol="1" anchor="t" anchorCtr="0" compatLnSpc="1">
            <a:prstTxWarp prst="textNoShape">
              <a:avLst/>
            </a:prstTxWarp>
          </a:bodyPr>
          <a:lstStyle>
            <a:lvl1pPr algn="r" defTabSz="914493" eaLnBrk="0" hangingPunct="0">
              <a:defRPr sz="1200" b="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34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2847975" y="514350"/>
            <a:ext cx="3521075" cy="264001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854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1212653" y="3325757"/>
            <a:ext cx="6787785" cy="31529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3" tIns="45717" rIns="91433" bIns="4571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10855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6653032"/>
            <a:ext cx="4050875" cy="3425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3" tIns="45717" rIns="91433" bIns="45717" numCol="1" anchor="b" anchorCtr="0" compatLnSpc="1">
            <a:prstTxWarp prst="textNoShape">
              <a:avLst/>
            </a:prstTxWarp>
          </a:bodyPr>
          <a:lstStyle>
            <a:lvl1pPr defTabSz="914493" eaLnBrk="0" hangingPunct="0">
              <a:defRPr sz="1200" b="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855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265062" y="6653032"/>
            <a:ext cx="4052409" cy="3425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3" tIns="45717" rIns="91433" bIns="45717" numCol="1" anchor="b" anchorCtr="0" compatLnSpc="1">
            <a:prstTxWarp prst="textNoShape">
              <a:avLst/>
            </a:prstTxWarp>
          </a:bodyPr>
          <a:lstStyle>
            <a:lvl1pPr algn="r" defTabSz="914493" eaLnBrk="0" hangingPunct="0">
              <a:defRPr sz="1200" b="0">
                <a:latin typeface="Times New Roman" pitchFamily="18" charset="0"/>
              </a:defRPr>
            </a:lvl1pPr>
          </a:lstStyle>
          <a:p>
            <a:pPr>
              <a:defRPr/>
            </a:pPr>
            <a:fld id="{FC272B2A-9639-40D4-AC05-558DF3BEFBB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916066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4493" eaLnBrk="0" hangingPunct="0">
              <a:defRPr sz="2300" b="1">
                <a:solidFill>
                  <a:schemeClr val="tx1"/>
                </a:solidFill>
                <a:latin typeface="Verdana" pitchFamily="34" charset="0"/>
              </a:defRPr>
            </a:lvl1pPr>
            <a:lvl2pPr marL="714495" indent="-274806" defTabSz="914493" eaLnBrk="0" hangingPunct="0">
              <a:defRPr sz="2300" b="1">
                <a:solidFill>
                  <a:schemeClr val="tx1"/>
                </a:solidFill>
                <a:latin typeface="Verdana" pitchFamily="34" charset="0"/>
              </a:defRPr>
            </a:lvl2pPr>
            <a:lvl3pPr marL="1099223" indent="-219845" defTabSz="914493" eaLnBrk="0" hangingPunct="0">
              <a:defRPr sz="2300" b="1">
                <a:solidFill>
                  <a:schemeClr val="tx1"/>
                </a:solidFill>
                <a:latin typeface="Verdana" pitchFamily="34" charset="0"/>
              </a:defRPr>
            </a:lvl3pPr>
            <a:lvl4pPr marL="1538912" indent="-219845" defTabSz="914493" eaLnBrk="0" hangingPunct="0">
              <a:defRPr sz="2300" b="1">
                <a:solidFill>
                  <a:schemeClr val="tx1"/>
                </a:solidFill>
                <a:latin typeface="Verdana" pitchFamily="34" charset="0"/>
              </a:defRPr>
            </a:lvl4pPr>
            <a:lvl5pPr marL="1978602" indent="-219845" defTabSz="914493" eaLnBrk="0" hangingPunct="0">
              <a:defRPr sz="2300" b="1">
                <a:solidFill>
                  <a:schemeClr val="tx1"/>
                </a:solidFill>
                <a:latin typeface="Verdana" pitchFamily="34" charset="0"/>
              </a:defRPr>
            </a:lvl5pPr>
            <a:lvl6pPr marL="2418291" indent="-219845" defTabSz="914493" eaLnBrk="0" fontAlgn="base" hangingPunct="0">
              <a:spcBef>
                <a:spcPct val="0"/>
              </a:spcBef>
              <a:spcAft>
                <a:spcPct val="0"/>
              </a:spcAft>
              <a:defRPr sz="2300" b="1">
                <a:solidFill>
                  <a:schemeClr val="tx1"/>
                </a:solidFill>
                <a:latin typeface="Verdana" pitchFamily="34" charset="0"/>
              </a:defRPr>
            </a:lvl6pPr>
            <a:lvl7pPr marL="2857980" indent="-219845" defTabSz="914493" eaLnBrk="0" fontAlgn="base" hangingPunct="0">
              <a:spcBef>
                <a:spcPct val="0"/>
              </a:spcBef>
              <a:spcAft>
                <a:spcPct val="0"/>
              </a:spcAft>
              <a:defRPr sz="2300" b="1">
                <a:solidFill>
                  <a:schemeClr val="tx1"/>
                </a:solidFill>
                <a:latin typeface="Verdana" pitchFamily="34" charset="0"/>
              </a:defRPr>
            </a:lvl7pPr>
            <a:lvl8pPr marL="3297669" indent="-219845" defTabSz="914493" eaLnBrk="0" fontAlgn="base" hangingPunct="0">
              <a:spcBef>
                <a:spcPct val="0"/>
              </a:spcBef>
              <a:spcAft>
                <a:spcPct val="0"/>
              </a:spcAft>
              <a:defRPr sz="2300" b="1">
                <a:solidFill>
                  <a:schemeClr val="tx1"/>
                </a:solidFill>
                <a:latin typeface="Verdana" pitchFamily="34" charset="0"/>
              </a:defRPr>
            </a:lvl8pPr>
            <a:lvl9pPr marL="3737359" indent="-219845" defTabSz="914493" eaLnBrk="0" fontAlgn="base" hangingPunct="0">
              <a:spcBef>
                <a:spcPct val="0"/>
              </a:spcBef>
              <a:spcAft>
                <a:spcPct val="0"/>
              </a:spcAft>
              <a:defRPr sz="2300" b="1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fld id="{10DDF69A-B1CE-407D-B4CA-18388E9B1A33}" type="slidenum">
              <a:rPr lang="en-US" sz="1200" b="0">
                <a:latin typeface="Times New Roman" pitchFamily="18" charset="0"/>
              </a:rPr>
              <a:pPr/>
              <a:t>1</a:t>
            </a:fld>
            <a:endParaRPr lang="en-US" sz="1200" b="0" dirty="0">
              <a:latin typeface="Times New Roman" pitchFamily="18" charset="0"/>
            </a:endParaRPr>
          </a:p>
        </p:txBody>
      </p:sp>
      <p:sp>
        <p:nvSpPr>
          <p:cNvPr id="194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846388" y="515938"/>
            <a:ext cx="3519487" cy="2638425"/>
          </a:xfrm>
          <a:ln/>
        </p:spPr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dirty="0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14400" y="685800"/>
            <a:ext cx="7721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33600" y="3886200"/>
            <a:ext cx="6400800" cy="1771650"/>
          </a:xfrm>
        </p:spPr>
        <p:txBody>
          <a:bodyPr/>
          <a:lstStyle>
            <a:lvl1pPr marL="0" indent="0">
              <a:buFont typeface="Wingdings" pitchFamily="2" charset="2"/>
              <a:buNone/>
              <a:defRPr>
                <a:latin typeface="Arial Black" pitchFamily="34" charset="0"/>
              </a:defRPr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711200" y="6229350"/>
            <a:ext cx="1930400" cy="51435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50000"/>
              </a:spcBef>
              <a:defRPr sz="1400" b="0">
                <a:solidFill>
                  <a:srgbClr val="5E574E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 bwMode="auto">
          <a:xfrm>
            <a:off x="3149600" y="6229350"/>
            <a:ext cx="2844800" cy="51435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0" hangingPunct="0">
              <a:spcBef>
                <a:spcPct val="50000"/>
              </a:spcBef>
              <a:defRPr sz="1400" b="0">
                <a:solidFill>
                  <a:srgbClr val="5E574E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604000" y="6229350"/>
            <a:ext cx="1828800" cy="514350"/>
          </a:xfrm>
        </p:spPr>
        <p:txBody>
          <a:bodyPr/>
          <a:lstStyle>
            <a:lvl1pPr>
              <a:defRPr>
                <a:solidFill>
                  <a:srgbClr val="5E574E"/>
                </a:solidFill>
              </a:defRPr>
            </a:lvl1pPr>
          </a:lstStyle>
          <a:p>
            <a:pPr>
              <a:defRPr/>
            </a:pPr>
            <a:fld id="{5DBA1866-669A-48E2-9CD8-8BAAA8AA5AE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998419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6400" y="228600"/>
            <a:ext cx="7772400" cy="533400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2400">
                <a:solidFill>
                  <a:schemeClr val="accent1">
                    <a:lumMod val="75000"/>
                  </a:schemeClr>
                </a:solidFill>
              </a:defRPr>
            </a:lvl1pPr>
            <a:lvl2pPr>
              <a:defRPr sz="2000"/>
            </a:lvl2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58CFC0A-4959-4957-B2D2-E5894BE19F6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94554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28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86874C0-2785-4845-BD36-90CF5D73F67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15855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371600"/>
            <a:ext cx="4013200" cy="50292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2800" y="1371600"/>
            <a:ext cx="4013200" cy="50292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AD3BE42-401D-4DD6-B8EC-0487270C6AA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97069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A8A61AC-7CF5-45DB-BB42-FE620FAA8CF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19903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82BBAEA-3154-44A9-83F5-5474188E01F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42854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F8FF"/>
        </a:solidFill>
        <a:effectLst>
          <a:outerShdw dist="107763" dir="2700000" algn="ctr" rotWithShape="0">
            <a:srgbClr val="000000"/>
          </a:outerShdw>
        </a:effectLst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06400" y="228600"/>
            <a:ext cx="7772400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066800"/>
            <a:ext cx="8178800" cy="533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</p:txBody>
      </p:sp>
      <p:sp>
        <p:nvSpPr>
          <p:cNvPr id="2054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629400" y="6400800"/>
            <a:ext cx="1905000" cy="28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spcBef>
                <a:spcPct val="50000"/>
              </a:spcBef>
              <a:defRPr sz="1400" b="0">
                <a:solidFill>
                  <a:schemeClr val="bg2"/>
                </a:solidFill>
                <a:latin typeface="Arial" charset="0"/>
              </a:defRPr>
            </a:lvl1pPr>
          </a:lstStyle>
          <a:p>
            <a:pPr>
              <a:defRPr/>
            </a:pPr>
            <a:fld id="{2937542E-419E-4905-8FDF-FF5CF032A54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2056" name="Line 8"/>
          <p:cNvSpPr>
            <a:spLocks noChangeShapeType="1"/>
          </p:cNvSpPr>
          <p:nvPr userDrawn="1"/>
        </p:nvSpPr>
        <p:spPr bwMode="auto">
          <a:xfrm>
            <a:off x="1066800" y="914400"/>
            <a:ext cx="7924800" cy="0"/>
          </a:xfrm>
          <a:prstGeom prst="line">
            <a:avLst/>
          </a:prstGeom>
          <a:noFill/>
          <a:ln w="38100">
            <a:solidFill>
              <a:schemeClr val="accent1">
                <a:lumMod val="60000"/>
                <a:lumOff val="40000"/>
              </a:schemeClr>
            </a:solidFill>
            <a:round/>
            <a:headEnd/>
            <a:tailEnd/>
          </a:ln>
          <a:effectLst/>
        </p:spPr>
        <p:txBody>
          <a:bodyPr/>
          <a:lstStyle/>
          <a:p>
            <a:pPr eaLnBrk="0" hangingPunct="0">
              <a:defRPr/>
            </a:pPr>
            <a:endParaRPr lang="en-US"/>
          </a:p>
        </p:txBody>
      </p:sp>
      <p:sp>
        <p:nvSpPr>
          <p:cNvPr id="1030" name="Text Box 6"/>
          <p:cNvSpPr txBox="1">
            <a:spLocks noChangeArrowheads="1"/>
          </p:cNvSpPr>
          <p:nvPr userDrawn="1"/>
        </p:nvSpPr>
        <p:spPr bwMode="auto">
          <a:xfrm>
            <a:off x="685800" y="6616700"/>
            <a:ext cx="2685351" cy="1846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600" dirty="0" smtClean="0"/>
              <a:t>2013</a:t>
            </a:r>
            <a:r>
              <a:rPr lang="en-US" sz="600" baseline="0" dirty="0" smtClean="0"/>
              <a:t> </a:t>
            </a:r>
            <a:r>
              <a:rPr lang="en-US" sz="600" baseline="0" dirty="0" smtClean="0"/>
              <a:t>NSA </a:t>
            </a:r>
            <a:r>
              <a:rPr lang="en-US" sz="600" baseline="0" dirty="0" smtClean="0"/>
              <a:t>Workshop – Composable Modeling and Analysis</a:t>
            </a:r>
            <a:endParaRPr lang="en-US" sz="600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52" r:id="rId2"/>
    <p:sldLayoutId id="2147483653" r:id="rId3"/>
    <p:sldLayoutId id="2147483654" r:id="rId4"/>
    <p:sldLayoutId id="2147483656" r:id="rId5"/>
    <p:sldLayoutId id="2147483657" r:id="rId6"/>
  </p:sldLayoutIdLst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2800">
          <a:solidFill>
            <a:schemeClr val="tx2"/>
          </a:solidFill>
          <a:latin typeface="Verdana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2800">
          <a:solidFill>
            <a:schemeClr val="tx2"/>
          </a:solidFill>
          <a:latin typeface="Verdana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2800">
          <a:solidFill>
            <a:schemeClr val="tx2"/>
          </a:solidFill>
          <a:latin typeface="Verdana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2800">
          <a:solidFill>
            <a:schemeClr val="tx2"/>
          </a:solidFill>
          <a:latin typeface="Verdana" pitchFamily="34" charset="0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kumimoji="1" sz="2800">
          <a:solidFill>
            <a:schemeClr val="tx2"/>
          </a:solidFill>
          <a:latin typeface="Verdana" pitchFamily="34" charset="0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kumimoji="1" sz="2800">
          <a:solidFill>
            <a:schemeClr val="tx2"/>
          </a:solidFill>
          <a:latin typeface="Verdana" pitchFamily="34" charset="0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kumimoji="1" sz="2800">
          <a:solidFill>
            <a:schemeClr val="tx2"/>
          </a:solidFill>
          <a:latin typeface="Verdana" pitchFamily="34" charset="0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kumimoji="1" sz="2800">
          <a:solidFill>
            <a:schemeClr val="tx2"/>
          </a:solidFill>
          <a:latin typeface="Verdana" pitchFamily="34" charset="0"/>
        </a:defRPr>
      </a:lvl9pPr>
    </p:titleStyle>
    <p:bodyStyle>
      <a:lvl1pPr marL="342900" indent="-342900" algn="l" rtl="0" eaLnBrk="0" fontAlgn="base" hangingPunct="0">
        <a:lnSpc>
          <a:spcPct val="90000"/>
        </a:lnSpc>
        <a:spcBef>
          <a:spcPct val="15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kumimoji="1" sz="20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lnSpc>
          <a:spcPct val="90000"/>
        </a:lnSpc>
        <a:spcBef>
          <a:spcPct val="15000"/>
        </a:spcBef>
        <a:spcAft>
          <a:spcPct val="0"/>
        </a:spcAft>
        <a:buClr>
          <a:schemeClr val="accent2"/>
        </a:buClr>
        <a:buChar char="•"/>
        <a:defRPr kumimoji="1" sz="20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lnSpc>
          <a:spcPct val="90000"/>
        </a:lnSpc>
        <a:spcBef>
          <a:spcPct val="15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kumimoji="1" sz="20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lnSpc>
          <a:spcPct val="90000"/>
        </a:lnSpc>
        <a:spcBef>
          <a:spcPct val="15000"/>
        </a:spcBef>
        <a:spcAft>
          <a:spcPct val="0"/>
        </a:spcAft>
        <a:buClr>
          <a:schemeClr val="accent2"/>
        </a:buClr>
        <a:buChar char="•"/>
        <a:defRPr kumimoji="1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lnSpc>
          <a:spcPct val="90000"/>
        </a:lnSpc>
        <a:spcBef>
          <a:spcPct val="15000"/>
        </a:spcBef>
        <a:spcAft>
          <a:spcPct val="0"/>
        </a:spcAft>
        <a:buClr>
          <a:schemeClr val="accent2"/>
        </a:buClr>
        <a:buChar char="–"/>
        <a:defRPr kumimoji="1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lnSpc>
          <a:spcPct val="90000"/>
        </a:lnSpc>
        <a:spcBef>
          <a:spcPct val="15000"/>
        </a:spcBef>
        <a:spcAft>
          <a:spcPct val="0"/>
        </a:spcAft>
        <a:buClr>
          <a:schemeClr val="accent2"/>
        </a:buClr>
        <a:buChar char="–"/>
        <a:defRPr kumimoji="1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lnSpc>
          <a:spcPct val="90000"/>
        </a:lnSpc>
        <a:spcBef>
          <a:spcPct val="15000"/>
        </a:spcBef>
        <a:spcAft>
          <a:spcPct val="0"/>
        </a:spcAft>
        <a:buClr>
          <a:schemeClr val="accent2"/>
        </a:buClr>
        <a:buChar char="–"/>
        <a:defRPr kumimoji="1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lnSpc>
          <a:spcPct val="90000"/>
        </a:lnSpc>
        <a:spcBef>
          <a:spcPct val="15000"/>
        </a:spcBef>
        <a:spcAft>
          <a:spcPct val="0"/>
        </a:spcAft>
        <a:buClr>
          <a:schemeClr val="accent2"/>
        </a:buClr>
        <a:buChar char="–"/>
        <a:defRPr kumimoji="1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lnSpc>
          <a:spcPct val="90000"/>
        </a:lnSpc>
        <a:spcBef>
          <a:spcPct val="15000"/>
        </a:spcBef>
        <a:spcAft>
          <a:spcPct val="0"/>
        </a:spcAft>
        <a:buClr>
          <a:schemeClr val="accent2"/>
        </a:buClr>
        <a:buChar char="–"/>
        <a:defRPr kumimoji="1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97898" y="838200"/>
            <a:ext cx="8541302" cy="1752600"/>
          </a:xfrm>
          <a:solidFill>
            <a:schemeClr val="tx2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 anchor="ctr"/>
          <a:lstStyle/>
          <a:p>
            <a:pPr algn="ctr"/>
            <a:r>
              <a:rPr lang="en-US" sz="2800" i="1" dirty="0"/>
              <a:t>Addressing </a:t>
            </a:r>
            <a:r>
              <a:rPr lang="en-US" sz="2800" i="1" dirty="0" smtClean="0"/>
              <a:t>Challenges </a:t>
            </a:r>
            <a:r>
              <a:rPr lang="en-US" sz="2800" i="1" dirty="0"/>
              <a:t>of </a:t>
            </a:r>
            <a:r>
              <a:rPr lang="en-US" sz="2800" i="1" dirty="0" smtClean="0"/>
              <a:t>Scale through</a:t>
            </a:r>
            <a:br>
              <a:rPr lang="en-US" sz="2800" i="1" dirty="0" smtClean="0"/>
            </a:br>
            <a:r>
              <a:rPr lang="en-US" sz="2800" i="1" dirty="0" smtClean="0"/>
              <a:t>Composable Modeling and Analysis </a:t>
            </a:r>
            <a:endParaRPr lang="en-US" sz="2800" dirty="0" smtClean="0"/>
          </a:p>
        </p:txBody>
      </p:sp>
      <p:sp>
        <p:nvSpPr>
          <p:cNvPr id="18435" name="Rectangle 4"/>
          <p:cNvSpPr>
            <a:spLocks noChangeArrowheads="1"/>
          </p:cNvSpPr>
          <p:nvPr/>
        </p:nvSpPr>
        <p:spPr bwMode="auto">
          <a:xfrm>
            <a:off x="762000" y="3429000"/>
            <a:ext cx="7620000" cy="281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 eaLnBrk="0" hangingPunct="0">
              <a:lnSpc>
                <a:spcPct val="90000"/>
              </a:lnSpc>
              <a:spcBef>
                <a:spcPts val="600"/>
              </a:spcBef>
              <a:buClr>
                <a:schemeClr val="accent2"/>
              </a:buClr>
              <a:buFont typeface="Wingdings" pitchFamily="2" charset="2"/>
              <a:buNone/>
            </a:pPr>
            <a:r>
              <a:rPr kumimoji="1" lang="en-US" sz="1800" dirty="0" smtClean="0"/>
              <a:t>Jonathan Aldrich, leader</a:t>
            </a:r>
          </a:p>
          <a:p>
            <a:pPr algn="ctr" eaLnBrk="0" hangingPunct="0">
              <a:lnSpc>
                <a:spcPct val="90000"/>
              </a:lnSpc>
              <a:spcBef>
                <a:spcPts val="600"/>
              </a:spcBef>
              <a:buClr>
                <a:schemeClr val="accent2"/>
              </a:buClr>
              <a:buFont typeface="Wingdings" pitchFamily="2" charset="2"/>
              <a:buNone/>
            </a:pPr>
            <a:r>
              <a:rPr kumimoji="1" lang="en-US" sz="1800" dirty="0" smtClean="0"/>
              <a:t>Science of Security </a:t>
            </a:r>
            <a:r>
              <a:rPr kumimoji="1" lang="en-US" sz="1800" dirty="0" err="1" smtClean="0"/>
              <a:t>Lablet</a:t>
            </a:r>
            <a:r>
              <a:rPr kumimoji="1" lang="en-US" sz="1800" dirty="0" smtClean="0"/>
              <a:t> PI Meeting</a:t>
            </a:r>
          </a:p>
          <a:p>
            <a:pPr algn="ctr" eaLnBrk="0" hangingPunct="0">
              <a:lnSpc>
                <a:spcPct val="90000"/>
              </a:lnSpc>
              <a:spcBef>
                <a:spcPts val="600"/>
              </a:spcBef>
              <a:buClr>
                <a:schemeClr val="accent2"/>
              </a:buClr>
              <a:buFont typeface="Wingdings" pitchFamily="2" charset="2"/>
              <a:buNone/>
            </a:pPr>
            <a:r>
              <a:rPr kumimoji="1" lang="en-US" sz="1800" dirty="0" smtClean="0"/>
              <a:t>Carnegie Mellon University</a:t>
            </a:r>
          </a:p>
          <a:p>
            <a:pPr algn="ctr" eaLnBrk="0" hangingPunct="0">
              <a:lnSpc>
                <a:spcPct val="90000"/>
              </a:lnSpc>
              <a:spcBef>
                <a:spcPts val="600"/>
              </a:spcBef>
              <a:buClr>
                <a:schemeClr val="accent2"/>
              </a:buClr>
              <a:buFont typeface="Wingdings" pitchFamily="2" charset="2"/>
              <a:buNone/>
            </a:pPr>
            <a:r>
              <a:rPr kumimoji="1" lang="en-US" sz="1800" dirty="0" smtClean="0"/>
              <a:t>September 26, 2013</a:t>
            </a:r>
          </a:p>
          <a:p>
            <a:pPr algn="ctr" eaLnBrk="0" hangingPunct="0">
              <a:lnSpc>
                <a:spcPct val="90000"/>
              </a:lnSpc>
              <a:spcBef>
                <a:spcPts val="600"/>
              </a:spcBef>
              <a:buClr>
                <a:schemeClr val="accent2"/>
              </a:buClr>
              <a:buFont typeface="Wingdings" pitchFamily="2" charset="2"/>
              <a:buNone/>
            </a:pPr>
            <a:endParaRPr kumimoji="1" lang="en-US" sz="1800" dirty="0" smtClean="0"/>
          </a:p>
          <a:p>
            <a:pPr algn="ctr" eaLnBrk="0" hangingPunct="0">
              <a:lnSpc>
                <a:spcPct val="90000"/>
              </a:lnSpc>
              <a:spcBef>
                <a:spcPts val="600"/>
              </a:spcBef>
              <a:buClr>
                <a:schemeClr val="accent2"/>
              </a:buClr>
              <a:buFont typeface="Wingdings" pitchFamily="2" charset="2"/>
              <a:buNone/>
            </a:pPr>
            <a:endParaRPr kumimoji="1" lang="en-US" sz="1800" dirty="0"/>
          </a:p>
          <a:p>
            <a:pPr algn="ctr" eaLnBrk="0" hangingPunct="0">
              <a:lnSpc>
                <a:spcPct val="90000"/>
              </a:lnSpc>
              <a:spcBef>
                <a:spcPts val="600"/>
              </a:spcBef>
              <a:buClr>
                <a:schemeClr val="accent2"/>
              </a:buClr>
              <a:buFont typeface="Wingdings" pitchFamily="2" charset="2"/>
              <a:buNone/>
            </a:pPr>
            <a:r>
              <a:rPr kumimoji="1" lang="en-US" sz="1800" b="0" dirty="0" smtClean="0"/>
              <a:t>Based on </a:t>
            </a:r>
            <a:r>
              <a:rPr kumimoji="1" lang="en-US" sz="1800" b="0" dirty="0" smtClean="0"/>
              <a:t>material and slides </a:t>
            </a:r>
            <a:r>
              <a:rPr kumimoji="1" lang="en-US" sz="1800" b="0" dirty="0"/>
              <a:t>from “</a:t>
            </a:r>
            <a:r>
              <a:rPr kumimoji="1" lang="en-US" sz="1800" dirty="0"/>
              <a:t>Science of Security Hard Problems: A </a:t>
            </a:r>
            <a:r>
              <a:rPr kumimoji="1" lang="en-US" sz="1800" dirty="0" err="1"/>
              <a:t>Lablet</a:t>
            </a:r>
            <a:r>
              <a:rPr kumimoji="1" lang="en-US" sz="1800" dirty="0"/>
              <a:t> </a:t>
            </a:r>
            <a:r>
              <a:rPr kumimoji="1" lang="en-US" sz="1800" dirty="0" smtClean="0"/>
              <a:t>Perspective</a:t>
            </a:r>
            <a:r>
              <a:rPr kumimoji="1" lang="en-US" sz="1800" b="0" dirty="0" smtClean="0"/>
              <a:t>” by </a:t>
            </a:r>
            <a:r>
              <a:rPr kumimoji="1" lang="en-US" sz="1800" b="0" dirty="0" smtClean="0"/>
              <a:t>David </a:t>
            </a:r>
            <a:r>
              <a:rPr kumimoji="1" lang="en-US" sz="1800" b="0" dirty="0"/>
              <a:t>M. </a:t>
            </a:r>
            <a:r>
              <a:rPr kumimoji="1" lang="en-US" sz="1800" b="0" dirty="0" err="1" smtClean="0"/>
              <a:t>Nicol</a:t>
            </a:r>
            <a:r>
              <a:rPr kumimoji="1" lang="en-US" sz="1800" b="0" dirty="0" smtClean="0"/>
              <a:t>, William </a:t>
            </a:r>
            <a:r>
              <a:rPr kumimoji="1" lang="en-US" sz="1800" b="0" dirty="0"/>
              <a:t>H. </a:t>
            </a:r>
            <a:r>
              <a:rPr kumimoji="1" lang="en-US" sz="1800" b="0" dirty="0" smtClean="0"/>
              <a:t>Sanders, William </a:t>
            </a:r>
            <a:r>
              <a:rPr kumimoji="1" lang="en-US" sz="1800" b="0" dirty="0"/>
              <a:t>L. </a:t>
            </a:r>
            <a:r>
              <a:rPr kumimoji="1" lang="en-US" sz="1800" b="0" dirty="0" err="1" smtClean="0"/>
              <a:t>Scherlis</a:t>
            </a:r>
            <a:r>
              <a:rPr kumimoji="1" lang="en-US" sz="1800" b="0" dirty="0" smtClean="0"/>
              <a:t>, and Laurie </a:t>
            </a:r>
            <a:r>
              <a:rPr kumimoji="1" lang="en-US" sz="1800" b="0" dirty="0"/>
              <a:t>A. </a:t>
            </a:r>
            <a:r>
              <a:rPr kumimoji="1" lang="en-US" sz="1800" b="0" dirty="0" smtClean="0"/>
              <a:t>Williams</a:t>
            </a:r>
            <a:endParaRPr kumimoji="1" lang="en-US" sz="1800" b="0" dirty="0" smtClean="0"/>
          </a:p>
        </p:txBody>
      </p:sp>
    </p:spTree>
    <p:extLst>
      <p:ext uri="{BB962C8B-B14F-4D97-AF65-F5344CB8AC3E}">
        <p14:creationId xmlns:p14="http://schemas.microsoft.com/office/powerpoint/2010/main" val="10580680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Science </a:t>
            </a:r>
            <a:r>
              <a:rPr lang="en-US" dirty="0" smtClean="0"/>
              <a:t>of </a:t>
            </a:r>
            <a:r>
              <a:rPr lang="en-US" dirty="0" smtClean="0"/>
              <a:t>Security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…is a science</a:t>
            </a:r>
          </a:p>
          <a:p>
            <a:pPr lvl="1"/>
            <a:r>
              <a:rPr lang="en-US" dirty="0"/>
              <a:t>w</a:t>
            </a:r>
            <a:r>
              <a:rPr lang="en-US" dirty="0" smtClean="0"/>
              <a:t>hose goal is to build a body of knowledge</a:t>
            </a:r>
          </a:p>
          <a:p>
            <a:pPr lvl="1"/>
            <a:r>
              <a:rPr lang="en-US" dirty="0"/>
              <a:t>b</a:t>
            </a:r>
            <a:r>
              <a:rPr lang="en-US" dirty="0" smtClean="0"/>
              <a:t>y forming theories that make predictions</a:t>
            </a:r>
          </a:p>
          <a:p>
            <a:pPr lvl="1"/>
            <a:r>
              <a:rPr lang="en-US" dirty="0"/>
              <a:t>a</a:t>
            </a:r>
            <a:r>
              <a:rPr lang="en-US" dirty="0" smtClean="0"/>
              <a:t>nd validating these in a repeatable way</a:t>
            </a:r>
          </a:p>
          <a:p>
            <a:pPr lvl="1"/>
            <a:r>
              <a:rPr lang="en-US" dirty="0"/>
              <a:t>t</a:t>
            </a:r>
            <a:r>
              <a:rPr lang="en-US" dirty="0" smtClean="0"/>
              <a:t>hrough a wide variety of rigorous methods</a:t>
            </a:r>
          </a:p>
          <a:p>
            <a:pPr lvl="1"/>
            <a:endParaRPr lang="en-US" dirty="0" smtClean="0"/>
          </a:p>
          <a:p>
            <a:r>
              <a:rPr lang="en-US" dirty="0" smtClean="0"/>
              <a:t>…f</a:t>
            </a:r>
            <a:r>
              <a:rPr lang="en-US" dirty="0" smtClean="0"/>
              <a:t>ocused on security</a:t>
            </a:r>
          </a:p>
          <a:p>
            <a:pPr lvl="1"/>
            <a:r>
              <a:rPr lang="en-US" dirty="0" smtClean="0"/>
              <a:t>an interdisciplinary field, drawing on computer science, mathematics, social science, …</a:t>
            </a:r>
          </a:p>
          <a:p>
            <a:pPr lvl="1"/>
            <a:r>
              <a:rPr lang="en-US" dirty="0"/>
              <a:t>c</a:t>
            </a:r>
            <a:r>
              <a:rPr lang="en-US" dirty="0" smtClean="0"/>
              <a:t>oncerned with achieving a set of desirable properties</a:t>
            </a:r>
          </a:p>
          <a:p>
            <a:pPr lvl="1"/>
            <a:r>
              <a:rPr lang="en-US" dirty="0"/>
              <a:t>i</a:t>
            </a:r>
            <a:r>
              <a:rPr lang="en-US" dirty="0" smtClean="0"/>
              <a:t>n the presence of an adversary</a:t>
            </a:r>
            <a:endParaRPr lang="en-US" dirty="0" smtClean="0"/>
          </a:p>
          <a:p>
            <a:pPr lvl="1"/>
            <a:endParaRPr lang="en-US" dirty="0" smtClean="0"/>
          </a:p>
          <a:p>
            <a:r>
              <a:rPr lang="en-US" dirty="0" smtClean="0"/>
              <a:t>…which informs the development and operation of secure systems</a:t>
            </a:r>
          </a:p>
          <a:p>
            <a:pPr lvl="1"/>
            <a:r>
              <a:rPr lang="en-US" dirty="0"/>
              <a:t>h</a:t>
            </a:r>
            <a:r>
              <a:rPr lang="en-US" dirty="0" smtClean="0"/>
              <a:t>ow science impacts practice</a:t>
            </a:r>
          </a:p>
        </p:txBody>
      </p:sp>
    </p:spTree>
    <p:extLst>
      <p:ext uri="{BB962C8B-B14F-4D97-AF65-F5344CB8AC3E}">
        <p14:creationId xmlns:p14="http://schemas.microsoft.com/office/powerpoint/2010/main" val="4976618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Five Hard Problems in the Science of Security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066800"/>
            <a:ext cx="7162800" cy="3352800"/>
          </a:xfrm>
          <a:solidFill>
            <a:schemeClr val="tx2">
              <a:lumMod val="20000"/>
              <a:lumOff val="8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274320" tIns="182880" rIns="274320" bIns="182880" numCol="1" anchor="ctr" anchorCtr="0" compatLnSpc="1">
            <a:prstTxWarp prst="textNoShape">
              <a:avLst/>
            </a:prstTxWarp>
          </a:bodyPr>
          <a:lstStyle/>
          <a:p>
            <a:pPr marL="514350" indent="-514350">
              <a:lnSpc>
                <a:spcPct val="150000"/>
              </a:lnSpc>
              <a:spcBef>
                <a:spcPct val="0"/>
              </a:spcBef>
              <a:buFont typeface="+mj-lt"/>
              <a:buAutoNum type="arabicPeriod"/>
            </a:pPr>
            <a:r>
              <a:rPr lang="en-US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Scalability and composability</a:t>
            </a:r>
          </a:p>
          <a:p>
            <a:pPr marL="514350" indent="-514350">
              <a:lnSpc>
                <a:spcPct val="150000"/>
              </a:lnSpc>
              <a:spcBef>
                <a:spcPct val="0"/>
              </a:spcBef>
              <a:buFont typeface="+mj-lt"/>
              <a:buAutoNum type="arabicPeriod"/>
            </a:pPr>
            <a:r>
              <a:rPr lang="en-US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Policy-governed secure collaboration</a:t>
            </a:r>
            <a:endParaRPr lang="en-US" dirty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  <a:p>
            <a:pPr marL="514350" indent="-514350">
              <a:lnSpc>
                <a:spcPct val="150000"/>
              </a:lnSpc>
              <a:spcBef>
                <a:spcPct val="0"/>
              </a:spcBef>
              <a:buFont typeface="+mj-lt"/>
              <a:buAutoNum type="arabicPeriod"/>
            </a:pPr>
            <a:r>
              <a:rPr lang="en-US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Predictive security metrics</a:t>
            </a:r>
          </a:p>
          <a:p>
            <a:pPr marL="514350" indent="-514350">
              <a:lnSpc>
                <a:spcPct val="150000"/>
              </a:lnSpc>
              <a:spcBef>
                <a:spcPct val="0"/>
              </a:spcBef>
              <a:buFont typeface="+mj-lt"/>
              <a:buAutoNum type="arabicPeriod"/>
            </a:pPr>
            <a:r>
              <a:rPr lang="en-US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Resilient architectures</a:t>
            </a:r>
          </a:p>
          <a:p>
            <a:pPr marL="514350" indent="-514350">
              <a:lnSpc>
                <a:spcPct val="150000"/>
              </a:lnSpc>
              <a:spcBef>
                <a:spcPct val="0"/>
              </a:spcBef>
              <a:buFont typeface="+mj-lt"/>
              <a:buAutoNum type="arabicPeriod"/>
            </a:pPr>
            <a:r>
              <a:rPr lang="en-US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Human behavior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352800" y="4798874"/>
            <a:ext cx="5486399" cy="1754326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800" dirty="0" smtClean="0">
                <a:solidFill>
                  <a:srgbClr val="0070C0"/>
                </a:solidFill>
              </a:rPr>
              <a:t>Our selection criteria for </a:t>
            </a:r>
            <a:r>
              <a:rPr lang="en-US" sz="1800" smtClean="0">
                <a:solidFill>
                  <a:srgbClr val="0070C0"/>
                </a:solidFill>
              </a:rPr>
              <a:t>the questions</a:t>
            </a:r>
            <a:endParaRPr lang="en-US" sz="1800" dirty="0" smtClean="0">
              <a:solidFill>
                <a:srgbClr val="0070C0"/>
              </a:solidFill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en-US" sz="1800" b="0" dirty="0" smtClean="0"/>
              <a:t>Level </a:t>
            </a:r>
            <a:r>
              <a:rPr lang="en-US" sz="1800" b="0" dirty="0"/>
              <a:t>of technical </a:t>
            </a:r>
            <a:r>
              <a:rPr lang="en-US" sz="1800" b="0" dirty="0" smtClean="0"/>
              <a:t>challenge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1800" b="0" dirty="0" smtClean="0"/>
              <a:t>Potential </a:t>
            </a:r>
            <a:r>
              <a:rPr lang="en-US" sz="1800" b="0" dirty="0"/>
              <a:t>operational </a:t>
            </a:r>
            <a:r>
              <a:rPr lang="en-US" sz="1800" b="0" dirty="0" smtClean="0"/>
              <a:t>significance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1800" b="0" dirty="0" smtClean="0"/>
              <a:t>Likelihood </a:t>
            </a:r>
            <a:r>
              <a:rPr lang="en-US" sz="1800" b="0" dirty="0"/>
              <a:t>of benefiting from emphasis on scientific research methods and improved measurement </a:t>
            </a:r>
            <a:r>
              <a:rPr lang="en-US" sz="1800" b="0" dirty="0" smtClean="0"/>
              <a:t>capabilities</a:t>
            </a:r>
          </a:p>
        </p:txBody>
      </p:sp>
      <p:sp>
        <p:nvSpPr>
          <p:cNvPr id="5" name="Rectangle 4"/>
          <p:cNvSpPr/>
          <p:nvPr/>
        </p:nvSpPr>
        <p:spPr bwMode="auto">
          <a:xfrm>
            <a:off x="457200" y="1447800"/>
            <a:ext cx="5105400" cy="457200"/>
          </a:xfrm>
          <a:prstGeom prst="rect">
            <a:avLst/>
          </a:prstGeom>
          <a:noFill/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239000" y="68211"/>
            <a:ext cx="1816523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smtClean="0"/>
              <a:t>From “Hard Problems”</a:t>
            </a:r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3498486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06400" y="228600"/>
            <a:ext cx="8204200" cy="533400"/>
          </a:xfrm>
        </p:spPr>
        <p:txBody>
          <a:bodyPr/>
          <a:lstStyle/>
          <a:p>
            <a:r>
              <a:rPr lang="en-US" dirty="0"/>
              <a:t>Hard Problem 1: </a:t>
            </a:r>
            <a:r>
              <a:rPr lang="en-US" b="1" dirty="0"/>
              <a:t>Scalability and Composability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i="1" dirty="0" smtClean="0"/>
              <a:t>Challenge</a:t>
            </a:r>
          </a:p>
          <a:p>
            <a:endParaRPr lang="en-US" dirty="0" smtClean="0"/>
          </a:p>
          <a:p>
            <a:r>
              <a:rPr lang="en-US" dirty="0" smtClean="0"/>
              <a:t>Develop </a:t>
            </a:r>
            <a:r>
              <a:rPr lang="en-US" dirty="0"/>
              <a:t>methods to enable the construction of secure systems with known security </a:t>
            </a:r>
            <a:r>
              <a:rPr lang="en-US" dirty="0" smtClean="0"/>
              <a:t>properties.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Construct from </a:t>
            </a:r>
            <a:r>
              <a:rPr lang="en-US" b="1" dirty="0"/>
              <a:t>components</a:t>
            </a:r>
            <a:r>
              <a:rPr lang="en-US" dirty="0"/>
              <a:t> </a:t>
            </a:r>
            <a:r>
              <a:rPr lang="en-US" dirty="0" smtClean="0"/>
              <a:t>each of which has known quality and security properties</a:t>
            </a:r>
          </a:p>
          <a:p>
            <a:pPr lvl="1"/>
            <a:endParaRPr lang="en-US" dirty="0"/>
          </a:p>
          <a:p>
            <a:pPr lvl="1"/>
            <a:r>
              <a:rPr lang="en-US" b="1" dirty="0" smtClean="0"/>
              <a:t>Avoid</a:t>
            </a:r>
            <a:r>
              <a:rPr lang="en-US" dirty="0" smtClean="0"/>
              <a:t> full reanalysis of the constituent </a:t>
            </a:r>
            <a:r>
              <a:rPr lang="en-US" dirty="0"/>
              <a:t>components.</a:t>
            </a:r>
            <a:endParaRPr lang="en-US" dirty="0" smtClean="0"/>
          </a:p>
          <a:p>
            <a:endParaRPr lang="en-US" dirty="0" smtClean="0"/>
          </a:p>
        </p:txBody>
      </p:sp>
      <p:sp>
        <p:nvSpPr>
          <p:cNvPr id="6" name="TextBox 5"/>
          <p:cNvSpPr txBox="1"/>
          <p:nvPr/>
        </p:nvSpPr>
        <p:spPr>
          <a:xfrm>
            <a:off x="7239000" y="68211"/>
            <a:ext cx="1816523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smtClean="0"/>
              <a:t>From “Hard Problems”</a:t>
            </a:r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5525511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06400" y="228600"/>
            <a:ext cx="8204200" cy="533400"/>
          </a:xfrm>
        </p:spPr>
        <p:txBody>
          <a:bodyPr/>
          <a:lstStyle/>
          <a:p>
            <a:r>
              <a:rPr lang="en-US" dirty="0"/>
              <a:t>Hard Problem 1: </a:t>
            </a:r>
            <a:r>
              <a:rPr lang="en-US" b="1" dirty="0"/>
              <a:t>Scalability and Composability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1066800"/>
            <a:ext cx="8382000" cy="5334000"/>
          </a:xfrm>
        </p:spPr>
        <p:txBody>
          <a:bodyPr/>
          <a:lstStyle/>
          <a:p>
            <a:pPr marL="0" indent="0">
              <a:buNone/>
            </a:pPr>
            <a:r>
              <a:rPr lang="en-US" b="1" i="1" dirty="0" smtClean="0"/>
              <a:t>Importance and difficulty</a:t>
            </a:r>
          </a:p>
          <a:p>
            <a:pPr marL="0" indent="0">
              <a:buNone/>
            </a:pPr>
            <a:endParaRPr lang="en-US" sz="1200" b="1" i="1" dirty="0" smtClean="0"/>
          </a:p>
          <a:p>
            <a:r>
              <a:rPr lang="en-US" dirty="0" smtClean="0"/>
              <a:t>Modern reality</a:t>
            </a:r>
          </a:p>
          <a:p>
            <a:pPr lvl="1"/>
            <a:r>
              <a:rPr lang="en-US" dirty="0" smtClean="0"/>
              <a:t>Scale and complexity</a:t>
            </a:r>
          </a:p>
          <a:p>
            <a:pPr lvl="1"/>
            <a:r>
              <a:rPr lang="en-US" dirty="0" smtClean="0"/>
              <a:t>Rich supply chains </a:t>
            </a:r>
          </a:p>
          <a:p>
            <a:pPr lvl="1"/>
            <a:r>
              <a:rPr lang="en-US" dirty="0" smtClean="0"/>
              <a:t>Socio-technical ecosystems such as framework and apps</a:t>
            </a:r>
          </a:p>
          <a:p>
            <a:pPr lvl="1"/>
            <a:r>
              <a:rPr lang="en-US" dirty="0" smtClean="0"/>
              <a:t>Dynamic system structures</a:t>
            </a:r>
          </a:p>
          <a:p>
            <a:pPr lvl="1"/>
            <a:r>
              <a:rPr lang="en-US" dirty="0" smtClean="0"/>
              <a:t>Need for direct evaluation of product </a:t>
            </a:r>
          </a:p>
          <a:p>
            <a:pPr lvl="1"/>
            <a:r>
              <a:rPr lang="en-US" dirty="0" smtClean="0"/>
              <a:t>Sustainment is evolution</a:t>
            </a:r>
          </a:p>
          <a:p>
            <a:pPr lvl="1"/>
            <a:endParaRPr lang="en-US" sz="1200" dirty="0" smtClean="0"/>
          </a:p>
          <a:p>
            <a:r>
              <a:rPr lang="en-US" dirty="0" smtClean="0"/>
              <a:t>Without composition these become intractable</a:t>
            </a:r>
          </a:p>
          <a:p>
            <a:pPr lvl="1"/>
            <a:endParaRPr lang="en-US" sz="1200" dirty="0" smtClean="0"/>
          </a:p>
          <a:p>
            <a:r>
              <a:rPr lang="en-US" dirty="0" smtClean="0"/>
              <a:t>Experience with composition </a:t>
            </a:r>
          </a:p>
          <a:p>
            <a:pPr lvl="1"/>
            <a:r>
              <a:rPr lang="en-US" dirty="0" smtClean="0"/>
              <a:t>Elusive for many gross and fine attributes</a:t>
            </a:r>
          </a:p>
          <a:p>
            <a:pPr lvl="1"/>
            <a:r>
              <a:rPr lang="en-US" dirty="0" smtClean="0"/>
              <a:t>Demonstrated for a growing selection of fine attributes</a:t>
            </a:r>
          </a:p>
          <a:p>
            <a:pPr lvl="1"/>
            <a:r>
              <a:rPr lang="en-US" dirty="0" smtClean="0"/>
              <a:t>Can often be attained through adjustment of abstractions </a:t>
            </a:r>
          </a:p>
          <a:p>
            <a:endParaRPr lang="en-US" dirty="0" smtClean="0"/>
          </a:p>
        </p:txBody>
      </p:sp>
      <p:sp>
        <p:nvSpPr>
          <p:cNvPr id="6" name="TextBox 5"/>
          <p:cNvSpPr txBox="1"/>
          <p:nvPr/>
        </p:nvSpPr>
        <p:spPr>
          <a:xfrm>
            <a:off x="7239000" y="68211"/>
            <a:ext cx="1816523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smtClean="0"/>
              <a:t>From “Hard Problems”</a:t>
            </a:r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34806963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06400" y="228600"/>
            <a:ext cx="8204200" cy="533400"/>
          </a:xfrm>
        </p:spPr>
        <p:txBody>
          <a:bodyPr/>
          <a:lstStyle/>
          <a:p>
            <a:r>
              <a:rPr lang="en-US" dirty="0"/>
              <a:t>Hard Problem 1: </a:t>
            </a:r>
            <a:r>
              <a:rPr lang="en-US" b="1" dirty="0"/>
              <a:t>Scalability and Composability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i="1" dirty="0" smtClean="0"/>
              <a:t>Science that is known</a:t>
            </a:r>
          </a:p>
          <a:p>
            <a:pPr marL="0" indent="0">
              <a:buNone/>
            </a:pPr>
            <a:endParaRPr lang="en-US" sz="1200" b="1" i="1" dirty="0" smtClean="0"/>
          </a:p>
          <a:p>
            <a:r>
              <a:rPr lang="en-US" i="1" dirty="0"/>
              <a:t>M</a:t>
            </a:r>
            <a:r>
              <a:rPr lang="en-US" i="1" dirty="0" smtClean="0"/>
              <a:t>otivating</a:t>
            </a:r>
            <a:r>
              <a:rPr lang="en-US" dirty="0" smtClean="0"/>
              <a:t> </a:t>
            </a:r>
            <a:r>
              <a:rPr lang="en-US" i="1" dirty="0" smtClean="0"/>
              <a:t>example</a:t>
            </a:r>
            <a:r>
              <a:rPr lang="en-US" dirty="0" smtClean="0"/>
              <a:t>: type systems</a:t>
            </a:r>
          </a:p>
          <a:p>
            <a:pPr lvl="1"/>
            <a:r>
              <a:rPr lang="en-US" dirty="0" smtClean="0"/>
              <a:t>Key to modern component-based software development </a:t>
            </a:r>
          </a:p>
          <a:p>
            <a:r>
              <a:rPr lang="en-US" dirty="0" smtClean="0"/>
              <a:t>Additional examples</a:t>
            </a:r>
          </a:p>
          <a:p>
            <a:pPr lvl="1"/>
            <a:r>
              <a:rPr lang="en-US" dirty="0" smtClean="0"/>
              <a:t>API rules of engagement – Type states.  Permissions, aliasing, effects. Nulls and exceptions. Structural rules.</a:t>
            </a:r>
          </a:p>
          <a:p>
            <a:pPr lvl="1"/>
            <a:r>
              <a:rPr lang="en-US" dirty="0" smtClean="0"/>
              <a:t>Concurrency – Lock policy and compliance.  Thread confinement.  Thread policy. </a:t>
            </a:r>
          </a:p>
          <a:p>
            <a:r>
              <a:rPr lang="en-US" dirty="0" smtClean="0"/>
              <a:t>Emerging examples</a:t>
            </a:r>
          </a:p>
          <a:p>
            <a:pPr lvl="1"/>
            <a:r>
              <a:rPr lang="en-US" dirty="0" smtClean="0"/>
              <a:t>Trace properties for gross components</a:t>
            </a:r>
          </a:p>
          <a:p>
            <a:pPr lvl="1"/>
            <a:r>
              <a:rPr lang="en-US" dirty="0" smtClean="0"/>
              <a:t>Structural modeling and resiliency</a:t>
            </a:r>
          </a:p>
          <a:p>
            <a:r>
              <a:rPr lang="en-US" dirty="0" smtClean="0"/>
              <a:t>Common success features</a:t>
            </a:r>
          </a:p>
          <a:p>
            <a:pPr lvl="1"/>
            <a:r>
              <a:rPr lang="en-US" dirty="0" smtClean="0"/>
              <a:t>Fragmentary specifications</a:t>
            </a:r>
          </a:p>
          <a:p>
            <a:pPr lvl="1"/>
            <a:r>
              <a:rPr lang="en-US" dirty="0" smtClean="0"/>
              <a:t>Development value</a:t>
            </a:r>
          </a:p>
          <a:p>
            <a:pPr lvl="1"/>
            <a:r>
              <a:rPr lang="en-US" dirty="0" smtClean="0"/>
              <a:t>Incremental cost and benefit</a:t>
            </a:r>
          </a:p>
          <a:p>
            <a:pPr lvl="2"/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7239000" y="68211"/>
            <a:ext cx="1816523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smtClean="0"/>
              <a:t>From “Hard Problems”</a:t>
            </a:r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9004316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06400" y="228600"/>
            <a:ext cx="8204200" cy="533400"/>
          </a:xfrm>
        </p:spPr>
        <p:txBody>
          <a:bodyPr/>
          <a:lstStyle/>
          <a:p>
            <a:r>
              <a:rPr lang="en-US" dirty="0"/>
              <a:t>Hard Problem 1: </a:t>
            </a:r>
            <a:r>
              <a:rPr lang="en-US" b="1" dirty="0"/>
              <a:t>Scalability and Composability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i="1" dirty="0" smtClean="0"/>
              <a:t>Example research to be done</a:t>
            </a:r>
          </a:p>
          <a:p>
            <a:pPr marL="0" indent="0">
              <a:buNone/>
            </a:pPr>
            <a:endParaRPr lang="en-US" sz="1200" b="1" i="1" dirty="0" smtClean="0"/>
          </a:p>
          <a:p>
            <a:r>
              <a:rPr lang="en-US" dirty="0" smtClean="0"/>
              <a:t>Identify approaches for multiple levels of scale</a:t>
            </a:r>
          </a:p>
          <a:p>
            <a:pPr lvl="1"/>
            <a:r>
              <a:rPr lang="en-US" dirty="0" smtClean="0"/>
              <a:t>From code elements to architecture and frameworks</a:t>
            </a:r>
          </a:p>
          <a:p>
            <a:r>
              <a:rPr lang="en-US" dirty="0" smtClean="0"/>
              <a:t>Address particular security-related attributes</a:t>
            </a:r>
          </a:p>
          <a:p>
            <a:pPr lvl="1"/>
            <a:r>
              <a:rPr lang="en-US" dirty="0" smtClean="0"/>
              <a:t>Data confidentiality and locality</a:t>
            </a:r>
          </a:p>
          <a:p>
            <a:pPr lvl="1"/>
            <a:r>
              <a:rPr lang="en-US" dirty="0" smtClean="0"/>
              <a:t>Data integrity</a:t>
            </a:r>
          </a:p>
          <a:p>
            <a:pPr lvl="1"/>
            <a:r>
              <a:rPr lang="en-US" dirty="0" smtClean="0"/>
              <a:t>Enabling quality attributes</a:t>
            </a:r>
          </a:p>
          <a:p>
            <a:pPr lvl="2"/>
            <a:r>
              <a:rPr lang="en-US" dirty="0" smtClean="0"/>
              <a:t>Structural properties</a:t>
            </a:r>
          </a:p>
          <a:p>
            <a:pPr lvl="2"/>
            <a:r>
              <a:rPr lang="en-US" dirty="0" smtClean="0"/>
              <a:t>Information access and flow </a:t>
            </a:r>
          </a:p>
          <a:p>
            <a:pPr lvl="2"/>
            <a:r>
              <a:rPr lang="en-US" dirty="0" smtClean="0"/>
              <a:t>State transitions</a:t>
            </a:r>
          </a:p>
          <a:p>
            <a:r>
              <a:rPr lang="en-US" dirty="0" smtClean="0"/>
              <a:t>Model usability issues</a:t>
            </a:r>
          </a:p>
          <a:p>
            <a:pPr lvl="1"/>
            <a:r>
              <a:rPr lang="en-US" dirty="0" smtClean="0"/>
              <a:t>Use of fragmentary specifications, traceability tools</a:t>
            </a:r>
          </a:p>
          <a:p>
            <a:pPr lvl="1"/>
            <a:r>
              <a:rPr lang="en-US" dirty="0" smtClean="0"/>
              <a:t>Costs, benefits, measurement, and timing</a:t>
            </a:r>
          </a:p>
          <a:p>
            <a:r>
              <a:rPr lang="en-US" dirty="0" smtClean="0"/>
              <a:t>Identify common features of composable models</a:t>
            </a:r>
          </a:p>
          <a:p>
            <a:endParaRPr lang="en-US" dirty="0" smtClean="0"/>
          </a:p>
        </p:txBody>
      </p:sp>
      <p:sp>
        <p:nvSpPr>
          <p:cNvPr id="6" name="TextBox 5"/>
          <p:cNvSpPr txBox="1"/>
          <p:nvPr/>
        </p:nvSpPr>
        <p:spPr>
          <a:xfrm>
            <a:off x="7239000" y="68211"/>
            <a:ext cx="1816523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smtClean="0"/>
              <a:t>From “Hard Problems”</a:t>
            </a:r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2998502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</a:t>
            </a:r>
            <a:r>
              <a:rPr lang="en-US" dirty="0" err="1" smtClean="0"/>
              <a:t>Lablet</a:t>
            </a:r>
            <a:r>
              <a:rPr lang="en-US" dirty="0" smtClean="0"/>
              <a:t> Opportunity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Diversity</a:t>
            </a:r>
          </a:p>
          <a:p>
            <a:pPr lvl="1"/>
            <a:r>
              <a:rPr lang="en-US" dirty="0" smtClean="0"/>
              <a:t>Of security problems addressed</a:t>
            </a:r>
          </a:p>
          <a:p>
            <a:pPr lvl="1"/>
            <a:r>
              <a:rPr lang="en-US" dirty="0" smtClean="0"/>
              <a:t>Of technical approaches to the problems</a:t>
            </a:r>
          </a:p>
          <a:p>
            <a:pPr lvl="1"/>
            <a:r>
              <a:rPr lang="en-US" dirty="0" smtClean="0"/>
              <a:t>Of scientific validation techniques</a:t>
            </a:r>
          </a:p>
          <a:p>
            <a:pPr lvl="1"/>
            <a:endParaRPr lang="en-US" dirty="0" smtClean="0"/>
          </a:p>
          <a:p>
            <a:r>
              <a:rPr lang="en-US" dirty="0" smtClean="0"/>
              <a:t>Critical mass</a:t>
            </a:r>
          </a:p>
          <a:p>
            <a:pPr lvl="1"/>
            <a:r>
              <a:rPr lang="en-US" dirty="0" smtClean="0"/>
              <a:t>Diverse examples of scientific progress</a:t>
            </a:r>
          </a:p>
          <a:p>
            <a:pPr lvl="1"/>
            <a:endParaRPr lang="en-US" dirty="0" smtClean="0"/>
          </a:p>
          <a:p>
            <a:r>
              <a:rPr lang="en-US" u="sng" dirty="0" smtClean="0"/>
              <a:t>An opportunity to advance the Science of Security in ways that go beyond a single project</a:t>
            </a:r>
          </a:p>
          <a:p>
            <a:pPr lvl="1"/>
            <a:r>
              <a:rPr lang="en-US" dirty="0" smtClean="0"/>
              <a:t>Assemble scientific knowledge into broader principles and theories</a:t>
            </a:r>
          </a:p>
          <a:p>
            <a:pPr lvl="1"/>
            <a:r>
              <a:rPr lang="en-US" dirty="0" smtClean="0"/>
              <a:t>Build a vision for research by identifying critical, high-impact gaps in our knowledge</a:t>
            </a:r>
          </a:p>
          <a:p>
            <a:pPr lvl="1"/>
            <a:r>
              <a:rPr lang="en-US" dirty="0" smtClean="0"/>
              <a:t>Characterize a set of applicable scientific approaches and effective practices for carrying them out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80639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Workshop </a:t>
            </a:r>
            <a:r>
              <a:rPr lang="en-US" dirty="0"/>
              <a:t>Agenda </a:t>
            </a:r>
            <a:r>
              <a:rPr lang="en-US" dirty="0" smtClean="0"/>
              <a:t>in Three Questions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Within </a:t>
            </a:r>
            <a:r>
              <a:rPr lang="en-US" b="1" dirty="0"/>
              <a:t>the Science of </a:t>
            </a:r>
            <a:r>
              <a:rPr lang="en-US" b="1" dirty="0" smtClean="0"/>
              <a:t>Security, </a:t>
            </a:r>
            <a:r>
              <a:rPr lang="en-US" b="1" dirty="0"/>
              <a:t>what do we know about how to achieve scalability through composable modeling and analysis?</a:t>
            </a:r>
          </a:p>
          <a:p>
            <a:endParaRPr lang="en-US" dirty="0"/>
          </a:p>
          <a:p>
            <a:r>
              <a:rPr lang="en-US" dirty="0" smtClean="0"/>
              <a:t>What </a:t>
            </a:r>
            <a:r>
              <a:rPr lang="en-US" dirty="0"/>
              <a:t>open questions on how to achieve scalability and </a:t>
            </a:r>
            <a:r>
              <a:rPr lang="en-US" dirty="0" err="1"/>
              <a:t>composability</a:t>
            </a:r>
            <a:r>
              <a:rPr lang="en-US" dirty="0"/>
              <a:t> in modeling and analysis remain?</a:t>
            </a:r>
          </a:p>
          <a:p>
            <a:endParaRPr lang="en-US" dirty="0"/>
          </a:p>
          <a:p>
            <a:r>
              <a:rPr lang="en-US" dirty="0" smtClean="0"/>
              <a:t>What </a:t>
            </a:r>
            <a:r>
              <a:rPr lang="en-US" dirty="0"/>
              <a:t>are the best practices for carrying out </a:t>
            </a:r>
            <a:r>
              <a:rPr lang="en-US" dirty="0" err="1"/>
              <a:t>SoS</a:t>
            </a:r>
            <a:r>
              <a:rPr lang="en-US" dirty="0"/>
              <a:t> research in this area? </a:t>
            </a:r>
          </a:p>
        </p:txBody>
      </p:sp>
    </p:spTree>
    <p:extLst>
      <p:ext uri="{BB962C8B-B14F-4D97-AF65-F5344CB8AC3E}">
        <p14:creationId xmlns:p14="http://schemas.microsoft.com/office/powerpoint/2010/main" val="34641503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Our focus of study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219200"/>
            <a:ext cx="8458200" cy="5334000"/>
          </a:xfrm>
        </p:spPr>
        <p:txBody>
          <a:bodyPr/>
          <a:lstStyle/>
          <a:p>
            <a:r>
              <a:rPr lang="en-US" dirty="0" smtClean="0"/>
              <a:t>The </a:t>
            </a:r>
            <a:r>
              <a:rPr lang="en-US" b="1" dirty="0" smtClean="0"/>
              <a:t>objects</a:t>
            </a:r>
            <a:r>
              <a:rPr lang="en-US" dirty="0" smtClean="0"/>
              <a:t> of study</a:t>
            </a:r>
          </a:p>
          <a:p>
            <a:pPr lvl="1"/>
            <a:r>
              <a:rPr lang="en-US" b="1" dirty="0" smtClean="0"/>
              <a:t>Worldly</a:t>
            </a:r>
            <a:r>
              <a:rPr lang="en-US" dirty="0" smtClean="0"/>
              <a:t> physical component</a:t>
            </a:r>
          </a:p>
          <a:p>
            <a:pPr lvl="2"/>
            <a:r>
              <a:rPr lang="en-US" dirty="0" smtClean="0"/>
              <a:t>Human behavior.  Laws of physics. </a:t>
            </a:r>
          </a:p>
          <a:p>
            <a:pPr lvl="1"/>
            <a:r>
              <a:rPr lang="en-US" b="1" dirty="0" smtClean="0"/>
              <a:t>Symbolic</a:t>
            </a:r>
            <a:r>
              <a:rPr lang="en-US" dirty="0" smtClean="0"/>
              <a:t> synthetic component </a:t>
            </a:r>
          </a:p>
          <a:p>
            <a:pPr lvl="2"/>
            <a:r>
              <a:rPr lang="en-US" dirty="0" smtClean="0"/>
              <a:t>Engineering of the artifice.  Realization in the physical.</a:t>
            </a:r>
          </a:p>
          <a:p>
            <a:endParaRPr lang="en-US" sz="1200" dirty="0"/>
          </a:p>
          <a:p>
            <a:r>
              <a:rPr lang="en-US" dirty="0" smtClean="0"/>
              <a:t>The primary role of </a:t>
            </a:r>
            <a:r>
              <a:rPr lang="en-US" b="1" dirty="0" smtClean="0"/>
              <a:t>models</a:t>
            </a:r>
          </a:p>
          <a:p>
            <a:pPr lvl="1"/>
            <a:r>
              <a:rPr lang="en-US" dirty="0" smtClean="0"/>
              <a:t>Models </a:t>
            </a:r>
            <a:r>
              <a:rPr lang="en-US" dirty="0"/>
              <a:t>express selected salient features of the world for the purpose of prediction. </a:t>
            </a:r>
          </a:p>
          <a:p>
            <a:pPr lvl="1"/>
            <a:r>
              <a:rPr lang="en-US" dirty="0" smtClean="0"/>
              <a:t>Models are also directly manifest in the symbolic design</a:t>
            </a:r>
          </a:p>
          <a:p>
            <a:pPr lvl="1"/>
            <a:r>
              <a:rPr lang="en-US" i="1" dirty="0" smtClean="0"/>
              <a:t>We have a growing set of rich and powerful abstractions</a:t>
            </a:r>
          </a:p>
          <a:p>
            <a:pPr lvl="1"/>
            <a:endParaRPr lang="en-US" sz="1200" i="1" dirty="0" smtClean="0"/>
          </a:p>
          <a:p>
            <a:r>
              <a:rPr lang="en-US" dirty="0" smtClean="0"/>
              <a:t>The primary role of </a:t>
            </a:r>
            <a:r>
              <a:rPr lang="en-US" b="1" dirty="0" smtClean="0"/>
              <a:t>data</a:t>
            </a:r>
          </a:p>
          <a:p>
            <a:pPr lvl="1"/>
            <a:r>
              <a:rPr lang="en-US" dirty="0" smtClean="0"/>
              <a:t>Data inform models.  Data validate models.</a:t>
            </a:r>
          </a:p>
          <a:p>
            <a:pPr lvl="1"/>
            <a:r>
              <a:rPr lang="en-US" i="1" dirty="0" smtClean="0"/>
              <a:t>We are now in a data-rich environment – engineering, ops</a:t>
            </a:r>
            <a:endParaRPr lang="en-US" dirty="0" smtClean="0"/>
          </a:p>
          <a:p>
            <a:pPr lvl="1"/>
            <a:endParaRPr lang="en-US" dirty="0" smtClean="0"/>
          </a:p>
        </p:txBody>
      </p:sp>
      <p:sp>
        <p:nvSpPr>
          <p:cNvPr id="6" name="TextBox 5"/>
          <p:cNvSpPr txBox="1"/>
          <p:nvPr/>
        </p:nvSpPr>
        <p:spPr>
          <a:xfrm>
            <a:off x="7239000" y="68211"/>
            <a:ext cx="1816523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smtClean="0"/>
              <a:t>From “Hard Problems”</a:t>
            </a:r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37066775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Steps to improve models to enhance validity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143000"/>
            <a:ext cx="8178800" cy="5334000"/>
          </a:xfrm>
        </p:spPr>
        <p:txBody>
          <a:bodyPr/>
          <a:lstStyle/>
          <a:p>
            <a:r>
              <a:rPr lang="en-US" dirty="0" smtClean="0"/>
              <a:t>Five means to increase model value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 smtClean="0"/>
              <a:t>Broaden scope and attribute coverage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 smtClean="0"/>
              <a:t>Scale up the modeled phenomena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 smtClean="0"/>
              <a:t>Enable model comparison, hybridization 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 smtClean="0"/>
              <a:t>Facilitate efficient analysis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 smtClean="0"/>
              <a:t>Engage users with effective metaphors</a:t>
            </a:r>
          </a:p>
          <a:p>
            <a:endParaRPr lang="en-US" dirty="0" smtClean="0"/>
          </a:p>
          <a:p>
            <a:endParaRPr lang="en-US" dirty="0"/>
          </a:p>
          <a:p>
            <a:r>
              <a:rPr lang="en-US" dirty="0" smtClean="0"/>
              <a:t>Goals for the scientific process</a:t>
            </a:r>
          </a:p>
          <a:p>
            <a:pPr lvl="1"/>
            <a:r>
              <a:rPr lang="en-US" dirty="0" smtClean="0"/>
              <a:t>Make criteria explicit for good models </a:t>
            </a:r>
          </a:p>
          <a:p>
            <a:pPr lvl="1"/>
            <a:r>
              <a:rPr lang="en-US" dirty="0" smtClean="0"/>
              <a:t>Systematically enhance and optimize models</a:t>
            </a:r>
          </a:p>
          <a:p>
            <a:pPr lvl="1"/>
            <a:r>
              <a:rPr lang="en-US" dirty="0" smtClean="0"/>
              <a:t>Better connect data-derived and mathematical models</a:t>
            </a:r>
          </a:p>
          <a:p>
            <a:pPr lvl="1"/>
            <a:r>
              <a:rPr lang="en-US" dirty="0" smtClean="0"/>
              <a:t>Understand the broad diversity of methods</a:t>
            </a:r>
          </a:p>
          <a:p>
            <a:pPr lvl="1"/>
            <a:r>
              <a:rPr lang="en-US" b="1" dirty="0" smtClean="0"/>
              <a:t>Identify common features of improved models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dirty="0" smtClean="0">
                <a:solidFill>
                  <a:srgbClr val="C00000"/>
                </a:solidFill>
              </a:rPr>
              <a:t> 	</a:t>
            </a:r>
          </a:p>
          <a:p>
            <a:pPr lvl="1"/>
            <a:endParaRPr lang="en-US" dirty="0" smtClean="0"/>
          </a:p>
        </p:txBody>
      </p:sp>
      <p:grpSp>
        <p:nvGrpSpPr>
          <p:cNvPr id="20" name="Group 19"/>
          <p:cNvGrpSpPr/>
          <p:nvPr/>
        </p:nvGrpSpPr>
        <p:grpSpPr>
          <a:xfrm>
            <a:off x="6705600" y="1600200"/>
            <a:ext cx="2133600" cy="2438400"/>
            <a:chOff x="5943600" y="3124200"/>
            <a:chExt cx="2133600" cy="2438400"/>
          </a:xfrm>
        </p:grpSpPr>
        <p:sp>
          <p:nvSpPr>
            <p:cNvPr id="5" name="Rectangle 4"/>
            <p:cNvSpPr/>
            <p:nvPr/>
          </p:nvSpPr>
          <p:spPr bwMode="auto">
            <a:xfrm>
              <a:off x="5943600" y="3124200"/>
              <a:ext cx="2057400" cy="2438400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algn="ctr" eaLnBrk="0" hangingPunct="0"/>
              <a:endParaRPr kumimoji="1" lang="en-US" sz="2800" i="1">
                <a:solidFill>
                  <a:schemeClr val="tx2"/>
                </a:solidFill>
                <a:latin typeface="+mj-lt"/>
                <a:ea typeface="+mj-ea"/>
                <a:cs typeface="+mj-cs"/>
              </a:endParaRPr>
            </a:p>
          </p:txBody>
        </p:sp>
        <p:sp>
          <p:nvSpPr>
            <p:cNvPr id="9" name="Rounded Rectangle 8"/>
            <p:cNvSpPr/>
            <p:nvPr/>
          </p:nvSpPr>
          <p:spPr bwMode="auto">
            <a:xfrm>
              <a:off x="6107932" y="4854709"/>
              <a:ext cx="1219200" cy="431800"/>
            </a:xfrm>
            <a:prstGeom prst="round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Verdana" pitchFamily="34" charset="0"/>
                </a:rPr>
                <a:t>World</a:t>
              </a:r>
            </a:p>
          </p:txBody>
        </p:sp>
        <p:sp>
          <p:nvSpPr>
            <p:cNvPr id="10" name="Rounded Rectangle 9"/>
            <p:cNvSpPr/>
            <p:nvPr/>
          </p:nvSpPr>
          <p:spPr bwMode="auto">
            <a:xfrm>
              <a:off x="6107932" y="3429000"/>
              <a:ext cx="1219200" cy="432138"/>
            </a:xfrm>
            <a:prstGeom prst="roundRect">
              <a:avLst/>
            </a:prstGeom>
            <a:solidFill>
              <a:schemeClr val="accent3">
                <a:lumMod val="40000"/>
                <a:lumOff val="6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Verdana" pitchFamily="34" charset="0"/>
                </a:rPr>
                <a:t>Model</a:t>
              </a:r>
            </a:p>
          </p:txBody>
        </p:sp>
        <p:cxnSp>
          <p:nvCxnSpPr>
            <p:cNvPr id="13" name="Straight Arrow Connector 12"/>
            <p:cNvCxnSpPr>
              <a:stCxn id="10" idx="2"/>
              <a:endCxn id="9" idx="0"/>
            </p:cNvCxnSpPr>
            <p:nvPr/>
          </p:nvCxnSpPr>
          <p:spPr bwMode="auto">
            <a:xfrm>
              <a:off x="6717532" y="3861138"/>
              <a:ext cx="0" cy="993571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rgbClr val="333399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sp>
          <p:nvSpPr>
            <p:cNvPr id="16" name="TextBox 15"/>
            <p:cNvSpPr txBox="1"/>
            <p:nvPr/>
          </p:nvSpPr>
          <p:spPr>
            <a:xfrm>
              <a:off x="6717532" y="4239898"/>
              <a:ext cx="1359668" cy="31974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i="1" dirty="0" smtClean="0"/>
                <a:t>Prediction</a:t>
              </a:r>
              <a:endParaRPr lang="en-US" sz="1600" i="1" dirty="0"/>
            </a:p>
          </p:txBody>
        </p:sp>
        <p:sp>
          <p:nvSpPr>
            <p:cNvPr id="19" name="TextBox 18"/>
            <p:cNvSpPr txBox="1"/>
            <p:nvPr/>
          </p:nvSpPr>
          <p:spPr>
            <a:xfrm flipH="1">
              <a:off x="7102492" y="3810000"/>
              <a:ext cx="593708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6000" dirty="0">
                  <a:solidFill>
                    <a:srgbClr val="FF7C80"/>
                  </a:solidFill>
                  <a:latin typeface="Arial Rounded MT Bold" pitchFamily="34" charset="0"/>
                </a:rPr>
                <a:t>?</a:t>
              </a:r>
            </a:p>
          </p:txBody>
        </p:sp>
      </p:grpSp>
      <p:sp>
        <p:nvSpPr>
          <p:cNvPr id="14" name="TextBox 13"/>
          <p:cNvSpPr txBox="1"/>
          <p:nvPr/>
        </p:nvSpPr>
        <p:spPr>
          <a:xfrm>
            <a:off x="7239000" y="68211"/>
            <a:ext cx="1816523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smtClean="0"/>
              <a:t>From “Hard Problems”</a:t>
            </a:r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42113306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000" b="1" dirty="0" smtClean="0"/>
              <a:t>What </a:t>
            </a:r>
            <a:r>
              <a:rPr lang="en-US" sz="2000" b="1" dirty="0"/>
              <a:t>do we know about how to achieve scalability through composable modeling and </a:t>
            </a:r>
            <a:r>
              <a:rPr lang="en-US" sz="2000" b="1" dirty="0" smtClean="0"/>
              <a:t>analysis?</a:t>
            </a:r>
            <a:endParaRPr lang="en-US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Some thought questions:</a:t>
            </a:r>
          </a:p>
          <a:p>
            <a:endParaRPr lang="en-US" dirty="0"/>
          </a:p>
          <a:p>
            <a:r>
              <a:rPr lang="en-US" dirty="0" smtClean="0"/>
              <a:t>What is the relevant space of models?</a:t>
            </a:r>
          </a:p>
          <a:p>
            <a:endParaRPr lang="en-US" dirty="0"/>
          </a:p>
          <a:p>
            <a:r>
              <a:rPr lang="en-US" dirty="0" smtClean="0"/>
              <a:t>Of analysis?</a:t>
            </a:r>
          </a:p>
          <a:p>
            <a:endParaRPr lang="en-US" dirty="0"/>
          </a:p>
          <a:p>
            <a:r>
              <a:rPr lang="en-US" dirty="0" smtClean="0"/>
              <a:t>What forms of scalability are important?</a:t>
            </a:r>
          </a:p>
          <a:p>
            <a:endParaRPr lang="en-US" dirty="0" smtClean="0"/>
          </a:p>
          <a:p>
            <a:r>
              <a:rPr lang="en-US" dirty="0" smtClean="0"/>
              <a:t>Are there principles for composition that cross-cut individual modeling and analysis tools?</a:t>
            </a:r>
          </a:p>
          <a:p>
            <a:endParaRPr lang="en-US" dirty="0"/>
          </a:p>
          <a:p>
            <a:r>
              <a:rPr lang="en-US" dirty="0" smtClean="0"/>
              <a:t>Are there principles for composing different modeling or analysis techniques?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74058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000" b="1" dirty="0"/>
              <a:t>What open questions on how to achieve scalability and </a:t>
            </a:r>
            <a:r>
              <a:rPr lang="en-US" sz="2000" b="1" dirty="0" err="1"/>
              <a:t>composability</a:t>
            </a:r>
            <a:r>
              <a:rPr lang="en-US" sz="2000" b="1" dirty="0"/>
              <a:t> in modeling and analysis </a:t>
            </a:r>
            <a:r>
              <a:rPr lang="en-US" sz="2000" b="1" dirty="0" smtClean="0"/>
              <a:t>remain?</a:t>
            </a:r>
            <a:endParaRPr lang="en-US" sz="2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Are there successful point answers that could be generalized to solve a broader open problem?</a:t>
            </a:r>
          </a:p>
          <a:p>
            <a:endParaRPr lang="en-US" dirty="0"/>
          </a:p>
          <a:p>
            <a:r>
              <a:rPr lang="en-US" dirty="0" smtClean="0"/>
              <a:t>Are there problems that will take a collaborative effort to solve?</a:t>
            </a:r>
          </a:p>
          <a:p>
            <a:endParaRPr lang="en-US" dirty="0"/>
          </a:p>
          <a:p>
            <a:r>
              <a:rPr lang="en-US" dirty="0" smtClean="0"/>
              <a:t>Are there problems hiding in the boundaries between fields?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18801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000" b="1" dirty="0"/>
              <a:t>What are the best practices for carrying out </a:t>
            </a:r>
            <a:r>
              <a:rPr lang="en-US" sz="2000" b="1" dirty="0" err="1"/>
              <a:t>SoS</a:t>
            </a:r>
            <a:r>
              <a:rPr lang="en-US" sz="2000" b="1" dirty="0"/>
              <a:t> research in this area?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Are there results, or bodies of work, we can hold out as exemplars of particular methodologies?</a:t>
            </a:r>
          </a:p>
          <a:p>
            <a:endParaRPr lang="en-US" dirty="0" smtClean="0"/>
          </a:p>
          <a:p>
            <a:r>
              <a:rPr lang="en-US" dirty="0" smtClean="0"/>
              <a:t>Are there references for teaching students effective research practices?  Are there gaps that need to be filled?</a:t>
            </a:r>
            <a:endParaRPr lang="en-US" dirty="0"/>
          </a:p>
          <a:p>
            <a:endParaRPr lang="en-US" dirty="0"/>
          </a:p>
          <a:p>
            <a:r>
              <a:rPr lang="en-US" dirty="0" smtClean="0"/>
              <a:t>More broadly, what could we do as a field to move forward the Science of Security more rapidly?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44754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INIT" val=""/>
  <p:tag name="USEAMSFONTS" val="True"/>
  <p:tag name="EMBEDFONTS" val="True"/>
  <p:tag name="USEBOLDAMS" val="False"/>
  <p:tag name="DEFAULTDISPLAYSOURCE" val="\documentclass{slides}\pagestyle{empty}&#10;\begin{document}&#10;\end{document}&#10;"/>
  <p:tag name="TEX2PS" val="latex %.tex; dvips -D 300 -o %.ps %.dvi"/>
  <p:tag name="TEX2PSBATCH" val="latex --interaction=nonstopmode %.tex; dvips -D 300 -o %.ps %.dvi"/>
  <p:tag name="DEFAULTFONTSIZE" val="10"/>
  <p:tag name="DEFAULTWIDTH" val="324"/>
  <p:tag name="DEFAULTHEIGHT" val="370"/>
  <p:tag name="DEFAULTMAGNIFICATION" val="2"/>
</p:tagLst>
</file>

<file path=ppt/theme/theme1.xml><?xml version="1.0" encoding="utf-8"?>
<a:theme xmlns:a="http://schemas.openxmlformats.org/drawingml/2006/main" name="Contemporary Portrait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Contemporary Portrait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itchFamily="34" charset="0"/>
          </a:defRPr>
        </a:defPPr>
      </a:lstStyle>
    </a:lnDef>
  </a:objectDefaults>
  <a:extraClrSchemeLst>
    <a:extraClrScheme>
      <a:clrScheme name="Contemporary Portrait 1">
        <a:dk1>
          <a:srgbClr val="5E574E"/>
        </a:dk1>
        <a:lt1>
          <a:srgbClr val="FFFFCC"/>
        </a:lt1>
        <a:dk2>
          <a:srgbClr val="000000"/>
        </a:dk2>
        <a:lt2>
          <a:srgbClr val="FFCC00"/>
        </a:lt2>
        <a:accent1>
          <a:srgbClr val="CC9900"/>
        </a:accent1>
        <a:accent2>
          <a:srgbClr val="FF6600"/>
        </a:accent2>
        <a:accent3>
          <a:srgbClr val="AAAAAA"/>
        </a:accent3>
        <a:accent4>
          <a:srgbClr val="DADAAE"/>
        </a:accent4>
        <a:accent5>
          <a:srgbClr val="E2CAAA"/>
        </a:accent5>
        <a:accent6>
          <a:srgbClr val="E75C00"/>
        </a:accent6>
        <a:hlink>
          <a:srgbClr val="FF00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ntemporary Portrait 2">
        <a:dk1>
          <a:srgbClr val="000000"/>
        </a:dk1>
        <a:lt1>
          <a:srgbClr val="FFFFFF"/>
        </a:lt1>
        <a:dk2>
          <a:srgbClr val="000000"/>
        </a:dk2>
        <a:lt2>
          <a:srgbClr val="5E574E"/>
        </a:lt2>
        <a:accent1>
          <a:srgbClr val="FF6600"/>
        </a:accent1>
        <a:accent2>
          <a:srgbClr val="FFCC00"/>
        </a:accent2>
        <a:accent3>
          <a:srgbClr val="FFFFFF"/>
        </a:accent3>
        <a:accent4>
          <a:srgbClr val="000000"/>
        </a:accent4>
        <a:accent5>
          <a:srgbClr val="FFB8AA"/>
        </a:accent5>
        <a:accent6>
          <a:srgbClr val="E7B900"/>
        </a:accent6>
        <a:hlink>
          <a:srgbClr val="996633"/>
        </a:hlink>
        <a:folHlink>
          <a:srgbClr val="8080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ntemporary Portrait 3">
        <a:dk1>
          <a:srgbClr val="000000"/>
        </a:dk1>
        <a:lt1>
          <a:srgbClr val="FFFFFF"/>
        </a:lt1>
        <a:dk2>
          <a:srgbClr val="000000"/>
        </a:dk2>
        <a:lt2>
          <a:srgbClr val="393939"/>
        </a:lt2>
        <a:accent1>
          <a:srgbClr val="CBCBCB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97979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ntemporary Portrait 4">
        <a:dk1>
          <a:srgbClr val="000000"/>
        </a:dk1>
        <a:lt1>
          <a:srgbClr val="FFFFFF"/>
        </a:lt1>
        <a:dk2>
          <a:srgbClr val="800000"/>
        </a:dk2>
        <a:lt2>
          <a:srgbClr val="5E574E"/>
        </a:lt2>
        <a:accent1>
          <a:srgbClr val="FF6600"/>
        </a:accent1>
        <a:accent2>
          <a:srgbClr val="FFCC00"/>
        </a:accent2>
        <a:accent3>
          <a:srgbClr val="FFFFFF"/>
        </a:accent3>
        <a:accent4>
          <a:srgbClr val="000000"/>
        </a:accent4>
        <a:accent5>
          <a:srgbClr val="FFB8AA"/>
        </a:accent5>
        <a:accent6>
          <a:srgbClr val="E7B900"/>
        </a:accent6>
        <a:hlink>
          <a:srgbClr val="FF0000"/>
        </a:hlink>
        <a:folHlink>
          <a:srgbClr val="FFFF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ntemporary Portrait 5">
        <a:dk1>
          <a:srgbClr val="000066"/>
        </a:dk1>
        <a:lt1>
          <a:srgbClr val="FFFFFF"/>
        </a:lt1>
        <a:dk2>
          <a:srgbClr val="0000FF"/>
        </a:dk2>
        <a:lt2>
          <a:srgbClr val="000000"/>
        </a:lt2>
        <a:accent1>
          <a:srgbClr val="0066FF"/>
        </a:accent1>
        <a:accent2>
          <a:srgbClr val="33CCCC"/>
        </a:accent2>
        <a:accent3>
          <a:srgbClr val="FFFFFF"/>
        </a:accent3>
        <a:accent4>
          <a:srgbClr val="000056"/>
        </a:accent4>
        <a:accent5>
          <a:srgbClr val="AAB8FF"/>
        </a:accent5>
        <a:accent6>
          <a:srgbClr val="2DB9B9"/>
        </a:accent6>
        <a:hlink>
          <a:srgbClr val="FF00FF"/>
        </a:hlink>
        <a:folHlink>
          <a:srgbClr val="9933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ntemporary Portrait 6">
        <a:dk1>
          <a:srgbClr val="000000"/>
        </a:dk1>
        <a:lt1>
          <a:srgbClr val="FFFFFF"/>
        </a:lt1>
        <a:dk2>
          <a:srgbClr val="000066"/>
        </a:dk2>
        <a:lt2>
          <a:srgbClr val="FFCC00"/>
        </a:lt2>
        <a:accent1>
          <a:srgbClr val="0066FF"/>
        </a:accent1>
        <a:accent2>
          <a:srgbClr val="33CCCC"/>
        </a:accent2>
        <a:accent3>
          <a:srgbClr val="AAAAB8"/>
        </a:accent3>
        <a:accent4>
          <a:srgbClr val="DADADA"/>
        </a:accent4>
        <a:accent5>
          <a:srgbClr val="AAB8FF"/>
        </a:accent5>
        <a:accent6>
          <a:srgbClr val="2DB9B9"/>
        </a:accent6>
        <a:hlink>
          <a:srgbClr val="FF00FF"/>
        </a:hlink>
        <a:folHlink>
          <a:srgbClr val="9933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ntemporary Portrait 7">
        <a:dk1>
          <a:srgbClr val="5E574E"/>
        </a:dk1>
        <a:lt1>
          <a:srgbClr val="FFFFCC"/>
        </a:lt1>
        <a:dk2>
          <a:srgbClr val="800000"/>
        </a:dk2>
        <a:lt2>
          <a:srgbClr val="FFCC00"/>
        </a:lt2>
        <a:accent1>
          <a:srgbClr val="CC9900"/>
        </a:accent1>
        <a:accent2>
          <a:srgbClr val="FF6600"/>
        </a:accent2>
        <a:accent3>
          <a:srgbClr val="C0AAAA"/>
        </a:accent3>
        <a:accent4>
          <a:srgbClr val="DADAAE"/>
        </a:accent4>
        <a:accent5>
          <a:srgbClr val="E2CAAA"/>
        </a:accent5>
        <a:accent6>
          <a:srgbClr val="E75C00"/>
        </a:accent6>
        <a:hlink>
          <a:srgbClr val="FF00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11046</TotalTime>
  <Words>977</Words>
  <Application>Microsoft Office PowerPoint</Application>
  <PresentationFormat>On-screen Show (4:3)</PresentationFormat>
  <Paragraphs>175</Paragraphs>
  <Slides>14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Contemporary Portrait</vt:lpstr>
      <vt:lpstr>Addressing Challenges of Scale through Composable Modeling and Analysis </vt:lpstr>
      <vt:lpstr>The Science of Security</vt:lpstr>
      <vt:lpstr>Five Hard Problems in the Science of Security</vt:lpstr>
      <vt:lpstr>Hard Problem 1: Scalability and Composability</vt:lpstr>
      <vt:lpstr>Hard Problem 1: Scalability and Composability</vt:lpstr>
      <vt:lpstr>Hard Problem 1: Scalability and Composability</vt:lpstr>
      <vt:lpstr>Hard Problem 1: Scalability and Composability</vt:lpstr>
      <vt:lpstr>The Lablet Opportunity</vt:lpstr>
      <vt:lpstr>The Workshop Agenda in Three Questions</vt:lpstr>
      <vt:lpstr>Our focus of study</vt:lpstr>
      <vt:lpstr>Steps to improve models to enhance validity</vt:lpstr>
      <vt:lpstr>What do we know about how to achieve scalability through composable modeling and analysis?</vt:lpstr>
      <vt:lpstr>What open questions on how to achieve scalability and composability in modeling and analysis remain?</vt:lpstr>
      <vt:lpstr>What are the best practices for carrying out SoS research in this area? </vt:lpstr>
    </vt:vector>
  </TitlesOfParts>
  <Company>cmu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 Slide Title</dc:title>
  <dc:creator>wls</dc:creator>
  <cp:lastModifiedBy>Jonathan Aldrich</cp:lastModifiedBy>
  <cp:revision>698</cp:revision>
  <cp:lastPrinted>2012-11-07T23:22:07Z</cp:lastPrinted>
  <dcterms:created xsi:type="dcterms:W3CDTF">2000-08-26T20:39:18Z</dcterms:created>
  <dcterms:modified xsi:type="dcterms:W3CDTF">2013-09-26T04:20:41Z</dcterms:modified>
</cp:coreProperties>
</file>