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6576000" cy="27432000"/>
  <p:notesSz cx="6858000" cy="9144000"/>
  <p:defaultTextStyle>
    <a:defPPr>
      <a:defRPr lang="en-US"/>
    </a:defPPr>
    <a:lvl1pPr marL="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115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2" d="100"/>
          <a:sy n="22" d="100"/>
        </p:scale>
        <p:origin x="336" y="18"/>
      </p:cViewPr>
      <p:guideLst>
        <p:guide orient="horz" pos="8640"/>
        <p:guide pos="1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F680C-67E1-469A-96B0-F224150FE90C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FC4E5-71E4-4366-8A17-39394DC25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835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8FC4E5-71E4-4366-8A17-39394DC25F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7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8521702"/>
            <a:ext cx="31089600" cy="5880100"/>
          </a:xfrm>
        </p:spPr>
        <p:txBody>
          <a:bodyPr>
            <a:normAutofit/>
          </a:bodyPr>
          <a:lstStyle>
            <a:lvl1pPr>
              <a:defRPr sz="9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5544800"/>
            <a:ext cx="25603200" cy="701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2" y="17627602"/>
            <a:ext cx="31089600" cy="5448300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2" y="11626854"/>
            <a:ext cx="31089600" cy="6000748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0" y="25603200"/>
            <a:ext cx="65532000" cy="72415400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456800" y="25603200"/>
            <a:ext cx="65532000" cy="72415400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140452"/>
            <a:ext cx="16160752" cy="25590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8699500"/>
            <a:ext cx="16160752" cy="1580515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2" y="6140452"/>
            <a:ext cx="16167100" cy="25590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2" y="8699500"/>
            <a:ext cx="16167100" cy="1580515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1092200"/>
            <a:ext cx="12033252" cy="464820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1092202"/>
            <a:ext cx="20447000" cy="23412452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2" y="5740402"/>
            <a:ext cx="12033252" cy="18764252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2" y="19202400"/>
            <a:ext cx="21945600" cy="2266952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2" y="2451100"/>
            <a:ext cx="21945600" cy="16459200"/>
          </a:xfrm>
        </p:spPr>
        <p:txBody>
          <a:bodyPr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2" y="21469352"/>
            <a:ext cx="21945600" cy="3219448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0" y="4394200"/>
            <a:ext cx="32918400" cy="93624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0" y="4394200"/>
            <a:ext cx="98145600" cy="93624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 vert="horz" lIns="365760" tIns="182880" rIns="36576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400802"/>
            <a:ext cx="32918400" cy="18103852"/>
          </a:xfrm>
          <a:prstGeom prst="rect">
            <a:avLst/>
          </a:prstGeom>
        </p:spPr>
        <p:txBody>
          <a:bodyPr vert="horz" lIns="365760" tIns="182880" rIns="365760" bIns="1828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25425402"/>
            <a:ext cx="8534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21D20-B974-4109-8DF3-5B498D916744}" type="datetimeFigureOut">
              <a:rPr lang="en-US" smtClean="0"/>
              <a:pPr/>
              <a:t>3/30/2014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0" y="25425402"/>
            <a:ext cx="11582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0" y="25425402"/>
            <a:ext cx="8534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600" rtl="0" eaLnBrk="1" latinLnBrk="0" hangingPunct="1"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0" indent="-1371600" algn="l" defTabSz="3657600" rtl="0" eaLnBrk="1" latinLnBrk="0" hangingPunct="1">
        <a:spcBef>
          <a:spcPct val="20000"/>
        </a:spcBef>
        <a:buFont typeface="Arial" pitchFamily="34" charset="0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0" indent="-1143000" algn="l" defTabSz="3657600" rtl="0" eaLnBrk="1" latinLnBrk="0" hangingPunct="1">
        <a:spcBef>
          <a:spcPct val="20000"/>
        </a:spcBef>
        <a:buFont typeface="Arial" pitchFamily="34" charset="0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spcBef>
          <a:spcPct val="20000"/>
        </a:spcBef>
        <a:buFont typeface="Arial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spcBef>
          <a:spcPct val="20000"/>
        </a:spcBef>
        <a:buFont typeface="Arial" pitchFamily="34" charset="0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nn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6571431" cy="4571429"/>
          </a:xfrm>
          <a:prstGeom prst="rect">
            <a:avLst/>
          </a:prstGeom>
        </p:spPr>
      </p:pic>
      <p:pic>
        <p:nvPicPr>
          <p:cNvPr id="11" name="Picture 10" descr="gradient-banner.pn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24780240"/>
            <a:ext cx="36576000" cy="265176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24780240"/>
            <a:ext cx="13776960" cy="2651760"/>
            <a:chOff x="10591800" y="24780240"/>
            <a:chExt cx="13776960" cy="2651760"/>
          </a:xfrm>
        </p:grpSpPr>
        <p:pic>
          <p:nvPicPr>
            <p:cNvPr id="7" name="Picture 6" descr="300px-National_Security_Agency.svg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17000" y="24780240"/>
              <a:ext cx="2651760" cy="2651760"/>
            </a:xfrm>
            <a:prstGeom prst="rect">
              <a:avLst/>
            </a:prstGeom>
          </p:spPr>
        </p:pic>
        <p:pic>
          <p:nvPicPr>
            <p:cNvPr id="9" name="Picture 8" descr="300px-locks-glob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1800" y="24780240"/>
              <a:ext cx="2651760" cy="265176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3030200" y="24780240"/>
              <a:ext cx="891500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 smtClean="0"/>
                <a:t>Science of Security</a:t>
              </a:r>
            </a:p>
            <a:p>
              <a:pPr algn="ctr"/>
              <a:r>
                <a:rPr lang="en-US" sz="8000" b="1" dirty="0" smtClean="0"/>
                <a:t>Lablet</a:t>
              </a:r>
              <a:endParaRPr lang="en-US" b="1" dirty="0"/>
            </a:p>
          </p:txBody>
        </p:sp>
      </p:grpSp>
      <p:pic>
        <p:nvPicPr>
          <p:cNvPr id="14" name="Picture 13" descr="NCSUbrick_CS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289001" y="24765000"/>
            <a:ext cx="10287000" cy="266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81000"/>
            <a:ext cx="31089600" cy="1905000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Diversity-based detection of Security Anomalies</a:t>
            </a:r>
            <a:endParaRPr lang="en-US" sz="9600" b="1" dirty="0"/>
          </a:p>
        </p:txBody>
      </p:sp>
      <p:sp>
        <p:nvSpPr>
          <p:cNvPr id="8" name="Rectangle 7"/>
          <p:cNvSpPr/>
          <p:nvPr/>
        </p:nvSpPr>
        <p:spPr>
          <a:xfrm>
            <a:off x="990600" y="5486398"/>
            <a:ext cx="16672560" cy="182880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2590800"/>
            <a:ext cx="25603200" cy="1752600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tx1"/>
                </a:solidFill>
              </a:rPr>
              <a:t>Roopak Venkatakrishnan &amp; Dr.Mladen A. Vouk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831196" y="5516594"/>
            <a:ext cx="16373203" cy="182880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>
            <a:spLocks noChangeAspect="1"/>
          </p:cNvSpPr>
          <p:nvPr/>
        </p:nvSpPr>
        <p:spPr>
          <a:xfrm>
            <a:off x="1295400" y="5486399"/>
            <a:ext cx="16367760" cy="1689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Motivation</a:t>
            </a:r>
          </a:p>
          <a:p>
            <a:endParaRPr lang="en-US" dirty="0" smtClean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Attacks on Web services up 30% in 2012-2013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Acceptance testing uses prior knowledge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External checking has limited applicability.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Diversity is pro-active, but an expensive solution, however may help identifying of difficult to detect attacks.</a:t>
            </a:r>
          </a:p>
          <a:p>
            <a:endParaRPr lang="en-US" dirty="0"/>
          </a:p>
          <a:p>
            <a:r>
              <a:rPr lang="en-US" u="sng" dirty="0" smtClean="0"/>
              <a:t>Types of Attacks</a:t>
            </a:r>
          </a:p>
          <a:p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Inherent </a:t>
            </a:r>
            <a:br>
              <a:rPr lang="en-US" sz="6000" dirty="0" smtClean="0"/>
            </a:br>
            <a:r>
              <a:rPr lang="en-US" sz="6000" dirty="0" smtClean="0"/>
              <a:t>Vulnerabilities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Indirect Attacks</a:t>
            </a:r>
            <a:endParaRPr lang="en-US" sz="6000" dirty="0"/>
          </a:p>
          <a:p>
            <a:endParaRPr lang="en-US" dirty="0"/>
          </a:p>
          <a:p>
            <a:r>
              <a:rPr lang="en-US" sz="6000" dirty="0" smtClean="0"/>
              <a:t>COTS based diversity approach along with the cloud may offer cost effective detection strategy.</a:t>
            </a:r>
            <a:endParaRPr lang="en-US" sz="60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304800" y="457200"/>
            <a:ext cx="3048000" cy="3638729"/>
            <a:chOff x="304800" y="457200"/>
            <a:chExt cx="3048000" cy="3638729"/>
          </a:xfrm>
        </p:grpSpPr>
        <p:sp>
          <p:nvSpPr>
            <p:cNvPr id="17" name="TextBox 16"/>
            <p:cNvSpPr txBox="1"/>
            <p:nvPr/>
          </p:nvSpPr>
          <p:spPr>
            <a:xfrm>
              <a:off x="304800" y="2895600"/>
              <a:ext cx="2650982" cy="1200329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r>
                <a:rPr lang="en-US" sz="3600" b="1" dirty="0" smtClean="0"/>
                <a:t>Resilient </a:t>
              </a:r>
            </a:p>
            <a:p>
              <a:r>
                <a:rPr lang="en-US" sz="3600" b="1" dirty="0" smtClean="0"/>
                <a:t>Architectures</a:t>
              </a:r>
            </a:p>
          </p:txBody>
        </p:sp>
        <p:pic>
          <p:nvPicPr>
            <p:cNvPr id="23" name="Picture 22" descr="RA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00" y="457200"/>
              <a:ext cx="3048000" cy="2454111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2846769" y="24133314"/>
            <a:ext cx="350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V1/31Mar2014</a:t>
            </a:r>
            <a:endParaRPr lang="en-US" sz="4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12491641"/>
            <a:ext cx="10043160" cy="756875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016797" y="5618790"/>
            <a:ext cx="16187602" cy="1745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Indirect Exploit – Linux/</a:t>
            </a:r>
            <a:r>
              <a:rPr lang="en-US" u="sng" dirty="0" err="1" smtClean="0"/>
              <a:t>Cdorked.A</a:t>
            </a:r>
            <a:endParaRPr lang="en-US" u="sng" dirty="0" smtClean="0"/>
          </a:p>
          <a:p>
            <a:endParaRPr lang="en-US" u="sng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Infected modules for Apache &amp; </a:t>
            </a:r>
            <a:r>
              <a:rPr lang="en-US" sz="6000" dirty="0" err="1" smtClean="0"/>
              <a:t>Nginx</a:t>
            </a:r>
            <a:endParaRPr lang="en-US" sz="60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Plugin sends redirect based </a:t>
            </a:r>
            <a:r>
              <a:rPr lang="en-US" sz="6000" dirty="0" smtClean="0"/>
              <a:t>on many conditions including a random factor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Avoided redirect for admins &amp; in-memory operation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Back to back comparisons with a diverse system using Apache, </a:t>
            </a:r>
            <a:r>
              <a:rPr lang="en-US" sz="6000" dirty="0" err="1" smtClean="0"/>
              <a:t>Nginx</a:t>
            </a:r>
            <a:r>
              <a:rPr lang="en-US" sz="6000" dirty="0" smtClean="0"/>
              <a:t> &amp; IIS could detect malware.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6000" dirty="0" smtClean="0"/>
          </a:p>
          <a:p>
            <a:r>
              <a:rPr lang="en-US" u="sng" dirty="0" smtClean="0"/>
              <a:t>Zero Day Exploit – </a:t>
            </a:r>
            <a:r>
              <a:rPr lang="en-US" u="sng" dirty="0" err="1" smtClean="0"/>
              <a:t>Nginx</a:t>
            </a:r>
            <a:r>
              <a:rPr lang="en-US" u="sng" dirty="0" smtClean="0"/>
              <a:t> vulnerability</a:t>
            </a:r>
          </a:p>
          <a:p>
            <a:endParaRPr lang="en-US" u="sng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Allowed attacker to access restricted content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Caused due to improper parsing of request (inherent flaw).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 smtClean="0"/>
              <a:t>Easily caught by back to testing with different web-servers</a:t>
            </a:r>
          </a:p>
          <a:p>
            <a:endParaRPr lang="en-US" sz="60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142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Diversity-based detection of Security Anomalies</vt:lpstr>
    </vt:vector>
  </TitlesOfParts>
  <Company>NCSU Computer Science Department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David R. Wright</dc:creator>
  <cp:lastModifiedBy>Roopak Venkatakrishnan</cp:lastModifiedBy>
  <cp:revision>29</cp:revision>
  <dcterms:created xsi:type="dcterms:W3CDTF">2013-02-25T20:30:10Z</dcterms:created>
  <dcterms:modified xsi:type="dcterms:W3CDTF">2014-03-31T13:38:15Z</dcterms:modified>
</cp:coreProperties>
</file>