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56" r:id="rId5"/>
    <p:sldId id="258" r:id="rId6"/>
    <p:sldId id="260" r:id="rId7"/>
    <p:sldId id="259" r:id="rId8"/>
    <p:sldId id="261" r:id="rId9"/>
    <p:sldId id="262" r:id="rId10"/>
    <p:sldId id="263" r:id="rId11"/>
    <p:sldId id="264" r:id="rId12"/>
    <p:sldId id="265" r:id="rId13"/>
    <p:sldId id="270" r:id="rId14"/>
    <p:sldId id="266" r:id="rId15"/>
    <p:sldId id="267" r:id="rId16"/>
    <p:sldId id="271" r:id="rId17"/>
    <p:sldId id="273" r:id="rId18"/>
    <p:sldId id="272" r:id="rId19"/>
    <p:sldId id="274" r:id="rId20"/>
    <p:sldId id="275" r:id="rId2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3" autoAdjust="0"/>
    <p:restoredTop sz="94673" autoAdjust="0"/>
  </p:normalViewPr>
  <p:slideViewPr>
    <p:cSldViewPr>
      <p:cViewPr varScale="1">
        <p:scale>
          <a:sx n="66" d="100"/>
          <a:sy n="66" d="100"/>
        </p:scale>
        <p:origin x="-14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7F3F0F5-59DC-41C6-B21C-EBBF5C931A29}" type="datetimeFigureOut">
              <a:rPr lang="en-US" smtClean="0"/>
              <a:t>4/29/2014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C5F0BCE-7FBE-4FC0-87DC-8BEC3D489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3855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A1DA365-5A41-4495-B9FC-00546DC7A24F}" type="datetimeFigureOut">
              <a:rPr lang="en-US" smtClean="0"/>
              <a:t>4/29/2014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99C4B8-E20F-42F3-81AD-ED415B955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520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9C4B8-E20F-42F3-81AD-ED415B9553E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793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9C4B8-E20F-42F3-81AD-ED415B9553E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275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9C4B8-E20F-42F3-81AD-ED415B9553E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694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9C4B8-E20F-42F3-81AD-ED415B9553E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988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9C4B8-E20F-42F3-81AD-ED415B9553E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15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9C4B8-E20F-42F3-81AD-ED415B9553E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63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9C4B8-E20F-42F3-81AD-ED415B9553E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700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9C4B8-E20F-42F3-81AD-ED415B9553E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2093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9C4B8-E20F-42F3-81AD-ED415B9553E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790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9C4B8-E20F-42F3-81AD-ED415B9553E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362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9C4B8-E20F-42F3-81AD-ED415B9553E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3909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9C4B8-E20F-42F3-81AD-ED415B9553E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7305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9C4B8-E20F-42F3-81AD-ED415B9553E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4257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9C4B8-E20F-42F3-81AD-ED415B9553E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6315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9C4B8-E20F-42F3-81AD-ED415B9553E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373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9C4B8-E20F-42F3-81AD-ED415B9553E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151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9C4B8-E20F-42F3-81AD-ED415B9553E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91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wmv"/><Relationship Id="rId1" Type="http://schemas.microsoft.com/office/2007/relationships/media" Target="../media/media6.wmv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wmv"/><Relationship Id="rId1" Type="http://schemas.microsoft.com/office/2007/relationships/media" Target="../media/media7.wmv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8.wmv"/><Relationship Id="rId1" Type="http://schemas.openxmlformats.org/officeDocument/2006/relationships/video" Target="NULL" TargetMode="External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39825"/>
            <a:ext cx="7772400" cy="1470025"/>
          </a:xfrm>
        </p:spPr>
        <p:txBody>
          <a:bodyPr/>
          <a:lstStyle/>
          <a:p>
            <a:r>
              <a:rPr lang="en-US" dirty="0" err="1" smtClean="0">
                <a:latin typeface="Frutiger 55 Roman" pitchFamily="34" charset="0"/>
              </a:rPr>
              <a:t>InViz</a:t>
            </a:r>
            <a:r>
              <a:rPr lang="en-US" dirty="0" smtClean="0">
                <a:latin typeface="Frutiger 55 Roman" pitchFamily="34" charset="0"/>
              </a:rPr>
              <a:t> – Instant Visualization of Cybersecurity Events</a:t>
            </a:r>
            <a:endParaRPr lang="en-US" dirty="0">
              <a:latin typeface="Frutiger 55 Roman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Frutiger 45 Light" pitchFamily="34" charset="0"/>
              </a:rPr>
              <a:t>Fraunhofer Center for Experimental Software Engineering</a:t>
            </a:r>
          </a:p>
          <a:p>
            <a:endParaRPr lang="en-US" dirty="0" smtClean="0">
              <a:latin typeface="Frutiger 45 Light" pitchFamily="34" charset="0"/>
            </a:endParaRPr>
          </a:p>
          <a:p>
            <a:r>
              <a:rPr lang="en-US" sz="2400" dirty="0" smtClean="0">
                <a:latin typeface="Frutiger 45 Light" pitchFamily="34" charset="0"/>
              </a:rPr>
              <a:t>College Park, MD</a:t>
            </a:r>
            <a:endParaRPr lang="en-US" sz="2400" dirty="0">
              <a:latin typeface="Frutiger 45 Light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096000"/>
            <a:ext cx="9144000" cy="762000"/>
          </a:xfrm>
          <a:prstGeom prst="rect">
            <a:avLst/>
          </a:prstGeom>
          <a:gradFill flip="none" rotWithShape="1">
            <a:gsLst>
              <a:gs pos="2083">
                <a:schemeClr val="bg1"/>
              </a:gs>
              <a:gs pos="27000">
                <a:schemeClr val="tx1"/>
              </a:gs>
              <a:gs pos="67000">
                <a:schemeClr val="tx1">
                  <a:lumMod val="9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12700"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Frutiger 45 Light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783" y="6172200"/>
            <a:ext cx="2131017" cy="6088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6252524"/>
            <a:ext cx="2486025" cy="448214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1390973" y="5791200"/>
            <a:ext cx="6400800" cy="3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latin typeface="Frutiger 45 Light" pitchFamily="34" charset="0"/>
              </a:rPr>
              <a:t>All content copyright Fraunhofer USA, </a:t>
            </a:r>
            <a:r>
              <a:rPr lang="en-US" sz="1200" dirty="0" smtClean="0">
                <a:latin typeface="Frutiger 45 Light" pitchFamily="34" charset="0"/>
              </a:rPr>
              <a:t>2014</a:t>
            </a:r>
            <a:endParaRPr lang="en-US" sz="1050" dirty="0">
              <a:latin typeface="Frutiger 45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34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14:prism isContent="1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ntro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91440"/>
            <a:ext cx="9037503" cy="6778723"/>
          </a:xfrm>
        </p:spPr>
      </p:pic>
      <p:sp>
        <p:nvSpPr>
          <p:cNvPr id="5" name="Rectangular Callout 4"/>
          <p:cNvSpPr/>
          <p:nvPr/>
        </p:nvSpPr>
        <p:spPr>
          <a:xfrm>
            <a:off x="1905000" y="4049397"/>
            <a:ext cx="1219200" cy="522603"/>
          </a:xfrm>
          <a:prstGeom prst="wedgeRectCallout">
            <a:avLst>
              <a:gd name="adj1" fmla="val 26836"/>
              <a:gd name="adj2" fmla="val -147856"/>
            </a:avLst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Frutiger 45 Light" pitchFamily="34" charset="0"/>
              </a:rPr>
              <a:t>Live View</a:t>
            </a:r>
            <a:endParaRPr lang="en-US" dirty="0">
              <a:latin typeface="Frutiger 45 Light" pitchFamily="34" charset="0"/>
            </a:endParaRPr>
          </a:p>
        </p:txBody>
      </p:sp>
      <p:sp>
        <p:nvSpPr>
          <p:cNvPr id="6" name="Rectangular Callout 5"/>
          <p:cNvSpPr/>
          <p:nvPr/>
        </p:nvSpPr>
        <p:spPr>
          <a:xfrm>
            <a:off x="7086600" y="4049396"/>
            <a:ext cx="1219200" cy="522603"/>
          </a:xfrm>
          <a:prstGeom prst="wedgeRectCallout">
            <a:avLst>
              <a:gd name="adj1" fmla="val 26836"/>
              <a:gd name="adj2" fmla="val -147856"/>
            </a:avLst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Frutiger 45 Light" pitchFamily="34" charset="0"/>
              </a:rPr>
              <a:t>Historical View</a:t>
            </a:r>
            <a:endParaRPr lang="en-US" dirty="0">
              <a:latin typeface="Frutiger 45 Light" pitchFamily="34" charset="0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3505200" y="5090314"/>
            <a:ext cx="1447800" cy="522603"/>
          </a:xfrm>
          <a:prstGeom prst="wedgeRectCallout">
            <a:avLst>
              <a:gd name="adj1" fmla="val 21751"/>
              <a:gd name="adj2" fmla="val 133876"/>
            </a:avLst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Frutiger 45 Light" pitchFamily="34" charset="0"/>
              </a:rPr>
              <a:t>Event details</a:t>
            </a:r>
            <a:endParaRPr lang="en-US" dirty="0">
              <a:latin typeface="Frutiger 45 Light" pitchFamily="34" charset="0"/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2743200" y="228600"/>
            <a:ext cx="2133600" cy="522603"/>
          </a:xfrm>
          <a:prstGeom prst="wedgeRectCallout">
            <a:avLst>
              <a:gd name="adj1" fmla="val -109091"/>
              <a:gd name="adj2" fmla="val -12775"/>
            </a:avLst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Frutiger 45 Light" pitchFamily="34" charset="0"/>
              </a:rPr>
              <a:t>Timeline and playback controls</a:t>
            </a:r>
            <a:endParaRPr lang="en-US" dirty="0">
              <a:latin typeface="Frutiger 45 Light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10200" y="228600"/>
            <a:ext cx="3124200" cy="6096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 err="1" smtClean="0">
                <a:latin typeface="Frutiger 45 Light" pitchFamily="34" charset="0"/>
              </a:rPr>
              <a:t>InViz</a:t>
            </a:r>
            <a:r>
              <a:rPr lang="en-US" dirty="0" smtClean="0">
                <a:latin typeface="Frutiger 45 Light" pitchFamily="34" charset="0"/>
              </a:rPr>
              <a:t> displays events from logs in a number of views.</a:t>
            </a:r>
          </a:p>
        </p:txBody>
      </p:sp>
    </p:spTree>
    <p:extLst>
      <p:ext uri="{BB962C8B-B14F-4D97-AF65-F5344CB8AC3E}">
        <p14:creationId xmlns:p14="http://schemas.microsoft.com/office/powerpoint/2010/main" val="334065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4000">
        <p:split orient="vert"/>
      </p:transition>
    </mc:Choice>
    <mc:Fallback xmlns="">
      <p:transition spd="slow" advClick="0" advTm="1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1219200"/>
            <a:ext cx="7772400" cy="1362075"/>
          </a:xfrm>
        </p:spPr>
        <p:txBody>
          <a:bodyPr anchor="ctr">
            <a:normAutofit/>
          </a:bodyPr>
          <a:lstStyle/>
          <a:p>
            <a:pPr algn="ctr"/>
            <a:r>
              <a:rPr lang="en-US" b="0" cap="none" dirty="0" smtClean="0">
                <a:latin typeface="Frutiger 55 Roman" pitchFamily="34" charset="0"/>
              </a:rPr>
              <a:t>LIVE VIEW</a:t>
            </a:r>
            <a:endParaRPr lang="en-US" b="0" cap="none" dirty="0">
              <a:latin typeface="Frutiger 55 Roman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2503487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Frutiger 45 Light" pitchFamily="34" charset="0"/>
              </a:rPr>
              <a:t>The </a:t>
            </a:r>
            <a:r>
              <a:rPr lang="en-US" sz="2400" dirty="0" err="1" smtClean="0">
                <a:latin typeface="Frutiger 45 Light" pitchFamily="34" charset="0"/>
              </a:rPr>
              <a:t>InViz</a:t>
            </a:r>
            <a:r>
              <a:rPr lang="en-US" sz="2400" dirty="0" smtClean="0">
                <a:latin typeface="Frutiger 45 Light" pitchFamily="34" charset="0"/>
              </a:rPr>
              <a:t> live view uses novel visualization techniques to display many dimensions of information simultaneously.</a:t>
            </a:r>
          </a:p>
          <a:p>
            <a:endParaRPr lang="en-US" sz="2400" dirty="0">
              <a:latin typeface="Frutiger 45 Light" pitchFamily="34" charset="0"/>
            </a:endParaRPr>
          </a:p>
          <a:p>
            <a:r>
              <a:rPr lang="en-US" sz="2400" dirty="0" smtClean="0">
                <a:latin typeface="Frutiger 45 Light" pitchFamily="34" charset="0"/>
              </a:rPr>
              <a:t>Graphical information is more easily understood, thus helping even inexperienced personnel identify anomalous activity quickly.</a:t>
            </a:r>
            <a:endParaRPr lang="en-US" sz="2400" dirty="0">
              <a:latin typeface="Frutiger 45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3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>
        <p14:prism isContent="1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ntro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91440"/>
            <a:ext cx="9037503" cy="6778723"/>
          </a:xfrm>
        </p:spPr>
      </p:pic>
      <p:sp>
        <p:nvSpPr>
          <p:cNvPr id="3" name="Rectangular Callout 2"/>
          <p:cNvSpPr/>
          <p:nvPr/>
        </p:nvSpPr>
        <p:spPr>
          <a:xfrm>
            <a:off x="3352800" y="3352800"/>
            <a:ext cx="5410200" cy="1219200"/>
          </a:xfrm>
          <a:prstGeom prst="wedgeRectCallout">
            <a:avLst>
              <a:gd name="adj1" fmla="val -57029"/>
              <a:gd name="adj2" fmla="val -46338"/>
            </a:avLst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 smtClean="0">
                <a:latin typeface="Frutiger 45 Light" pitchFamily="34" charset="0"/>
              </a:rPr>
              <a:t>As events are received or replayed, they are launched across the screen.</a:t>
            </a:r>
          </a:p>
          <a:p>
            <a:endParaRPr lang="en-US" dirty="0">
              <a:latin typeface="Frutiger 45 Light" pitchFamily="34" charset="0"/>
            </a:endParaRPr>
          </a:p>
          <a:p>
            <a:r>
              <a:rPr lang="en-US" dirty="0" smtClean="0">
                <a:latin typeface="Frutiger 45 Light" pitchFamily="34" charset="0"/>
              </a:rPr>
              <a:t>Colors, shapes, size, and frequency all have meaning.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2800" y="1828800"/>
            <a:ext cx="5257800" cy="838200"/>
          </a:xfrm>
          <a:prstGeom prst="rect">
            <a:avLst/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 err="1" smtClean="0">
                <a:latin typeface="Frutiger 45 Light" pitchFamily="34" charset="0"/>
              </a:rPr>
              <a:t>InViz</a:t>
            </a:r>
            <a:r>
              <a:rPr lang="en-US" dirty="0" smtClean="0">
                <a:latin typeface="Frutiger 45 Light" pitchFamily="34" charset="0"/>
              </a:rPr>
              <a:t> </a:t>
            </a:r>
            <a:r>
              <a:rPr lang="en-US" b="1" dirty="0" smtClean="0">
                <a:latin typeface="Frutiger 45 Light" pitchFamily="34" charset="0"/>
              </a:rPr>
              <a:t>visualizes events</a:t>
            </a:r>
            <a:r>
              <a:rPr lang="en-US" dirty="0" smtClean="0">
                <a:latin typeface="Frutiger 45 Light" pitchFamily="34" charset="0"/>
              </a:rPr>
              <a:t> in: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u="sng" dirty="0" smtClean="0">
                <a:latin typeface="Frutiger 45 Light" pitchFamily="34" charset="0"/>
              </a:rPr>
              <a:t>Real-time</a:t>
            </a:r>
            <a:r>
              <a:rPr lang="en-US" sz="1400" dirty="0">
                <a:latin typeface="Frutiger 45 Light" pitchFamily="34" charset="0"/>
              </a:rPr>
              <a:t> </a:t>
            </a:r>
            <a:r>
              <a:rPr lang="en-US" sz="1400" dirty="0" smtClean="0">
                <a:latin typeface="Frutiger 45 Light" pitchFamily="34" charset="0"/>
              </a:rPr>
              <a:t>–  e.g. from a syslog client or a </a:t>
            </a:r>
            <a:r>
              <a:rPr lang="en-US" sz="1400" i="1" dirty="0" smtClean="0">
                <a:latin typeface="Frutiger 45 Light" pitchFamily="34" charset="0"/>
              </a:rPr>
              <a:t>tail</a:t>
            </a:r>
            <a:r>
              <a:rPr lang="en-US" sz="1400" dirty="0" smtClean="0">
                <a:latin typeface="Frutiger 45 Light" pitchFamily="34" charset="0"/>
              </a:rPr>
              <a:t> service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u="sng" dirty="0" smtClean="0">
                <a:latin typeface="Frutiger 45 Light" pitchFamily="34" charset="0"/>
              </a:rPr>
              <a:t>Replay mode</a:t>
            </a:r>
            <a:r>
              <a:rPr lang="en-US" sz="1400" dirty="0" smtClean="0">
                <a:latin typeface="Frutiger 45 Light" pitchFamily="34" charset="0"/>
              </a:rPr>
              <a:t> – from an existing log file, e.g. a webserver log</a:t>
            </a:r>
            <a:endParaRPr lang="en-US" sz="1400" u="sng" dirty="0" smtClean="0">
              <a:latin typeface="Frutiger 45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80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4000">
        <p:split orient="vert"/>
      </p:transition>
    </mc:Choice>
    <mc:Fallback xmlns="">
      <p:transition spd="slow" advClick="0" advTm="2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4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442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" grpId="0" animBg="1"/>
      <p:bldP spid="4" grpId="0" animBg="1"/>
      <p:bldP spid="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live_view_2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Bookmark 1" time="4016.8807"/>
                    <p14:bmk name="Bookmark 4" time="10781.4709"/>
                    <p14:bmk name="Bookmark 2" time="18981.4629"/>
                    <p14:bmk name="Bookmark 3" time="24928.9879"/>
                  </p14:bmk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91440"/>
            <a:ext cx="9053824" cy="6790368"/>
          </a:xfrm>
        </p:spPr>
      </p:pic>
      <p:sp>
        <p:nvSpPr>
          <p:cNvPr id="5" name="Rectangular Callout 4"/>
          <p:cNvSpPr/>
          <p:nvPr/>
        </p:nvSpPr>
        <p:spPr>
          <a:xfrm>
            <a:off x="381000" y="228600"/>
            <a:ext cx="1524000" cy="533400"/>
          </a:xfrm>
          <a:prstGeom prst="wedgeRectCallout">
            <a:avLst/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 smtClean="0">
                <a:latin typeface="Frutiger 45 Light" pitchFamily="34" charset="0"/>
              </a:rPr>
              <a:t>Clients making server requests</a:t>
            </a:r>
          </a:p>
        </p:txBody>
      </p:sp>
      <p:sp>
        <p:nvSpPr>
          <p:cNvPr id="6" name="Rectangle 5"/>
          <p:cNvSpPr/>
          <p:nvPr/>
        </p:nvSpPr>
        <p:spPr>
          <a:xfrm>
            <a:off x="2552700" y="152400"/>
            <a:ext cx="4038600" cy="4572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smtClean="0">
                <a:latin typeface="Frutiger 45 Light" pitchFamily="34" charset="0"/>
              </a:rPr>
              <a:t>Example from IIS 7.0 webserver events</a:t>
            </a:r>
          </a:p>
        </p:txBody>
      </p:sp>
      <p:sp>
        <p:nvSpPr>
          <p:cNvPr id="7" name="Rectangular Callout 6"/>
          <p:cNvSpPr/>
          <p:nvPr/>
        </p:nvSpPr>
        <p:spPr>
          <a:xfrm>
            <a:off x="7162800" y="228600"/>
            <a:ext cx="1524000" cy="533400"/>
          </a:xfrm>
          <a:prstGeom prst="wedgeRectCallout">
            <a:avLst>
              <a:gd name="adj1" fmla="val -40155"/>
              <a:gd name="adj2" fmla="val 62500"/>
            </a:avLst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 smtClean="0">
                <a:latin typeface="Frutiger 45 Light" pitchFamily="34" charset="0"/>
              </a:rPr>
              <a:t>Requested resources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381000" y="1981200"/>
            <a:ext cx="2247900" cy="922382"/>
          </a:xfrm>
          <a:prstGeom prst="wedgeRectCallout">
            <a:avLst>
              <a:gd name="adj1" fmla="val 55729"/>
              <a:gd name="adj2" fmla="val -73714"/>
            </a:avLst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dirty="0" smtClean="0">
                <a:latin typeface="Frutiger 45 Light" pitchFamily="34" charset="0"/>
              </a:rPr>
              <a:t>Shapes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u="sng" dirty="0" smtClean="0">
                <a:latin typeface="Frutiger 45 Light" pitchFamily="34" charset="0"/>
              </a:rPr>
              <a:t>Circles</a:t>
            </a:r>
            <a:r>
              <a:rPr lang="en-US" sz="1400" dirty="0" smtClean="0">
                <a:latin typeface="Frutiger 45 Light" pitchFamily="34" charset="0"/>
              </a:rPr>
              <a:t> are web pages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u="sng" dirty="0" smtClean="0">
                <a:latin typeface="Frutiger 45 Light" pitchFamily="34" charset="0"/>
              </a:rPr>
              <a:t>Squares</a:t>
            </a:r>
            <a:r>
              <a:rPr lang="en-US" sz="1400" dirty="0" smtClean="0">
                <a:latin typeface="Frutiger 45 Light" pitchFamily="34" charset="0"/>
              </a:rPr>
              <a:t> are images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u="sng" dirty="0" smtClean="0">
                <a:latin typeface="Frutiger 45 Light" pitchFamily="34" charset="0"/>
              </a:rPr>
              <a:t>Triangles</a:t>
            </a:r>
            <a:r>
              <a:rPr lang="en-US" sz="1400" dirty="0" smtClean="0">
                <a:latin typeface="Frutiger 45 Light" pitchFamily="34" charset="0"/>
              </a:rPr>
              <a:t> are scripts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5943600" y="5334000"/>
            <a:ext cx="2667000" cy="922382"/>
          </a:xfrm>
          <a:prstGeom prst="wedgeRectCallout">
            <a:avLst>
              <a:gd name="adj1" fmla="val 1769"/>
              <a:gd name="adj2" fmla="val -100599"/>
            </a:avLst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dirty="0" smtClean="0">
                <a:latin typeface="Frutiger 45 Light" pitchFamily="34" charset="0"/>
              </a:rPr>
              <a:t>Colors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u="sng" dirty="0" smtClean="0">
                <a:latin typeface="Frutiger 45 Light" pitchFamily="34" charset="0"/>
              </a:rPr>
              <a:t>White</a:t>
            </a:r>
            <a:r>
              <a:rPr lang="en-US" sz="1400" dirty="0" smtClean="0">
                <a:latin typeface="Frutiger 45 Light" pitchFamily="34" charset="0"/>
              </a:rPr>
              <a:t> are successful HTTP responses (1xx, 2xx, 3xx)</a:t>
            </a:r>
            <a:endParaRPr lang="en-US" sz="1400" u="sng" dirty="0" smtClean="0">
              <a:latin typeface="Frutiger 45 Light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400" u="sng" dirty="0">
                <a:latin typeface="Frutiger 45 Light" pitchFamily="34" charset="0"/>
              </a:rPr>
              <a:t>O</a:t>
            </a:r>
            <a:r>
              <a:rPr lang="en-US" sz="1400" u="sng" dirty="0" smtClean="0">
                <a:latin typeface="Frutiger 45 Light" pitchFamily="34" charset="0"/>
              </a:rPr>
              <a:t>range</a:t>
            </a:r>
            <a:r>
              <a:rPr lang="en-US" sz="1400" dirty="0" smtClean="0">
                <a:latin typeface="Frutiger 45 Light" pitchFamily="34" charset="0"/>
              </a:rPr>
              <a:t> are errors (4xx, 5xx)</a:t>
            </a:r>
          </a:p>
        </p:txBody>
      </p:sp>
    </p:spTree>
    <p:extLst>
      <p:ext uri="{BB962C8B-B14F-4D97-AF65-F5344CB8AC3E}">
        <p14:creationId xmlns:p14="http://schemas.microsoft.com/office/powerpoint/2010/main" val="174859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8000">
        <p:fade/>
      </p:transition>
    </mc:Choice>
    <mc:Fallback xmlns="">
      <p:transition spd="med" advClick="0" advTm="48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" dur="25258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10" fill="hold" display="0">
                      <p:stCondLst>
                        <p:cond delay="indefinite"/>
                      </p:stCondLst>
                    </p:cTn>
                    <p:tgtEl>
                      <p:spTgt spid="4"/>
                    </p:tgtEl>
                  </p:cMediaNode>
                </p:video>
                <p:seq concurrent="1" nextAc="seek">
                  <p:cTn id="11" restart="whenNotActive" fill="hold" evtFilter="cancelBubble" nodeType="interactiveSeq">
                    <p:stCondLst>
                      <p:cond evt="onMediaBookmark" delay="0">
                        <p:tgtEl>
                          <p14:bmkTgt spid="4" bmkName="Bookmark 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" fill="hold">
                          <p:stCondLst>
                            <p:cond delay="0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4" bmkName="Bookmark 1"/>
                      </p:tgtEl>
                    </p:cond>
                  </p:nextCondLst>
                </p:seq>
                <p:seq concurrent="1" nextAc="seek">
                  <p:cTn id="21" restart="whenNotActive" fill="hold" evtFilter="cancelBubble" nodeType="interactiveSeq">
                    <p:stCondLst>
                      <p:cond evt="onMediaBookmark" delay="0">
                        <p:tgtEl>
                          <p14:bmkTgt spid="4" bmkName="Bookmark 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2" fill="hold">
                          <p:stCondLst>
                            <p:cond delay="0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5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1" presetID="22" presetClass="entr" presetSubtype="8" fill="hold" grpId="0" nodeType="afterEffect">
                                      <p:stCondLst>
                                        <p:cond delay="10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35" presetID="2" presetClass="mediacall" presetSubtype="0" fill="hold" nodeType="afterEffect">
                                      <p:stCondLst>
                                        <p:cond delay="1000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36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4" bmkName="Bookmark 4"/>
                      </p:tgtEl>
                    </p:cond>
                  </p:nextCondLst>
                </p:seq>
                <p:seq concurrent="1" nextAc="seek">
                  <p:cTn id="37" restart="whenNotActive" fill="hold" evtFilter="cancelBubble" nodeType="interactiveSeq">
                    <p:stCondLst>
                      <p:cond evt="onMediaBookmark" delay="0">
                        <p:tgtEl>
                          <p14:bmkTgt spid="4" bmkName="Bookmark 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8" fill="hold">
                          <p:stCondLst>
                            <p:cond delay="0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10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4" bmkName="Bookmark 2"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6" grpId="0" animBg="1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" dur="25258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10" fill="hold" display="0">
                      <p:stCondLst>
                        <p:cond delay="indefinite"/>
                      </p:stCondLst>
                    </p:cTn>
                    <p:tgtEl>
                      <p:spTgt spid="4"/>
                    </p:tgtEl>
                  </p:cMediaNode>
                </p:video>
              </p:childTnLst>
            </p:cTn>
          </p:par>
        </p:tnLst>
        <p:bldLst>
          <p:bldP spid="6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highlight_3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91440"/>
            <a:ext cx="9053824" cy="6790368"/>
          </a:xfrm>
        </p:spPr>
      </p:pic>
      <p:grpSp>
        <p:nvGrpSpPr>
          <p:cNvPr id="3" name="Group 2"/>
          <p:cNvGrpSpPr/>
          <p:nvPr/>
        </p:nvGrpSpPr>
        <p:grpSpPr>
          <a:xfrm>
            <a:off x="5181600" y="2362200"/>
            <a:ext cx="3505200" cy="3436924"/>
            <a:chOff x="5181600" y="2362200"/>
            <a:chExt cx="3505200" cy="3436924"/>
          </a:xfrm>
        </p:grpSpPr>
        <p:sp>
          <p:nvSpPr>
            <p:cNvPr id="8" name="Left Arrow 7"/>
            <p:cNvSpPr/>
            <p:nvPr/>
          </p:nvSpPr>
          <p:spPr>
            <a:xfrm>
              <a:off x="5181600" y="2438400"/>
              <a:ext cx="673608" cy="304800"/>
            </a:xfrm>
            <a:prstGeom prst="leftArrow">
              <a:avLst/>
            </a:prstGeom>
            <a:ln w="12700"/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smtClean="0">
                <a:latin typeface="Frutiger 45 Light" pitchFamily="34" charset="0"/>
              </a:endParaRPr>
            </a:p>
          </p:txBody>
        </p:sp>
        <p:sp>
          <p:nvSpPr>
            <p:cNvPr id="9" name="Left Arrow 8"/>
            <p:cNvSpPr/>
            <p:nvPr/>
          </p:nvSpPr>
          <p:spPr>
            <a:xfrm rot="18293703">
              <a:off x="4218204" y="4291984"/>
              <a:ext cx="2687757" cy="326523"/>
            </a:xfrm>
            <a:prstGeom prst="leftArrow">
              <a:avLst/>
            </a:prstGeom>
            <a:ln w="12700"/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smtClean="0">
                <a:latin typeface="Frutiger 45 Light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715000" y="2362200"/>
              <a:ext cx="2971800" cy="1447800"/>
            </a:xfrm>
            <a:prstGeom prst="rect">
              <a:avLst/>
            </a:prstGeom>
            <a:ln w="12700"/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b="1" dirty="0" smtClean="0">
                  <a:latin typeface="Frutiger 45 Light" pitchFamily="34" charset="0"/>
                </a:rPr>
                <a:t>Highlighting and filtering</a:t>
              </a:r>
              <a:endParaRPr lang="en-US" dirty="0" smtClean="0">
                <a:latin typeface="Frutiger 45 Light" pitchFamily="34" charset="0"/>
              </a:endParaRP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smtClean="0">
                  <a:latin typeface="Frutiger 45 Light" pitchFamily="34" charset="0"/>
                </a:rPr>
                <a:t>Clicking on a client will highlight the client’s requests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smtClean="0">
                  <a:latin typeface="Frutiger 45 Light" pitchFamily="34" charset="0"/>
                </a:rPr>
                <a:t>Clicking on a resource will highlight all the clients that have requested 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207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0"/>
    </mc:Choice>
    <mc:Fallback xmlns="">
      <p:transition spd="slow" advClick="0"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9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1219200"/>
            <a:ext cx="7772400" cy="1362075"/>
          </a:xfrm>
        </p:spPr>
        <p:txBody>
          <a:bodyPr anchor="ctr">
            <a:normAutofit/>
          </a:bodyPr>
          <a:lstStyle/>
          <a:p>
            <a:pPr algn="ctr"/>
            <a:r>
              <a:rPr lang="en-US" b="0" cap="none" dirty="0" smtClean="0">
                <a:latin typeface="Frutiger 55 Roman" pitchFamily="34" charset="0"/>
              </a:rPr>
              <a:t>HISTORICAL VIEW</a:t>
            </a:r>
            <a:endParaRPr lang="en-US" b="0" cap="none" dirty="0">
              <a:latin typeface="Frutiger 55 Roman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2503487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Frutiger 45 Light" pitchFamily="34" charset="0"/>
              </a:rPr>
              <a:t>The </a:t>
            </a:r>
            <a:r>
              <a:rPr lang="en-US" sz="2400" dirty="0" err="1" smtClean="0">
                <a:latin typeface="Frutiger 45 Light" pitchFamily="34" charset="0"/>
              </a:rPr>
              <a:t>InViz</a:t>
            </a:r>
            <a:r>
              <a:rPr lang="en-US" sz="2400" dirty="0" smtClean="0">
                <a:latin typeface="Frutiger 45 Light" pitchFamily="34" charset="0"/>
              </a:rPr>
              <a:t> historical view displays events over a period in time, allowing the user to examine patterns of behavior.</a:t>
            </a:r>
          </a:p>
          <a:p>
            <a:endParaRPr lang="en-US" sz="2400" dirty="0">
              <a:latin typeface="Frutiger 45 Light" pitchFamily="34" charset="0"/>
            </a:endParaRPr>
          </a:p>
          <a:p>
            <a:r>
              <a:rPr lang="en-US" sz="2400" dirty="0" smtClean="0">
                <a:latin typeface="Frutiger 45 Light" pitchFamily="34" charset="0"/>
              </a:rPr>
              <a:t>The display is ordered by requester (e.g. the client IP), and the user can drill down to further levels of detail for each requester.</a:t>
            </a:r>
            <a:endParaRPr lang="en-US" sz="2400" dirty="0">
              <a:latin typeface="Frutiger 45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40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>
        <p14:prism isContent="1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devizard_4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Bookmark 1" time="3560.8807"/>
                    <p14:bmk name="Bookmark 2" time="6942.4016"/>
                  </p14:bmk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76" y="91440"/>
            <a:ext cx="9053824" cy="6790368"/>
          </a:xfrm>
        </p:spPr>
      </p:pic>
      <p:sp>
        <p:nvSpPr>
          <p:cNvPr id="9" name="Rectangular Callout 8"/>
          <p:cNvSpPr/>
          <p:nvPr/>
        </p:nvSpPr>
        <p:spPr>
          <a:xfrm>
            <a:off x="152400" y="3581400"/>
            <a:ext cx="5257800" cy="1219200"/>
          </a:xfrm>
          <a:prstGeom prst="wedgeRectCallout">
            <a:avLst>
              <a:gd name="adj1" fmla="val 52167"/>
              <a:gd name="adj2" fmla="val -100252"/>
            </a:avLst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>
                <a:latin typeface="Frutiger 45 Light" pitchFamily="34" charset="0"/>
              </a:rPr>
              <a:t>The highlighted client is a search crawler.</a:t>
            </a:r>
          </a:p>
          <a:p>
            <a:endParaRPr lang="en-US" dirty="0">
              <a:latin typeface="Frutiger 45 Light" pitchFamily="34" charset="0"/>
            </a:endParaRPr>
          </a:p>
          <a:p>
            <a:r>
              <a:rPr lang="en-US" dirty="0" smtClean="0">
                <a:latin typeface="Frutiger 45 Light" pitchFamily="34" charset="0"/>
              </a:rPr>
              <a:t>We will look in more detail at its history of requests to the webserver.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52700" y="152400"/>
            <a:ext cx="4038600" cy="4572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smtClean="0">
                <a:latin typeface="Frutiger 45 Light" pitchFamily="34" charset="0"/>
              </a:rPr>
              <a:t>Example from IIS 7.0 webserver events</a:t>
            </a:r>
          </a:p>
        </p:txBody>
      </p:sp>
      <p:sp>
        <p:nvSpPr>
          <p:cNvPr id="11" name="Rectangular Callout 10"/>
          <p:cNvSpPr/>
          <p:nvPr/>
        </p:nvSpPr>
        <p:spPr>
          <a:xfrm>
            <a:off x="5105400" y="1219200"/>
            <a:ext cx="3810000" cy="612648"/>
          </a:xfrm>
          <a:prstGeom prst="wedgeRectCallout">
            <a:avLst>
              <a:gd name="adj1" fmla="val -60530"/>
              <a:gd name="adj2" fmla="val -66516"/>
            </a:avLst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>
                <a:latin typeface="Frutiger 45 Light" pitchFamily="34" charset="0"/>
              </a:rPr>
              <a:t>The vertical bars along the top reflect the “timeline” of past events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" y="2286000"/>
            <a:ext cx="2209800" cy="612648"/>
          </a:xfrm>
          <a:prstGeom prst="rect">
            <a:avLst/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>
                <a:latin typeface="Frutiger 45 Light" pitchFamily="34" charset="0"/>
              </a:rPr>
              <a:t>The horizontal labels represent client IPs</a:t>
            </a:r>
          </a:p>
        </p:txBody>
      </p:sp>
      <p:sp>
        <p:nvSpPr>
          <p:cNvPr id="13" name="Rectangular Callout 12"/>
          <p:cNvSpPr/>
          <p:nvPr/>
        </p:nvSpPr>
        <p:spPr>
          <a:xfrm>
            <a:off x="5105400" y="2286000"/>
            <a:ext cx="3886200" cy="1295400"/>
          </a:xfrm>
          <a:prstGeom prst="wedgeRectCallout">
            <a:avLst>
              <a:gd name="adj1" fmla="val -62306"/>
              <a:gd name="adj2" fmla="val -77052"/>
            </a:avLst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>
                <a:latin typeface="Frutiger 45 Light" pitchFamily="34" charset="0"/>
              </a:rPr>
              <a:t>The horizontal bars represent the events from each IP over time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 smtClean="0">
                <a:latin typeface="Frutiger 45 Light" pitchFamily="34" charset="0"/>
              </a:rPr>
              <a:t>The width of the bar is the period of time from first request to last request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 smtClean="0">
                <a:latin typeface="Frutiger 45 Light" pitchFamily="34" charset="0"/>
              </a:rPr>
              <a:t>The vertical ticks represent events</a:t>
            </a:r>
          </a:p>
        </p:txBody>
      </p:sp>
      <p:sp>
        <p:nvSpPr>
          <p:cNvPr id="2" name="Rectangular Callout 1"/>
          <p:cNvSpPr/>
          <p:nvPr/>
        </p:nvSpPr>
        <p:spPr>
          <a:xfrm>
            <a:off x="5105400" y="3810000"/>
            <a:ext cx="3886200" cy="685800"/>
          </a:xfrm>
          <a:prstGeom prst="wedgeRectCallout">
            <a:avLst>
              <a:gd name="adj1" fmla="val -102188"/>
              <a:gd name="adj2" fmla="val -94562"/>
            </a:avLst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>
                <a:latin typeface="Frutiger 45 Light" pitchFamily="34" charset="0"/>
              </a:rPr>
              <a:t>Expanding an IP shows the resources requested over time.</a:t>
            </a:r>
          </a:p>
        </p:txBody>
      </p:sp>
    </p:spTree>
    <p:extLst>
      <p:ext uri="{BB962C8B-B14F-4D97-AF65-F5344CB8AC3E}">
        <p14:creationId xmlns:p14="http://schemas.microsoft.com/office/powerpoint/2010/main" val="107473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5000">
        <p:split orient="vert"/>
      </p:transition>
    </mc:Choice>
    <mc:Fallback xmlns="">
      <p:transition spd="slow" advClick="0" advTm="65000">
        <p:split orient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9" presetID="10" presetClass="exit" presetSubtype="0" fill="hold" grpId="1" nodeType="afterEffect">
                                      <p:stCondLst>
                                        <p:cond delay="10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7000"/>
                                </p:stCondLst>
                                <p:childTnLst>
                                  <p:par>
                                    <p:cTn id="13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4" dur="1321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15" fill="hold" display="0">
                      <p:stCondLst>
                        <p:cond delay="indefinite"/>
                      </p:stCondLst>
                    </p:cTn>
                    <p:tgtEl>
                      <p:spTgt spid="8"/>
                    </p:tgtEl>
                  </p:cMediaNode>
                </p:video>
                <p:seq concurrent="1" nextAc="seek">
                  <p:cTn id="16" restart="whenNotActive" fill="hold" evtFilter="cancelBubble" nodeType="interactiveSeq">
                    <p:stCondLst>
                      <p:cond evt="onMediaBookmark" delay="0">
                        <p:tgtEl>
                          <p14:bmkTgt spid="8" bmkName="Bookmark 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" fill="hold">
                          <p:stCondLst>
                            <p:cond delay="0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0" dur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8" fill="hold" grpId="0" nodeType="after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4500"/>
                                </p:stCondLst>
                                <p:childTnLst>
                                  <p:par>
                                    <p:cTn id="33" presetID="10" presetClass="exit" presetSubtype="0" fill="hold" grpId="1" nodeType="afterEffect">
                                      <p:stCondLst>
                                        <p:cond delay="10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0"/>
                                </p:stCondLst>
                                <p:childTnLst>
                                  <p:par>
                                    <p:cTn id="37" presetID="2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38" dur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8" bmkName="Bookmark 1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MediaBookmark" delay="0">
                        <p:tgtEl>
                          <p14:bmkTgt spid="8" bmkName="Bookmark 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43" dur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2" presetClass="entr" presetSubtype="8" fill="hold" grpId="0" nodeType="after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8" bmkName="Bookmark 2"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9" grpId="1" animBg="1"/>
          <p:bldP spid="11" grpId="0" animBg="1"/>
          <p:bldP spid="12" grpId="0" animBg="1"/>
          <p:bldP spid="12" grpId="1" animBg="1"/>
          <p:bldP spid="13" grpId="0" animBg="1"/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9" presetID="10" presetClass="exit" presetSubtype="0" fill="hold" grpId="1" nodeType="afterEffect">
                                      <p:stCondLst>
                                        <p:cond delay="10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7000"/>
                                </p:stCondLst>
                                <p:childTnLst>
                                  <p:par>
                                    <p:cTn id="13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4" dur="1321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15" fill="hold" display="0">
                      <p:stCondLst>
                        <p:cond delay="indefinite"/>
                      </p:stCondLst>
                    </p:cTn>
                    <p:tgtEl>
                      <p:spTgt spid="8"/>
                    </p:tgtEl>
                  </p:cMediaNode>
                </p:video>
              </p:childTnLst>
            </p:cTn>
          </p:par>
        </p:tnLst>
        <p:bldLst>
          <p:bldP spid="9" grpId="0" animBg="1"/>
          <p:bldP spid="9" grpId="1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1457325"/>
            <a:ext cx="7772400" cy="1362075"/>
          </a:xfrm>
        </p:spPr>
        <p:txBody>
          <a:bodyPr anchor="ctr">
            <a:normAutofit/>
          </a:bodyPr>
          <a:lstStyle/>
          <a:p>
            <a:pPr algn="ctr"/>
            <a:r>
              <a:rPr lang="en-US" b="0" cap="none" dirty="0" smtClean="0">
                <a:latin typeface="Frutiger 55 Roman" pitchFamily="34" charset="0"/>
              </a:rPr>
              <a:t>ATTACK INVESTIGATION EXAMPLES</a:t>
            </a:r>
            <a:endParaRPr lang="en-US" b="0" cap="none" dirty="0">
              <a:latin typeface="Frutiger 55 Roman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2313" y="2590800"/>
            <a:ext cx="7772400" cy="3494087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Frutiger 45 Light" pitchFamily="34" charset="0"/>
              </a:rPr>
              <a:t>The following attacks occurred on the Fraunhofer public webserver running IIS 7.x. The webserver logs were investigated using the </a:t>
            </a:r>
            <a:r>
              <a:rPr lang="en-US" sz="2400" dirty="0" err="1" smtClean="0">
                <a:latin typeface="Frutiger 45 Light" pitchFamily="34" charset="0"/>
              </a:rPr>
              <a:t>InViz</a:t>
            </a:r>
            <a:r>
              <a:rPr lang="en-US" sz="2400" dirty="0" smtClean="0">
                <a:latin typeface="Frutiger 45 Light" pitchFamily="34" charset="0"/>
              </a:rPr>
              <a:t> tool.</a:t>
            </a:r>
          </a:p>
          <a:p>
            <a:endParaRPr lang="en-US" sz="2400" dirty="0">
              <a:latin typeface="Frutiger 45 Light" pitchFamily="34" charset="0"/>
            </a:endParaRPr>
          </a:p>
          <a:p>
            <a:r>
              <a:rPr lang="en-US" sz="2400" dirty="0" smtClean="0">
                <a:latin typeface="Frutiger 45 Light" pitchFamily="34" charset="0"/>
              </a:rPr>
              <a:t>Using </a:t>
            </a:r>
            <a:r>
              <a:rPr lang="en-US" sz="2400" dirty="0" err="1" smtClean="0">
                <a:latin typeface="Frutiger 45 Light" pitchFamily="34" charset="0"/>
              </a:rPr>
              <a:t>InViz</a:t>
            </a:r>
            <a:r>
              <a:rPr lang="en-US" sz="2400" dirty="0" smtClean="0">
                <a:latin typeface="Frutiger 45 Light" pitchFamily="34" charset="0"/>
              </a:rPr>
              <a:t>, non-experts in security were able to quickly identify the anomalous behavior, investigate, and determine the impact of the attacks.</a:t>
            </a:r>
          </a:p>
        </p:txBody>
      </p:sp>
    </p:spTree>
    <p:extLst>
      <p:ext uri="{BB962C8B-B14F-4D97-AF65-F5344CB8AC3E}">
        <p14:creationId xmlns:p14="http://schemas.microsoft.com/office/powerpoint/2010/main" val="341193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2000">
        <p14:prism isContent="1"/>
      </p:transition>
    </mc:Choice>
    <mc:Fallback xmlns="">
      <p:transition spd="slow" advClick="0" advTm="2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1533525"/>
            <a:ext cx="7772400" cy="752475"/>
          </a:xfrm>
        </p:spPr>
        <p:txBody>
          <a:bodyPr anchor="ctr">
            <a:normAutofit/>
          </a:bodyPr>
          <a:lstStyle/>
          <a:p>
            <a:pPr algn="ctr"/>
            <a:r>
              <a:rPr lang="en-US" sz="3500" b="0" cap="none" dirty="0" smtClean="0">
                <a:latin typeface="Frutiger 55 Roman" pitchFamily="34" charset="0"/>
              </a:rPr>
              <a:t>ATTACK INVESTIGATION EXAMPLE 1</a:t>
            </a:r>
            <a:endParaRPr lang="en-US" sz="3200" b="0" cap="none" dirty="0">
              <a:latin typeface="Frutiger 55 Roman" pitchFamily="34" charset="0"/>
            </a:endParaRPr>
          </a:p>
        </p:txBody>
      </p:sp>
      <p:sp>
        <p:nvSpPr>
          <p:cNvPr id="5" name="Text Placeholder 5"/>
          <p:cNvSpPr>
            <a:spLocks noGrp="1"/>
          </p:cNvSpPr>
          <p:nvPr>
            <p:ph type="body" idx="1"/>
          </p:nvPr>
        </p:nvSpPr>
        <p:spPr>
          <a:xfrm>
            <a:off x="722313" y="3581400"/>
            <a:ext cx="7772400" cy="2503487"/>
          </a:xfrm>
        </p:spPr>
        <p:txBody>
          <a:bodyPr anchor="t">
            <a:normAutofit/>
          </a:bodyPr>
          <a:lstStyle/>
          <a:p>
            <a:r>
              <a:rPr lang="en-US" sz="2400" dirty="0" smtClean="0">
                <a:latin typeface="Frutiger 45 Light" pitchFamily="34" charset="0"/>
              </a:rPr>
              <a:t>The attacker crawls the webserver, then modifies the URLs in an attempt to find unsecured entry to webmail.</a:t>
            </a:r>
            <a:endParaRPr lang="en-US" sz="2400" dirty="0">
              <a:latin typeface="Frutiger 45 Light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838200" y="2286000"/>
            <a:ext cx="76565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3"/>
          <p:cNvSpPr txBox="1">
            <a:spLocks/>
          </p:cNvSpPr>
          <p:nvPr/>
        </p:nvSpPr>
        <p:spPr>
          <a:xfrm>
            <a:off x="762000" y="2438400"/>
            <a:ext cx="7772400" cy="447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0" cap="none" dirty="0" smtClean="0">
                <a:latin typeface="Frutiger 55 Roman" pitchFamily="34" charset="0"/>
              </a:rPr>
              <a:t>Naïve w</a:t>
            </a:r>
            <a:r>
              <a:rPr lang="en-US" sz="2800" b="0" cap="none" dirty="0" smtClean="0">
                <a:latin typeface="Frutiger 55 Roman" pitchFamily="34" charset="0"/>
              </a:rPr>
              <a:t>ebmail entry point scanner</a:t>
            </a:r>
            <a:endParaRPr lang="en-US" sz="3200" b="0" cap="none" dirty="0">
              <a:latin typeface="Frutiger 55 Rom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24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5000">
        <p:split orient="vert"/>
      </p:transition>
    </mc:Choice>
    <mc:Fallback xmlns="">
      <p:transition spd="slow" advClick="0" advTm="1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attack_intro_5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Bookmark 1" time="4407.5501"/>
                  </p14:bmk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91440"/>
            <a:ext cx="9053824" cy="6790368"/>
          </a:xfrm>
        </p:spPr>
      </p:pic>
      <p:grpSp>
        <p:nvGrpSpPr>
          <p:cNvPr id="9" name="Group 8"/>
          <p:cNvGrpSpPr/>
          <p:nvPr/>
        </p:nvGrpSpPr>
        <p:grpSpPr>
          <a:xfrm>
            <a:off x="4114800" y="381000"/>
            <a:ext cx="4648200" cy="1066800"/>
            <a:chOff x="4114800" y="381000"/>
            <a:chExt cx="4648200" cy="1066800"/>
          </a:xfrm>
        </p:grpSpPr>
        <p:sp>
          <p:nvSpPr>
            <p:cNvPr id="7" name="Rectangular Callout 6"/>
            <p:cNvSpPr/>
            <p:nvPr/>
          </p:nvSpPr>
          <p:spPr>
            <a:xfrm>
              <a:off x="5334000" y="381000"/>
              <a:ext cx="3429000" cy="1066800"/>
            </a:xfrm>
            <a:prstGeom prst="wedgeRectCallout">
              <a:avLst>
                <a:gd name="adj1" fmla="val -65116"/>
                <a:gd name="adj2" fmla="val 9004"/>
              </a:avLst>
            </a:prstGeom>
            <a:ln w="12700"/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 smtClean="0">
                  <a:latin typeface="Frutiger 45 Light" pitchFamily="34" charset="0"/>
                </a:rPr>
                <a:t>The timeline view indicates an abnormally large number of events in a short time.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4114800" y="839724"/>
              <a:ext cx="685800" cy="455676"/>
            </a:xfrm>
            <a:prstGeom prst="ellipse">
              <a:avLst/>
            </a:prstGeom>
            <a:noFill/>
            <a:ln w="38100"/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Frutiger 45 Light" pitchFamily="34" charset="0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5334000" y="1676400"/>
            <a:ext cx="3429000" cy="685800"/>
          </a:xfrm>
          <a:prstGeom prst="rect">
            <a:avLst/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>
                <a:latin typeface="Frutiger 45 Light" pitchFamily="34" charset="0"/>
              </a:rPr>
              <a:t>We tell </a:t>
            </a:r>
            <a:r>
              <a:rPr lang="en-US" dirty="0" err="1" smtClean="0">
                <a:latin typeface="Frutiger 45 Light" pitchFamily="34" charset="0"/>
              </a:rPr>
              <a:t>InViz</a:t>
            </a:r>
            <a:r>
              <a:rPr lang="en-US" dirty="0" smtClean="0">
                <a:latin typeface="Frutiger 45 Light" pitchFamily="34" charset="0"/>
              </a:rPr>
              <a:t> to replay from this spot.</a:t>
            </a:r>
          </a:p>
        </p:txBody>
      </p:sp>
      <p:sp>
        <p:nvSpPr>
          <p:cNvPr id="11" name="Rectangular Callout 10"/>
          <p:cNvSpPr/>
          <p:nvPr/>
        </p:nvSpPr>
        <p:spPr>
          <a:xfrm>
            <a:off x="395207" y="2284476"/>
            <a:ext cx="3200400" cy="306324"/>
          </a:xfrm>
          <a:prstGeom prst="wedgeRectCallout">
            <a:avLst>
              <a:gd name="adj1" fmla="val -42271"/>
              <a:gd name="adj2" fmla="val -149996"/>
            </a:avLst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Frutiger 45 Light" pitchFamily="34" charset="0"/>
              </a:rPr>
              <a:t>All requests from the same IP</a:t>
            </a:r>
          </a:p>
        </p:txBody>
      </p:sp>
      <p:sp>
        <p:nvSpPr>
          <p:cNvPr id="12" name="Rectangular Callout 11"/>
          <p:cNvSpPr/>
          <p:nvPr/>
        </p:nvSpPr>
        <p:spPr>
          <a:xfrm>
            <a:off x="5334000" y="2897124"/>
            <a:ext cx="3429000" cy="836676"/>
          </a:xfrm>
          <a:prstGeom prst="wedgeRectCallout">
            <a:avLst>
              <a:gd name="adj1" fmla="val -60076"/>
              <a:gd name="adj2" fmla="val -123435"/>
            </a:avLst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>
                <a:latin typeface="Frutiger 45 Light" pitchFamily="34" charset="0"/>
              </a:rPr>
              <a:t>Requested resources contain suspicious names and escape characters</a:t>
            </a:r>
          </a:p>
        </p:txBody>
      </p:sp>
    </p:spTree>
    <p:extLst>
      <p:ext uri="{BB962C8B-B14F-4D97-AF65-F5344CB8AC3E}">
        <p14:creationId xmlns:p14="http://schemas.microsoft.com/office/powerpoint/2010/main" val="197392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5000">
        <p:split orient="vert"/>
      </p:transition>
    </mc:Choice>
    <mc:Fallback xmlns="">
      <p:transition spd="slow" advClick="0" advTm="5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" presetID="10" presetClass="exit" presetSubtype="0" fill="hold" grpId="1" nodeType="after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45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7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3245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745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10" grpId="0" animBg="1"/>
      <p:bldP spid="10" grpId="1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attack_6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91440"/>
            <a:ext cx="9053824" cy="6790368"/>
          </a:xfrm>
        </p:spPr>
      </p:pic>
      <p:sp>
        <p:nvSpPr>
          <p:cNvPr id="5" name="Rectangular Callout 4"/>
          <p:cNvSpPr/>
          <p:nvPr/>
        </p:nvSpPr>
        <p:spPr>
          <a:xfrm>
            <a:off x="1371600" y="304800"/>
            <a:ext cx="2667000" cy="612648"/>
          </a:xfrm>
          <a:prstGeom prst="wedgeRectCallout">
            <a:avLst>
              <a:gd name="adj1" fmla="val -2323"/>
              <a:gd name="adj2" fmla="val 172543"/>
            </a:avLst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>
                <a:latin typeface="Frutiger 45 Light" pitchFamily="34" charset="0"/>
              </a:rPr>
              <a:t>We increase the playback speed to 8x real time.</a:t>
            </a:r>
          </a:p>
        </p:txBody>
      </p:sp>
      <p:sp>
        <p:nvSpPr>
          <p:cNvPr id="6" name="Rectangular Callout 5"/>
          <p:cNvSpPr/>
          <p:nvPr/>
        </p:nvSpPr>
        <p:spPr>
          <a:xfrm>
            <a:off x="381000" y="2362200"/>
            <a:ext cx="2324100" cy="612648"/>
          </a:xfrm>
          <a:prstGeom prst="wedgeRectCallout">
            <a:avLst>
              <a:gd name="adj1" fmla="val -24484"/>
              <a:gd name="adj2" fmla="val -106992"/>
            </a:avLst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>
                <a:latin typeface="Frutiger 45 Light" pitchFamily="34" charset="0"/>
              </a:rPr>
              <a:t>A single client is requesting ~280 pages/minutes</a:t>
            </a:r>
          </a:p>
        </p:txBody>
      </p:sp>
      <p:sp>
        <p:nvSpPr>
          <p:cNvPr id="7" name="Rectangular Callout 6"/>
          <p:cNvSpPr/>
          <p:nvPr/>
        </p:nvSpPr>
        <p:spPr>
          <a:xfrm>
            <a:off x="1676400" y="4114800"/>
            <a:ext cx="3276600" cy="612648"/>
          </a:xfrm>
          <a:prstGeom prst="wedgeRectCallout">
            <a:avLst>
              <a:gd name="adj1" fmla="val 13728"/>
              <a:gd name="adj2" fmla="val 90326"/>
            </a:avLst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>
                <a:latin typeface="Frutiger 45 Light" pitchFamily="34" charset="0"/>
              </a:rPr>
              <a:t>IP resolution indicates what is likely a residential client in Houston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5095068" y="4114800"/>
            <a:ext cx="3667932" cy="612648"/>
          </a:xfrm>
          <a:prstGeom prst="wedgeRectCallout">
            <a:avLst>
              <a:gd name="adj1" fmla="val -11577"/>
              <a:gd name="adj2" fmla="val 94121"/>
            </a:avLst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>
                <a:latin typeface="Frutiger 45 Light" pitchFamily="34" charset="0"/>
              </a:rPr>
              <a:t>Event details suggest an attempt to find an unsecured access to webmail</a:t>
            </a:r>
          </a:p>
        </p:txBody>
      </p:sp>
    </p:spTree>
    <p:extLst>
      <p:ext uri="{BB962C8B-B14F-4D97-AF65-F5344CB8AC3E}">
        <p14:creationId xmlns:p14="http://schemas.microsoft.com/office/powerpoint/2010/main" val="382562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0">
        <p:fade/>
      </p:transition>
    </mc:Choice>
    <mc:Fallback xmlns="">
      <p:transition spd="med" advClick="0" advTm="6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7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253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753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253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1533525"/>
            <a:ext cx="7772400" cy="752475"/>
          </a:xfrm>
        </p:spPr>
        <p:txBody>
          <a:bodyPr anchor="ctr">
            <a:normAutofit/>
          </a:bodyPr>
          <a:lstStyle/>
          <a:p>
            <a:pPr algn="ctr"/>
            <a:r>
              <a:rPr lang="en-US" sz="3500" b="0" cap="none" dirty="0" smtClean="0">
                <a:latin typeface="Frutiger 55 Roman" pitchFamily="34" charset="0"/>
              </a:rPr>
              <a:t>ATTACK INVESTIGATION EXAMPLE 2</a:t>
            </a:r>
            <a:endParaRPr lang="en-US" sz="3200" b="0" cap="none" dirty="0">
              <a:latin typeface="Frutiger 55 Roman" pitchFamily="34" charset="0"/>
            </a:endParaRPr>
          </a:p>
        </p:txBody>
      </p:sp>
      <p:sp>
        <p:nvSpPr>
          <p:cNvPr id="5" name="Text Placeholder 5"/>
          <p:cNvSpPr>
            <a:spLocks noGrp="1"/>
          </p:cNvSpPr>
          <p:nvPr>
            <p:ph type="body" idx="1"/>
          </p:nvPr>
        </p:nvSpPr>
        <p:spPr>
          <a:xfrm>
            <a:off x="722313" y="3581400"/>
            <a:ext cx="7772400" cy="2503487"/>
          </a:xfrm>
        </p:spPr>
        <p:txBody>
          <a:bodyPr anchor="t">
            <a:normAutofit/>
          </a:bodyPr>
          <a:lstStyle/>
          <a:p>
            <a:r>
              <a:rPr lang="en-US" sz="2400" dirty="0" smtClean="0">
                <a:latin typeface="Frutiger 45 Light" pitchFamily="34" charset="0"/>
              </a:rPr>
              <a:t>The attacker makes requests for the admin pages of </a:t>
            </a:r>
            <a:r>
              <a:rPr lang="en-US" sz="2400" dirty="0" err="1" smtClean="0">
                <a:latin typeface="Frutiger 45 Light" pitchFamily="34" charset="0"/>
              </a:rPr>
              <a:t>phpMyAdmin</a:t>
            </a:r>
            <a:r>
              <a:rPr lang="en-US" sz="2400" dirty="0" smtClean="0">
                <a:latin typeface="Frutiger 45 Light" pitchFamily="34" charset="0"/>
              </a:rPr>
              <a:t> – a popular web-based </a:t>
            </a:r>
            <a:r>
              <a:rPr lang="en-US" sz="2400" dirty="0" err="1" smtClean="0">
                <a:latin typeface="Frutiger 45 Light" pitchFamily="34" charset="0"/>
              </a:rPr>
              <a:t>mySQL</a:t>
            </a:r>
            <a:r>
              <a:rPr lang="en-US" sz="2400" dirty="0" smtClean="0">
                <a:latin typeface="Frutiger 45 Light" pitchFamily="34" charset="0"/>
              </a:rPr>
              <a:t> database manager.</a:t>
            </a:r>
          </a:p>
          <a:p>
            <a:endParaRPr lang="en-US" sz="2400" dirty="0" smtClean="0">
              <a:latin typeface="Frutiger 45 Light" pitchFamily="34" charset="0"/>
            </a:endParaRPr>
          </a:p>
          <a:p>
            <a:r>
              <a:rPr lang="en-US" sz="2400" dirty="0" smtClean="0">
                <a:latin typeface="Frutiger 45 Light" pitchFamily="34" charset="0"/>
              </a:rPr>
              <a:t>The attacker makes ~30 requests in a minute, all of which return status 404.</a:t>
            </a:r>
            <a:endParaRPr lang="en-US" sz="2400" dirty="0">
              <a:latin typeface="Frutiger 45 Light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838200" y="2286000"/>
            <a:ext cx="76565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3"/>
          <p:cNvSpPr txBox="1">
            <a:spLocks/>
          </p:cNvSpPr>
          <p:nvPr/>
        </p:nvSpPr>
        <p:spPr>
          <a:xfrm>
            <a:off x="762000" y="2438400"/>
            <a:ext cx="7772400" cy="447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0" cap="none" dirty="0" smtClean="0">
                <a:latin typeface="Frutiger 55 Roman" pitchFamily="34" charset="0"/>
              </a:rPr>
              <a:t>Probing for unsecured </a:t>
            </a:r>
            <a:r>
              <a:rPr lang="en-US" sz="3200" b="0" cap="none" dirty="0" err="1" smtClean="0">
                <a:latin typeface="Frutiger 55 Roman" pitchFamily="34" charset="0"/>
              </a:rPr>
              <a:t>webapp</a:t>
            </a:r>
            <a:r>
              <a:rPr lang="en-US" sz="3200" b="0" cap="none" dirty="0" smtClean="0">
                <a:latin typeface="Frutiger 55 Roman" pitchFamily="34" charset="0"/>
              </a:rPr>
              <a:t> admin</a:t>
            </a:r>
            <a:endParaRPr lang="en-US" sz="3200" b="0" cap="none" dirty="0">
              <a:latin typeface="Frutiger 55 Rom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86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5000">
        <p:split orient="vert"/>
      </p:transition>
    </mc:Choice>
    <mc:Fallback xmlns="">
      <p:transition spd="slow" advClick="0" advTm="1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ttack_phpmyadmin_7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Bookmark 1" time="9357.7836"/>
                  </p14:bmkLst>
                </p14:media>
              </p:ext>
            </p:extLst>
          </p:nvPr>
        </p:nvPicPr>
        <p:blipFill rotWithShape="1">
          <a:blip r:embed="rId5"/>
          <a:srcRect l="5831" t="12933" r="5817" b="12889"/>
          <a:stretch/>
        </p:blipFill>
        <p:spPr>
          <a:xfrm>
            <a:off x="53961" y="524582"/>
            <a:ext cx="9090039" cy="5723818"/>
          </a:xfrm>
        </p:spPr>
      </p:pic>
      <p:sp>
        <p:nvSpPr>
          <p:cNvPr id="8" name="Rectangular Callout 7"/>
          <p:cNvSpPr/>
          <p:nvPr/>
        </p:nvSpPr>
        <p:spPr>
          <a:xfrm>
            <a:off x="4724400" y="5105400"/>
            <a:ext cx="4343400" cy="990600"/>
          </a:xfrm>
          <a:prstGeom prst="wedgeRectCallout">
            <a:avLst>
              <a:gd name="adj1" fmla="val 16812"/>
              <a:gd name="adj2" fmla="val -80655"/>
            </a:avLst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>
                <a:latin typeface="Frutiger 45 Light" pitchFamily="34" charset="0"/>
              </a:rPr>
              <a:t>The historical view shows a single client sending multiple requests for </a:t>
            </a:r>
            <a:r>
              <a:rPr lang="en-US" sz="1600" dirty="0" err="1" smtClean="0">
                <a:latin typeface="Frutiger 45 Light" pitchFamily="34" charset="0"/>
              </a:rPr>
              <a:t>phpMyAdmin</a:t>
            </a:r>
            <a:r>
              <a:rPr lang="en-US" dirty="0" smtClean="0">
                <a:latin typeface="Frutiger 45 Light" pitchFamily="34" charset="0"/>
              </a:rPr>
              <a:t>, all resulting in 404 responses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381000" y="5105400"/>
            <a:ext cx="4191000" cy="838200"/>
          </a:xfrm>
          <a:prstGeom prst="wedgeRectCallout">
            <a:avLst>
              <a:gd name="adj1" fmla="val -17690"/>
              <a:gd name="adj2" fmla="val -114079"/>
            </a:avLst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>
                <a:latin typeface="Frutiger 45 Light" pitchFamily="34" charset="0"/>
              </a:rPr>
              <a:t>This behavior can be seen in real time in the live view</a:t>
            </a:r>
          </a:p>
        </p:txBody>
      </p:sp>
    </p:spTree>
    <p:extLst>
      <p:ext uri="{BB962C8B-B14F-4D97-AF65-F5344CB8AC3E}">
        <p14:creationId xmlns:p14="http://schemas.microsoft.com/office/powerpoint/2010/main" val="63713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5000">
        <p:split orient="vert"/>
      </p:transition>
    </mc:Choice>
    <mc:Fallback xmlns="">
      <p:transition spd="slow" advClick="0" advTm="55000">
        <p:split orient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36649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7" fill="hold" display="0">
                      <p:stCondLst>
                        <p:cond delay="indefinite"/>
                      </p:stCondLst>
                    </p:cTn>
                    <p:tgtEl>
                      <p:spTgt spid="7"/>
                    </p:tgtEl>
                  </p:cMediaNode>
                </p:video>
                <p:seq concurrent="1" nextAc="seek">
                  <p:cTn id="8" restart="whenNotActive" fill="hold" evtFilter="cancelBubble" nodeType="interactiveSeq">
                    <p:stCondLst>
                      <p:cond evt="onMediaBookmark" delay="0">
                        <p:tgtEl>
                          <p14:bmkTgt spid="7" bmkName="Bookmark 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" fill="hold">
                          <p:stCondLst>
                            <p:cond delay="0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12" dur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21" presetID="2" presetClass="mediacall" presetSubtype="0" fill="hold" nodeType="afterEffect">
                                      <p:stCondLst>
                                        <p:cond delay="600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2" dur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3" presetID="10" presetClass="exit" presetSubtype="0" fill="hold" grpId="1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10" presetClass="exit" presetSubtype="0" fill="hold" grpId="1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7" bmkName="Bookmark 1"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8" grpId="1" animBg="1"/>
          <p:bldP spid="9" grpId="0" animBg="1"/>
          <p:bldP spid="9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36649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7" fill="hold" display="0">
                      <p:stCondLst>
                        <p:cond delay="indefinite"/>
                      </p:stCondLst>
                    </p:cTn>
                    <p:tgtEl>
                      <p:spTgt spid="7"/>
                    </p:tgtEl>
                  </p:cMediaNode>
                </p:video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838200"/>
            <a:ext cx="7772400" cy="752475"/>
          </a:xfrm>
        </p:spPr>
        <p:txBody>
          <a:bodyPr anchor="ctr">
            <a:normAutofit/>
          </a:bodyPr>
          <a:lstStyle/>
          <a:p>
            <a:pPr algn="ctr"/>
            <a:r>
              <a:rPr lang="en-US" sz="3500" b="0" cap="none" dirty="0" smtClean="0">
                <a:latin typeface="Frutiger 55 Roman" pitchFamily="34" charset="0"/>
              </a:rPr>
              <a:t>ATTACK INVESTIGATION EXAMPLE 3</a:t>
            </a:r>
            <a:endParaRPr lang="en-US" sz="3200" b="0" cap="none" dirty="0">
              <a:latin typeface="Frutiger 55 Roman" pitchFamily="34" charset="0"/>
            </a:endParaRPr>
          </a:p>
        </p:txBody>
      </p:sp>
      <p:sp>
        <p:nvSpPr>
          <p:cNvPr id="5" name="Text Placeholder 5"/>
          <p:cNvSpPr>
            <a:spLocks noGrp="1"/>
          </p:cNvSpPr>
          <p:nvPr>
            <p:ph type="body" idx="1"/>
          </p:nvPr>
        </p:nvSpPr>
        <p:spPr>
          <a:xfrm>
            <a:off x="722313" y="2743200"/>
            <a:ext cx="7772400" cy="2503487"/>
          </a:xfrm>
        </p:spPr>
        <p:txBody>
          <a:bodyPr anchor="t">
            <a:noAutofit/>
          </a:bodyPr>
          <a:lstStyle/>
          <a:p>
            <a:r>
              <a:rPr lang="en-US" sz="2400" dirty="0" smtClean="0">
                <a:latin typeface="Frutiger 45 Light" pitchFamily="34" charset="0"/>
              </a:rPr>
              <a:t>The attacker requests two known PHP shells – c99.php and r57.php.</a:t>
            </a:r>
          </a:p>
          <a:p>
            <a:endParaRPr lang="en-US" sz="2400" dirty="0" smtClean="0">
              <a:latin typeface="Frutiger 45 Light" pitchFamily="34" charset="0"/>
            </a:endParaRPr>
          </a:p>
          <a:p>
            <a:r>
              <a:rPr lang="en-US" sz="2400" dirty="0" smtClean="0">
                <a:latin typeface="Frutiger 45 Light" pitchFamily="34" charset="0"/>
              </a:rPr>
              <a:t>Often, these shells have been injected through PHP Remote File Inclusion (CWE-98, CAPEC-193).</a:t>
            </a:r>
          </a:p>
          <a:p>
            <a:endParaRPr lang="en-US" sz="2400" b="1" dirty="0">
              <a:latin typeface="Frutiger 45 Light" pitchFamily="34" charset="0"/>
            </a:endParaRPr>
          </a:p>
          <a:p>
            <a:r>
              <a:rPr lang="en-US" sz="2400" dirty="0" err="1" smtClean="0">
                <a:latin typeface="Frutiger 45 Light" pitchFamily="34" charset="0"/>
              </a:rPr>
              <a:t>InViz</a:t>
            </a:r>
            <a:r>
              <a:rPr lang="en-US" sz="2400" dirty="0" smtClean="0">
                <a:latin typeface="Frutiger 45 Light" pitchFamily="34" charset="0"/>
              </a:rPr>
              <a:t> can be customized to scan for strings that are potentially malicious or abnormal for the operating environment.</a:t>
            </a:r>
            <a:endParaRPr lang="en-US" sz="2400" dirty="0">
              <a:latin typeface="Frutiger 45 Light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838200" y="1600200"/>
            <a:ext cx="76565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3"/>
          <p:cNvSpPr txBox="1">
            <a:spLocks/>
          </p:cNvSpPr>
          <p:nvPr/>
        </p:nvSpPr>
        <p:spPr>
          <a:xfrm>
            <a:off x="762000" y="1752600"/>
            <a:ext cx="7772400" cy="447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0" cap="none" dirty="0" smtClean="0">
                <a:latin typeface="Frutiger 55 Roman" pitchFamily="34" charset="0"/>
              </a:rPr>
              <a:t>Accessing remotely included shells</a:t>
            </a:r>
            <a:endParaRPr lang="en-US" sz="3200" b="0" cap="none" dirty="0">
              <a:latin typeface="Frutiger 55 Rom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7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5000">
        <p:split orient="vert"/>
      </p:transition>
    </mc:Choice>
    <mc:Fallback xmlns="">
      <p:transition spd="slow" advClick="0" advTm="1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ttack_c99_8.wmv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5000" end="8300"/>
                  <p14:bmkLst>
                    <p14:bmk name="Bookmark 1" time="7242.9439"/>
                    <p14:bmk name="Bookmark 2" time="25364.8775"/>
                    <p14:bmk name="Bookmark 3" time="30673.9595"/>
                  </p14:bmkLst>
                </p14:media>
              </p:ext>
            </p:extLst>
          </p:nvPr>
        </p:nvPicPr>
        <p:blipFill rotWithShape="1">
          <a:blip r:embed="rId5"/>
          <a:srcRect l="6176" r="6176"/>
          <a:stretch>
            <a:fillRect/>
          </a:stretch>
        </p:blipFill>
        <p:spPr>
          <a:xfrm>
            <a:off x="91440" y="548640"/>
            <a:ext cx="8977531" cy="5761525"/>
          </a:xfrm>
        </p:spPr>
      </p:pic>
      <p:sp>
        <p:nvSpPr>
          <p:cNvPr id="7" name="Rectangular Callout 6"/>
          <p:cNvSpPr/>
          <p:nvPr/>
        </p:nvSpPr>
        <p:spPr>
          <a:xfrm>
            <a:off x="5715000" y="1828800"/>
            <a:ext cx="3124200" cy="1066800"/>
          </a:xfrm>
          <a:prstGeom prst="wedgeRectCallout">
            <a:avLst>
              <a:gd name="adj1" fmla="val -82543"/>
              <a:gd name="adj2" fmla="val -16722"/>
            </a:avLst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Frutiger 45 Light" pitchFamily="34" charset="0"/>
              </a:rPr>
              <a:t>Request for r57.php is flagged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err="1" smtClean="0">
                <a:latin typeface="Frutiger 45 Light" pitchFamily="34" charset="0"/>
              </a:rPr>
              <a:t>InViz</a:t>
            </a:r>
            <a:r>
              <a:rPr lang="en-US" sz="1600" dirty="0" smtClean="0">
                <a:latin typeface="Frutiger 45 Light" pitchFamily="34" charset="0"/>
              </a:rPr>
              <a:t> has been customized to show any request involving r57 and c99 as “violations.”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5715000" y="4648200"/>
            <a:ext cx="3124200" cy="612648"/>
          </a:xfrm>
          <a:prstGeom prst="wedgeRectCallout">
            <a:avLst>
              <a:gd name="adj1" fmla="val -135426"/>
              <a:gd name="adj2" fmla="val 51116"/>
            </a:avLst>
          </a:prstGeom>
          <a:ln w="12700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>
                <a:latin typeface="Frutiger 45 Light" pitchFamily="34" charset="0"/>
              </a:rPr>
              <a:t>This view shows only those events identified as violations</a:t>
            </a:r>
          </a:p>
        </p:txBody>
      </p:sp>
    </p:spTree>
    <p:extLst>
      <p:ext uri="{BB962C8B-B14F-4D97-AF65-F5344CB8AC3E}">
        <p14:creationId xmlns:p14="http://schemas.microsoft.com/office/powerpoint/2010/main" val="56779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2000"/>
    </mc:Choice>
    <mc:Fallback xmlns="">
      <p:transition spd="slow" advClick="0" advTm="52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33836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7" fill="hold" display="0">
                      <p:stCondLst>
                        <p:cond delay="indefinite"/>
                      </p:stCondLst>
                    </p:cTn>
                    <p:tgtEl>
                      <p:spTgt spid="6"/>
                    </p:tgtEl>
                  </p:cMediaNode>
                </p:video>
                <p:seq concurrent="1" nextAc="seek">
                  <p:cTn id="8" restart="whenNotActive" fill="hold" evtFilter="cancelBubble" nodeType="interactiveSeq">
                    <p:stCondLst>
                      <p:cond evt="onMediaBookmark" delay="0">
                        <p:tgtEl>
                          <p14:bmkTgt spid="6" bmkName="Bookmark 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" fill="hold">
                          <p:stCondLst>
                            <p:cond delay="0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6" bmkName="Bookmark 1"/>
                      </p:tgtEl>
                    </p:cond>
                  </p:nextCondLst>
                </p:seq>
                <p:seq concurrent="1" nextAc="seek">
                  <p:cTn id="14" restart="whenNotActive" fill="hold" evtFilter="cancelBubble" nodeType="interactiveSeq">
                    <p:stCondLst>
                      <p:cond evt="onMediaBookmark" delay="0">
                        <p:tgtEl>
                          <p14:bmkTgt spid="6" bmkName="Bookmark 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5" fill="hold">
                          <p:stCondLst>
                            <p:cond delay="0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18" dur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4" presetID="2" presetClass="mediacall" presetSubtype="0" fill="hold" nodeType="afterEffect">
                                      <p:stCondLst>
                                        <p:cond delay="600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5" dur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6" bmkName="Bookmark 2"/>
                      </p:tgtEl>
                    </p:cond>
                  </p:nextCondLst>
                </p:seq>
                <p:seq concurrent="1" nextAc="seek">
                  <p:cTn id="26" restart="whenNotActive" fill="hold" evtFilter="cancelBubble" nodeType="interactiveSeq">
                    <p:stCondLst>
                      <p:cond evt="onMediaBookmark" delay="0">
                        <p:tgtEl>
                          <p14:bmkTgt spid="6" bmkName="Bookmark 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7" fill="hold">
                          <p:stCondLst>
                            <p:cond delay="0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0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6" bmkName="Bookmark 3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8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33836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7" fill="hold" display="0">
                      <p:stCondLst>
                        <p:cond delay="indefinite"/>
                      </p:stCondLst>
                    </p:cTn>
                    <p:tgtEl>
                      <p:spTgt spid="6"/>
                    </p:tgtEl>
                  </p:cMediaNode>
                </p:video>
              </p:childTnLst>
            </p:cTn>
          </p:par>
        </p:tn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784225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Frutiger 55 Roman" pitchFamily="34" charset="0"/>
              </a:rPr>
              <a:t>inviz@fc-md.umd.edu</a:t>
            </a:r>
            <a:endParaRPr lang="en-US" sz="3200" dirty="0">
              <a:latin typeface="Frutiger 55 Roman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096000"/>
            <a:ext cx="9144000" cy="762000"/>
          </a:xfrm>
          <a:prstGeom prst="rect">
            <a:avLst/>
          </a:prstGeom>
          <a:gradFill flip="none" rotWithShape="1">
            <a:gsLst>
              <a:gs pos="2083">
                <a:schemeClr val="bg1"/>
              </a:gs>
              <a:gs pos="27000">
                <a:schemeClr val="tx1"/>
              </a:gs>
              <a:gs pos="67000">
                <a:schemeClr val="tx1">
                  <a:lumMod val="9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12700"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Frutiger 45 Light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685800" y="609600"/>
            <a:ext cx="7772400" cy="708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Frutiger 55 Roman" pitchFamily="34" charset="0"/>
              </a:rPr>
              <a:t>Inquiries, collaborations, partnerships</a:t>
            </a:r>
            <a:endParaRPr lang="en-US" sz="3200" dirty="0">
              <a:latin typeface="Frutiger 55 Roman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1066800" y="1219200"/>
            <a:ext cx="701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685800" y="2617789"/>
            <a:ext cx="7772400" cy="1420811"/>
            <a:chOff x="685800" y="3200401"/>
            <a:chExt cx="7772400" cy="1420811"/>
          </a:xfrm>
        </p:grpSpPr>
        <p:grpSp>
          <p:nvGrpSpPr>
            <p:cNvPr id="19" name="Group 18"/>
            <p:cNvGrpSpPr/>
            <p:nvPr/>
          </p:nvGrpSpPr>
          <p:grpSpPr>
            <a:xfrm>
              <a:off x="685800" y="3200401"/>
              <a:ext cx="7772400" cy="1420811"/>
              <a:chOff x="647700" y="3200401"/>
              <a:chExt cx="7772400" cy="1420811"/>
            </a:xfrm>
          </p:grpSpPr>
          <p:sp>
            <p:nvSpPr>
              <p:cNvPr id="11" name="Title 1"/>
              <p:cNvSpPr txBox="1">
                <a:spLocks/>
              </p:cNvSpPr>
              <p:nvPr/>
            </p:nvSpPr>
            <p:spPr>
              <a:xfrm>
                <a:off x="647700" y="3200401"/>
                <a:ext cx="7772400" cy="83820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3200" dirty="0" smtClean="0">
                    <a:latin typeface="Frutiger 55 Roman" pitchFamily="34" charset="0"/>
                  </a:rPr>
                  <a:t>Updates and videos</a:t>
                </a:r>
                <a:endParaRPr lang="en-US" sz="3200" dirty="0">
                  <a:latin typeface="Frutiger 55 Roman" pitchFamily="34" charset="0"/>
                </a:endParaRPr>
              </a:p>
            </p:txBody>
          </p:sp>
          <p:sp>
            <p:nvSpPr>
              <p:cNvPr id="15" name="Title 1"/>
              <p:cNvSpPr txBox="1">
                <a:spLocks/>
              </p:cNvSpPr>
              <p:nvPr/>
            </p:nvSpPr>
            <p:spPr>
              <a:xfrm>
                <a:off x="647700" y="3886200"/>
                <a:ext cx="7772400" cy="735012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3600" dirty="0" smtClean="0">
                    <a:latin typeface="Frutiger 55 Roman" pitchFamily="34" charset="0"/>
                  </a:rPr>
                  <a:t>www.fc-md.umd.edu/inviz</a:t>
                </a:r>
                <a:endParaRPr lang="en-US" sz="3600" dirty="0">
                  <a:latin typeface="Frutiger 55 Roman" pitchFamily="34" charset="0"/>
                </a:endParaRPr>
              </a:p>
            </p:txBody>
          </p:sp>
        </p:grpSp>
        <p:cxnSp>
          <p:nvCxnSpPr>
            <p:cNvPr id="24" name="Straight Connector 23"/>
            <p:cNvCxnSpPr/>
            <p:nvPr/>
          </p:nvCxnSpPr>
          <p:spPr>
            <a:xfrm>
              <a:off x="2743200" y="3886200"/>
              <a:ext cx="3657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itle 1"/>
          <p:cNvSpPr txBox="1">
            <a:spLocks/>
          </p:cNvSpPr>
          <p:nvPr/>
        </p:nvSpPr>
        <p:spPr>
          <a:xfrm>
            <a:off x="514350" y="4876800"/>
            <a:ext cx="2286000" cy="708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500" dirty="0">
                <a:latin typeface="Frutiger 45 Light" pitchFamily="34" charset="0"/>
              </a:rPr>
              <a:t>Lucas Layman</a:t>
            </a:r>
          </a:p>
          <a:p>
            <a:r>
              <a:rPr lang="en-US" sz="1500" dirty="0">
                <a:latin typeface="Frutiger 45 Light" pitchFamily="34" charset="0"/>
              </a:rPr>
              <a:t>llayman@fc-md.umd.edu</a:t>
            </a: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3314700" y="4876800"/>
            <a:ext cx="2514600" cy="708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500" dirty="0">
              <a:latin typeface="Frutiger 45 Light" pitchFamily="34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783" y="6172200"/>
            <a:ext cx="2131017" cy="60886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6252524"/>
            <a:ext cx="2486025" cy="448214"/>
          </a:xfrm>
          <a:prstGeom prst="rect">
            <a:avLst/>
          </a:prstGeom>
        </p:spPr>
      </p:pic>
      <p:sp>
        <p:nvSpPr>
          <p:cNvPr id="16" name="Subtitle 2"/>
          <p:cNvSpPr txBox="1">
            <a:spLocks/>
          </p:cNvSpPr>
          <p:nvPr/>
        </p:nvSpPr>
        <p:spPr>
          <a:xfrm>
            <a:off x="1390973" y="5791200"/>
            <a:ext cx="6400800" cy="3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latin typeface="Frutiger 45 Light" pitchFamily="34" charset="0"/>
              </a:rPr>
              <a:t>All content copyright Fraunhofer USA, </a:t>
            </a:r>
            <a:r>
              <a:rPr lang="en-US" sz="1200" dirty="0" smtClean="0">
                <a:latin typeface="Frutiger 45 Light" pitchFamily="34" charset="0"/>
              </a:rPr>
              <a:t>2014</a:t>
            </a:r>
            <a:endParaRPr lang="en-US" sz="1050" dirty="0">
              <a:latin typeface="Frutiger 45 Light" pitchFamily="34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343650" y="4876800"/>
            <a:ext cx="2286000" cy="708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500" dirty="0">
                <a:latin typeface="Frutiger 45 Light" pitchFamily="34" charset="0"/>
              </a:rPr>
              <a:t>Frank Herman</a:t>
            </a:r>
          </a:p>
          <a:p>
            <a:r>
              <a:rPr lang="en-US" sz="1500" dirty="0">
                <a:latin typeface="Frutiger 45 Light" pitchFamily="34" charset="0"/>
              </a:rPr>
              <a:t>fherman@fc-md.umd.edu</a:t>
            </a:r>
          </a:p>
        </p:txBody>
      </p:sp>
    </p:spTree>
    <p:extLst>
      <p:ext uri="{BB962C8B-B14F-4D97-AF65-F5344CB8AC3E}">
        <p14:creationId xmlns:p14="http://schemas.microsoft.com/office/powerpoint/2010/main" val="420937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>
        <p14:prism isContent="1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2700"/>
        <a:effectLst/>
      </a:spPr>
      <a:bodyPr rtlCol="0" anchor="ctr"/>
      <a:lstStyle>
        <a:defPPr algn="ctr">
          <a:defRPr dirty="0" smtClean="0">
            <a:latin typeface="Frutiger 45 Light" pitchFamily="34" charset="0"/>
          </a:defRPr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Project Work Document" ma:contentTypeID="0x01010021C4CBA50CC9459287FD3632C44E2B1A00357555BF6A72459CBBFF0A6A9A636385007B9D7BC49E97E94685F84B0286E88B61" ma:contentTypeVersion="0" ma:contentTypeDescription="Project Working Documents. This includes items that are Work-In-Progress and Completed documents" ma:contentTypeScope="" ma:versionID="ac634926f261fa4ecfb9e3e984846b89">
  <xsd:schema xmlns:xsd="http://www.w3.org/2001/XMLSchema" xmlns:xs="http://www.w3.org/2001/XMLSchema" xmlns:p="http://schemas.microsoft.com/office/2006/metadata/properties" xmlns:ns2="ea971132-1c5b-43e5-8bad-f8ccb5661dcc" targetNamespace="http://schemas.microsoft.com/office/2006/metadata/properties" ma:root="true" ma:fieldsID="0d655fa29baae2e8a465b674a9b1641e" ns2:_="">
    <xsd:import namespace="ea971132-1c5b-43e5-8bad-f8ccb5661dcc"/>
    <xsd:element name="properties">
      <xsd:complexType>
        <xsd:sequence>
          <xsd:element name="documentManagement">
            <xsd:complexType>
              <xsd:all>
                <xsd:element ref="ns2:CustomerProvided" minOccurs="0"/>
                <xsd:element ref="ns2:Deliverable" minOccurs="0"/>
                <xsd:element ref="ns2:Example" minOccurs="0"/>
                <xsd:element ref="ns2:FindingOrResult" minOccurs="0"/>
                <xsd:element ref="ns2:ProjectWorkDocumentTyp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971132-1c5b-43e5-8bad-f8ccb5661dcc" elementFormDefault="qualified">
    <xsd:import namespace="http://schemas.microsoft.com/office/2006/documentManagement/types"/>
    <xsd:import namespace="http://schemas.microsoft.com/office/infopath/2007/PartnerControls"/>
    <xsd:element name="CustomerProvided" ma:index="8" nillable="true" ma:displayName="Customer Provided" ma:default="0" ma:description="Was this project document provided by a customer?" ma:internalName="CustomerProvided">
      <xsd:simpleType>
        <xsd:restriction base="dms:Boolean"/>
      </xsd:simpleType>
    </xsd:element>
    <xsd:element name="Deliverable" ma:index="9" nillable="true" ma:displayName="Deliverable" ma:default="0" ma:description="Is this project document a direct deliverable?" ma:internalName="Deliverable">
      <xsd:simpleType>
        <xsd:restriction base="dms:Boolean"/>
      </xsd:simpleType>
    </xsd:element>
    <xsd:element name="Example" ma:index="10" nillable="true" ma:displayName="Example" ma:default="0" ma:description="Can this project document be used as an example?" ma:internalName="Example">
      <xsd:simpleType>
        <xsd:restriction base="dms:Boolean"/>
      </xsd:simpleType>
    </xsd:element>
    <xsd:element name="FindingOrResult" ma:index="11" nillable="true" ma:displayName="Finding Or Result" ma:default="0" ma:description="Does this project document contain a finding or a result?" ma:internalName="FindingOrResult">
      <xsd:simpleType>
        <xsd:restriction base="dms:Boolean"/>
      </xsd:simpleType>
    </xsd:element>
    <xsd:element name="ProjectWorkDocumentType" ma:index="12" nillable="true" ma:displayName="Project Work Document Type" ma:default="Report" ma:description="What type of a project work document is this?" ma:format="Dropdown" ma:internalName="ProjectWorkDocumentType">
      <xsd:simpleType>
        <xsd:union memberTypes="dms:Text">
          <xsd:simpleType>
            <xsd:restriction base="dms:Choice">
              <xsd:enumeration value="Analysis"/>
              <xsd:enumeration value="Data"/>
              <xsd:enumeration value="Diagram"/>
              <xsd:enumeration value="Presentation"/>
              <xsd:enumeration value="Report"/>
            </xsd:restriction>
          </xsd:simpleType>
        </xsd:un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liverable xmlns="ea971132-1c5b-43e5-8bad-f8ccb5661dcc">false</Deliverable>
    <ProjectWorkDocumentType xmlns="ea971132-1c5b-43e5-8bad-f8ccb5661dcc">Report</ProjectWorkDocumentType>
    <Example xmlns="ea971132-1c5b-43e5-8bad-f8ccb5661dcc">false</Example>
    <CustomerProvided xmlns="ea971132-1c5b-43e5-8bad-f8ccb5661dcc">false</CustomerProvided>
    <FindingOrResult xmlns="ea971132-1c5b-43e5-8bad-f8ccb5661dcc">false</FindingOrResult>
  </documentManagement>
</p:properties>
</file>

<file path=customXml/itemProps1.xml><?xml version="1.0" encoding="utf-8"?>
<ds:datastoreItem xmlns:ds="http://schemas.openxmlformats.org/officeDocument/2006/customXml" ds:itemID="{84BE2C14-3C49-4AFC-9F93-9B6E9B0D75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0C97CB5-4752-446B-A39B-856D7FCC84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971132-1c5b-43e5-8bad-f8ccb5661d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449D38B-C741-4B81-B45C-B51B55A7C987}">
  <ds:schemaRefs>
    <ds:schemaRef ds:uri="http://schemas.microsoft.com/office/2006/metadata/properties"/>
    <ds:schemaRef ds:uri="http://schemas.microsoft.com/office/infopath/2007/PartnerControls"/>
    <ds:schemaRef ds:uri="ea971132-1c5b-43e5-8bad-f8ccb5661dc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1618</TotalTime>
  <Words>707</Words>
  <Application>Microsoft Office PowerPoint</Application>
  <PresentationFormat>On-screen Show (4:3)</PresentationFormat>
  <Paragraphs>105</Paragraphs>
  <Slides>17</Slides>
  <Notes>17</Notes>
  <HiddenSlides>0</HiddenSlides>
  <MMClips>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InViz – Instant Visualization of Cybersecurity Events</vt:lpstr>
      <vt:lpstr>PowerPoint Presentation</vt:lpstr>
      <vt:lpstr>LIVE VIEW</vt:lpstr>
      <vt:lpstr>PowerPoint Presentation</vt:lpstr>
      <vt:lpstr>PowerPoint Presentation</vt:lpstr>
      <vt:lpstr>PowerPoint Presentation</vt:lpstr>
      <vt:lpstr>HISTORICAL VIEW</vt:lpstr>
      <vt:lpstr>PowerPoint Presentation</vt:lpstr>
      <vt:lpstr>ATTACK INVESTIGATION EXAMPLES</vt:lpstr>
      <vt:lpstr>ATTACK INVESTIGATION EXAMPLE 1</vt:lpstr>
      <vt:lpstr>PowerPoint Presentation</vt:lpstr>
      <vt:lpstr>PowerPoint Presentation</vt:lpstr>
      <vt:lpstr>ATTACK INVESTIGATION EXAMPLE 2</vt:lpstr>
      <vt:lpstr>PowerPoint Presentation</vt:lpstr>
      <vt:lpstr>ATTACK INVESTIGATION EXAMPLE 3</vt:lpstr>
      <vt:lpstr>PowerPoint Presentation</vt:lpstr>
      <vt:lpstr>inviz@fc-md.umd.edu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Lucas Layman</dc:creator>
  <cp:lastModifiedBy>Lucas Layman</cp:lastModifiedBy>
  <cp:revision>89</cp:revision>
  <cp:lastPrinted>2012-02-06T14:27:21Z</cp:lastPrinted>
  <dcterms:created xsi:type="dcterms:W3CDTF">2006-08-16T00:00:00Z</dcterms:created>
  <dcterms:modified xsi:type="dcterms:W3CDTF">2014-04-29T18:42:03Z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0x01010021C4CBA50CC9459287FD3632C44E2B1A00357555BF6A72459CBBFF0A6A9A636385007B9D7BC49E97E94685F84B0286E88B61</vt:lpwstr>
  </property>
</Properties>
</file>