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34" r:id="rId1"/>
  </p:sldMasterIdLst>
  <p:notesMasterIdLst>
    <p:notesMasterId r:id="rId20"/>
  </p:notesMasterIdLst>
  <p:sldIdLst>
    <p:sldId id="347" r:id="rId2"/>
    <p:sldId id="346" r:id="rId3"/>
    <p:sldId id="368" r:id="rId4"/>
    <p:sldId id="369" r:id="rId5"/>
    <p:sldId id="370" r:id="rId6"/>
    <p:sldId id="335" r:id="rId7"/>
    <p:sldId id="343" r:id="rId8"/>
    <p:sldId id="374" r:id="rId9"/>
    <p:sldId id="364" r:id="rId10"/>
    <p:sldId id="342" r:id="rId11"/>
    <p:sldId id="345" r:id="rId12"/>
    <p:sldId id="321" r:id="rId13"/>
    <p:sldId id="330" r:id="rId14"/>
    <p:sldId id="372" r:id="rId15"/>
    <p:sldId id="373" r:id="rId16"/>
    <p:sldId id="366" r:id="rId17"/>
    <p:sldId id="367" r:id="rId18"/>
    <p:sldId id="371" r:id="rId19"/>
  </p:sldIdLst>
  <p:sldSz cx="9144000" cy="6858000" type="screen4x3"/>
  <p:notesSz cx="7023100" cy="93091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4A7EBB"/>
    <a:srgbClr val="CC3300"/>
    <a:srgbClr val="008000"/>
    <a:srgbClr val="E0E0E3"/>
    <a:srgbClr val="C1E0E3"/>
    <a:srgbClr val="C0E0E3"/>
    <a:srgbClr val="FFFF00"/>
    <a:srgbClr val="99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2" d="100"/>
          <a:sy n="72" d="100"/>
        </p:scale>
        <p:origin x="-2754" y="-930"/>
      </p:cViewPr>
      <p:guideLst>
        <p:guide orient="horz" pos="3067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28" d="100"/>
        <a:sy n="128" d="100"/>
      </p:scale>
      <p:origin x="0" y="0"/>
    </p:cViewPr>
  </p:sorterViewPr>
  <p:notesViewPr>
    <p:cSldViewPr>
      <p:cViewPr varScale="1">
        <p:scale>
          <a:sx n="78" d="100"/>
          <a:sy n="78" d="100"/>
        </p:scale>
        <p:origin x="-3728" y="-104"/>
      </p:cViewPr>
      <p:guideLst>
        <p:guide orient="horz" pos="2932"/>
        <p:guide pos="221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3238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8275" y="0"/>
            <a:ext cx="3043238" cy="465138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itchFamily="34" charset="0"/>
                <a:cs typeface="Arial" pitchFamily="34" charset="0"/>
              </a:defRPr>
            </a:lvl1pPr>
          </a:lstStyle>
          <a:p>
            <a:fld id="{532BB3B6-D6BD-4CBD-91FF-B0C76925B315}" type="datetimeFigureOut">
              <a:rPr lang="en-CA"/>
              <a:pPr/>
              <a:t>18/10/2013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4275" y="698500"/>
            <a:ext cx="4654550" cy="34909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CA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21188"/>
            <a:ext cx="5619750" cy="418941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CA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42375"/>
            <a:ext cx="3043238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8275" y="8842375"/>
            <a:ext cx="3043238" cy="465138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itchFamily="34" charset="0"/>
                <a:cs typeface="Arial" pitchFamily="34" charset="0"/>
              </a:defRPr>
            </a:lvl1pPr>
          </a:lstStyle>
          <a:p>
            <a:fld id="{60FBDC98-3B94-47A8-9DC9-CBAE7E8E6FE3}" type="slidenum">
              <a:rPr lang="en-CA"/>
              <a:pPr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74785717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ＭＳ Ｐゴシック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434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>
              <a:ea typeface="ＭＳ Ｐゴシック" pitchFamily="34" charset="-128"/>
            </a:endParaRPr>
          </a:p>
        </p:txBody>
      </p:sp>
      <p:sp>
        <p:nvSpPr>
          <p:cNvPr id="18435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fld id="{7BEBDA22-6EFA-461E-B8D4-F0252F038C40}" type="slidenum">
              <a:rPr lang="en-CA" sz="1200">
                <a:latin typeface="Calibri" pitchFamily="34" charset="0"/>
              </a:rPr>
              <a:pPr eaLnBrk="1" hangingPunct="1"/>
              <a:t>2</a:t>
            </a:fld>
            <a:endParaRPr lang="en-CA" sz="1200">
              <a:latin typeface="Calibri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CA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FBA608C-E157-4918-BDAC-B4446F8E384B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4208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0EACADF-88C4-4685-83AC-24108A121A9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64413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F773287-5B38-42E5-BEB9-8AC3373E0ED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72206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E3064A4-3CB3-4B8F-BDED-5FDB5DC2E474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17170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88D9338-84C9-4E66-92E5-71C20AEA4C0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59708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666FF08-AD33-4194-8727-C9F4A0B7CFA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46817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9AA5F19-3687-4867-9D0B-5B7122364E80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27310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284A2DD-D27C-42BD-9A68-0EF7468E7E6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05976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CA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EEE179-7DCB-44F9-BD9D-D2FC4BF7909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95770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77AA878-03E9-48F9-A4CD-745A02F686A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6284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15888"/>
            <a:ext cx="2057400" cy="601027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15888"/>
            <a:ext cx="6019800" cy="601027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0A7A2C3-BDF1-4EC6-90B9-B1E32ADF669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917298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92275" y="115888"/>
            <a:ext cx="6994525" cy="57626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en-CA" noProof="0" smtClean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B57E535-69FC-4BB8-BE1F-590A7EAF274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035111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1692275" y="115888"/>
            <a:ext cx="6994525" cy="576262"/>
          </a:xfrm>
        </p:spPr>
        <p:txBody>
          <a:bodyPr/>
          <a:lstStyle/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57200" y="3938588"/>
            <a:ext cx="4038600" cy="2187575"/>
          </a:xfrm>
        </p:spPr>
        <p:txBody>
          <a:bodyPr/>
          <a:lstStyle/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B89D4C4-71FA-45BB-BE0E-AE0E281E481B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23614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9"/>
          <p:cNvSpPr>
            <a:spLocks noChangeArrowheads="1"/>
          </p:cNvSpPr>
          <p:nvPr userDrawn="1"/>
        </p:nvSpPr>
        <p:spPr bwMode="auto">
          <a:xfrm>
            <a:off x="0" y="0"/>
            <a:ext cx="9144000" cy="908050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CA">
              <a:latin typeface="Arial" charset="0"/>
              <a:ea typeface="ＭＳ Ｐゴシック" charset="0"/>
              <a:cs typeface="Arial" charset="0"/>
            </a:endParaRP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927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cs typeface="Arial" pitchFamily="34" charset="0"/>
              </a:defRPr>
            </a:lvl1pPr>
          </a:lstStyle>
          <a:p>
            <a:fld id="{AD887E36-812A-4CCD-9434-336ACDBB16FD}" type="slidenum">
              <a:rPr lang="en-US"/>
              <a:pPr/>
              <a:t>‹#›</a:t>
            </a:fld>
            <a:endParaRPr lang="en-US"/>
          </a:p>
        </p:txBody>
      </p:sp>
      <p:pic>
        <p:nvPicPr>
          <p:cNvPr id="1029" name="Picture 7" descr="220px-Venus-pacific-levelled"/>
          <p:cNvPicPr>
            <a:picLocks noChangeAspect="1" noChangeArrowheads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113"/>
            <a:ext cx="1330325" cy="82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30" name="Rectangle 8"/>
          <p:cNvSpPr>
            <a:spLocks noChangeArrowheads="1"/>
          </p:cNvSpPr>
          <p:nvPr userDrawn="1"/>
        </p:nvSpPr>
        <p:spPr bwMode="auto">
          <a:xfrm>
            <a:off x="0" y="836613"/>
            <a:ext cx="9144000" cy="73025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CA">
              <a:latin typeface="Arial" charset="0"/>
              <a:ea typeface="ＭＳ Ｐゴシック" charset="0"/>
              <a:cs typeface="Arial" charset="0"/>
            </a:endParaRPr>
          </a:p>
        </p:txBody>
      </p:sp>
      <p:sp>
        <p:nvSpPr>
          <p:cNvPr id="1031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692275" y="115888"/>
            <a:ext cx="6994525" cy="5762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5" r:id="rId1"/>
    <p:sldLayoutId id="2147483736" r:id="rId2"/>
    <p:sldLayoutId id="2147483737" r:id="rId3"/>
    <p:sldLayoutId id="2147483738" r:id="rId4"/>
    <p:sldLayoutId id="2147483739" r:id="rId5"/>
    <p:sldLayoutId id="2147483740" r:id="rId6"/>
    <p:sldLayoutId id="2147483741" r:id="rId7"/>
    <p:sldLayoutId id="2147483742" r:id="rId8"/>
    <p:sldLayoutId id="2147483743" r:id="rId9"/>
    <p:sldLayoutId id="2147483744" r:id="rId10"/>
    <p:sldLayoutId id="2147483745" r:id="rId11"/>
    <p:sldLayoutId id="2147483746" r:id="rId12"/>
    <p:sldLayoutId id="2147483747" r:id="rId13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+mj-lt"/>
          <a:ea typeface="ＭＳ Ｐゴシック" charset="0"/>
          <a:cs typeface="ＭＳ Ｐゴシック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  <a:ea typeface="ＭＳ Ｐゴシック" charset="0"/>
          <a:cs typeface="ＭＳ Ｐゴシック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  <a:ea typeface="ＭＳ Ｐゴシック" charset="0"/>
          <a:cs typeface="ＭＳ Ｐゴシック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  <a:ea typeface="ＭＳ Ｐゴシック" charset="0"/>
          <a:cs typeface="ＭＳ Ｐゴシック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  <a:ea typeface="ＭＳ Ｐゴシック" charset="0"/>
          <a:cs typeface="ＭＳ Ｐゴシック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ＭＳ Ｐゴシック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060575"/>
            <a:ext cx="7772400" cy="1470025"/>
          </a:xfrm>
        </p:spPr>
        <p:txBody>
          <a:bodyPr/>
          <a:lstStyle/>
          <a:p>
            <a:pPr>
              <a:defRPr/>
            </a:pPr>
            <a:r>
              <a:rPr lang="en-CA" dirty="0" smtClean="0"/>
              <a:t>Venus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CA" smtClean="0">
                <a:ea typeface="ＭＳ Ｐゴシック" pitchFamily="34" charset="-128"/>
              </a:rPr>
              <a:t>Tony Bailetti, Dan Craigen, </a:t>
            </a:r>
          </a:p>
          <a:p>
            <a:r>
              <a:rPr lang="en-CA" smtClean="0">
                <a:ea typeface="ＭＳ Ｐゴシック" pitchFamily="34" charset="-128"/>
              </a:rPr>
              <a:t>David Hudson, Renaud Levesque, Stuart McKeen, D</a:t>
            </a:r>
            <a:r>
              <a:rPr lang="en-CA" altLang="en-US" smtClean="0">
                <a:ea typeface="ＭＳ Ｐゴシック" pitchFamily="34" charset="-128"/>
              </a:rPr>
              <a:t>’</a:t>
            </a:r>
            <a:r>
              <a:rPr lang="en-CA" smtClean="0">
                <a:ea typeface="ＭＳ Ｐゴシック" pitchFamily="34" charset="-128"/>
              </a:rPr>
              <a:t>Arcy Walsh</a:t>
            </a:r>
            <a:endParaRPr lang="en-US" smtClean="0">
              <a:ea typeface="ＭＳ Ｐゴシック" pitchFamily="34" charset="-128"/>
            </a:endParaRPr>
          </a:p>
        </p:txBody>
      </p:sp>
      <p:sp>
        <p:nvSpPr>
          <p:cNvPr id="16387" name="TextBox 4"/>
          <p:cNvSpPr txBox="1">
            <a:spLocks noChangeArrowheads="1"/>
          </p:cNvSpPr>
          <p:nvPr/>
        </p:nvSpPr>
        <p:spPr bwMode="auto">
          <a:xfrm>
            <a:off x="428625" y="2133600"/>
            <a:ext cx="8123238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 eaLnBrk="1" hangingPunct="1"/>
            <a:r>
              <a:rPr lang="en-US" sz="2800"/>
              <a:t>Venus</a:t>
            </a:r>
          </a:p>
          <a:p>
            <a:pPr algn="ctr" eaLnBrk="1" hangingPunct="1"/>
            <a:r>
              <a:rPr lang="en-US" sz="2800" i="1"/>
              <a:t>To make Canada a global leader in Cybersecurity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6"/>
          <p:cNvSpPr>
            <a:spLocks noGrp="1" noChangeArrowheads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fld id="{9EEFB7B4-9426-4FFC-9F22-7B4A8C99CC4C}" type="slidenum">
              <a:rPr lang="en-US" sz="1000"/>
              <a:pPr eaLnBrk="1" hangingPunct="1"/>
              <a:t>2</a:t>
            </a:fld>
            <a:endParaRPr lang="en-US" sz="1000"/>
          </a:p>
        </p:txBody>
      </p:sp>
      <p:sp>
        <p:nvSpPr>
          <p:cNvPr id="57346" name="Rectangle 2"/>
          <p:cNvSpPr>
            <a:spLocks noGrp="1" noChangeArrowheads="1"/>
          </p:cNvSpPr>
          <p:nvPr>
            <p:ph type="title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r>
              <a:rPr lang="en-US" b="1" dirty="0" smtClean="0"/>
              <a:t>Outline</a:t>
            </a:r>
            <a:endParaRPr lang="en-US" b="1" dirty="0"/>
          </a:p>
        </p:txBody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spcBef>
                <a:spcPct val="50000"/>
              </a:spcBef>
              <a:spcAft>
                <a:spcPct val="20000"/>
              </a:spcAft>
            </a:pPr>
            <a:r>
              <a:rPr lang="en-US" smtClean="0">
                <a:ea typeface="ＭＳ Ｐゴシック" pitchFamily="34" charset="-128"/>
              </a:rPr>
              <a:t>Motivation, challenges &amp; doctrines</a:t>
            </a:r>
          </a:p>
          <a:p>
            <a:pPr>
              <a:spcBef>
                <a:spcPct val="50000"/>
              </a:spcBef>
              <a:spcAft>
                <a:spcPct val="20000"/>
              </a:spcAft>
            </a:pPr>
            <a:r>
              <a:rPr lang="en-US" smtClean="0">
                <a:ea typeface="ＭＳ Ｐゴシック" pitchFamily="34" charset="-128"/>
              </a:rPr>
              <a:t>Goals of Venus Cybersecurity Corporation</a:t>
            </a:r>
          </a:p>
          <a:p>
            <a:pPr>
              <a:spcBef>
                <a:spcPct val="50000"/>
              </a:spcBef>
              <a:spcAft>
                <a:spcPct val="20000"/>
              </a:spcAft>
            </a:pPr>
            <a:r>
              <a:rPr lang="en-US" smtClean="0">
                <a:ea typeface="ＭＳ Ｐゴシック" pitchFamily="34" charset="-128"/>
              </a:rPr>
              <a:t>Innovation engine for Cybersecurity</a:t>
            </a:r>
          </a:p>
          <a:p>
            <a:pPr>
              <a:spcBef>
                <a:spcPct val="50000"/>
              </a:spcBef>
              <a:spcAft>
                <a:spcPct val="20000"/>
              </a:spcAft>
            </a:pPr>
            <a:r>
              <a:rPr lang="en-US" smtClean="0">
                <a:ea typeface="ＭＳ Ｐゴシック" pitchFamily="34" charset="-128"/>
              </a:rPr>
              <a:t>Progress of Task Group</a:t>
            </a:r>
          </a:p>
          <a:p>
            <a:pPr>
              <a:spcBef>
                <a:spcPct val="50000"/>
              </a:spcBef>
              <a:spcAft>
                <a:spcPct val="20000"/>
              </a:spcAft>
            </a:pPr>
            <a:r>
              <a:rPr lang="en-US" smtClean="0">
                <a:ea typeface="ＭＳ Ｐゴシック" pitchFamily="34" charset="-128"/>
              </a:rPr>
              <a:t>Seeding of Cybersecurity challenges</a:t>
            </a:r>
          </a:p>
          <a:p>
            <a:pPr>
              <a:spcBef>
                <a:spcPct val="50000"/>
              </a:spcBef>
              <a:spcAft>
                <a:spcPct val="20000"/>
              </a:spcAft>
            </a:pPr>
            <a:r>
              <a:rPr lang="en-US" smtClean="0">
                <a:ea typeface="ＭＳ Ｐゴシック" pitchFamily="34" charset="-128"/>
              </a:rPr>
              <a:t>Content – TIM Review, courses, conference …</a:t>
            </a:r>
          </a:p>
          <a:p>
            <a:endParaRPr lang="en-US" smtClean="0">
              <a:ea typeface="ＭＳ Ｐゴシック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CA" dirty="0" smtClean="0"/>
              <a:t>Motivation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CA" smtClean="0">
                <a:ea typeface="ＭＳ Ｐゴシック" pitchFamily="34" charset="-128"/>
              </a:rPr>
              <a:t>Sense of urgency for industry, government, universities, not-for-profits, and individuals to work together to ensure Canadians can benefit from a secure cyber space</a:t>
            </a:r>
          </a:p>
          <a:p>
            <a:r>
              <a:rPr lang="en-CA" smtClean="0">
                <a:ea typeface="ＭＳ Ｐゴシック" pitchFamily="34" charset="-128"/>
              </a:rPr>
              <a:t>Action on a number of fronts is needed</a:t>
            </a:r>
          </a:p>
          <a:p>
            <a:r>
              <a:rPr lang="en-CA" smtClean="0">
                <a:ea typeface="ＭＳ Ｐゴシック" pitchFamily="34" charset="-128"/>
              </a:rPr>
              <a:t>Development of a Canadian </a:t>
            </a:r>
            <a:r>
              <a:rPr lang="en-CA" altLang="en-US" smtClean="0">
                <a:ea typeface="ＭＳ Ｐゴシック" pitchFamily="34" charset="-128"/>
              </a:rPr>
              <a:t>“</a:t>
            </a:r>
            <a:r>
              <a:rPr lang="en-CA" smtClean="0">
                <a:ea typeface="ＭＳ Ｐゴシック" pitchFamily="34" charset="-128"/>
              </a:rPr>
              <a:t>Innovation Engine</a:t>
            </a:r>
            <a:r>
              <a:rPr lang="en-CA" altLang="en-US" smtClean="0">
                <a:ea typeface="ＭＳ Ｐゴシック" pitchFamily="34" charset="-128"/>
              </a:rPr>
              <a:t>”</a:t>
            </a:r>
            <a:r>
              <a:rPr lang="en-CA" smtClean="0">
                <a:ea typeface="ＭＳ Ｐゴシック" pitchFamily="34" charset="-128"/>
              </a:rPr>
              <a:t> in Cybersecurity</a:t>
            </a:r>
            <a:endParaRPr lang="en-US" smtClean="0">
              <a:ea typeface="ＭＳ Ｐゴシック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CA" dirty="0" smtClean="0"/>
              <a:t>Challenges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defRPr/>
            </a:pPr>
            <a:r>
              <a:rPr lang="en-CA" dirty="0" smtClean="0"/>
              <a:t>Uncoordinated industry, academia and government </a:t>
            </a:r>
            <a:r>
              <a:rPr lang="en-US" dirty="0" smtClean="0"/>
              <a:t>approaches</a:t>
            </a:r>
          </a:p>
          <a:p>
            <a:pPr>
              <a:defRPr/>
            </a:pPr>
            <a:r>
              <a:rPr lang="en-CA" dirty="0" smtClean="0"/>
              <a:t>Daunting and fractured list of R&amp;D requirements</a:t>
            </a:r>
          </a:p>
          <a:p>
            <a:pPr>
              <a:defRPr/>
            </a:pPr>
            <a:r>
              <a:rPr lang="en-CA" dirty="0" smtClean="0"/>
              <a:t>Silo mentality of research disciplines</a:t>
            </a:r>
          </a:p>
          <a:p>
            <a:pPr>
              <a:defRPr/>
            </a:pPr>
            <a:r>
              <a:rPr lang="en-CA" dirty="0" smtClean="0"/>
              <a:t>Chasm between classified and unclassified domains</a:t>
            </a:r>
          </a:p>
          <a:p>
            <a:pPr>
              <a:defRPr/>
            </a:pPr>
            <a:r>
              <a:rPr lang="en-CA" dirty="0" smtClean="0"/>
              <a:t>Lack of education and training programs in cyber </a:t>
            </a:r>
            <a:r>
              <a:rPr lang="en-US" dirty="0" smtClean="0"/>
              <a:t>security</a:t>
            </a:r>
          </a:p>
          <a:p>
            <a:pPr>
              <a:defRPr/>
            </a:pPr>
            <a:r>
              <a:rPr lang="en-CA" dirty="0" smtClean="0"/>
              <a:t>Paucity of Canadian companies operating in the global </a:t>
            </a:r>
            <a:r>
              <a:rPr lang="en-US" dirty="0" smtClean="0"/>
              <a:t>cyber security space</a:t>
            </a:r>
          </a:p>
          <a:p>
            <a:pPr>
              <a:defRPr/>
            </a:pPr>
            <a:r>
              <a:rPr lang="en-CA" dirty="0" smtClean="0"/>
              <a:t>Under investment in cyber-related research compared to </a:t>
            </a:r>
            <a:r>
              <a:rPr lang="en-US" dirty="0" smtClean="0"/>
              <a:t>other jurisdictions</a:t>
            </a:r>
          </a:p>
          <a:p>
            <a:pPr>
              <a:defRPr/>
            </a:pPr>
            <a:r>
              <a:rPr lang="en-CA" dirty="0" smtClean="0"/>
              <a:t>Contracting process and procedural requirements of governments (e.g., $25,000 contract limits)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CA" dirty="0" smtClean="0"/>
              <a:t>Doctrines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362950" cy="4525963"/>
          </a:xfrm>
        </p:spPr>
        <p:txBody>
          <a:bodyPr/>
          <a:lstStyle/>
          <a:p>
            <a:r>
              <a:rPr lang="en-CA" smtClean="0">
                <a:ea typeface="ＭＳ Ｐゴシック" pitchFamily="34" charset="-128"/>
              </a:rPr>
              <a:t>Schneider/Mulligan: </a:t>
            </a:r>
            <a:r>
              <a:rPr lang="en-CA" i="1" smtClean="0">
                <a:ea typeface="ＭＳ Ｐゴシック" pitchFamily="34" charset="-128"/>
              </a:rPr>
              <a:t>Doctrine for Cyber Security</a:t>
            </a:r>
          </a:p>
          <a:p>
            <a:r>
              <a:rPr lang="en-CA" smtClean="0">
                <a:ea typeface="ＭＳ Ｐゴシック" pitchFamily="34" charset="-128"/>
              </a:rPr>
              <a:t>Cyber security as a </a:t>
            </a:r>
            <a:r>
              <a:rPr lang="en-CA" altLang="en-US" smtClean="0">
                <a:ea typeface="ＭＳ Ｐゴシック" pitchFamily="34" charset="-128"/>
              </a:rPr>
              <a:t>“</a:t>
            </a:r>
            <a:r>
              <a:rPr lang="en-CA" smtClean="0">
                <a:ea typeface="ＭＳ Ｐゴシック" pitchFamily="34" charset="-128"/>
              </a:rPr>
              <a:t>public good</a:t>
            </a:r>
            <a:r>
              <a:rPr lang="en-CA" altLang="en-US" smtClean="0">
                <a:ea typeface="ＭＳ Ｐゴシック" pitchFamily="34" charset="-128"/>
              </a:rPr>
              <a:t>”</a:t>
            </a:r>
            <a:endParaRPr lang="en-CA" smtClean="0">
              <a:ea typeface="ＭＳ Ｐゴシック" pitchFamily="34" charset="-128"/>
            </a:endParaRPr>
          </a:p>
          <a:p>
            <a:r>
              <a:rPr lang="en-CA" i="1" smtClean="0">
                <a:ea typeface="ＭＳ Ｐゴシック" pitchFamily="34" charset="-128"/>
              </a:rPr>
              <a:t>Cyber security </a:t>
            </a:r>
            <a:r>
              <a:rPr lang="en-CA" smtClean="0">
                <a:ea typeface="ＭＳ Ｐゴシック" pitchFamily="34" charset="-128"/>
              </a:rPr>
              <a:t>through </a:t>
            </a:r>
            <a:r>
              <a:rPr lang="en-CA" i="1" smtClean="0">
                <a:ea typeface="ＭＳ Ｐゴシック" pitchFamily="34" charset="-128"/>
              </a:rPr>
              <a:t>unified research </a:t>
            </a:r>
            <a:r>
              <a:rPr lang="en-CA" smtClean="0">
                <a:ea typeface="ＭＳ Ｐゴシック" pitchFamily="34" charset="-128"/>
              </a:rPr>
              <a:t>and </a:t>
            </a:r>
            <a:r>
              <a:rPr lang="en-CA" i="1" smtClean="0">
                <a:ea typeface="ＭＳ Ｐゴシック" pitchFamily="34" charset="-128"/>
              </a:rPr>
              <a:t>social enterprise</a:t>
            </a:r>
            <a:endParaRPr lang="en-CA" smtClean="0">
              <a:ea typeface="ＭＳ Ｐゴシック" pitchFamily="34" charset="-128"/>
            </a:endParaRPr>
          </a:p>
          <a:p>
            <a:r>
              <a:rPr lang="en-CA" smtClean="0">
                <a:ea typeface="ＭＳ Ｐゴシック" pitchFamily="34" charset="-128"/>
              </a:rPr>
              <a:t>Richard Florida: </a:t>
            </a:r>
            <a:r>
              <a:rPr lang="en-CA" i="1" smtClean="0">
                <a:ea typeface="ＭＳ Ｐゴシック" pitchFamily="34" charset="-128"/>
              </a:rPr>
              <a:t>The Rise of the Creative Class</a:t>
            </a:r>
          </a:p>
          <a:p>
            <a:pPr lvl="1"/>
            <a:r>
              <a:rPr lang="en-CA" smtClean="0">
                <a:ea typeface="ＭＳ Ｐゴシック" pitchFamily="34" charset="-128"/>
              </a:rPr>
              <a:t>Technology, Talent, Tolerance</a:t>
            </a:r>
          </a:p>
          <a:p>
            <a:pPr lvl="1"/>
            <a:r>
              <a:rPr lang="en-CA" smtClean="0">
                <a:ea typeface="ＭＳ Ｐゴシック" pitchFamily="34" charset="-128"/>
              </a:rPr>
              <a:t>Ottawa #1 in Canada</a:t>
            </a:r>
          </a:p>
          <a:p>
            <a:r>
              <a:rPr lang="en-US" smtClean="0">
                <a:ea typeface="ＭＳ Ｐゴシック" pitchFamily="34" charset="-128"/>
              </a:rPr>
              <a:t>Bailetti, et al.: Innovation Engines</a:t>
            </a:r>
          </a:p>
          <a:p>
            <a:pPr lvl="1"/>
            <a:r>
              <a:rPr lang="en-US" smtClean="0">
                <a:ea typeface="ＭＳ Ｐゴシック" pitchFamily="34" charset="-128"/>
              </a:rPr>
              <a:t>Converting innovation into global leadership in specific product markets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6"/>
          <p:cNvSpPr>
            <a:spLocks noGrp="1" noChangeArrowheads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fld id="{E0C9192A-3C84-4C84-BECA-0D2E14BFA9BF}" type="slidenum">
              <a:rPr lang="en-US" sz="1000"/>
              <a:pPr eaLnBrk="1" hangingPunct="1"/>
              <a:t>6</a:t>
            </a:fld>
            <a:endParaRPr lang="en-US" sz="1000"/>
          </a:p>
        </p:txBody>
      </p:sp>
      <p:sp>
        <p:nvSpPr>
          <p:cNvPr id="40965" name="Rectangle 5"/>
          <p:cNvSpPr>
            <a:spLocks noGrp="1" noChangeArrowheads="1"/>
          </p:cNvSpPr>
          <p:nvPr>
            <p:ph type="title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r>
              <a:rPr lang="en-US" b="1" dirty="0"/>
              <a:t>Goals</a:t>
            </a:r>
          </a:p>
        </p:txBody>
      </p:sp>
      <p:sp>
        <p:nvSpPr>
          <p:cNvPr id="40966" name="Rectangle 6"/>
          <p:cNvSpPr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>
              <a:spcBef>
                <a:spcPct val="45000"/>
              </a:spcBef>
            </a:pPr>
            <a:r>
              <a:rPr lang="en-US" smtClean="0">
                <a:ea typeface="ＭＳ Ｐゴシック" pitchFamily="34" charset="-128"/>
              </a:rPr>
              <a:t>Build engine to:</a:t>
            </a:r>
          </a:p>
          <a:p>
            <a:pPr lvl="1" eaLnBrk="1" hangingPunct="1">
              <a:spcBef>
                <a:spcPct val="45000"/>
              </a:spcBef>
            </a:pPr>
            <a:r>
              <a:rPr lang="en-US" sz="2800" smtClean="0">
                <a:ea typeface="ＭＳ Ｐゴシック" pitchFamily="34" charset="-128"/>
              </a:rPr>
              <a:t>provide competitive advantages to Canadian companies </a:t>
            </a:r>
          </a:p>
          <a:p>
            <a:pPr lvl="1" eaLnBrk="1" hangingPunct="1">
              <a:spcBef>
                <a:spcPct val="45000"/>
              </a:spcBef>
            </a:pPr>
            <a:r>
              <a:rPr lang="en-US" sz="2800" smtClean="0">
                <a:ea typeface="ＭＳ Ｐゴシック" pitchFamily="34" charset="-128"/>
              </a:rPr>
              <a:t>better protect Canada</a:t>
            </a:r>
            <a:r>
              <a:rPr lang="ja-JP" altLang="en-US" sz="2800" smtClean="0">
                <a:ea typeface="ＭＳ Ｐゴシック" pitchFamily="34" charset="-128"/>
              </a:rPr>
              <a:t>’</a:t>
            </a:r>
            <a:r>
              <a:rPr lang="en-US" altLang="ja-JP" sz="2800" smtClean="0">
                <a:ea typeface="ＭＳ Ｐゴシック" pitchFamily="34" charset="-128"/>
              </a:rPr>
              <a:t>s critical infrastructure </a:t>
            </a:r>
          </a:p>
          <a:p>
            <a:pPr eaLnBrk="1" hangingPunct="1">
              <a:spcBef>
                <a:spcPct val="45000"/>
              </a:spcBef>
            </a:pPr>
            <a:r>
              <a:rPr lang="en-US" smtClean="0">
                <a:ea typeface="ＭＳ Ｐゴシック" pitchFamily="34" charset="-128"/>
              </a:rPr>
              <a:t>Become a focal point for cybersecurity projects</a:t>
            </a:r>
          </a:p>
          <a:p>
            <a:pPr lvl="1" eaLnBrk="1" hangingPunct="1">
              <a:spcBef>
                <a:spcPct val="45000"/>
              </a:spcBef>
            </a:pPr>
            <a:r>
              <a:rPr lang="en-US" sz="2800" smtClean="0">
                <a:ea typeface="ＭＳ Ｐゴシック" pitchFamily="34" charset="-128"/>
              </a:rPr>
              <a:t>R&amp;D, ventures, infrastructure, content</a:t>
            </a:r>
          </a:p>
          <a:p>
            <a:pPr eaLnBrk="1" hangingPunct="1">
              <a:spcBef>
                <a:spcPct val="45000"/>
              </a:spcBef>
            </a:pPr>
            <a:r>
              <a:rPr lang="en-US" smtClean="0">
                <a:ea typeface="ＭＳ Ｐゴシック" pitchFamily="34" charset="-128"/>
              </a:rPr>
              <a:t>Become self-sustaining</a:t>
            </a:r>
          </a:p>
          <a:p>
            <a:pPr>
              <a:buFontTx/>
              <a:buNone/>
            </a:pPr>
            <a:endParaRPr lang="en-US" sz="2400" smtClean="0">
              <a:ea typeface="ＭＳ Ｐゴシック" pitchFamily="34" charset="-128"/>
            </a:endParaRPr>
          </a:p>
        </p:txBody>
      </p:sp>
      <p:sp>
        <p:nvSpPr>
          <p:cNvPr id="56323" name="Rectangle 5"/>
          <p:cNvSpPr>
            <a:spLocks noChangeArrowheads="1"/>
          </p:cNvSpPr>
          <p:nvPr/>
        </p:nvSpPr>
        <p:spPr bwMode="auto">
          <a:xfrm>
            <a:off x="755650" y="1052513"/>
            <a:ext cx="7920038" cy="5040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45000"/>
              </a:spcBef>
              <a:buFontTx/>
              <a:buChar char="•"/>
              <a:defRPr/>
            </a:pPr>
            <a:endParaRPr lang="en-US" sz="2400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6"/>
          <p:cNvSpPr>
            <a:spLocks noGrp="1" noChangeArrowheads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fld id="{A6FBEF12-EDED-4FBE-8219-E03542933A76}" type="slidenum">
              <a:rPr lang="en-US" sz="1000"/>
              <a:pPr eaLnBrk="1" hangingPunct="1"/>
              <a:t>7</a:t>
            </a:fld>
            <a:endParaRPr lang="en-US" sz="1000"/>
          </a:p>
        </p:txBody>
      </p:sp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US" b="1" smtClean="0">
                <a:ea typeface="ＭＳ Ｐゴシック" pitchFamily="34" charset="-128"/>
              </a:rPr>
              <a:t>Engine</a:t>
            </a:r>
            <a:r>
              <a:rPr lang="ja-JP" altLang="en-US" b="1" smtClean="0">
                <a:ea typeface="ＭＳ Ｐゴシック" pitchFamily="34" charset="-128"/>
              </a:rPr>
              <a:t>’</a:t>
            </a:r>
            <a:r>
              <a:rPr lang="en-US" altLang="ja-JP" b="1" smtClean="0">
                <a:ea typeface="ＭＳ Ｐゴシック" pitchFamily="34" charset="-128"/>
              </a:rPr>
              <a:t>s five elements</a:t>
            </a:r>
            <a:endParaRPr lang="en-US" b="1" smtClean="0">
              <a:ea typeface="ＭＳ Ｐゴシック" pitchFamily="34" charset="-128"/>
            </a:endParaRPr>
          </a:p>
        </p:txBody>
      </p:sp>
      <p:pic>
        <p:nvPicPr>
          <p:cNvPr id="23555" name="Picture 6" descr="http://timreview.ca/sites/default/files/TIMReview_August2013_Bailetti_et_al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250" y="1203325"/>
            <a:ext cx="6626225" cy="561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2231" name="Rectangle 7"/>
          <p:cNvSpPr>
            <a:spLocks noChangeArrowheads="1"/>
          </p:cNvSpPr>
          <p:nvPr/>
        </p:nvSpPr>
        <p:spPr bwMode="auto">
          <a:xfrm>
            <a:off x="5883275" y="6365875"/>
            <a:ext cx="3152775" cy="37623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>
                <a:latin typeface="Arial" charset="0"/>
                <a:ea typeface="ＭＳ Ｐゴシック" charset="0"/>
                <a:cs typeface="ＭＳ Ｐゴシック" charset="0"/>
              </a:rPr>
              <a:t>http://timreview.ca/article/711</a:t>
            </a:r>
          </a:p>
        </p:txBody>
      </p:sp>
      <p:sp>
        <p:nvSpPr>
          <p:cNvPr id="23557" name="TextBox 1"/>
          <p:cNvSpPr txBox="1">
            <a:spLocks noChangeArrowheads="1"/>
          </p:cNvSpPr>
          <p:nvPr/>
        </p:nvSpPr>
        <p:spPr bwMode="auto">
          <a:xfrm>
            <a:off x="6156325" y="5087938"/>
            <a:ext cx="2700338" cy="1077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en-US" sz="1600" i="1"/>
              <a:t>Linked by strategic intent, governance, resource flows and organizational agreements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Innovation focal points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Project community</a:t>
            </a:r>
          </a:p>
          <a:p>
            <a:pPr lvl="1">
              <a:defRPr/>
            </a:pPr>
            <a:r>
              <a:rPr lang="en-US" dirty="0" smtClean="0"/>
              <a:t>Innovation in R&amp;D</a:t>
            </a:r>
          </a:p>
          <a:p>
            <a:pPr>
              <a:defRPr/>
            </a:pPr>
            <a:r>
              <a:rPr lang="en-US" dirty="0" smtClean="0"/>
              <a:t>Venus Cyber Ecosystem</a:t>
            </a:r>
          </a:p>
          <a:p>
            <a:pPr lvl="1">
              <a:defRPr/>
            </a:pPr>
            <a:r>
              <a:rPr lang="en-US" dirty="0" smtClean="0"/>
              <a:t>Innovation in factors that determine outcomes in global competition</a:t>
            </a:r>
          </a:p>
          <a:p>
            <a:pPr>
              <a:defRPr/>
            </a:pPr>
            <a:r>
              <a:rPr lang="en-US" dirty="0" smtClean="0"/>
              <a:t>External community</a:t>
            </a:r>
          </a:p>
          <a:p>
            <a:pPr lvl="1">
              <a:defRPr/>
            </a:pPr>
            <a:r>
              <a:rPr lang="en-US" dirty="0" smtClean="0"/>
              <a:t>Innovation in resources produced and used by actors outside of the Cybersecurity market</a:t>
            </a:r>
            <a:endParaRPr lang="en-US" dirty="0"/>
          </a:p>
        </p:txBody>
      </p:sp>
      <p:sp>
        <p:nvSpPr>
          <p:cNvPr id="24579" name="Slide Number Placeholder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fld id="{B94B6448-F0F7-424C-8E87-D0B64888A074}" type="slidenum">
              <a:rPr lang="en-US" sz="1000"/>
              <a:pPr eaLnBrk="1" hangingPunct="1"/>
              <a:t>8</a:t>
            </a:fld>
            <a:endParaRPr lang="en-US" sz="10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1" name="Picture 1" descr="Innovation Engine Components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2988" y="1125538"/>
            <a:ext cx="7534275" cy="5376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02" name="Rectangle 1"/>
          <p:cNvSpPr>
            <a:spLocks noChangeArrowheads="1"/>
          </p:cNvSpPr>
          <p:nvPr/>
        </p:nvSpPr>
        <p:spPr bwMode="auto">
          <a:xfrm>
            <a:off x="1619250" y="115888"/>
            <a:ext cx="3741738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3200" b="1">
                <a:solidFill>
                  <a:schemeClr val="bg1"/>
                </a:solidFill>
              </a:rPr>
              <a:t>Innovation Engine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6"/>
          <p:cNvSpPr>
            <a:spLocks noGrp="1" noChangeArrowheads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fld id="{233A00BE-2AAF-43B7-9276-C642CDE6D9F0}" type="slidenum">
              <a:rPr lang="en-US" sz="1000"/>
              <a:pPr eaLnBrk="1" hangingPunct="1"/>
              <a:t>10</a:t>
            </a:fld>
            <a:endParaRPr lang="en-US" sz="1000"/>
          </a:p>
        </p:txBody>
      </p:sp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US" b="1" smtClean="0">
                <a:ea typeface="ＭＳ Ｐゴシック" pitchFamily="34" charset="-128"/>
              </a:rPr>
              <a:t>Desired results – Dec 2017</a:t>
            </a:r>
          </a:p>
        </p:txBody>
      </p:sp>
      <p:sp>
        <p:nvSpPr>
          <p:cNvPr id="50179" name="Rectangle 3"/>
          <p:cNvSpPr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spcBef>
                <a:spcPct val="50000"/>
              </a:spcBef>
              <a:defRPr/>
            </a:pPr>
            <a:r>
              <a:rPr lang="en-US">
                <a:ea typeface="ＭＳ 明朝" charset="0"/>
                <a:cs typeface="ＭＳ 明朝" charset="0"/>
              </a:rPr>
              <a:t>2,800 new knowledge jobs in Canada</a:t>
            </a:r>
          </a:p>
          <a:p>
            <a:pPr>
              <a:spcBef>
                <a:spcPct val="50000"/>
              </a:spcBef>
              <a:defRPr/>
            </a:pPr>
            <a:r>
              <a:rPr lang="en-US">
                <a:ea typeface="ＭＳ 明朝" charset="0"/>
                <a:cs typeface="ＭＳ 明朝" charset="0"/>
              </a:rPr>
              <a:t>20 R&amp;D gaps and operational limitations in cybersecurity addressed</a:t>
            </a:r>
          </a:p>
          <a:p>
            <a:pPr>
              <a:spcBef>
                <a:spcPct val="50000"/>
              </a:spcBef>
              <a:defRPr/>
            </a:pPr>
            <a:r>
              <a:rPr lang="en-US">
                <a:ea typeface="ＭＳ 明朝" charset="0"/>
                <a:cs typeface="ＭＳ 明朝" charset="0"/>
              </a:rPr>
              <a:t>500 new highly qualified people operating in the cybersecurity space</a:t>
            </a:r>
          </a:p>
          <a:p>
            <a:pPr>
              <a:spcBef>
                <a:spcPct val="50000"/>
              </a:spcBef>
              <a:defRPr/>
            </a:pPr>
            <a:r>
              <a:rPr lang="en-US">
                <a:ea typeface="ＭＳ 明朝" charset="0"/>
                <a:cs typeface="ＭＳ 明朝" charset="0"/>
              </a:rPr>
              <a:t>$5M/year sustainable income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Rectangle 6"/>
          <p:cNvSpPr>
            <a:spLocks noGrp="1" noChangeArrowheads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fld id="{03DEF5F9-8F16-4747-BF17-DF03930B56DE}" type="slidenum">
              <a:rPr lang="en-US" sz="1000"/>
              <a:pPr eaLnBrk="1" hangingPunct="1"/>
              <a:t>11</a:t>
            </a:fld>
            <a:endParaRPr lang="en-US" sz="1000"/>
          </a:p>
        </p:txBody>
      </p:sp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US" b="1" smtClean="0">
                <a:ea typeface="ＭＳ Ｐゴシック" pitchFamily="34" charset="-128"/>
              </a:rPr>
              <a:t>Project portfolios – near term</a:t>
            </a:r>
          </a:p>
        </p:txBody>
      </p:sp>
      <p:sp>
        <p:nvSpPr>
          <p:cNvPr id="54275" name="Rectangle 3"/>
          <p:cNvSpPr>
            <a:spLocks noGrp="1" noChangeArrowheads="1"/>
          </p:cNvSpPr>
          <p:nvPr>
            <p:ph type="body" sz="half" idx="1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r>
              <a:rPr lang="en-US" sz="2400"/>
              <a:t>R&amp;D</a:t>
            </a:r>
          </a:p>
          <a:p>
            <a:pPr lvl="1">
              <a:defRPr/>
            </a:pPr>
            <a:r>
              <a:rPr lang="en-US" sz="2000"/>
              <a:t>Near-, mid-, long-term</a:t>
            </a:r>
          </a:p>
          <a:p>
            <a:pPr>
              <a:defRPr/>
            </a:pPr>
            <a:endParaRPr lang="en-US" sz="2400"/>
          </a:p>
          <a:p>
            <a:pPr>
              <a:defRPr/>
            </a:pPr>
            <a:r>
              <a:rPr lang="en-US" sz="2400"/>
              <a:t>Ventures</a:t>
            </a:r>
          </a:p>
          <a:p>
            <a:pPr lvl="1">
              <a:defRPr/>
            </a:pPr>
            <a:r>
              <a:rPr lang="en-US" sz="2000"/>
              <a:t>Accelerator</a:t>
            </a:r>
          </a:p>
          <a:p>
            <a:pPr lvl="1">
              <a:defRPr/>
            </a:pPr>
            <a:r>
              <a:rPr lang="en-US" sz="2000"/>
              <a:t>New corporate ventures</a:t>
            </a:r>
          </a:p>
          <a:p>
            <a:pPr lvl="1">
              <a:defRPr/>
            </a:pPr>
            <a:r>
              <a:rPr lang="en-US" sz="2000"/>
              <a:t>Technology transfer</a:t>
            </a:r>
          </a:p>
        </p:txBody>
      </p:sp>
      <p:sp>
        <p:nvSpPr>
          <p:cNvPr id="54276" name="Rectangle 4"/>
          <p:cNvSpPr>
            <a:spLocks noGrp="1" noChangeArrowheads="1"/>
          </p:cNvSpPr>
          <p:nvPr>
            <p:ph type="body" sz="half" idx="2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r>
              <a:rPr lang="en-US" sz="2400"/>
              <a:t>Infrastructure</a:t>
            </a:r>
          </a:p>
          <a:p>
            <a:pPr lvl="1">
              <a:defRPr/>
            </a:pPr>
            <a:r>
              <a:rPr lang="en-US" sz="2000"/>
              <a:t>Lab complex</a:t>
            </a:r>
          </a:p>
          <a:p>
            <a:pPr lvl="1">
              <a:defRPr/>
            </a:pPr>
            <a:r>
              <a:rPr lang="en-US" sz="2000"/>
              <a:t>Problems</a:t>
            </a:r>
          </a:p>
          <a:p>
            <a:pPr lvl="1">
              <a:defRPr/>
            </a:pPr>
            <a:r>
              <a:rPr lang="en-US" sz="2000"/>
              <a:t>DB</a:t>
            </a:r>
          </a:p>
          <a:p>
            <a:pPr lvl="1">
              <a:defRPr/>
            </a:pPr>
            <a:r>
              <a:rPr lang="en-US" sz="2000"/>
              <a:t>Simulators</a:t>
            </a:r>
          </a:p>
          <a:p>
            <a:pPr lvl="1">
              <a:defRPr/>
            </a:pPr>
            <a:r>
              <a:rPr lang="en-US" sz="2000"/>
              <a:t>1000+ machines test bed</a:t>
            </a:r>
          </a:p>
          <a:p>
            <a:pPr lvl="1">
              <a:defRPr/>
            </a:pPr>
            <a:endParaRPr lang="en-US" sz="2000"/>
          </a:p>
          <a:p>
            <a:pPr>
              <a:defRPr/>
            </a:pPr>
            <a:r>
              <a:rPr lang="en-US" sz="2400"/>
              <a:t>Content</a:t>
            </a:r>
          </a:p>
          <a:p>
            <a:pPr lvl="1">
              <a:defRPr/>
            </a:pPr>
            <a:r>
              <a:rPr lang="en-US" sz="2000"/>
              <a:t>Journal articles</a:t>
            </a:r>
          </a:p>
          <a:p>
            <a:pPr lvl="1">
              <a:defRPr/>
            </a:pPr>
            <a:r>
              <a:rPr lang="en-US" sz="2000"/>
              <a:t>International conference</a:t>
            </a:r>
          </a:p>
          <a:p>
            <a:pPr lvl="1">
              <a:defRPr/>
            </a:pPr>
            <a:r>
              <a:rPr lang="en-US" sz="2000"/>
              <a:t>Courseware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6"/>
          <p:cNvSpPr>
            <a:spLocks noGrp="1" noChangeArrowheads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fld id="{18C89761-1474-41F9-AE9A-3925BB661711}" type="slidenum">
              <a:rPr lang="en-US" sz="1000"/>
              <a:pPr eaLnBrk="1" hangingPunct="1"/>
              <a:t>12</a:t>
            </a:fld>
            <a:endParaRPr lang="en-US" sz="1000"/>
          </a:p>
        </p:txBody>
      </p:sp>
      <p:sp>
        <p:nvSpPr>
          <p:cNvPr id="73730" name="Rectangle 2"/>
          <p:cNvSpPr>
            <a:spLocks noGrp="1" noChangeArrowheads="1"/>
          </p:cNvSpPr>
          <p:nvPr>
            <p:ph type="title" sz="quarter"/>
          </p:nvPr>
        </p:nvSpPr>
        <p:spPr/>
        <p:txBody>
          <a:bodyPr/>
          <a:lstStyle/>
          <a:p>
            <a:pPr>
              <a:defRPr/>
            </a:pPr>
            <a:r>
              <a:rPr lang="en-US" b="1"/>
              <a:t>Nov 1 Deliverables</a:t>
            </a:r>
          </a:p>
        </p:txBody>
      </p:sp>
      <p:sp>
        <p:nvSpPr>
          <p:cNvPr id="73731" name="AutoShape 3"/>
          <p:cNvSpPr>
            <a:spLocks noChangeArrowheads="1"/>
          </p:cNvSpPr>
          <p:nvPr/>
        </p:nvSpPr>
        <p:spPr bwMode="auto">
          <a:xfrm>
            <a:off x="684213" y="1557338"/>
            <a:ext cx="2095500" cy="709612"/>
          </a:xfrm>
          <a:prstGeom prst="roundRect">
            <a:avLst>
              <a:gd name="adj" fmla="val 16667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defRPr/>
            </a:pPr>
            <a:r>
              <a:rPr lang="en-US">
                <a:latin typeface="Arial" charset="0"/>
                <a:ea typeface="ＭＳ Ｐゴシック" charset="0"/>
                <a:cs typeface="ＭＳ Ｐゴシック" charset="0"/>
              </a:rPr>
              <a:t>Develop organization</a:t>
            </a:r>
          </a:p>
        </p:txBody>
      </p:sp>
      <p:sp>
        <p:nvSpPr>
          <p:cNvPr id="73732" name="AutoShape 4"/>
          <p:cNvSpPr>
            <a:spLocks noChangeArrowheads="1"/>
          </p:cNvSpPr>
          <p:nvPr/>
        </p:nvSpPr>
        <p:spPr bwMode="auto">
          <a:xfrm>
            <a:off x="7027863" y="4373563"/>
            <a:ext cx="2066925" cy="406400"/>
          </a:xfrm>
          <a:prstGeom prst="roundRect">
            <a:avLst>
              <a:gd name="adj" fmla="val 16667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defRPr/>
            </a:pPr>
            <a:r>
              <a:rPr lang="en-US">
                <a:latin typeface="Arial" charset="0"/>
                <a:ea typeface="ＭＳ Ｐゴシック" charset="0"/>
                <a:cs typeface="Arial" charset="0"/>
              </a:rPr>
              <a:t>Global  leadership</a:t>
            </a:r>
          </a:p>
        </p:txBody>
      </p:sp>
      <p:sp>
        <p:nvSpPr>
          <p:cNvPr id="73733" name="AutoShape 5"/>
          <p:cNvSpPr>
            <a:spLocks noChangeArrowheads="1"/>
          </p:cNvSpPr>
          <p:nvPr/>
        </p:nvSpPr>
        <p:spPr bwMode="auto">
          <a:xfrm>
            <a:off x="3492500" y="1557338"/>
            <a:ext cx="2095500" cy="709612"/>
          </a:xfrm>
          <a:prstGeom prst="roundRect">
            <a:avLst>
              <a:gd name="adj" fmla="val 16667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defRPr/>
            </a:pPr>
            <a:r>
              <a:rPr lang="en-US">
                <a:latin typeface="Arial" charset="0"/>
                <a:ea typeface="ＭＳ Ｐゴシック" charset="0"/>
                <a:cs typeface="ＭＳ Ｐゴシック" charset="0"/>
              </a:rPr>
              <a:t>Develop </a:t>
            </a:r>
            <a:r>
              <a:rPr lang="en-US" altLang="ja-JP">
                <a:latin typeface="Arial" charset="0"/>
                <a:ea typeface="ＭＳ Ｐゴシック" charset="0"/>
                <a:cs typeface="ＭＳ Ｐゴシック" charset="0"/>
              </a:rPr>
              <a:t>infrastructure</a:t>
            </a:r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73734" name="AutoShape 6"/>
          <p:cNvSpPr>
            <a:spLocks noChangeArrowheads="1"/>
          </p:cNvSpPr>
          <p:nvPr/>
        </p:nvSpPr>
        <p:spPr bwMode="auto">
          <a:xfrm>
            <a:off x="107950" y="4359275"/>
            <a:ext cx="2095500" cy="709613"/>
          </a:xfrm>
          <a:prstGeom prst="roundRect">
            <a:avLst>
              <a:gd name="adj" fmla="val 16667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defRPr/>
            </a:pPr>
            <a:r>
              <a:rPr lang="en-US">
                <a:latin typeface="Arial" charset="0"/>
                <a:ea typeface="ＭＳ Ｐゴシック" charset="0"/>
                <a:cs typeface="Arial" charset="0"/>
              </a:rPr>
              <a:t>Operate venture accelerator</a:t>
            </a:r>
          </a:p>
        </p:txBody>
      </p:sp>
      <p:sp>
        <p:nvSpPr>
          <p:cNvPr id="73735" name="AutoShape 7"/>
          <p:cNvSpPr>
            <a:spLocks noChangeArrowheads="1"/>
          </p:cNvSpPr>
          <p:nvPr/>
        </p:nvSpPr>
        <p:spPr bwMode="auto">
          <a:xfrm>
            <a:off x="6261100" y="1708150"/>
            <a:ext cx="2271713" cy="406400"/>
          </a:xfrm>
          <a:prstGeom prst="roundRect">
            <a:avLst>
              <a:gd name="adj" fmla="val 16667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defRPr/>
            </a:pPr>
            <a:r>
              <a:rPr lang="en-US">
                <a:latin typeface="Arial" charset="0"/>
                <a:ea typeface="ＭＳ Ｐゴシック" charset="0"/>
                <a:cs typeface="Arial" charset="0"/>
              </a:rPr>
              <a:t>Establish presence</a:t>
            </a:r>
          </a:p>
        </p:txBody>
      </p:sp>
      <p:sp>
        <p:nvSpPr>
          <p:cNvPr id="73736" name="AutoShape 8"/>
          <p:cNvSpPr>
            <a:spLocks noChangeArrowheads="1"/>
          </p:cNvSpPr>
          <p:nvPr/>
        </p:nvSpPr>
        <p:spPr bwMode="auto">
          <a:xfrm>
            <a:off x="2339975" y="4359275"/>
            <a:ext cx="2095500" cy="709613"/>
          </a:xfrm>
          <a:prstGeom prst="roundRect">
            <a:avLst>
              <a:gd name="adj" fmla="val 16667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defRPr/>
            </a:pPr>
            <a:r>
              <a:rPr lang="en-US">
                <a:latin typeface="Arial" charset="0"/>
                <a:ea typeface="ＭＳ Ｐゴシック" charset="0"/>
                <a:cs typeface="ＭＳ Ｐゴシック" charset="0"/>
              </a:rPr>
              <a:t>Unified R&amp;D program</a:t>
            </a:r>
          </a:p>
        </p:txBody>
      </p:sp>
      <p:sp>
        <p:nvSpPr>
          <p:cNvPr id="73737" name="AutoShape 9"/>
          <p:cNvSpPr>
            <a:spLocks noChangeArrowheads="1"/>
          </p:cNvSpPr>
          <p:nvPr/>
        </p:nvSpPr>
        <p:spPr bwMode="auto">
          <a:xfrm>
            <a:off x="4586288" y="4375150"/>
            <a:ext cx="2346325" cy="709613"/>
          </a:xfrm>
          <a:prstGeom prst="roundRect">
            <a:avLst>
              <a:gd name="adj" fmla="val 16667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defRPr/>
            </a:pPr>
            <a:r>
              <a:rPr lang="en-US">
                <a:latin typeface="Arial" charset="0"/>
                <a:ea typeface="ＭＳ Ｐゴシック" charset="0"/>
                <a:cs typeface="Arial" charset="0"/>
              </a:rPr>
              <a:t>Contribute to science and practice</a:t>
            </a:r>
          </a:p>
        </p:txBody>
      </p:sp>
      <p:sp>
        <p:nvSpPr>
          <p:cNvPr id="73738" name="Text Box 10"/>
          <p:cNvSpPr txBox="1">
            <a:spLocks noChangeArrowheads="1"/>
          </p:cNvSpPr>
          <p:nvPr/>
        </p:nvSpPr>
        <p:spPr bwMode="auto">
          <a:xfrm>
            <a:off x="900113" y="2276475"/>
            <a:ext cx="2663825" cy="180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buFontTx/>
              <a:buChar char="•"/>
              <a:defRPr/>
            </a:pPr>
            <a:r>
              <a:rPr lang="en-US" sz="1600" smtClean="0"/>
              <a:t> 6 Strategic Founding Members</a:t>
            </a:r>
          </a:p>
          <a:p>
            <a:pPr eaLnBrk="1" hangingPunct="1">
              <a:buFontTx/>
              <a:buChar char="•"/>
              <a:defRPr/>
            </a:pPr>
            <a:r>
              <a:rPr lang="en-US" sz="1600" smtClean="0"/>
              <a:t>Funnels with members and project sponsors from all Canadian regions</a:t>
            </a:r>
          </a:p>
          <a:p>
            <a:pPr eaLnBrk="1" hangingPunct="1">
              <a:buFontTx/>
              <a:buChar char="•"/>
              <a:defRPr/>
            </a:pPr>
            <a:r>
              <a:rPr lang="en-US" sz="1600" smtClean="0"/>
              <a:t> Not-for-profit incorporated</a:t>
            </a:r>
          </a:p>
          <a:p>
            <a:pPr eaLnBrk="1" hangingPunct="1">
              <a:buFontTx/>
              <a:buChar char="•"/>
              <a:defRPr/>
            </a:pPr>
            <a:r>
              <a:rPr lang="en-US" sz="1600" smtClean="0"/>
              <a:t> Contractors in place</a:t>
            </a:r>
          </a:p>
        </p:txBody>
      </p:sp>
      <p:sp>
        <p:nvSpPr>
          <p:cNvPr id="73739" name="Text Box 11"/>
          <p:cNvSpPr txBox="1">
            <a:spLocks noChangeArrowheads="1"/>
          </p:cNvSpPr>
          <p:nvPr/>
        </p:nvSpPr>
        <p:spPr bwMode="auto">
          <a:xfrm>
            <a:off x="3851275" y="2276475"/>
            <a:ext cx="2160588" cy="58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buFontTx/>
              <a:buChar char="•"/>
              <a:defRPr/>
            </a:pPr>
            <a:r>
              <a:rPr lang="en-US" sz="1600" smtClean="0"/>
              <a:t> Lab 1 operational</a:t>
            </a:r>
          </a:p>
          <a:p>
            <a:pPr eaLnBrk="1" hangingPunct="1">
              <a:buFontTx/>
              <a:buChar char="•"/>
              <a:defRPr/>
            </a:pPr>
            <a:r>
              <a:rPr lang="en-US" sz="1600" smtClean="0"/>
              <a:t> Plan for lab complex</a:t>
            </a:r>
          </a:p>
        </p:txBody>
      </p:sp>
      <p:sp>
        <p:nvSpPr>
          <p:cNvPr id="73740" name="Text Box 12"/>
          <p:cNvSpPr txBox="1">
            <a:spLocks noChangeArrowheads="1"/>
          </p:cNvSpPr>
          <p:nvPr/>
        </p:nvSpPr>
        <p:spPr bwMode="auto">
          <a:xfrm>
            <a:off x="401638" y="5183188"/>
            <a:ext cx="2009775" cy="1069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buFontTx/>
              <a:buChar char="•"/>
              <a:defRPr/>
            </a:pPr>
            <a:r>
              <a:rPr lang="en-US" sz="1600" smtClean="0"/>
              <a:t> 1</a:t>
            </a:r>
            <a:r>
              <a:rPr lang="en-US" sz="1600" baseline="30000" smtClean="0"/>
              <a:t>st</a:t>
            </a:r>
            <a:r>
              <a:rPr lang="en-US" sz="1600" smtClean="0"/>
              <a:t> venture cohort launched</a:t>
            </a:r>
          </a:p>
          <a:p>
            <a:pPr eaLnBrk="1" hangingPunct="1">
              <a:buFontTx/>
              <a:buChar char="•"/>
              <a:defRPr/>
            </a:pPr>
            <a:r>
              <a:rPr lang="en-US" sz="1600" smtClean="0"/>
              <a:t> Venture program launched</a:t>
            </a:r>
          </a:p>
        </p:txBody>
      </p:sp>
      <p:sp>
        <p:nvSpPr>
          <p:cNvPr id="73741" name="Text Box 13"/>
          <p:cNvSpPr txBox="1">
            <a:spLocks noChangeArrowheads="1"/>
          </p:cNvSpPr>
          <p:nvPr/>
        </p:nvSpPr>
        <p:spPr bwMode="auto">
          <a:xfrm>
            <a:off x="6372225" y="2276475"/>
            <a:ext cx="2663825" cy="825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buFontTx/>
              <a:buChar char="•"/>
              <a:defRPr/>
            </a:pPr>
            <a:r>
              <a:rPr lang="en-US" sz="1600" smtClean="0"/>
              <a:t> Community anchored around a Web presence</a:t>
            </a:r>
          </a:p>
          <a:p>
            <a:pPr eaLnBrk="1" hangingPunct="1">
              <a:buFontTx/>
              <a:buChar char="•"/>
              <a:defRPr/>
            </a:pPr>
            <a:r>
              <a:rPr lang="en-US" sz="1600" smtClean="0"/>
              <a:t> Press release</a:t>
            </a:r>
          </a:p>
        </p:txBody>
      </p:sp>
      <p:sp>
        <p:nvSpPr>
          <p:cNvPr id="73742" name="Text Box 14"/>
          <p:cNvSpPr txBox="1">
            <a:spLocks noChangeArrowheads="1"/>
          </p:cNvSpPr>
          <p:nvPr/>
        </p:nvSpPr>
        <p:spPr bwMode="auto">
          <a:xfrm>
            <a:off x="2339975" y="5183188"/>
            <a:ext cx="2387600" cy="58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buFontTx/>
              <a:buChar char="•"/>
              <a:defRPr/>
            </a:pPr>
            <a:r>
              <a:rPr lang="en-US" sz="1600" smtClean="0"/>
              <a:t> R&amp;D projects launched</a:t>
            </a:r>
          </a:p>
          <a:p>
            <a:pPr eaLnBrk="1" hangingPunct="1">
              <a:buFontTx/>
              <a:buChar char="•"/>
              <a:defRPr/>
            </a:pPr>
            <a:r>
              <a:rPr lang="en-US" sz="1600" smtClean="0"/>
              <a:t> Version 1 unified R&amp;D</a:t>
            </a:r>
          </a:p>
        </p:txBody>
      </p:sp>
      <p:sp>
        <p:nvSpPr>
          <p:cNvPr id="73743" name="Text Box 15"/>
          <p:cNvSpPr txBox="1">
            <a:spLocks noChangeArrowheads="1"/>
          </p:cNvSpPr>
          <p:nvPr/>
        </p:nvSpPr>
        <p:spPr bwMode="auto">
          <a:xfrm>
            <a:off x="4787900" y="5183188"/>
            <a:ext cx="2520950" cy="1314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buFontTx/>
              <a:buChar char="•"/>
              <a:defRPr/>
            </a:pPr>
            <a:r>
              <a:rPr lang="en-US" sz="1600" smtClean="0"/>
              <a:t> July &amp; August articles published</a:t>
            </a:r>
          </a:p>
          <a:p>
            <a:pPr eaLnBrk="1" hangingPunct="1">
              <a:buFontTx/>
              <a:buChar char="•"/>
              <a:defRPr/>
            </a:pPr>
            <a:r>
              <a:rPr lang="en-US" sz="1600" smtClean="0"/>
              <a:t> Authors/topics of Feb 2014 articles identified</a:t>
            </a:r>
          </a:p>
          <a:p>
            <a:pPr eaLnBrk="1" hangingPunct="1">
              <a:defRPr/>
            </a:pPr>
            <a:endParaRPr lang="en-US" sz="1600" smtClean="0"/>
          </a:p>
        </p:txBody>
      </p:sp>
      <p:sp>
        <p:nvSpPr>
          <p:cNvPr id="73744" name="Text Box 16"/>
          <p:cNvSpPr txBox="1">
            <a:spLocks noChangeArrowheads="1"/>
          </p:cNvSpPr>
          <p:nvPr/>
        </p:nvSpPr>
        <p:spPr bwMode="auto">
          <a:xfrm>
            <a:off x="7164388" y="5183188"/>
            <a:ext cx="1979612" cy="825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114300" indent="-1143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buFontTx/>
              <a:buChar char="•"/>
            </a:pPr>
            <a:r>
              <a:rPr lang="ja-JP" altLang="en-US" sz="1600"/>
              <a:t>“</a:t>
            </a:r>
            <a:r>
              <a:rPr lang="en-US" altLang="ja-JP" sz="1600"/>
              <a:t>Man on moon</a:t>
            </a:r>
            <a:r>
              <a:rPr lang="ja-JP" altLang="en-US" sz="1600"/>
              <a:t>”</a:t>
            </a:r>
            <a:r>
              <a:rPr lang="en-US" altLang="ja-JP" sz="1600"/>
              <a:t> opportunity to lead globally</a:t>
            </a:r>
            <a:endParaRPr lang="en-US" sz="16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Rectangle 6"/>
          <p:cNvSpPr>
            <a:spLocks noGrp="1" noChangeArrowheads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fld id="{07DEDFF5-1177-4FB6-A6FF-82ABAFC95DCA}" type="slidenum">
              <a:rPr lang="en-US" sz="1000"/>
              <a:pPr eaLnBrk="1" hangingPunct="1"/>
              <a:t>13</a:t>
            </a:fld>
            <a:endParaRPr lang="en-US" sz="1000"/>
          </a:p>
        </p:txBody>
      </p:sp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/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b="1"/>
              <a:t>Not-for-profit by March 31,  2014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3635375" y="1196975"/>
            <a:ext cx="1873250" cy="504825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sz="1600">
                <a:solidFill>
                  <a:srgbClr val="000000"/>
                </a:solidFill>
                <a:cs typeface="Arial" charset="0"/>
              </a:rPr>
              <a:t>Executive Director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3635375" y="4795838"/>
            <a:ext cx="1873250" cy="504825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>
                <a:solidFill>
                  <a:srgbClr val="000000"/>
                </a:solidFill>
                <a:latin typeface="Calibri" pitchFamily="34" charset="0"/>
                <a:cs typeface="Arial" charset="0"/>
              </a:rPr>
              <a:t> </a:t>
            </a:r>
            <a:r>
              <a:rPr lang="en-US" sz="1600">
                <a:solidFill>
                  <a:srgbClr val="000000"/>
                </a:solidFill>
                <a:cs typeface="Arial" charset="0"/>
              </a:rPr>
              <a:t>2 Program Managers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3419475" y="5441950"/>
            <a:ext cx="2305050" cy="723900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r>
              <a:rPr lang="en-US" sz="1600">
                <a:solidFill>
                  <a:srgbClr val="000000"/>
                </a:solidFill>
                <a:ea typeface="ＭＳ Ｐゴシック" pitchFamily="34" charset="-128"/>
                <a:cs typeface="Arial" pitchFamily="34" charset="0"/>
              </a:rPr>
              <a:t>University</a:t>
            </a:r>
            <a:r>
              <a:rPr lang="ja-JP" altLang="en-US" sz="1600">
                <a:solidFill>
                  <a:srgbClr val="000000"/>
                </a:solidFill>
                <a:ea typeface="ＭＳ Ｐゴシック" pitchFamily="34" charset="-128"/>
                <a:cs typeface="Arial" pitchFamily="34" charset="0"/>
              </a:rPr>
              <a:t>’</a:t>
            </a:r>
            <a:r>
              <a:rPr lang="en-US" altLang="ja-JP" sz="1600">
                <a:solidFill>
                  <a:srgbClr val="000000"/>
                </a:solidFill>
                <a:ea typeface="ＭＳ Ｐゴシック" pitchFamily="34" charset="-128"/>
                <a:cs typeface="Arial" pitchFamily="34" charset="0"/>
              </a:rPr>
              <a:t>s back office support</a:t>
            </a:r>
            <a:endParaRPr lang="en-US" sz="1600">
              <a:solidFill>
                <a:srgbClr val="000000"/>
              </a:solidFill>
              <a:ea typeface="ＭＳ Ｐゴシック" pitchFamily="34" charset="-128"/>
              <a:cs typeface="Arial" pitchFamily="34" charset="0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179388" y="1844675"/>
            <a:ext cx="4248150" cy="2663825"/>
          </a:xfrm>
          <a:prstGeom prst="roundRect">
            <a:avLst>
              <a:gd name="adj" fmla="val 9485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marL="342900" indent="-342900">
              <a:defRPr/>
            </a:pPr>
            <a:r>
              <a:rPr lang="en-US" b="1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Projects &amp; Working Groups</a:t>
            </a:r>
            <a:endParaRPr lang="en-US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  <a:p>
            <a:pPr marL="342900" indent="-342900">
              <a:buFontTx/>
              <a:buAutoNum type="arabicPeriod"/>
              <a:defRPr/>
            </a:pPr>
            <a:r>
              <a:rPr lang="en-US" sz="1600">
                <a:solidFill>
                  <a:schemeClr val="tx1"/>
                </a:solidFill>
                <a:ea typeface="ＭＳ Ｐゴシック" charset="0"/>
                <a:cs typeface="ＭＳ Ｐゴシック" charset="0"/>
              </a:rPr>
              <a:t>Global leadership plan</a:t>
            </a:r>
          </a:p>
          <a:p>
            <a:pPr marL="342900" indent="-342900">
              <a:buFontTx/>
              <a:buAutoNum type="arabicPeriod"/>
              <a:defRPr/>
            </a:pPr>
            <a:r>
              <a:rPr lang="en-US" sz="160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R&amp;D</a:t>
            </a:r>
          </a:p>
          <a:p>
            <a:pPr marL="342900" indent="-342900">
              <a:buFontTx/>
              <a:buAutoNum type="arabicPeriod"/>
              <a:defRPr/>
            </a:pPr>
            <a:r>
              <a:rPr lang="en-US" sz="160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Accelerator</a:t>
            </a:r>
          </a:p>
          <a:p>
            <a:pPr marL="342900" indent="-342900">
              <a:buFontTx/>
              <a:buAutoNum type="arabicPeriod"/>
              <a:defRPr/>
            </a:pPr>
            <a:r>
              <a:rPr lang="en-US" sz="160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Corporate new ventures &amp; tech transfer</a:t>
            </a:r>
          </a:p>
          <a:p>
            <a:pPr marL="342900" indent="-342900">
              <a:buFontTx/>
              <a:buAutoNum type="arabicPeriod"/>
              <a:defRPr/>
            </a:pPr>
            <a:r>
              <a:rPr lang="en-US" sz="160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Lab 1</a:t>
            </a:r>
          </a:p>
          <a:p>
            <a:pPr marL="342900" indent="-342900">
              <a:buFontTx/>
              <a:buAutoNum type="arabicPeriod"/>
              <a:defRPr/>
            </a:pPr>
            <a:r>
              <a:rPr lang="en-US" sz="160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Content </a:t>
            </a:r>
          </a:p>
          <a:p>
            <a:pPr marL="342900" indent="-342900">
              <a:buFontTx/>
              <a:buAutoNum type="arabicPeriod"/>
              <a:defRPr/>
            </a:pPr>
            <a:r>
              <a:rPr lang="en-US" sz="160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Lab complex &amp; infrastructure</a:t>
            </a:r>
          </a:p>
          <a:p>
            <a:pPr marL="342900" indent="-342900">
              <a:buFontTx/>
              <a:buAutoNum type="arabicPeriod"/>
              <a:defRPr/>
            </a:pPr>
            <a:r>
              <a:rPr lang="en-US" sz="160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Membership and recruitment </a:t>
            </a:r>
          </a:p>
          <a:p>
            <a:pPr marL="342900" indent="-342900">
              <a:buFontTx/>
              <a:buAutoNum type="arabicPeriod"/>
              <a:defRPr/>
            </a:pPr>
            <a:r>
              <a:rPr lang="en-US" sz="160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Publicity</a:t>
            </a:r>
          </a:p>
          <a:p>
            <a:pPr marL="342900" indent="-342900">
              <a:buFontTx/>
              <a:buAutoNum type="arabicPeriod"/>
              <a:defRPr/>
            </a:pPr>
            <a:r>
              <a:rPr lang="en-US" sz="160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National community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364163" y="1844675"/>
            <a:ext cx="3708400" cy="2232025"/>
          </a:xfrm>
          <a:prstGeom prst="roundRect">
            <a:avLst>
              <a:gd name="adj" fmla="val 9485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marL="457200" indent="-457200">
              <a:defRPr/>
            </a:pPr>
            <a:r>
              <a:rPr lang="en-US" b="1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Strategic Founding Members</a:t>
            </a:r>
            <a:r>
              <a:rPr lang="en-US" b="1">
                <a:solidFill>
                  <a:srgbClr val="000000"/>
                </a:solidFill>
                <a:latin typeface="Calibri" charset="0"/>
                <a:ea typeface="ＭＳ Ｐゴシック" charset="0"/>
                <a:cs typeface="ＭＳ Ｐゴシック" charset="0"/>
              </a:rPr>
              <a:t> </a:t>
            </a:r>
          </a:p>
          <a:p>
            <a:pPr marL="457200" indent="-457200">
              <a:buFontTx/>
              <a:buAutoNum type="arabicPeriod"/>
              <a:defRPr/>
            </a:pPr>
            <a:r>
              <a:rPr lang="en-US" sz="1600">
                <a:solidFill>
                  <a:schemeClr val="tx1"/>
                </a:solidFill>
                <a:ea typeface="ＭＳ Ｐゴシック" charset="0"/>
                <a:cs typeface="ＭＳ Ｐゴシック" charset="0"/>
              </a:rPr>
              <a:t>Federal agency of DND</a:t>
            </a:r>
          </a:p>
          <a:p>
            <a:pPr marL="457200" indent="-457200">
              <a:buFontTx/>
              <a:buAutoNum type="arabicPeriod"/>
              <a:defRPr/>
            </a:pPr>
            <a:r>
              <a:rPr lang="en-US" sz="1600">
                <a:solidFill>
                  <a:schemeClr val="tx1"/>
                </a:solidFill>
                <a:ea typeface="ＭＳ Ｐゴシック" charset="0"/>
                <a:cs typeface="ＭＳ Ｐゴシック" charset="0"/>
              </a:rPr>
              <a:t>Federal agency of Industry</a:t>
            </a:r>
          </a:p>
          <a:p>
            <a:pPr marL="457200" indent="-457200">
              <a:buFontTx/>
              <a:buAutoNum type="arabicPeriod"/>
              <a:defRPr/>
            </a:pPr>
            <a:r>
              <a:rPr lang="en-US" sz="1600">
                <a:solidFill>
                  <a:schemeClr val="tx1"/>
                </a:solidFill>
                <a:ea typeface="ＭＳ Ｐゴシック" charset="0"/>
                <a:cs typeface="ＭＳ Ｐゴシック" charset="0"/>
              </a:rPr>
              <a:t>Internet service provider</a:t>
            </a:r>
          </a:p>
          <a:p>
            <a:pPr marL="457200" indent="-457200">
              <a:buFontTx/>
              <a:buAutoNum type="arabicPeriod"/>
              <a:defRPr/>
            </a:pPr>
            <a:r>
              <a:rPr lang="en-US" sz="1600">
                <a:solidFill>
                  <a:schemeClr val="tx1"/>
                </a:solidFill>
                <a:ea typeface="ＭＳ Ｐゴシック" charset="0"/>
                <a:cs typeface="ＭＳ Ｐゴシック" charset="0"/>
              </a:rPr>
              <a:t>Large bank or utility</a:t>
            </a:r>
          </a:p>
          <a:p>
            <a:pPr marL="457200" indent="-457200">
              <a:buFontTx/>
              <a:buAutoNum type="arabicPeriod"/>
              <a:defRPr/>
            </a:pPr>
            <a:r>
              <a:rPr lang="en-US" sz="1600">
                <a:solidFill>
                  <a:schemeClr val="tx1"/>
                </a:solidFill>
                <a:ea typeface="ＭＳ Ｐゴシック" charset="0"/>
                <a:cs typeface="ＭＳ Ｐゴシック" charset="0"/>
              </a:rPr>
              <a:t>Provincial government</a:t>
            </a:r>
          </a:p>
          <a:p>
            <a:pPr marL="457200" indent="-457200">
              <a:buFontTx/>
              <a:buAutoNum type="arabicPeriod"/>
              <a:defRPr/>
            </a:pPr>
            <a:r>
              <a:rPr lang="en-US" sz="1600">
                <a:solidFill>
                  <a:schemeClr val="tx1"/>
                </a:solidFill>
                <a:ea typeface="ＭＳ Ｐゴシック" charset="0"/>
                <a:cs typeface="ＭＳ Ｐゴシック" charset="0"/>
              </a:rPr>
              <a:t>Municipal government</a:t>
            </a:r>
          </a:p>
        </p:txBody>
      </p:sp>
      <p:cxnSp>
        <p:nvCxnSpPr>
          <p:cNvPr id="12" name="Straight Connector 11"/>
          <p:cNvCxnSpPr>
            <a:stCxn id="5" idx="2"/>
          </p:cNvCxnSpPr>
          <p:nvPr/>
        </p:nvCxnSpPr>
        <p:spPr>
          <a:xfrm>
            <a:off x="4572000" y="1714500"/>
            <a:ext cx="0" cy="3097213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>
            <a:stCxn id="6" idx="2"/>
            <a:endCxn id="7" idx="0"/>
          </p:cNvCxnSpPr>
          <p:nvPr/>
        </p:nvCxnSpPr>
        <p:spPr>
          <a:xfrm>
            <a:off x="4572000" y="5313363"/>
            <a:ext cx="0" cy="115887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706" name="Elbow Connector 25"/>
          <p:cNvCxnSpPr>
            <a:cxnSpLocks noChangeShapeType="1"/>
            <a:stCxn id="5" idx="1"/>
            <a:endCxn id="9" idx="0"/>
          </p:cNvCxnSpPr>
          <p:nvPr/>
        </p:nvCxnSpPr>
        <p:spPr bwMode="auto">
          <a:xfrm rot="10800000" flipV="1">
            <a:off x="2303463" y="1449388"/>
            <a:ext cx="1319212" cy="382587"/>
          </a:xfrm>
          <a:prstGeom prst="bentConnector2">
            <a:avLst/>
          </a:prstGeom>
          <a:noFill/>
          <a:ln w="12700">
            <a:solidFill>
              <a:srgbClr val="4A7EBB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9707" name="Elbow Connector 28"/>
          <p:cNvCxnSpPr>
            <a:cxnSpLocks noChangeShapeType="1"/>
            <a:stCxn id="9" idx="2"/>
            <a:endCxn id="6" idx="1"/>
          </p:cNvCxnSpPr>
          <p:nvPr/>
        </p:nvCxnSpPr>
        <p:spPr bwMode="auto">
          <a:xfrm rot="16200000" flipH="1">
            <a:off x="2699544" y="4125119"/>
            <a:ext cx="527050" cy="1319212"/>
          </a:xfrm>
          <a:prstGeom prst="bentConnector2">
            <a:avLst/>
          </a:prstGeom>
          <a:noFill/>
          <a:ln w="12700">
            <a:solidFill>
              <a:srgbClr val="4A7EBB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9708" name="Elbow Connector 34"/>
          <p:cNvCxnSpPr>
            <a:cxnSpLocks noChangeShapeType="1"/>
            <a:stCxn id="5" idx="3"/>
            <a:endCxn id="10" idx="0"/>
          </p:cNvCxnSpPr>
          <p:nvPr/>
        </p:nvCxnSpPr>
        <p:spPr bwMode="auto">
          <a:xfrm>
            <a:off x="5521325" y="1449388"/>
            <a:ext cx="1697038" cy="382587"/>
          </a:xfrm>
          <a:prstGeom prst="bentConnector2">
            <a:avLst/>
          </a:prstGeom>
          <a:noFill/>
          <a:ln w="12700">
            <a:solidFill>
              <a:srgbClr val="4A7EBB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" name="Rounded Rectangle 6"/>
          <p:cNvSpPr/>
          <p:nvPr/>
        </p:nvSpPr>
        <p:spPr>
          <a:xfrm>
            <a:off x="106363" y="5284788"/>
            <a:ext cx="2809875" cy="1023937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marL="114300" indent="-114300">
              <a:buFontTx/>
              <a:buChar char="•"/>
              <a:defRPr/>
            </a:pPr>
            <a:r>
              <a:rPr lang="en-US" sz="1600">
                <a:solidFill>
                  <a:schemeClr val="tx1"/>
                </a:solidFill>
                <a:ea typeface="ＭＳ Ｐゴシック" charset="0"/>
                <a:cs typeface="ＭＳ Ｐゴシック" charset="0"/>
              </a:rPr>
              <a:t>Class A, B, C &amp; Individual Class members</a:t>
            </a:r>
          </a:p>
          <a:p>
            <a:pPr marL="114300" indent="-114300">
              <a:buFontTx/>
              <a:buChar char="•"/>
              <a:defRPr/>
            </a:pPr>
            <a:r>
              <a:rPr lang="en-US" sz="1600">
                <a:solidFill>
                  <a:schemeClr val="tx1"/>
                </a:solidFill>
                <a:ea typeface="ＭＳ Ｐゴシック" charset="0"/>
                <a:cs typeface="ＭＳ Ｐゴシック" charset="0"/>
              </a:rPr>
              <a:t>Level 1, 2, 3, 4 &amp; Individual Sponsors</a:t>
            </a:r>
            <a:r>
              <a:rPr lang="en-US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rPr>
              <a:t> </a:t>
            </a:r>
          </a:p>
        </p:txBody>
      </p:sp>
      <p:sp>
        <p:nvSpPr>
          <p:cNvPr id="72718" name="Line 28"/>
          <p:cNvSpPr>
            <a:spLocks noChangeShapeType="1"/>
          </p:cNvSpPr>
          <p:nvPr/>
        </p:nvSpPr>
        <p:spPr bwMode="auto">
          <a:xfrm>
            <a:off x="1547813" y="4203700"/>
            <a:ext cx="0" cy="1081088"/>
          </a:xfrm>
          <a:prstGeom prst="line">
            <a:avLst/>
          </a:prstGeom>
          <a:noFill/>
          <a:ln w="9525">
            <a:solidFill>
              <a:srgbClr val="4A7EBB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Arial" charset="0"/>
              <a:ea typeface="ＭＳ Ｐゴシック" charset="0"/>
              <a:cs typeface="Arial" charset="0"/>
            </a:endParaRPr>
          </a:p>
        </p:txBody>
      </p:sp>
      <p:sp>
        <p:nvSpPr>
          <p:cNvPr id="4" name="Rounded Rectangle 6"/>
          <p:cNvSpPr/>
          <p:nvPr/>
        </p:nvSpPr>
        <p:spPr>
          <a:xfrm>
            <a:off x="6443663" y="5284788"/>
            <a:ext cx="1728787" cy="863600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>
              <a:buFontTx/>
              <a:buChar char="•"/>
              <a:defRPr/>
            </a:pPr>
            <a:r>
              <a:rPr lang="en-US" sz="1600">
                <a:solidFill>
                  <a:srgbClr val="000000"/>
                </a:solidFill>
                <a:cs typeface="Arial" charset="0"/>
              </a:rPr>
              <a:t> 3 contractors</a:t>
            </a:r>
          </a:p>
          <a:p>
            <a:pPr>
              <a:buFontTx/>
              <a:buChar char="•"/>
              <a:defRPr/>
            </a:pPr>
            <a:r>
              <a:rPr lang="en-US" sz="1600">
                <a:solidFill>
                  <a:srgbClr val="000000"/>
                </a:solidFill>
                <a:cs typeface="Arial" charset="0"/>
              </a:rPr>
              <a:t> 3 students</a:t>
            </a:r>
          </a:p>
          <a:p>
            <a:pPr>
              <a:buFontTx/>
              <a:buChar char="•"/>
              <a:defRPr/>
            </a:pPr>
            <a:r>
              <a:rPr lang="en-US" sz="1600">
                <a:solidFill>
                  <a:srgbClr val="000000"/>
                </a:solidFill>
                <a:cs typeface="Arial" charset="0"/>
              </a:rPr>
              <a:t> 1 admin</a:t>
            </a:r>
          </a:p>
        </p:txBody>
      </p:sp>
      <p:cxnSp>
        <p:nvCxnSpPr>
          <p:cNvPr id="72721" name="AutoShape 17"/>
          <p:cNvCxnSpPr>
            <a:cxnSpLocks noChangeShapeType="1"/>
            <a:stCxn id="6" idx="3"/>
            <a:endCxn id="4" idx="0"/>
          </p:cNvCxnSpPr>
          <p:nvPr/>
        </p:nvCxnSpPr>
        <p:spPr bwMode="auto">
          <a:xfrm>
            <a:off x="5521325" y="5048250"/>
            <a:ext cx="1787525" cy="223838"/>
          </a:xfrm>
          <a:prstGeom prst="bentConnector2">
            <a:avLst/>
          </a:prstGeom>
          <a:noFill/>
          <a:ln w="9525">
            <a:solidFill>
              <a:srgbClr val="4A7EBB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2800" b="1" dirty="0" smtClean="0"/>
              <a:t>Focus areas of Cybersecurity Research</a:t>
            </a:r>
            <a:endParaRPr lang="en-US" sz="2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Improve the management and quality of signatures</a:t>
            </a:r>
          </a:p>
          <a:p>
            <a:pPr>
              <a:defRPr/>
            </a:pPr>
            <a:r>
              <a:rPr lang="en-US" dirty="0" smtClean="0"/>
              <a:t>Increase efforts on anomaly detection and support discovery of new threats</a:t>
            </a:r>
          </a:p>
          <a:p>
            <a:pPr>
              <a:defRPr/>
            </a:pPr>
            <a:r>
              <a:rPr lang="en-US" dirty="0" smtClean="0"/>
              <a:t>Reduce time to action through streaming and event driven analytics</a:t>
            </a:r>
          </a:p>
          <a:p>
            <a:pPr>
              <a:defRPr/>
            </a:pPr>
            <a:r>
              <a:rPr lang="en-US" dirty="0" smtClean="0"/>
              <a:t>Prove dynamic defence at the network edge and beyond</a:t>
            </a:r>
          </a:p>
          <a:p>
            <a:pPr>
              <a:defRPr/>
            </a:pPr>
            <a:endParaRPr lang="en-US" dirty="0"/>
          </a:p>
        </p:txBody>
      </p:sp>
      <p:sp>
        <p:nvSpPr>
          <p:cNvPr id="30723" name="Slide Number Placeholder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fld id="{EB2E2FD5-928E-42EB-99A4-1BA9E80236CC}" type="slidenum">
              <a:rPr lang="en-US" sz="1000"/>
              <a:pPr eaLnBrk="1" hangingPunct="1"/>
              <a:t>14</a:t>
            </a:fld>
            <a:endParaRPr lang="en-US" sz="10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2800" b="1" dirty="0" smtClean="0"/>
              <a:t>Focus areas of Cybersecurity Research</a:t>
            </a:r>
            <a:endParaRPr lang="en-US" sz="2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Investigate secure cloud-based systems including virtualization</a:t>
            </a:r>
          </a:p>
          <a:p>
            <a:pPr>
              <a:defRPr/>
            </a:pPr>
            <a:r>
              <a:rPr lang="en-US" dirty="0" smtClean="0"/>
              <a:t>Investigate secure supply chains</a:t>
            </a:r>
          </a:p>
          <a:p>
            <a:pPr>
              <a:defRPr/>
            </a:pPr>
            <a:r>
              <a:rPr lang="en-US" dirty="0" smtClean="0"/>
              <a:t>Investigate practical enterprise-level metrics</a:t>
            </a:r>
          </a:p>
          <a:p>
            <a:pPr>
              <a:defRPr/>
            </a:pPr>
            <a:r>
              <a:rPr lang="en-US" dirty="0" smtClean="0"/>
              <a:t>Investigate secure mobility (including wireless)</a:t>
            </a:r>
          </a:p>
          <a:p>
            <a:pPr>
              <a:defRPr/>
            </a:pPr>
            <a:endParaRPr lang="en-US" dirty="0"/>
          </a:p>
          <a:p>
            <a:pPr>
              <a:defRPr/>
            </a:pPr>
            <a:r>
              <a:rPr lang="en-US" dirty="0" smtClean="0"/>
              <a:t>Continuously leverage research related to the science of Cybersecurity</a:t>
            </a:r>
            <a:endParaRPr lang="en-US" dirty="0"/>
          </a:p>
        </p:txBody>
      </p:sp>
      <p:sp>
        <p:nvSpPr>
          <p:cNvPr id="31747" name="Slide Number Placeholder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fld id="{D6607933-77D5-459C-8900-BA43A079E381}" type="slidenum">
              <a:rPr lang="en-US" sz="1000"/>
              <a:pPr eaLnBrk="1" hangingPunct="1"/>
              <a:t>15</a:t>
            </a:fld>
            <a:endParaRPr lang="en-US" sz="10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69" name="Picture 1" descr="TIM Review July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875" y="814388"/>
            <a:ext cx="4660900" cy="6043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b="1" dirty="0" smtClean="0"/>
              <a:t>Content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3" name="Picture 1" descr="TIM Review August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313" y="912813"/>
            <a:ext cx="4594225" cy="5945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b="1" dirty="0" smtClean="0"/>
              <a:t>Content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b="1" dirty="0" smtClean="0"/>
              <a:t>Content/Interaction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Special issues February/March 2014</a:t>
            </a:r>
          </a:p>
          <a:p>
            <a:pPr>
              <a:defRPr/>
            </a:pPr>
            <a:r>
              <a:rPr lang="en-US" dirty="0" smtClean="0"/>
              <a:t>Cybersecurity conference Summer 2014 (Ottawa)</a:t>
            </a:r>
          </a:p>
          <a:p>
            <a:pPr>
              <a:defRPr/>
            </a:pPr>
            <a:r>
              <a:rPr lang="en-US" dirty="0" smtClean="0"/>
              <a:t>Cybersecurity course Summer 2014 (Graduate level)</a:t>
            </a:r>
          </a:p>
          <a:p>
            <a:pPr>
              <a:defRPr/>
            </a:pPr>
            <a:r>
              <a:rPr lang="en-US" dirty="0" smtClean="0"/>
              <a:t>Venus-perspective that Cybersecurity is largely a-theoretical: hence, importance of Science of Cybersecurity</a:t>
            </a:r>
          </a:p>
          <a:p>
            <a:pPr>
              <a:defRPr/>
            </a:pPr>
            <a:endParaRPr lang="en-US" dirty="0"/>
          </a:p>
        </p:txBody>
      </p:sp>
      <p:sp>
        <p:nvSpPr>
          <p:cNvPr id="34819" name="Slide Number Placeholder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fld id="{73A08695-25DE-4054-8BD0-925859CAA8F1}" type="slidenum">
              <a:rPr lang="en-US" sz="1000"/>
              <a:pPr eaLnBrk="1" hangingPunct="1"/>
              <a:t>18</a:t>
            </a:fld>
            <a:endParaRPr lang="en-US" sz="10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Default Design">
  <a:themeElements>
    <a:clrScheme name="1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6088</TotalTime>
  <Words>719</Words>
  <Application>Microsoft Office PowerPoint</Application>
  <PresentationFormat>On-screen Show (4:3)</PresentationFormat>
  <Paragraphs>157</Paragraphs>
  <Slides>18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1_Default Design</vt:lpstr>
      <vt:lpstr>Venus</vt:lpstr>
      <vt:lpstr>Outline</vt:lpstr>
      <vt:lpstr>Motivation</vt:lpstr>
      <vt:lpstr>Challenges</vt:lpstr>
      <vt:lpstr>Doctrines</vt:lpstr>
      <vt:lpstr>Goals</vt:lpstr>
      <vt:lpstr>Engine’s five elements</vt:lpstr>
      <vt:lpstr>Innovation focal points</vt:lpstr>
      <vt:lpstr>PowerPoint Presentation</vt:lpstr>
      <vt:lpstr>Desired results – Dec 2017</vt:lpstr>
      <vt:lpstr>Project portfolios – near term</vt:lpstr>
      <vt:lpstr>Nov 1 Deliverables</vt:lpstr>
      <vt:lpstr>Not-for-profit by March 31,  2014</vt:lpstr>
      <vt:lpstr>Focus areas of Cybersecurity Research</vt:lpstr>
      <vt:lpstr>Focus areas of Cybersecurity Research</vt:lpstr>
      <vt:lpstr>Content</vt:lpstr>
      <vt:lpstr>Content</vt:lpstr>
      <vt:lpstr>Content/Interaction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Cyber Security R&amp;D in Canada</dc:title>
  <dc:creator>shelly</dc:creator>
  <cp:lastModifiedBy>Jamie Lou Presken</cp:lastModifiedBy>
  <cp:revision>125</cp:revision>
  <cp:lastPrinted>2013-04-08T21:18:36Z</cp:lastPrinted>
  <dcterms:created xsi:type="dcterms:W3CDTF">2013-04-01T10:50:08Z</dcterms:created>
  <dcterms:modified xsi:type="dcterms:W3CDTF">2013-10-18T16:11:41Z</dcterms:modified>
</cp:coreProperties>
</file>