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media/image13.jpg" ContentType="image/jpeg"/>
  <Override PartName="/ppt/notesSlides/notesSlide13.xml" ContentType="application/vnd.openxmlformats-officedocument.presentationml.notesSlide+xml"/>
  <Override PartName="/ppt/media/image14.jpg" ContentType="image/jpeg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media/image16.jpg" ContentType="image/jpeg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4"/>
    <p:sldMasterId id="2147483650" r:id="rId5"/>
    <p:sldMasterId id="2147483680" r:id="rId6"/>
  </p:sldMasterIdLst>
  <p:notesMasterIdLst>
    <p:notesMasterId r:id="rId31"/>
  </p:notesMasterIdLst>
  <p:handoutMasterIdLst>
    <p:handoutMasterId r:id="rId32"/>
  </p:handoutMasterIdLst>
  <p:sldIdLst>
    <p:sldId id="257" r:id="rId7"/>
    <p:sldId id="318" r:id="rId8"/>
    <p:sldId id="266" r:id="rId9"/>
    <p:sldId id="295" r:id="rId10"/>
    <p:sldId id="319" r:id="rId11"/>
    <p:sldId id="270" r:id="rId12"/>
    <p:sldId id="272" r:id="rId13"/>
    <p:sldId id="269" r:id="rId14"/>
    <p:sldId id="259" r:id="rId15"/>
    <p:sldId id="325" r:id="rId16"/>
    <p:sldId id="326" r:id="rId17"/>
    <p:sldId id="273" r:id="rId18"/>
    <p:sldId id="275" r:id="rId19"/>
    <p:sldId id="327" r:id="rId20"/>
    <p:sldId id="276" r:id="rId21"/>
    <p:sldId id="305" r:id="rId22"/>
    <p:sldId id="307" r:id="rId23"/>
    <p:sldId id="310" r:id="rId24"/>
    <p:sldId id="328" r:id="rId25"/>
    <p:sldId id="320" r:id="rId26"/>
    <p:sldId id="321" r:id="rId27"/>
    <p:sldId id="322" r:id="rId28"/>
    <p:sldId id="324" r:id="rId29"/>
    <p:sldId id="323" r:id="rId30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99BE"/>
    <a:srgbClr val="FFFF00"/>
    <a:srgbClr val="FF0000"/>
    <a:srgbClr val="3333FF"/>
    <a:srgbClr val="33CC33"/>
    <a:srgbClr val="008000"/>
    <a:srgbClr val="2646A0"/>
    <a:srgbClr val="469040"/>
    <a:srgbClr val="AB3913"/>
    <a:srgbClr val="9E16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84" autoAdjust="0"/>
    <p:restoredTop sz="98333" autoAdjust="0"/>
  </p:normalViewPr>
  <p:slideViewPr>
    <p:cSldViewPr snapToObjects="1">
      <p:cViewPr>
        <p:scale>
          <a:sx n="123" d="100"/>
          <a:sy n="123" d="100"/>
        </p:scale>
        <p:origin x="-1284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63" d="100"/>
          <a:sy n="63" d="100"/>
        </p:scale>
        <p:origin x="-3086" y="-77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GhitaMezzour\cyber\databaseWork\international\attackData\analysis\typeBreakdow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GhitaMezzour\cyber\databaseWork\international\attackData\analysis\typeBreakdow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GhitaMezzour\cyber\databaseWork\international\attackData\analysis\typeBreakdown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GhitaMezzour\cyber\databaseWork\international\attackData\analysis\typeBreakdown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GhitaMezzour\cyber\databaseWork\international\attackData\analysis\typeBreakdow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Sheet1!$B$2</c:f>
              <c:strCache>
                <c:ptCount val="1"/>
                <c:pt idx="0">
                  <c:v>Ratio</c:v>
                </c:pt>
              </c:strCache>
            </c:strRef>
          </c:tx>
          <c:explosion val="1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Sheet1!$A$3:$A$6</c:f>
              <c:strCache>
                <c:ptCount val="4"/>
                <c:pt idx="0">
                  <c:v>Web attacks</c:v>
                </c:pt>
                <c:pt idx="1">
                  <c:v>Fake applications</c:v>
                </c:pt>
                <c:pt idx="2">
                  <c:v>exploit</c:v>
                </c:pt>
                <c:pt idx="3">
                  <c:v>other</c:v>
                </c:pt>
              </c:strCache>
            </c:strRef>
          </c:cat>
          <c:val>
            <c:numRef>
              <c:f>Sheet1!$B$3:$B$6</c:f>
              <c:numCache>
                <c:formatCode>General</c:formatCode>
                <c:ptCount val="4"/>
                <c:pt idx="0">
                  <c:v>62.2</c:v>
                </c:pt>
                <c:pt idx="1">
                  <c:v>25.26</c:v>
                </c:pt>
                <c:pt idx="2">
                  <c:v>6.97</c:v>
                </c:pt>
                <c:pt idx="3">
                  <c:v>5.56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3188432238653105"/>
          <c:y val="3.3541687492826558E-2"/>
          <c:w val="0.46142060367454069"/>
          <c:h val="0.92577788021163088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Sheet1!$B$2</c:f>
              <c:strCache>
                <c:ptCount val="1"/>
                <c:pt idx="0">
                  <c:v>Ratio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Sheet1!$A$3:$A$6</c:f>
              <c:strCache>
                <c:ptCount val="4"/>
                <c:pt idx="0">
                  <c:v>Web attacks</c:v>
                </c:pt>
                <c:pt idx="1">
                  <c:v>Fake applications</c:v>
                </c:pt>
                <c:pt idx="2">
                  <c:v>exploit</c:v>
                </c:pt>
                <c:pt idx="3">
                  <c:v>other</c:v>
                </c:pt>
              </c:strCache>
            </c:strRef>
          </c:cat>
          <c:val>
            <c:numRef>
              <c:f>Sheet1!$B$3:$B$6</c:f>
              <c:numCache>
                <c:formatCode>General</c:formatCode>
                <c:ptCount val="4"/>
                <c:pt idx="0">
                  <c:v>62.2</c:v>
                </c:pt>
                <c:pt idx="1">
                  <c:v>25.26</c:v>
                </c:pt>
                <c:pt idx="2">
                  <c:v>6.97</c:v>
                </c:pt>
                <c:pt idx="3">
                  <c:v>5.56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3188432238653105"/>
          <c:y val="3.3541687492826558E-2"/>
          <c:w val="0.46142060367454069"/>
          <c:h val="0.92577788021163088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Sheet1!$B$10</c:f>
              <c:strCache>
                <c:ptCount val="1"/>
                <c:pt idx="0">
                  <c:v>Ratio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Sheet1!$A$11:$A$15</c:f>
              <c:strCache>
                <c:ptCount val="5"/>
                <c:pt idx="0">
                  <c:v>trojan</c:v>
                </c:pt>
                <c:pt idx="1">
                  <c:v>worm</c:v>
                </c:pt>
                <c:pt idx="2">
                  <c:v>virus</c:v>
                </c:pt>
                <c:pt idx="3">
                  <c:v>unknown</c:v>
                </c:pt>
                <c:pt idx="4">
                  <c:v>other</c:v>
                </c:pt>
              </c:strCache>
            </c:strRef>
          </c:cat>
          <c:val>
            <c:numRef>
              <c:f>Sheet1!$B$11:$B$15</c:f>
              <c:numCache>
                <c:formatCode>General</c:formatCode>
                <c:ptCount val="5"/>
                <c:pt idx="0">
                  <c:v>58.02</c:v>
                </c:pt>
                <c:pt idx="1">
                  <c:v>14.59</c:v>
                </c:pt>
                <c:pt idx="2">
                  <c:v>12.18</c:v>
                </c:pt>
                <c:pt idx="3">
                  <c:v>13.92</c:v>
                </c:pt>
                <c:pt idx="4">
                  <c:v>1.27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Sheet1!$B$19</c:f>
              <c:strCache>
                <c:ptCount val="1"/>
                <c:pt idx="0">
                  <c:v>Ratio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Sheet1!$A$20:$A$23</c:f>
              <c:strCache>
                <c:ptCount val="4"/>
                <c:pt idx="0">
                  <c:v>exploit</c:v>
                </c:pt>
                <c:pt idx="1">
                  <c:v>web attacks</c:v>
                </c:pt>
                <c:pt idx="2">
                  <c:v>fake applications</c:v>
                </c:pt>
                <c:pt idx="3">
                  <c:v>other</c:v>
                </c:pt>
              </c:strCache>
            </c:strRef>
          </c:cat>
          <c:val>
            <c:numRef>
              <c:f>Sheet1!$B$20:$B$23</c:f>
              <c:numCache>
                <c:formatCode>General</c:formatCode>
                <c:ptCount val="4"/>
                <c:pt idx="0">
                  <c:v>60.29</c:v>
                </c:pt>
                <c:pt idx="1">
                  <c:v>24.77</c:v>
                </c:pt>
                <c:pt idx="2">
                  <c:v>13.7</c:v>
                </c:pt>
                <c:pt idx="3">
                  <c:v>1.22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953196267133275"/>
          <c:y val="4.8057274090738657E-2"/>
          <c:w val="0.3824581510644503"/>
          <c:h val="0.90388498312710908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Sheet1!$B$27</c:f>
              <c:strCache>
                <c:ptCount val="1"/>
                <c:pt idx="0">
                  <c:v>Ratio</c:v>
                </c:pt>
              </c:strCache>
            </c:strRef>
          </c:tx>
          <c:dPt>
            <c:idx val="0"/>
            <c:bubble3D val="0"/>
            <c:explosion val="1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Sheet1!$A$28:$A$30</c:f>
              <c:strCache>
                <c:ptCount val="3"/>
                <c:pt idx="0">
                  <c:v>exploiting machine</c:v>
                </c:pt>
                <c:pt idx="1">
                  <c:v>malicious web page</c:v>
                </c:pt>
                <c:pt idx="2">
                  <c:v>other</c:v>
                </c:pt>
              </c:strCache>
            </c:strRef>
          </c:cat>
          <c:val>
            <c:numRef>
              <c:f>Sheet1!$B$28:$B$30</c:f>
              <c:numCache>
                <c:formatCode>General</c:formatCode>
                <c:ptCount val="3"/>
                <c:pt idx="0">
                  <c:v>60.76</c:v>
                </c:pt>
                <c:pt idx="1">
                  <c:v>36.83</c:v>
                </c:pt>
                <c:pt idx="2">
                  <c:v>2.39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2607637280634043"/>
          <c:y val="0.13836782663009134"/>
          <c:w val="0.29059029386032631"/>
          <c:h val="0.76965314329754941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r>
              <a:rPr lang="en-US"/>
              <a:t>&lt;Your Name&gt;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98AED90-BA90-43E7-BBBB-6C91CEE1F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0663" name="Freeform 7"/>
          <p:cNvSpPr>
            <a:spLocks/>
          </p:cNvSpPr>
          <p:nvPr/>
        </p:nvSpPr>
        <p:spPr bwMode="auto">
          <a:xfrm>
            <a:off x="3175" y="8869363"/>
            <a:ext cx="7038975" cy="334962"/>
          </a:xfrm>
          <a:custGeom>
            <a:avLst/>
            <a:gdLst/>
            <a:ahLst/>
            <a:cxnLst>
              <a:cxn ang="0">
                <a:pos x="0" y="110"/>
              </a:cxn>
              <a:cxn ang="0">
                <a:pos x="97" y="112"/>
              </a:cxn>
              <a:cxn ang="0">
                <a:pos x="100" y="152"/>
              </a:cxn>
              <a:cxn ang="0">
                <a:pos x="131" y="152"/>
              </a:cxn>
              <a:cxn ang="0">
                <a:pos x="131" y="188"/>
              </a:cxn>
              <a:cxn ang="0">
                <a:pos x="186" y="186"/>
              </a:cxn>
              <a:cxn ang="0">
                <a:pos x="190" y="20"/>
              </a:cxn>
              <a:cxn ang="0">
                <a:pos x="276" y="20"/>
              </a:cxn>
              <a:cxn ang="0">
                <a:pos x="273" y="138"/>
              </a:cxn>
              <a:cxn ang="0">
                <a:pos x="337" y="137"/>
              </a:cxn>
              <a:cxn ang="0">
                <a:pos x="337" y="2"/>
              </a:cxn>
              <a:cxn ang="0">
                <a:pos x="399" y="0"/>
              </a:cxn>
              <a:cxn ang="0">
                <a:pos x="401" y="166"/>
              </a:cxn>
              <a:cxn ang="0">
                <a:pos x="420" y="161"/>
              </a:cxn>
              <a:cxn ang="0">
                <a:pos x="418" y="76"/>
              </a:cxn>
              <a:cxn ang="0">
                <a:pos x="503" y="76"/>
              </a:cxn>
              <a:cxn ang="0">
                <a:pos x="503" y="37"/>
              </a:cxn>
              <a:cxn ang="0">
                <a:pos x="591" y="42"/>
              </a:cxn>
              <a:cxn ang="0">
                <a:pos x="591" y="76"/>
              </a:cxn>
              <a:cxn ang="0">
                <a:pos x="614" y="76"/>
              </a:cxn>
              <a:cxn ang="0">
                <a:pos x="615" y="112"/>
              </a:cxn>
              <a:cxn ang="0">
                <a:pos x="4434" y="104"/>
              </a:cxn>
              <a:cxn ang="0">
                <a:pos x="4434" y="173"/>
              </a:cxn>
              <a:cxn ang="0">
                <a:pos x="615" y="161"/>
              </a:cxn>
              <a:cxn ang="0">
                <a:pos x="615" y="211"/>
              </a:cxn>
              <a:cxn ang="0">
                <a:pos x="31" y="211"/>
              </a:cxn>
              <a:cxn ang="0">
                <a:pos x="31" y="161"/>
              </a:cxn>
              <a:cxn ang="0">
                <a:pos x="0" y="157"/>
              </a:cxn>
              <a:cxn ang="0">
                <a:pos x="0" y="110"/>
              </a:cxn>
            </a:cxnLst>
            <a:rect l="0" t="0" r="r" b="b"/>
            <a:pathLst>
              <a:path w="4434" h="211">
                <a:moveTo>
                  <a:pt x="0" y="110"/>
                </a:moveTo>
                <a:lnTo>
                  <a:pt x="97" y="112"/>
                </a:lnTo>
                <a:lnTo>
                  <a:pt x="100" y="152"/>
                </a:lnTo>
                <a:lnTo>
                  <a:pt x="131" y="152"/>
                </a:lnTo>
                <a:lnTo>
                  <a:pt x="131" y="188"/>
                </a:lnTo>
                <a:lnTo>
                  <a:pt x="186" y="186"/>
                </a:lnTo>
                <a:lnTo>
                  <a:pt x="190" y="20"/>
                </a:lnTo>
                <a:lnTo>
                  <a:pt x="276" y="20"/>
                </a:lnTo>
                <a:lnTo>
                  <a:pt x="273" y="138"/>
                </a:lnTo>
                <a:lnTo>
                  <a:pt x="337" y="137"/>
                </a:lnTo>
                <a:lnTo>
                  <a:pt x="337" y="2"/>
                </a:lnTo>
                <a:lnTo>
                  <a:pt x="399" y="0"/>
                </a:lnTo>
                <a:lnTo>
                  <a:pt x="401" y="166"/>
                </a:lnTo>
                <a:lnTo>
                  <a:pt x="420" y="161"/>
                </a:lnTo>
                <a:lnTo>
                  <a:pt x="418" y="76"/>
                </a:lnTo>
                <a:lnTo>
                  <a:pt x="503" y="76"/>
                </a:lnTo>
                <a:lnTo>
                  <a:pt x="503" y="37"/>
                </a:lnTo>
                <a:lnTo>
                  <a:pt x="591" y="42"/>
                </a:lnTo>
                <a:lnTo>
                  <a:pt x="591" y="76"/>
                </a:lnTo>
                <a:lnTo>
                  <a:pt x="614" y="76"/>
                </a:lnTo>
                <a:lnTo>
                  <a:pt x="615" y="112"/>
                </a:lnTo>
                <a:lnTo>
                  <a:pt x="4434" y="104"/>
                </a:lnTo>
                <a:lnTo>
                  <a:pt x="4434" y="173"/>
                </a:lnTo>
                <a:lnTo>
                  <a:pt x="615" y="161"/>
                </a:lnTo>
                <a:lnTo>
                  <a:pt x="615" y="211"/>
                </a:lnTo>
                <a:lnTo>
                  <a:pt x="31" y="211"/>
                </a:lnTo>
                <a:lnTo>
                  <a:pt x="31" y="161"/>
                </a:lnTo>
                <a:lnTo>
                  <a:pt x="0" y="157"/>
                </a:lnTo>
                <a:lnTo>
                  <a:pt x="0" y="110"/>
                </a:lnTo>
                <a:close/>
              </a:path>
            </a:pathLst>
          </a:custGeom>
          <a:gradFill rotWithShape="1">
            <a:gsLst>
              <a:gs pos="0">
                <a:srgbClr val="2646A0"/>
              </a:gs>
              <a:gs pos="100000">
                <a:schemeClr val="bg1"/>
              </a:gs>
            </a:gsLst>
            <a:lin ang="0" scaled="1"/>
          </a:gradFill>
          <a:ln w="19050" cmpd="sng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342" name="WordArt 9"/>
          <p:cNvSpPr>
            <a:spLocks noChangeArrowheads="1" noChangeShapeType="1" noTextEdit="1"/>
          </p:cNvSpPr>
          <p:nvPr/>
        </p:nvSpPr>
        <p:spPr bwMode="auto">
          <a:xfrm rot="190062">
            <a:off x="166688" y="8515350"/>
            <a:ext cx="660400" cy="3429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4870"/>
              </a:avLst>
            </a:prstTxWarp>
          </a:bodyPr>
          <a:lstStyle/>
          <a:p>
            <a:r>
              <a:rPr lang="en-US" sz="2800" kern="10" spc="56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CASOS</a:t>
            </a:r>
          </a:p>
        </p:txBody>
      </p:sp>
      <p:sp>
        <p:nvSpPr>
          <p:cNvPr id="70666" name="Freeform 10"/>
          <p:cNvSpPr>
            <a:spLocks/>
          </p:cNvSpPr>
          <p:nvPr/>
        </p:nvSpPr>
        <p:spPr bwMode="auto">
          <a:xfrm>
            <a:off x="0" y="8948738"/>
            <a:ext cx="7042150" cy="358775"/>
          </a:xfrm>
          <a:custGeom>
            <a:avLst/>
            <a:gdLst/>
            <a:ahLst/>
            <a:cxnLst>
              <a:cxn ang="0">
                <a:pos x="0" y="102"/>
              </a:cxn>
              <a:cxn ang="0">
                <a:pos x="1" y="29"/>
              </a:cxn>
              <a:cxn ang="0">
                <a:pos x="66" y="26"/>
              </a:cxn>
              <a:cxn ang="0">
                <a:pos x="64" y="149"/>
              </a:cxn>
              <a:cxn ang="0">
                <a:pos x="143" y="149"/>
              </a:cxn>
              <a:cxn ang="0">
                <a:pos x="143" y="74"/>
              </a:cxn>
              <a:cxn ang="0">
                <a:pos x="225" y="74"/>
              </a:cxn>
              <a:cxn ang="0">
                <a:pos x="225" y="149"/>
              </a:cxn>
              <a:cxn ang="0">
                <a:pos x="254" y="149"/>
              </a:cxn>
              <a:cxn ang="0">
                <a:pos x="254" y="50"/>
              </a:cxn>
              <a:cxn ang="0">
                <a:pos x="420" y="50"/>
              </a:cxn>
              <a:cxn ang="0">
                <a:pos x="420" y="0"/>
              </a:cxn>
              <a:cxn ang="0">
                <a:pos x="468" y="2"/>
              </a:cxn>
              <a:cxn ang="0">
                <a:pos x="466" y="154"/>
              </a:cxn>
              <a:cxn ang="0">
                <a:pos x="482" y="154"/>
              </a:cxn>
              <a:cxn ang="0">
                <a:pos x="484" y="50"/>
              </a:cxn>
              <a:cxn ang="0">
                <a:pos x="531" y="50"/>
              </a:cxn>
              <a:cxn ang="0">
                <a:pos x="531" y="149"/>
              </a:cxn>
              <a:cxn ang="0">
                <a:pos x="559" y="149"/>
              </a:cxn>
              <a:cxn ang="0">
                <a:pos x="559" y="99"/>
              </a:cxn>
              <a:cxn ang="0">
                <a:pos x="4436" y="114"/>
              </a:cxn>
              <a:cxn ang="0">
                <a:pos x="4436" y="226"/>
              </a:cxn>
              <a:cxn ang="0">
                <a:pos x="0" y="214"/>
              </a:cxn>
              <a:cxn ang="0">
                <a:pos x="0" y="104"/>
              </a:cxn>
              <a:cxn ang="0">
                <a:pos x="0" y="102"/>
              </a:cxn>
            </a:cxnLst>
            <a:rect l="0" t="0" r="r" b="b"/>
            <a:pathLst>
              <a:path w="4436" h="226">
                <a:moveTo>
                  <a:pt x="0" y="102"/>
                </a:moveTo>
                <a:lnTo>
                  <a:pt x="1" y="29"/>
                </a:lnTo>
                <a:lnTo>
                  <a:pt x="66" y="26"/>
                </a:lnTo>
                <a:lnTo>
                  <a:pt x="64" y="149"/>
                </a:lnTo>
                <a:lnTo>
                  <a:pt x="143" y="149"/>
                </a:lnTo>
                <a:lnTo>
                  <a:pt x="143" y="74"/>
                </a:lnTo>
                <a:lnTo>
                  <a:pt x="225" y="74"/>
                </a:lnTo>
                <a:lnTo>
                  <a:pt x="225" y="149"/>
                </a:lnTo>
                <a:lnTo>
                  <a:pt x="254" y="149"/>
                </a:lnTo>
                <a:lnTo>
                  <a:pt x="254" y="50"/>
                </a:lnTo>
                <a:lnTo>
                  <a:pt x="420" y="50"/>
                </a:lnTo>
                <a:lnTo>
                  <a:pt x="420" y="0"/>
                </a:lnTo>
                <a:lnTo>
                  <a:pt x="468" y="2"/>
                </a:lnTo>
                <a:lnTo>
                  <a:pt x="466" y="154"/>
                </a:lnTo>
                <a:lnTo>
                  <a:pt x="482" y="154"/>
                </a:lnTo>
                <a:lnTo>
                  <a:pt x="484" y="50"/>
                </a:lnTo>
                <a:lnTo>
                  <a:pt x="531" y="50"/>
                </a:lnTo>
                <a:lnTo>
                  <a:pt x="531" y="149"/>
                </a:lnTo>
                <a:lnTo>
                  <a:pt x="559" y="149"/>
                </a:lnTo>
                <a:lnTo>
                  <a:pt x="559" y="99"/>
                </a:lnTo>
                <a:lnTo>
                  <a:pt x="4436" y="114"/>
                </a:lnTo>
                <a:lnTo>
                  <a:pt x="4436" y="226"/>
                </a:lnTo>
                <a:lnTo>
                  <a:pt x="0" y="214"/>
                </a:lnTo>
                <a:lnTo>
                  <a:pt x="0" y="104"/>
                </a:lnTo>
                <a:lnTo>
                  <a:pt x="0" y="102"/>
                </a:lnTo>
                <a:close/>
              </a:path>
            </a:pathLst>
          </a:custGeom>
          <a:gradFill rotWithShape="1">
            <a:gsLst>
              <a:gs pos="0">
                <a:srgbClr val="7499BE"/>
              </a:gs>
              <a:gs pos="100000">
                <a:schemeClr val="bg1"/>
              </a:gs>
            </a:gsLst>
            <a:lin ang="0" scaled="1"/>
          </a:gradFill>
          <a:ln w="19050" cmpd="sng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4344" name="Group 11"/>
          <p:cNvGrpSpPr>
            <a:grpSpLocks/>
          </p:cNvGrpSpPr>
          <p:nvPr/>
        </p:nvGrpSpPr>
        <p:grpSpPr bwMode="auto">
          <a:xfrm>
            <a:off x="34925" y="8791575"/>
            <a:ext cx="923925" cy="473075"/>
            <a:chOff x="2352" y="1584"/>
            <a:chExt cx="1056" cy="624"/>
          </a:xfrm>
        </p:grpSpPr>
        <p:sp>
          <p:nvSpPr>
            <p:cNvPr id="70668" name="Line 12"/>
            <p:cNvSpPr>
              <a:spLocks noChangeShapeType="1"/>
            </p:cNvSpPr>
            <p:nvPr userDrawn="1"/>
          </p:nvSpPr>
          <p:spPr bwMode="auto">
            <a:xfrm flipV="1">
              <a:off x="2592" y="1632"/>
              <a:ext cx="624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669" name="Line 13"/>
            <p:cNvSpPr>
              <a:spLocks noChangeShapeType="1"/>
            </p:cNvSpPr>
            <p:nvPr userDrawn="1"/>
          </p:nvSpPr>
          <p:spPr bwMode="auto">
            <a:xfrm flipH="1" flipV="1">
              <a:off x="2592" y="1728"/>
              <a:ext cx="28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670" name="Rectangle 14"/>
            <p:cNvSpPr>
              <a:spLocks noChangeArrowheads="1"/>
            </p:cNvSpPr>
            <p:nvPr userDrawn="1"/>
          </p:nvSpPr>
          <p:spPr bwMode="auto">
            <a:xfrm>
              <a:off x="2880" y="1825"/>
              <a:ext cx="240" cy="38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671" name="Oval 15"/>
            <p:cNvSpPr>
              <a:spLocks noChangeArrowheads="1"/>
            </p:cNvSpPr>
            <p:nvPr userDrawn="1"/>
          </p:nvSpPr>
          <p:spPr bwMode="auto">
            <a:xfrm>
              <a:off x="2352" y="1680"/>
              <a:ext cx="288" cy="28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672" name="Oval 16"/>
            <p:cNvSpPr>
              <a:spLocks noChangeArrowheads="1"/>
            </p:cNvSpPr>
            <p:nvPr userDrawn="1"/>
          </p:nvSpPr>
          <p:spPr bwMode="auto">
            <a:xfrm>
              <a:off x="3168" y="1584"/>
              <a:ext cx="240" cy="24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673" name="Oval 17"/>
            <p:cNvSpPr>
              <a:spLocks noChangeArrowheads="1"/>
            </p:cNvSpPr>
            <p:nvPr userDrawn="1"/>
          </p:nvSpPr>
          <p:spPr bwMode="auto">
            <a:xfrm>
              <a:off x="2399" y="1777"/>
              <a:ext cx="47" cy="4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674" name="Oval 18"/>
            <p:cNvSpPr>
              <a:spLocks noChangeArrowheads="1"/>
            </p:cNvSpPr>
            <p:nvPr userDrawn="1"/>
          </p:nvSpPr>
          <p:spPr bwMode="auto">
            <a:xfrm>
              <a:off x="2495" y="1873"/>
              <a:ext cx="47" cy="4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675" name="Oval 19"/>
            <p:cNvSpPr>
              <a:spLocks noChangeArrowheads="1"/>
            </p:cNvSpPr>
            <p:nvPr userDrawn="1"/>
          </p:nvSpPr>
          <p:spPr bwMode="auto">
            <a:xfrm>
              <a:off x="2495" y="1728"/>
              <a:ext cx="47" cy="4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676" name="Oval 20"/>
            <p:cNvSpPr>
              <a:spLocks noChangeArrowheads="1"/>
            </p:cNvSpPr>
            <p:nvPr userDrawn="1"/>
          </p:nvSpPr>
          <p:spPr bwMode="auto">
            <a:xfrm>
              <a:off x="3312" y="1632"/>
              <a:ext cx="47" cy="4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677" name="Oval 21"/>
            <p:cNvSpPr>
              <a:spLocks noChangeArrowheads="1"/>
            </p:cNvSpPr>
            <p:nvPr userDrawn="1"/>
          </p:nvSpPr>
          <p:spPr bwMode="auto">
            <a:xfrm>
              <a:off x="3216" y="1728"/>
              <a:ext cx="47" cy="4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4355" name="Group 22"/>
            <p:cNvGrpSpPr>
              <a:grpSpLocks/>
            </p:cNvGrpSpPr>
            <p:nvPr userDrawn="1"/>
          </p:nvGrpSpPr>
          <p:grpSpPr bwMode="auto">
            <a:xfrm>
              <a:off x="2904" y="1848"/>
              <a:ext cx="191" cy="336"/>
              <a:chOff x="2880" y="1872"/>
              <a:chExt cx="191" cy="336"/>
            </a:xfrm>
          </p:grpSpPr>
          <p:sp>
            <p:nvSpPr>
              <p:cNvPr id="70679" name="Oval 23"/>
              <p:cNvSpPr>
                <a:spLocks noChangeArrowheads="1"/>
              </p:cNvSpPr>
              <p:nvPr userDrawn="1"/>
            </p:nvSpPr>
            <p:spPr bwMode="auto">
              <a:xfrm>
                <a:off x="2976" y="1872"/>
                <a:ext cx="47" cy="48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680" name="Oval 24"/>
              <p:cNvSpPr>
                <a:spLocks noChangeArrowheads="1"/>
              </p:cNvSpPr>
              <p:nvPr userDrawn="1"/>
            </p:nvSpPr>
            <p:spPr bwMode="auto">
              <a:xfrm>
                <a:off x="2927" y="1968"/>
                <a:ext cx="47" cy="48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681" name="Oval 25"/>
              <p:cNvSpPr>
                <a:spLocks noChangeArrowheads="1"/>
              </p:cNvSpPr>
              <p:nvPr userDrawn="1"/>
            </p:nvSpPr>
            <p:spPr bwMode="auto">
              <a:xfrm>
                <a:off x="2880" y="2064"/>
                <a:ext cx="47" cy="48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682" name="Oval 26"/>
              <p:cNvSpPr>
                <a:spLocks noChangeArrowheads="1"/>
              </p:cNvSpPr>
              <p:nvPr userDrawn="1"/>
            </p:nvSpPr>
            <p:spPr bwMode="auto">
              <a:xfrm>
                <a:off x="2927" y="2161"/>
                <a:ext cx="49" cy="48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683" name="Oval 27"/>
              <p:cNvSpPr>
                <a:spLocks noChangeArrowheads="1"/>
              </p:cNvSpPr>
              <p:nvPr userDrawn="1"/>
            </p:nvSpPr>
            <p:spPr bwMode="auto">
              <a:xfrm>
                <a:off x="2976" y="2064"/>
                <a:ext cx="47" cy="48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684" name="Oval 28"/>
              <p:cNvSpPr>
                <a:spLocks noChangeArrowheads="1"/>
              </p:cNvSpPr>
              <p:nvPr userDrawn="1"/>
            </p:nvSpPr>
            <p:spPr bwMode="auto">
              <a:xfrm>
                <a:off x="3023" y="1968"/>
                <a:ext cx="47" cy="48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cxnSp>
          <p:nvCxnSpPr>
            <p:cNvPr id="14356" name="AutoShape 29"/>
            <p:cNvCxnSpPr>
              <a:cxnSpLocks noChangeShapeType="1"/>
              <a:stCxn id="70673" idx="7"/>
              <a:endCxn id="70675" idx="2"/>
            </p:cNvCxnSpPr>
            <p:nvPr userDrawn="1"/>
          </p:nvCxnSpPr>
          <p:spPr bwMode="auto">
            <a:xfrm flipV="1">
              <a:off x="2440" y="1752"/>
              <a:ext cx="56" cy="3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57" name="AutoShape 30"/>
            <p:cNvCxnSpPr>
              <a:cxnSpLocks noChangeShapeType="1"/>
              <a:stCxn id="70673" idx="5"/>
              <a:endCxn id="70674" idx="1"/>
            </p:cNvCxnSpPr>
            <p:nvPr userDrawn="1"/>
          </p:nvCxnSpPr>
          <p:spPr bwMode="auto">
            <a:xfrm>
              <a:off x="2440" y="1816"/>
              <a:ext cx="63" cy="6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58" name="AutoShape 31"/>
            <p:cNvCxnSpPr>
              <a:cxnSpLocks noChangeShapeType="1"/>
              <a:stCxn id="70675" idx="4"/>
              <a:endCxn id="70674" idx="0"/>
            </p:cNvCxnSpPr>
            <p:nvPr userDrawn="1"/>
          </p:nvCxnSpPr>
          <p:spPr bwMode="auto">
            <a:xfrm>
              <a:off x="2520" y="1775"/>
              <a:ext cx="0" cy="9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0688" name="Line 32"/>
            <p:cNvSpPr>
              <a:spLocks noChangeShapeType="1"/>
            </p:cNvSpPr>
            <p:nvPr userDrawn="1"/>
          </p:nvSpPr>
          <p:spPr bwMode="auto">
            <a:xfrm flipV="1">
              <a:off x="2927" y="1873"/>
              <a:ext cx="96" cy="1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689" name="Line 33"/>
            <p:cNvSpPr>
              <a:spLocks noChangeShapeType="1"/>
            </p:cNvSpPr>
            <p:nvPr userDrawn="1"/>
          </p:nvSpPr>
          <p:spPr bwMode="auto">
            <a:xfrm>
              <a:off x="2927" y="2064"/>
              <a:ext cx="49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690" name="Line 34"/>
            <p:cNvSpPr>
              <a:spLocks noChangeShapeType="1"/>
            </p:cNvSpPr>
            <p:nvPr userDrawn="1"/>
          </p:nvSpPr>
          <p:spPr bwMode="auto">
            <a:xfrm>
              <a:off x="2976" y="1967"/>
              <a:ext cx="47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691" name="Line 35"/>
            <p:cNvSpPr>
              <a:spLocks noChangeShapeType="1"/>
            </p:cNvSpPr>
            <p:nvPr userDrawn="1"/>
          </p:nvSpPr>
          <p:spPr bwMode="auto">
            <a:xfrm>
              <a:off x="3023" y="1873"/>
              <a:ext cx="49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80203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>
              <a:defRPr sz="1200" smtClean="0"/>
            </a:lvl1pPr>
          </a:lstStyle>
          <a:p>
            <a:pPr>
              <a:defRPr/>
            </a:pPr>
            <a:r>
              <a:rPr lang="en-US"/>
              <a:t>CASOS: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931863">
              <a:defRPr sz="1200" smtClean="0"/>
            </a:lvl1pPr>
          </a:lstStyle>
          <a:p>
            <a:pPr>
              <a:defRPr/>
            </a:pPr>
            <a:r>
              <a:rPr lang="en-US"/>
              <a:t>Name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smtClean="0"/>
            </a:lvl1pPr>
          </a:lstStyle>
          <a:p>
            <a:pPr>
              <a:defRPr/>
            </a:pPr>
            <a:fld id="{D3A3C8C7-602C-4359-9485-6B0B03CE6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333549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CASOS:</a:t>
            </a:r>
          </a:p>
        </p:txBody>
      </p:sp>
      <p:sp>
        <p:nvSpPr>
          <p:cNvPr id="921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Name</a:t>
            </a:r>
          </a:p>
        </p:txBody>
      </p:sp>
      <p:sp>
        <p:nvSpPr>
          <p:cNvPr id="922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5D2259-58F8-4145-A839-E3D1A3D82F90}" type="slidenum">
              <a:rPr lang="en-US"/>
              <a:pPr eaLnBrk="1" hangingPunct="1"/>
              <a:t>1</a:t>
            </a:fld>
            <a:endParaRPr lang="en-US"/>
          </a:p>
        </p:txBody>
      </p:sp>
      <p:sp>
        <p:nvSpPr>
          <p:cNvPr id="92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038880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CASOS: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A3C8C7-602C-4359-9485-6B0B03CE623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949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CASOS: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A3C8C7-602C-4359-9485-6B0B03CE623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966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CASOS: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A3C8C7-602C-4359-9485-6B0B03CE623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648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Somewhat different set of countries, but general</a:t>
            </a:r>
            <a:r>
              <a:rPr lang="en-US" baseline="0" dirty="0" smtClean="0"/>
              <a:t> observation about relationship to ICT still holds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CASOS: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A3C8C7-602C-4359-9485-6B0B03CE623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3520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CASOS: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A3C8C7-602C-4359-9485-6B0B03CE623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238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CASOS: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A3C8C7-602C-4359-9485-6B0B03CE623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3520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westEuro</a:t>
            </a:r>
            <a:r>
              <a:rPr lang="en-US" dirty="0" smtClean="0"/>
              <a:t>+ (</a:t>
            </a:r>
            <a:r>
              <a:rPr lang="en-US" dirty="0" err="1" smtClean="0"/>
              <a:t>wester</a:t>
            </a:r>
            <a:r>
              <a:rPr lang="en-US" dirty="0" smtClean="0"/>
              <a:t> </a:t>
            </a:r>
            <a:r>
              <a:rPr lang="en-US" dirty="0" err="1" smtClean="0"/>
              <a:t>europe</a:t>
            </a:r>
            <a:r>
              <a:rPr lang="en-US" dirty="0" smtClean="0"/>
              <a:t>, north </a:t>
            </a:r>
            <a:r>
              <a:rPr lang="en-US" dirty="0" err="1" smtClean="0"/>
              <a:t>america</a:t>
            </a:r>
            <a:r>
              <a:rPr lang="en-US" baseline="0" dirty="0" smtClean="0"/>
              <a:t>, n. Zealand, </a:t>
            </a:r>
            <a:r>
              <a:rPr lang="en-US" baseline="0" dirty="0" err="1" smtClean="0"/>
              <a:t>australia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CASOS: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A3C8C7-602C-4359-9485-6B0B03CE623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2839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Web</a:t>
            </a:r>
            <a:r>
              <a:rPr lang="en-US" baseline="0" dirty="0" smtClean="0"/>
              <a:t> attack and fake app: regression results are very similar whether we use the threat granularity or the attack granularity. For web attacks &amp; fake apps, the two granularities are very similar</a:t>
            </a:r>
          </a:p>
          <a:p>
            <a:endParaRPr lang="en-US" baseline="0" dirty="0" smtClean="0"/>
          </a:p>
          <a:p>
            <a:r>
              <a:rPr lang="en-US" baseline="0" dirty="0" smtClean="0"/>
              <a:t>Exploits: regression results are very different depending on which granularity is used. For exploits, actually, this granularity is more appropriate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CASOS: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A3C8C7-602C-4359-9485-6B0B03CE623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706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 careful</a:t>
            </a:r>
            <a:r>
              <a:rPr lang="en-US" baseline="0" dirty="0" smtClean="0"/>
              <a:t> that high corruption index means little corruption in the country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CASOS: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A3C8C7-602C-4359-9485-6B0B03CE623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9002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Only kept edges with</a:t>
            </a:r>
            <a:r>
              <a:rPr lang="en-US" baseline="0" dirty="0" smtClean="0"/>
              <a:t> large weight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CASOS: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A3C8C7-602C-4359-9485-6B0B03CE623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776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CASOS: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A3C8C7-602C-4359-9485-6B0B03CE623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897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CASOS: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A3C8C7-602C-4359-9485-6B0B03CE623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395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Years</a:t>
            </a:r>
            <a:r>
              <a:rPr lang="en-US" baseline="0" dirty="0" smtClean="0"/>
              <a:t> correspond to different events for different countries. It may the year when they announced intentions to establish a military cyber security center, or the year when that center was actually established. </a:t>
            </a:r>
          </a:p>
          <a:p>
            <a:endParaRPr lang="en-US" baseline="0" dirty="0" smtClean="0"/>
          </a:p>
          <a:p>
            <a:r>
              <a:rPr lang="en-US" dirty="0" smtClean="0"/>
              <a:t>Sources: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1. C. G.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Billo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and W. Chang. Cyber warfare: An analysis of the means and motivations of selected nation states.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Technical report, Institute for Security Technology Studies.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Darmouth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College, November 2004.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2. J. Carr.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Inside Cyber Warfare: Mapping the Cyber Underworld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OReilly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2011.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3. J. Goetz, M.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Rosenbach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and A.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Szander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War of the future: National defense in cyberspace. In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Der Spiegel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volume 11, February 2009.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4. J. A. Lewis, K.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Timlin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S.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Deitz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A.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Kempf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J.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Rifkind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J. McGee, and A.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Lukich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Cybersecurity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and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cyberwarfare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preliminary assessment of national doctrine and organization. Technical report, Center for Strategic and International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Studies, 2010.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5.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Nknews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N.korea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trains up hacker squad. http://www.nknews.org/news_clipping/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n-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korea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-trains-up-hacker-squad/, 2011. Last accessed: January 2013.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6. G.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O’Dweyer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Cyber defense takes center stage in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nordic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cooperation. In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DefenseNews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November 2012.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7. G.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O’Dwyer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Norway drafts cyber defense initiative. In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DefenseNews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January 2010.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8. F. of American Scientists.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Fapsi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https://www.fas.org/irp/world/russia/fapsi/ops.htm, 1997. Last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accessed: January 2013.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9. J. U. Ortiz. Argentina: The challenge of information operations. In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IOSphere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2008.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CASOS: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A3C8C7-602C-4359-9485-6B0B03CE623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3962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CASOS: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A3C8C7-602C-4359-9485-6B0B03CE623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2014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CASOS: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A3C8C7-602C-4359-9485-6B0B03CE623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0552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CASOS: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A3C8C7-602C-4359-9485-6B0B03CE623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84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CASOS: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A3C8C7-602C-4359-9485-6B0B03CE623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0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CASOS: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A3C8C7-602C-4359-9485-6B0B03CE623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16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CASOS: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A3C8C7-602C-4359-9485-6B0B03CE623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102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Country level measures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CASOS: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A3C8C7-602C-4359-9485-6B0B03CE623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10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Attack</a:t>
            </a:r>
            <a:r>
              <a:rPr lang="en-US" baseline="0" dirty="0" smtClean="0"/>
              <a:t> in dashed line is not recorded in data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CASOS: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A3C8C7-602C-4359-9485-6B0B03CE623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401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CASOS: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A3C8C7-602C-4359-9485-6B0B03CE623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703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CASOS:</a:t>
            </a:r>
          </a:p>
        </p:txBody>
      </p:sp>
      <p:sp>
        <p:nvSpPr>
          <p:cNvPr id="1126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Name</a:t>
            </a:r>
          </a:p>
        </p:txBody>
      </p:sp>
      <p:sp>
        <p:nvSpPr>
          <p:cNvPr id="1126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FD37C73-9F84-4E23-ABB0-C3F50581A8C0}" type="slidenum">
              <a:rPr lang="en-US"/>
              <a:pPr eaLnBrk="1" hangingPunct="1"/>
              <a:t>9</a:t>
            </a:fld>
            <a:endParaRPr lang="en-US"/>
          </a:p>
        </p:txBody>
      </p:sp>
      <p:sp>
        <p:nvSpPr>
          <p:cNvPr id="112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25600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70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12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362200"/>
            <a:ext cx="2057400" cy="220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362200"/>
            <a:ext cx="6019800" cy="220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311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254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8304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254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529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noFill/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noFill/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noFill/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noFill/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801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3886200"/>
            <a:ext cx="4114800" cy="2286000"/>
          </a:xfrm>
          <a:noFill/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4114800" cy="2286000"/>
          </a:xfrm>
          <a:noFill/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5"/>
          </p:nvPr>
        </p:nvSpPr>
        <p:spPr>
          <a:xfrm>
            <a:off x="4572000" y="3886200"/>
            <a:ext cx="4114800" cy="2286000"/>
          </a:xfrm>
          <a:noFill/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6"/>
          </p:nvPr>
        </p:nvSpPr>
        <p:spPr>
          <a:xfrm>
            <a:off x="4572000" y="1600200"/>
            <a:ext cx="4114800" cy="2286000"/>
          </a:xfrm>
          <a:noFill/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75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a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4114800" cy="4572000"/>
          </a:xfrm>
          <a:noFill/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5"/>
          </p:nvPr>
        </p:nvSpPr>
        <p:spPr>
          <a:xfrm>
            <a:off x="4572000" y="3886200"/>
            <a:ext cx="4114800" cy="2286000"/>
          </a:xfrm>
          <a:noFill/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6"/>
          </p:nvPr>
        </p:nvSpPr>
        <p:spPr>
          <a:xfrm>
            <a:off x="4572000" y="1600200"/>
            <a:ext cx="4114800" cy="2286000"/>
          </a:xfrm>
          <a:noFill/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991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3886200"/>
            <a:ext cx="4114800" cy="2286000"/>
          </a:xfrm>
          <a:noFill/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4114800" cy="2286000"/>
          </a:xfrm>
          <a:noFill/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5"/>
          </p:nvPr>
        </p:nvSpPr>
        <p:spPr>
          <a:xfrm>
            <a:off x="4572000" y="1600200"/>
            <a:ext cx="4114800" cy="4572000"/>
          </a:xfrm>
          <a:noFill/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991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007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a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5943600" cy="4572000"/>
          </a:xfrm>
          <a:noFill/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6"/>
          </p:nvPr>
        </p:nvSpPr>
        <p:spPr>
          <a:xfrm>
            <a:off x="6400800" y="1600200"/>
            <a:ext cx="2286000" cy="1517904"/>
          </a:xfrm>
          <a:noFill/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6"/>
          <p:cNvSpPr>
            <a:spLocks noGrp="1"/>
          </p:cNvSpPr>
          <p:nvPr>
            <p:ph sz="quarter" idx="17"/>
          </p:nvPr>
        </p:nvSpPr>
        <p:spPr>
          <a:xfrm>
            <a:off x="6394882" y="3118104"/>
            <a:ext cx="2286000" cy="1517904"/>
          </a:xfrm>
          <a:noFill/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8"/>
          </p:nvPr>
        </p:nvSpPr>
        <p:spPr>
          <a:xfrm>
            <a:off x="6394882" y="4663174"/>
            <a:ext cx="2286000" cy="1517904"/>
          </a:xfrm>
          <a:noFill/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560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a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2744709" y="1600200"/>
            <a:ext cx="5943600" cy="4572000"/>
          </a:xfrm>
          <a:noFill/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6"/>
          </p:nvPr>
        </p:nvSpPr>
        <p:spPr>
          <a:xfrm>
            <a:off x="457200" y="1600200"/>
            <a:ext cx="2286000" cy="1517904"/>
          </a:xfrm>
          <a:noFill/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6"/>
          <p:cNvSpPr>
            <a:spLocks noGrp="1"/>
          </p:cNvSpPr>
          <p:nvPr>
            <p:ph sz="quarter" idx="17"/>
          </p:nvPr>
        </p:nvSpPr>
        <p:spPr>
          <a:xfrm>
            <a:off x="463148" y="3130296"/>
            <a:ext cx="2280052" cy="1517904"/>
          </a:xfrm>
          <a:noFill/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8"/>
          </p:nvPr>
        </p:nvSpPr>
        <p:spPr>
          <a:xfrm>
            <a:off x="458709" y="4648200"/>
            <a:ext cx="2286000" cy="1517904"/>
          </a:xfrm>
          <a:noFill/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00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Dece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5486400" cy="2743200"/>
          </a:xfrm>
          <a:noFill/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5"/>
          </p:nvPr>
        </p:nvSpPr>
        <p:spPr>
          <a:xfrm>
            <a:off x="1828800" y="2514600"/>
            <a:ext cx="5486400" cy="2743200"/>
          </a:xfrm>
          <a:noFill/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6"/>
          </p:nvPr>
        </p:nvSpPr>
        <p:spPr>
          <a:xfrm>
            <a:off x="3200400" y="3423821"/>
            <a:ext cx="5486400" cy="2743200"/>
          </a:xfrm>
          <a:noFill/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416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Acce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483833" y="3429000"/>
            <a:ext cx="5486400" cy="2743200"/>
          </a:xfrm>
          <a:noFill/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5"/>
          </p:nvPr>
        </p:nvSpPr>
        <p:spPr>
          <a:xfrm>
            <a:off x="1828800" y="2514600"/>
            <a:ext cx="5486400" cy="2743200"/>
          </a:xfrm>
          <a:noFill/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6"/>
          </p:nvPr>
        </p:nvSpPr>
        <p:spPr>
          <a:xfrm>
            <a:off x="3200400" y="1600200"/>
            <a:ext cx="5486400" cy="2743200"/>
          </a:xfrm>
          <a:noFill/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954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81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8756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1370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6079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67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011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7876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9198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954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33376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3657600"/>
            <a:ext cx="3238500" cy="91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657600"/>
            <a:ext cx="3238500" cy="91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670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358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2479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6153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11488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78958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575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3657600"/>
            <a:ext cx="3238500" cy="91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657600"/>
            <a:ext cx="3238500" cy="91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556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362200"/>
            <a:ext cx="2057400" cy="220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362200"/>
            <a:ext cx="6019800" cy="220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514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62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61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7828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9843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6238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9" name="Freeform 53"/>
          <p:cNvSpPr>
            <a:spLocks/>
          </p:cNvSpPr>
          <p:nvPr userDrawn="1"/>
        </p:nvSpPr>
        <p:spPr bwMode="auto">
          <a:xfrm>
            <a:off x="1588" y="1295400"/>
            <a:ext cx="9163050" cy="647700"/>
          </a:xfrm>
          <a:custGeom>
            <a:avLst/>
            <a:gdLst/>
            <a:ahLst/>
            <a:cxnLst>
              <a:cxn ang="0">
                <a:pos x="0" y="216"/>
              </a:cxn>
              <a:cxn ang="0">
                <a:pos x="2520" y="216"/>
              </a:cxn>
              <a:cxn ang="0">
                <a:pos x="2522" y="294"/>
              </a:cxn>
              <a:cxn ang="0">
                <a:pos x="2574" y="294"/>
              </a:cxn>
              <a:cxn ang="0">
                <a:pos x="2574" y="363"/>
              </a:cxn>
              <a:cxn ang="0">
                <a:pos x="2670" y="360"/>
              </a:cxn>
              <a:cxn ang="0">
                <a:pos x="2676" y="39"/>
              </a:cxn>
              <a:cxn ang="0">
                <a:pos x="2826" y="39"/>
              </a:cxn>
              <a:cxn ang="0">
                <a:pos x="2820" y="267"/>
              </a:cxn>
              <a:cxn ang="0">
                <a:pos x="2931" y="264"/>
              </a:cxn>
              <a:cxn ang="0">
                <a:pos x="2931" y="3"/>
              </a:cxn>
              <a:cxn ang="0">
                <a:pos x="3039" y="0"/>
              </a:cxn>
              <a:cxn ang="0">
                <a:pos x="3042" y="321"/>
              </a:cxn>
              <a:cxn ang="0">
                <a:pos x="3075" y="312"/>
              </a:cxn>
              <a:cxn ang="0">
                <a:pos x="3071" y="147"/>
              </a:cxn>
              <a:cxn ang="0">
                <a:pos x="3218" y="147"/>
              </a:cxn>
              <a:cxn ang="0">
                <a:pos x="3219" y="72"/>
              </a:cxn>
              <a:cxn ang="0">
                <a:pos x="3371" y="81"/>
              </a:cxn>
              <a:cxn ang="0">
                <a:pos x="3370" y="146"/>
              </a:cxn>
              <a:cxn ang="0">
                <a:pos x="3410" y="147"/>
              </a:cxn>
              <a:cxn ang="0">
                <a:pos x="3411" y="216"/>
              </a:cxn>
              <a:cxn ang="0">
                <a:pos x="5772" y="216"/>
              </a:cxn>
              <a:cxn ang="0">
                <a:pos x="5769" y="312"/>
              </a:cxn>
              <a:cxn ang="0">
                <a:pos x="3411" y="312"/>
              </a:cxn>
              <a:cxn ang="0">
                <a:pos x="3411" y="408"/>
              </a:cxn>
              <a:cxn ang="0">
                <a:pos x="2403" y="408"/>
              </a:cxn>
              <a:cxn ang="0">
                <a:pos x="2403" y="312"/>
              </a:cxn>
              <a:cxn ang="0">
                <a:pos x="0" y="306"/>
              </a:cxn>
              <a:cxn ang="0">
                <a:pos x="0" y="216"/>
              </a:cxn>
            </a:cxnLst>
            <a:rect l="0" t="0" r="r" b="b"/>
            <a:pathLst>
              <a:path w="5772" h="408">
                <a:moveTo>
                  <a:pt x="0" y="216"/>
                </a:moveTo>
                <a:lnTo>
                  <a:pt x="2520" y="216"/>
                </a:lnTo>
                <a:lnTo>
                  <a:pt x="2522" y="294"/>
                </a:lnTo>
                <a:lnTo>
                  <a:pt x="2574" y="294"/>
                </a:lnTo>
                <a:lnTo>
                  <a:pt x="2574" y="363"/>
                </a:lnTo>
                <a:lnTo>
                  <a:pt x="2670" y="360"/>
                </a:lnTo>
                <a:lnTo>
                  <a:pt x="2676" y="39"/>
                </a:lnTo>
                <a:lnTo>
                  <a:pt x="2826" y="39"/>
                </a:lnTo>
                <a:lnTo>
                  <a:pt x="2820" y="267"/>
                </a:lnTo>
                <a:lnTo>
                  <a:pt x="2931" y="264"/>
                </a:lnTo>
                <a:lnTo>
                  <a:pt x="2931" y="3"/>
                </a:lnTo>
                <a:lnTo>
                  <a:pt x="3039" y="0"/>
                </a:lnTo>
                <a:lnTo>
                  <a:pt x="3042" y="321"/>
                </a:lnTo>
                <a:lnTo>
                  <a:pt x="3075" y="312"/>
                </a:lnTo>
                <a:lnTo>
                  <a:pt x="3071" y="147"/>
                </a:lnTo>
                <a:lnTo>
                  <a:pt x="3218" y="147"/>
                </a:lnTo>
                <a:lnTo>
                  <a:pt x="3219" y="72"/>
                </a:lnTo>
                <a:lnTo>
                  <a:pt x="3371" y="81"/>
                </a:lnTo>
                <a:lnTo>
                  <a:pt x="3370" y="146"/>
                </a:lnTo>
                <a:lnTo>
                  <a:pt x="3410" y="147"/>
                </a:lnTo>
                <a:lnTo>
                  <a:pt x="3411" y="216"/>
                </a:lnTo>
                <a:lnTo>
                  <a:pt x="5772" y="216"/>
                </a:lnTo>
                <a:lnTo>
                  <a:pt x="5769" y="312"/>
                </a:lnTo>
                <a:lnTo>
                  <a:pt x="3411" y="312"/>
                </a:lnTo>
                <a:lnTo>
                  <a:pt x="3411" y="408"/>
                </a:lnTo>
                <a:lnTo>
                  <a:pt x="2403" y="408"/>
                </a:lnTo>
                <a:lnTo>
                  <a:pt x="2403" y="312"/>
                </a:lnTo>
                <a:lnTo>
                  <a:pt x="0" y="306"/>
                </a:lnTo>
                <a:lnTo>
                  <a:pt x="0" y="21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50000">
                <a:srgbClr val="2646A0"/>
              </a:gs>
              <a:gs pos="100000">
                <a:schemeClr val="bg1"/>
              </a:gs>
            </a:gsLst>
            <a:lin ang="0" scaled="1"/>
          </a:gradFill>
          <a:ln w="19050" cmpd="sng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362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Talk Title</a:t>
            </a:r>
          </a:p>
        </p:txBody>
      </p:sp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4800600" y="6248400"/>
            <a:ext cx="434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>
              <a:defRPr/>
            </a:pPr>
            <a:r>
              <a:rPr lang="en-US" sz="1200" b="1"/>
              <a:t>Center for Computational Analysis of </a:t>
            </a:r>
          </a:p>
          <a:p>
            <a:pPr algn="r">
              <a:defRPr/>
            </a:pPr>
            <a:r>
              <a:rPr lang="en-US" sz="1200" b="1"/>
              <a:t>Social and Organizational Systems</a:t>
            </a:r>
          </a:p>
          <a:p>
            <a:pPr algn="r">
              <a:defRPr/>
            </a:pPr>
            <a:r>
              <a:rPr lang="en-US" sz="1200" b="1"/>
              <a:t>http://www.casos.cs.cmu.edu/</a:t>
            </a:r>
          </a:p>
        </p:txBody>
      </p:sp>
      <p:pic>
        <p:nvPicPr>
          <p:cNvPr id="1029" name="Picture 18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6477000"/>
            <a:ext cx="204152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59" descr="ISR_blue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6477000"/>
            <a:ext cx="9906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WordArt 60"/>
          <p:cNvSpPr>
            <a:spLocks noChangeArrowheads="1" noChangeShapeType="1" noTextEdit="1"/>
          </p:cNvSpPr>
          <p:nvPr userDrawn="1"/>
        </p:nvSpPr>
        <p:spPr bwMode="auto">
          <a:xfrm rot="190062">
            <a:off x="4013200" y="609600"/>
            <a:ext cx="1143000" cy="6635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4870"/>
              </a:avLst>
            </a:prstTxWarp>
          </a:bodyPr>
          <a:lstStyle/>
          <a:p>
            <a:r>
              <a:rPr lang="en-US" sz="2800" kern="10" spc="56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CASOS</a:t>
            </a:r>
          </a:p>
        </p:txBody>
      </p:sp>
      <p:sp>
        <p:nvSpPr>
          <p:cNvPr id="14397" name="Freeform 61"/>
          <p:cNvSpPr>
            <a:spLocks/>
          </p:cNvSpPr>
          <p:nvPr userDrawn="1"/>
        </p:nvSpPr>
        <p:spPr bwMode="auto">
          <a:xfrm>
            <a:off x="-4763" y="1447800"/>
            <a:ext cx="9177338" cy="681038"/>
          </a:xfrm>
          <a:custGeom>
            <a:avLst/>
            <a:gdLst/>
            <a:ahLst/>
            <a:cxnLst>
              <a:cxn ang="0">
                <a:pos x="2349" y="198"/>
              </a:cxn>
              <a:cxn ang="0">
                <a:pos x="2351" y="56"/>
              </a:cxn>
              <a:cxn ang="0">
                <a:pos x="2463" y="51"/>
              </a:cxn>
              <a:cxn ang="0">
                <a:pos x="2460" y="288"/>
              </a:cxn>
              <a:cxn ang="0">
                <a:pos x="2595" y="288"/>
              </a:cxn>
              <a:cxn ang="0">
                <a:pos x="2595" y="144"/>
              </a:cxn>
              <a:cxn ang="0">
                <a:pos x="2739" y="144"/>
              </a:cxn>
              <a:cxn ang="0">
                <a:pos x="2739" y="288"/>
              </a:cxn>
              <a:cxn ang="0">
                <a:pos x="2787" y="288"/>
              </a:cxn>
              <a:cxn ang="0">
                <a:pos x="2787" y="96"/>
              </a:cxn>
              <a:cxn ang="0">
                <a:pos x="3075" y="96"/>
              </a:cxn>
              <a:cxn ang="0">
                <a:pos x="3075" y="0"/>
              </a:cxn>
              <a:cxn ang="0">
                <a:pos x="3159" y="3"/>
              </a:cxn>
              <a:cxn ang="0">
                <a:pos x="3156" y="297"/>
              </a:cxn>
              <a:cxn ang="0">
                <a:pos x="3183" y="297"/>
              </a:cxn>
              <a:cxn ang="0">
                <a:pos x="3186" y="96"/>
              </a:cxn>
              <a:cxn ang="0">
                <a:pos x="3267" y="96"/>
              </a:cxn>
              <a:cxn ang="0">
                <a:pos x="3267" y="288"/>
              </a:cxn>
              <a:cxn ang="0">
                <a:pos x="3315" y="288"/>
              </a:cxn>
              <a:cxn ang="0">
                <a:pos x="3315" y="192"/>
              </a:cxn>
              <a:cxn ang="0">
                <a:pos x="5781" y="192"/>
              </a:cxn>
              <a:cxn ang="0">
                <a:pos x="5775" y="429"/>
              </a:cxn>
              <a:cxn ang="0">
                <a:pos x="0" y="429"/>
              </a:cxn>
              <a:cxn ang="0">
                <a:pos x="3" y="198"/>
              </a:cxn>
              <a:cxn ang="0">
                <a:pos x="2349" y="198"/>
              </a:cxn>
            </a:cxnLst>
            <a:rect l="0" t="0" r="r" b="b"/>
            <a:pathLst>
              <a:path w="5781" h="429">
                <a:moveTo>
                  <a:pt x="2349" y="198"/>
                </a:moveTo>
                <a:lnTo>
                  <a:pt x="2351" y="56"/>
                </a:lnTo>
                <a:lnTo>
                  <a:pt x="2463" y="51"/>
                </a:lnTo>
                <a:lnTo>
                  <a:pt x="2460" y="288"/>
                </a:lnTo>
                <a:lnTo>
                  <a:pt x="2595" y="288"/>
                </a:lnTo>
                <a:lnTo>
                  <a:pt x="2595" y="144"/>
                </a:lnTo>
                <a:lnTo>
                  <a:pt x="2739" y="144"/>
                </a:lnTo>
                <a:lnTo>
                  <a:pt x="2739" y="288"/>
                </a:lnTo>
                <a:lnTo>
                  <a:pt x="2787" y="288"/>
                </a:lnTo>
                <a:lnTo>
                  <a:pt x="2787" y="96"/>
                </a:lnTo>
                <a:lnTo>
                  <a:pt x="3075" y="96"/>
                </a:lnTo>
                <a:lnTo>
                  <a:pt x="3075" y="0"/>
                </a:lnTo>
                <a:lnTo>
                  <a:pt x="3159" y="3"/>
                </a:lnTo>
                <a:lnTo>
                  <a:pt x="3156" y="297"/>
                </a:lnTo>
                <a:lnTo>
                  <a:pt x="3183" y="297"/>
                </a:lnTo>
                <a:lnTo>
                  <a:pt x="3186" y="96"/>
                </a:lnTo>
                <a:lnTo>
                  <a:pt x="3267" y="96"/>
                </a:lnTo>
                <a:lnTo>
                  <a:pt x="3267" y="288"/>
                </a:lnTo>
                <a:lnTo>
                  <a:pt x="3315" y="288"/>
                </a:lnTo>
                <a:lnTo>
                  <a:pt x="3315" y="192"/>
                </a:lnTo>
                <a:lnTo>
                  <a:pt x="5781" y="192"/>
                </a:lnTo>
                <a:lnTo>
                  <a:pt x="5775" y="429"/>
                </a:lnTo>
                <a:lnTo>
                  <a:pt x="0" y="429"/>
                </a:lnTo>
                <a:lnTo>
                  <a:pt x="3" y="198"/>
                </a:lnTo>
                <a:lnTo>
                  <a:pt x="2349" y="198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50000">
                <a:srgbClr val="7499BE"/>
              </a:gs>
              <a:gs pos="100000">
                <a:schemeClr val="bg1"/>
              </a:gs>
            </a:gsLst>
            <a:lin ang="0" scaled="1"/>
          </a:gradFill>
          <a:ln w="19050" cmpd="sng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033" name="Group 62"/>
          <p:cNvGrpSpPr>
            <a:grpSpLocks/>
          </p:cNvGrpSpPr>
          <p:nvPr userDrawn="1"/>
        </p:nvGrpSpPr>
        <p:grpSpPr bwMode="auto">
          <a:xfrm>
            <a:off x="3783013" y="1143000"/>
            <a:ext cx="1600200" cy="914400"/>
            <a:chOff x="2352" y="1584"/>
            <a:chExt cx="1056" cy="624"/>
          </a:xfrm>
        </p:grpSpPr>
        <p:sp>
          <p:nvSpPr>
            <p:cNvPr id="14399" name="Line 63"/>
            <p:cNvSpPr>
              <a:spLocks noChangeShapeType="1"/>
            </p:cNvSpPr>
            <p:nvPr userDrawn="1"/>
          </p:nvSpPr>
          <p:spPr bwMode="auto">
            <a:xfrm flipV="1">
              <a:off x="2592" y="1632"/>
              <a:ext cx="624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400" name="Line 64"/>
            <p:cNvSpPr>
              <a:spLocks noChangeShapeType="1"/>
            </p:cNvSpPr>
            <p:nvPr userDrawn="1"/>
          </p:nvSpPr>
          <p:spPr bwMode="auto">
            <a:xfrm flipH="1" flipV="1">
              <a:off x="2592" y="1728"/>
              <a:ext cx="28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401" name="Rectangle 65"/>
            <p:cNvSpPr>
              <a:spLocks noChangeArrowheads="1"/>
            </p:cNvSpPr>
            <p:nvPr userDrawn="1"/>
          </p:nvSpPr>
          <p:spPr bwMode="auto">
            <a:xfrm>
              <a:off x="2880" y="1825"/>
              <a:ext cx="240" cy="3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402" name="Oval 66"/>
            <p:cNvSpPr>
              <a:spLocks noChangeArrowheads="1"/>
            </p:cNvSpPr>
            <p:nvPr userDrawn="1"/>
          </p:nvSpPr>
          <p:spPr bwMode="auto">
            <a:xfrm>
              <a:off x="2352" y="1680"/>
              <a:ext cx="288" cy="28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403" name="Oval 67"/>
            <p:cNvSpPr>
              <a:spLocks noChangeArrowheads="1"/>
            </p:cNvSpPr>
            <p:nvPr userDrawn="1"/>
          </p:nvSpPr>
          <p:spPr bwMode="auto">
            <a:xfrm>
              <a:off x="3168" y="1584"/>
              <a:ext cx="240" cy="24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404" name="Oval 68"/>
            <p:cNvSpPr>
              <a:spLocks noChangeArrowheads="1"/>
            </p:cNvSpPr>
            <p:nvPr userDrawn="1"/>
          </p:nvSpPr>
          <p:spPr bwMode="auto">
            <a:xfrm>
              <a:off x="2400" y="1776"/>
              <a:ext cx="47" cy="4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405" name="Oval 69"/>
            <p:cNvSpPr>
              <a:spLocks noChangeArrowheads="1"/>
            </p:cNvSpPr>
            <p:nvPr userDrawn="1"/>
          </p:nvSpPr>
          <p:spPr bwMode="auto">
            <a:xfrm>
              <a:off x="2496" y="1872"/>
              <a:ext cx="47" cy="47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406" name="Oval 70"/>
            <p:cNvSpPr>
              <a:spLocks noChangeArrowheads="1"/>
            </p:cNvSpPr>
            <p:nvPr userDrawn="1"/>
          </p:nvSpPr>
          <p:spPr bwMode="auto">
            <a:xfrm>
              <a:off x="2496" y="1728"/>
              <a:ext cx="47" cy="47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407" name="Oval 71"/>
            <p:cNvSpPr>
              <a:spLocks noChangeArrowheads="1"/>
            </p:cNvSpPr>
            <p:nvPr userDrawn="1"/>
          </p:nvSpPr>
          <p:spPr bwMode="auto">
            <a:xfrm>
              <a:off x="3312" y="1632"/>
              <a:ext cx="47" cy="4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408" name="Oval 72"/>
            <p:cNvSpPr>
              <a:spLocks noChangeArrowheads="1"/>
            </p:cNvSpPr>
            <p:nvPr userDrawn="1"/>
          </p:nvSpPr>
          <p:spPr bwMode="auto">
            <a:xfrm>
              <a:off x="3216" y="1728"/>
              <a:ext cx="47" cy="47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45" name="Group 73"/>
            <p:cNvGrpSpPr>
              <a:grpSpLocks/>
            </p:cNvGrpSpPr>
            <p:nvPr userDrawn="1"/>
          </p:nvGrpSpPr>
          <p:grpSpPr bwMode="auto">
            <a:xfrm>
              <a:off x="2904" y="1848"/>
              <a:ext cx="191" cy="336"/>
              <a:chOff x="2880" y="1872"/>
              <a:chExt cx="191" cy="336"/>
            </a:xfrm>
          </p:grpSpPr>
          <p:sp>
            <p:nvSpPr>
              <p:cNvPr id="14410" name="Oval 74"/>
              <p:cNvSpPr>
                <a:spLocks noChangeArrowheads="1"/>
              </p:cNvSpPr>
              <p:nvPr userDrawn="1"/>
            </p:nvSpPr>
            <p:spPr bwMode="auto">
              <a:xfrm>
                <a:off x="2975" y="1872"/>
                <a:ext cx="47" cy="47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411" name="Oval 75"/>
              <p:cNvSpPr>
                <a:spLocks noChangeArrowheads="1"/>
              </p:cNvSpPr>
              <p:nvPr userDrawn="1"/>
            </p:nvSpPr>
            <p:spPr bwMode="auto">
              <a:xfrm>
                <a:off x="2928" y="1969"/>
                <a:ext cx="47" cy="47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412" name="Oval 76"/>
              <p:cNvSpPr>
                <a:spLocks noChangeArrowheads="1"/>
              </p:cNvSpPr>
              <p:nvPr userDrawn="1"/>
            </p:nvSpPr>
            <p:spPr bwMode="auto">
              <a:xfrm>
                <a:off x="2880" y="2064"/>
                <a:ext cx="47" cy="48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413" name="Oval 77"/>
              <p:cNvSpPr>
                <a:spLocks noChangeArrowheads="1"/>
              </p:cNvSpPr>
              <p:nvPr userDrawn="1"/>
            </p:nvSpPr>
            <p:spPr bwMode="auto">
              <a:xfrm>
                <a:off x="2928" y="2160"/>
                <a:ext cx="47" cy="48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414" name="Oval 78"/>
              <p:cNvSpPr>
                <a:spLocks noChangeArrowheads="1"/>
              </p:cNvSpPr>
              <p:nvPr userDrawn="1"/>
            </p:nvSpPr>
            <p:spPr bwMode="auto">
              <a:xfrm>
                <a:off x="2975" y="2064"/>
                <a:ext cx="47" cy="48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415" name="Oval 79"/>
              <p:cNvSpPr>
                <a:spLocks noChangeArrowheads="1"/>
              </p:cNvSpPr>
              <p:nvPr userDrawn="1"/>
            </p:nvSpPr>
            <p:spPr bwMode="auto">
              <a:xfrm>
                <a:off x="3024" y="1969"/>
                <a:ext cx="47" cy="47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cxnSp>
          <p:nvCxnSpPr>
            <p:cNvPr id="1046" name="AutoShape 80"/>
            <p:cNvCxnSpPr>
              <a:cxnSpLocks noChangeShapeType="1"/>
              <a:stCxn id="14404" idx="7"/>
              <a:endCxn id="14406" idx="2"/>
            </p:cNvCxnSpPr>
            <p:nvPr userDrawn="1"/>
          </p:nvCxnSpPr>
          <p:spPr bwMode="auto">
            <a:xfrm flipV="1">
              <a:off x="2440" y="1752"/>
              <a:ext cx="56" cy="3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7" name="AutoShape 81"/>
            <p:cNvCxnSpPr>
              <a:cxnSpLocks noChangeShapeType="1"/>
              <a:stCxn id="14404" idx="5"/>
              <a:endCxn id="14405" idx="1"/>
            </p:cNvCxnSpPr>
            <p:nvPr userDrawn="1"/>
          </p:nvCxnSpPr>
          <p:spPr bwMode="auto">
            <a:xfrm>
              <a:off x="2440" y="1816"/>
              <a:ext cx="63" cy="6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8" name="AutoShape 82"/>
            <p:cNvCxnSpPr>
              <a:cxnSpLocks noChangeShapeType="1"/>
              <a:stCxn id="14406" idx="4"/>
              <a:endCxn id="14405" idx="0"/>
            </p:cNvCxnSpPr>
            <p:nvPr userDrawn="1"/>
          </p:nvCxnSpPr>
          <p:spPr bwMode="auto">
            <a:xfrm>
              <a:off x="2520" y="1775"/>
              <a:ext cx="0" cy="9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19" name="Line 83"/>
            <p:cNvSpPr>
              <a:spLocks noChangeShapeType="1"/>
            </p:cNvSpPr>
            <p:nvPr userDrawn="1"/>
          </p:nvSpPr>
          <p:spPr bwMode="auto">
            <a:xfrm flipV="1">
              <a:off x="2928" y="1872"/>
              <a:ext cx="95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420" name="Line 84"/>
            <p:cNvSpPr>
              <a:spLocks noChangeShapeType="1"/>
            </p:cNvSpPr>
            <p:nvPr userDrawn="1"/>
          </p:nvSpPr>
          <p:spPr bwMode="auto">
            <a:xfrm>
              <a:off x="2928" y="2064"/>
              <a:ext cx="4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421" name="Line 85"/>
            <p:cNvSpPr>
              <a:spLocks noChangeShapeType="1"/>
            </p:cNvSpPr>
            <p:nvPr userDrawn="1"/>
          </p:nvSpPr>
          <p:spPr bwMode="auto">
            <a:xfrm>
              <a:off x="2976" y="1968"/>
              <a:ext cx="47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422" name="Line 86"/>
            <p:cNvSpPr>
              <a:spLocks noChangeShapeType="1"/>
            </p:cNvSpPr>
            <p:nvPr userDrawn="1"/>
          </p:nvSpPr>
          <p:spPr bwMode="auto">
            <a:xfrm>
              <a:off x="3024" y="1872"/>
              <a:ext cx="48" cy="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34" name="Rectangle 8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7300" y="3657600"/>
            <a:ext cx="6629400" cy="914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Add Author’s Names</a:t>
            </a:r>
          </a:p>
          <a:p>
            <a:pPr lvl="0"/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46A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46A0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46A0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46A0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46A0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2646A0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2646A0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2646A0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2646A0"/>
          </a:solidFill>
          <a:latin typeface="Tahoma" pitchFamily="34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lr>
          <a:srgbClr val="AB3913"/>
        </a:buClr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lr>
          <a:srgbClr val="AB3913"/>
        </a:buClr>
        <a:defRPr>
          <a:solidFill>
            <a:schemeClr val="tx1"/>
          </a:solidFill>
          <a:latin typeface="+mn-lt"/>
        </a:defRPr>
      </a:lvl2pPr>
      <a:lvl3pPr marL="1085850" indent="-228600" algn="ctr" rtl="0" eaLnBrk="0" fontAlgn="base" hangingPunct="0">
        <a:spcBef>
          <a:spcPct val="20000"/>
        </a:spcBef>
        <a:spcAft>
          <a:spcPct val="0"/>
        </a:spcAft>
        <a:buClr>
          <a:srgbClr val="AB3913"/>
        </a:buClr>
        <a:defRPr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lr>
          <a:srgbClr val="AB3913"/>
        </a:buClr>
        <a:defRPr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lr>
          <a:srgbClr val="AB3913"/>
        </a:buClr>
        <a:defRPr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lr>
          <a:srgbClr val="AB3913"/>
        </a:buClr>
        <a:defRPr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lr>
          <a:srgbClr val="AB3913"/>
        </a:buClr>
        <a:defRPr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lr>
          <a:srgbClr val="AB3913"/>
        </a:buClr>
        <a:defRPr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lr>
          <a:srgbClr val="AB3913"/>
        </a:buClr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61"/>
          <p:cNvGrpSpPr>
            <a:grpSpLocks/>
          </p:cNvGrpSpPr>
          <p:nvPr userDrawn="1"/>
        </p:nvGrpSpPr>
        <p:grpSpPr bwMode="auto">
          <a:xfrm>
            <a:off x="0" y="6096000"/>
            <a:ext cx="9005888" cy="781050"/>
            <a:chOff x="0" y="3840"/>
            <a:chExt cx="5769" cy="492"/>
          </a:xfrm>
        </p:grpSpPr>
        <p:sp>
          <p:nvSpPr>
            <p:cNvPr id="17424" name="Freeform 16"/>
            <p:cNvSpPr>
              <a:spLocks/>
            </p:cNvSpPr>
            <p:nvPr userDrawn="1"/>
          </p:nvSpPr>
          <p:spPr bwMode="auto">
            <a:xfrm>
              <a:off x="2" y="4063"/>
              <a:ext cx="5767" cy="211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99" y="112"/>
                </a:cxn>
                <a:cxn ang="0">
                  <a:pos x="102" y="152"/>
                </a:cxn>
                <a:cxn ang="0">
                  <a:pos x="133" y="152"/>
                </a:cxn>
                <a:cxn ang="0">
                  <a:pos x="133" y="188"/>
                </a:cxn>
                <a:cxn ang="0">
                  <a:pos x="189" y="186"/>
                </a:cxn>
                <a:cxn ang="0">
                  <a:pos x="193" y="20"/>
                </a:cxn>
                <a:cxn ang="0">
                  <a:pos x="281" y="20"/>
                </a:cxn>
                <a:cxn ang="0">
                  <a:pos x="278" y="138"/>
                </a:cxn>
                <a:cxn ang="0">
                  <a:pos x="343" y="137"/>
                </a:cxn>
                <a:cxn ang="0">
                  <a:pos x="343" y="2"/>
                </a:cxn>
                <a:cxn ang="0">
                  <a:pos x="406" y="0"/>
                </a:cxn>
                <a:cxn ang="0">
                  <a:pos x="408" y="166"/>
                </a:cxn>
                <a:cxn ang="0">
                  <a:pos x="427" y="161"/>
                </a:cxn>
                <a:cxn ang="0">
                  <a:pos x="425" y="76"/>
                </a:cxn>
                <a:cxn ang="0">
                  <a:pos x="512" y="76"/>
                </a:cxn>
                <a:cxn ang="0">
                  <a:pos x="512" y="37"/>
                </a:cxn>
                <a:cxn ang="0">
                  <a:pos x="601" y="42"/>
                </a:cxn>
                <a:cxn ang="0">
                  <a:pos x="601" y="76"/>
                </a:cxn>
                <a:cxn ang="0">
                  <a:pos x="624" y="76"/>
                </a:cxn>
                <a:cxn ang="0">
                  <a:pos x="625" y="112"/>
                </a:cxn>
                <a:cxn ang="0">
                  <a:pos x="5767" y="110"/>
                </a:cxn>
                <a:cxn ang="0">
                  <a:pos x="5764" y="167"/>
                </a:cxn>
                <a:cxn ang="0">
                  <a:pos x="625" y="161"/>
                </a:cxn>
                <a:cxn ang="0">
                  <a:pos x="625" y="211"/>
                </a:cxn>
                <a:cxn ang="0">
                  <a:pos x="32" y="211"/>
                </a:cxn>
                <a:cxn ang="0">
                  <a:pos x="32" y="161"/>
                </a:cxn>
                <a:cxn ang="0">
                  <a:pos x="0" y="157"/>
                </a:cxn>
                <a:cxn ang="0">
                  <a:pos x="0" y="110"/>
                </a:cxn>
              </a:cxnLst>
              <a:rect l="0" t="0" r="r" b="b"/>
              <a:pathLst>
                <a:path w="5767" h="211">
                  <a:moveTo>
                    <a:pt x="0" y="110"/>
                  </a:moveTo>
                  <a:lnTo>
                    <a:pt x="99" y="112"/>
                  </a:lnTo>
                  <a:lnTo>
                    <a:pt x="102" y="152"/>
                  </a:lnTo>
                  <a:lnTo>
                    <a:pt x="133" y="152"/>
                  </a:lnTo>
                  <a:lnTo>
                    <a:pt x="133" y="188"/>
                  </a:lnTo>
                  <a:lnTo>
                    <a:pt x="189" y="186"/>
                  </a:lnTo>
                  <a:lnTo>
                    <a:pt x="193" y="20"/>
                  </a:lnTo>
                  <a:lnTo>
                    <a:pt x="281" y="20"/>
                  </a:lnTo>
                  <a:lnTo>
                    <a:pt x="278" y="138"/>
                  </a:lnTo>
                  <a:lnTo>
                    <a:pt x="343" y="137"/>
                  </a:lnTo>
                  <a:lnTo>
                    <a:pt x="343" y="2"/>
                  </a:lnTo>
                  <a:lnTo>
                    <a:pt x="406" y="0"/>
                  </a:lnTo>
                  <a:lnTo>
                    <a:pt x="408" y="166"/>
                  </a:lnTo>
                  <a:lnTo>
                    <a:pt x="427" y="161"/>
                  </a:lnTo>
                  <a:lnTo>
                    <a:pt x="425" y="76"/>
                  </a:lnTo>
                  <a:lnTo>
                    <a:pt x="512" y="76"/>
                  </a:lnTo>
                  <a:lnTo>
                    <a:pt x="512" y="37"/>
                  </a:lnTo>
                  <a:lnTo>
                    <a:pt x="601" y="42"/>
                  </a:lnTo>
                  <a:lnTo>
                    <a:pt x="601" y="76"/>
                  </a:lnTo>
                  <a:lnTo>
                    <a:pt x="624" y="76"/>
                  </a:lnTo>
                  <a:lnTo>
                    <a:pt x="625" y="112"/>
                  </a:lnTo>
                  <a:lnTo>
                    <a:pt x="5767" y="110"/>
                  </a:lnTo>
                  <a:lnTo>
                    <a:pt x="5764" y="167"/>
                  </a:lnTo>
                  <a:lnTo>
                    <a:pt x="625" y="161"/>
                  </a:lnTo>
                  <a:lnTo>
                    <a:pt x="625" y="211"/>
                  </a:lnTo>
                  <a:lnTo>
                    <a:pt x="32" y="211"/>
                  </a:lnTo>
                  <a:lnTo>
                    <a:pt x="32" y="161"/>
                  </a:lnTo>
                  <a:lnTo>
                    <a:pt x="0" y="157"/>
                  </a:lnTo>
                  <a:lnTo>
                    <a:pt x="0" y="110"/>
                  </a:lnTo>
                  <a:close/>
                </a:path>
              </a:pathLst>
            </a:custGeom>
            <a:gradFill rotWithShape="1">
              <a:gsLst>
                <a:gs pos="0">
                  <a:srgbClr val="2646A0"/>
                </a:gs>
                <a:gs pos="100000">
                  <a:schemeClr val="bg1"/>
                </a:gs>
              </a:gsLst>
              <a:lin ang="0" scaled="1"/>
            </a:gradFill>
            <a:ln w="19050" cmpd="sng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060" name="Group 60"/>
            <p:cNvGrpSpPr>
              <a:grpSpLocks/>
            </p:cNvGrpSpPr>
            <p:nvPr userDrawn="1"/>
          </p:nvGrpSpPr>
          <p:grpSpPr bwMode="auto">
            <a:xfrm>
              <a:off x="0" y="3840"/>
              <a:ext cx="5768" cy="492"/>
              <a:chOff x="0" y="3840"/>
              <a:chExt cx="5768" cy="492"/>
            </a:xfrm>
          </p:grpSpPr>
          <p:sp>
            <p:nvSpPr>
              <p:cNvPr id="2061" name="WordArt 17"/>
              <p:cNvSpPr>
                <a:spLocks noChangeArrowheads="1" noChangeShapeType="1" noTextEdit="1"/>
              </p:cNvSpPr>
              <p:nvPr userDrawn="1"/>
            </p:nvSpPr>
            <p:spPr bwMode="auto">
              <a:xfrm rot="190062">
                <a:off x="107" y="3840"/>
                <a:ext cx="423" cy="216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4870"/>
                  </a:avLst>
                </a:prstTxWarp>
              </a:bodyPr>
              <a:lstStyle/>
              <a:p>
                <a:r>
                  <a:rPr lang="en-US" sz="2800" kern="10" spc="56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Impact"/>
                  </a:rPr>
                  <a:t>CASOS</a:t>
                </a:r>
              </a:p>
            </p:txBody>
          </p:sp>
          <p:sp>
            <p:nvSpPr>
              <p:cNvPr id="17426" name="Freeform 18"/>
              <p:cNvSpPr>
                <a:spLocks/>
              </p:cNvSpPr>
              <p:nvPr userDrawn="1"/>
            </p:nvSpPr>
            <p:spPr bwMode="auto">
              <a:xfrm>
                <a:off x="0" y="4113"/>
                <a:ext cx="5768" cy="21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1" y="29"/>
                  </a:cxn>
                  <a:cxn ang="0">
                    <a:pos x="67" y="26"/>
                  </a:cxn>
                  <a:cxn ang="0">
                    <a:pos x="65" y="149"/>
                  </a:cxn>
                  <a:cxn ang="0">
                    <a:pos x="145" y="149"/>
                  </a:cxn>
                  <a:cxn ang="0">
                    <a:pos x="145" y="74"/>
                  </a:cxn>
                  <a:cxn ang="0">
                    <a:pos x="229" y="74"/>
                  </a:cxn>
                  <a:cxn ang="0">
                    <a:pos x="229" y="149"/>
                  </a:cxn>
                  <a:cxn ang="0">
                    <a:pos x="258" y="149"/>
                  </a:cxn>
                  <a:cxn ang="0">
                    <a:pos x="258" y="50"/>
                  </a:cxn>
                  <a:cxn ang="0">
                    <a:pos x="427" y="50"/>
                  </a:cxn>
                  <a:cxn ang="0">
                    <a:pos x="427" y="0"/>
                  </a:cxn>
                  <a:cxn ang="0">
                    <a:pos x="476" y="2"/>
                  </a:cxn>
                  <a:cxn ang="0">
                    <a:pos x="474" y="154"/>
                  </a:cxn>
                  <a:cxn ang="0">
                    <a:pos x="490" y="154"/>
                  </a:cxn>
                  <a:cxn ang="0">
                    <a:pos x="492" y="50"/>
                  </a:cxn>
                  <a:cxn ang="0">
                    <a:pos x="540" y="50"/>
                  </a:cxn>
                  <a:cxn ang="0">
                    <a:pos x="540" y="149"/>
                  </a:cxn>
                  <a:cxn ang="0">
                    <a:pos x="568" y="149"/>
                  </a:cxn>
                  <a:cxn ang="0">
                    <a:pos x="568" y="99"/>
                  </a:cxn>
                  <a:cxn ang="0">
                    <a:pos x="5768" y="120"/>
                  </a:cxn>
                  <a:cxn ang="0">
                    <a:pos x="5766" y="219"/>
                  </a:cxn>
                  <a:cxn ang="0">
                    <a:pos x="0" y="214"/>
                  </a:cxn>
                  <a:cxn ang="0">
                    <a:pos x="0" y="104"/>
                  </a:cxn>
                  <a:cxn ang="0">
                    <a:pos x="0" y="102"/>
                  </a:cxn>
                </a:cxnLst>
                <a:rect l="0" t="0" r="r" b="b"/>
                <a:pathLst>
                  <a:path w="5768" h="219">
                    <a:moveTo>
                      <a:pt x="0" y="102"/>
                    </a:moveTo>
                    <a:lnTo>
                      <a:pt x="1" y="29"/>
                    </a:lnTo>
                    <a:lnTo>
                      <a:pt x="67" y="26"/>
                    </a:lnTo>
                    <a:lnTo>
                      <a:pt x="65" y="149"/>
                    </a:lnTo>
                    <a:lnTo>
                      <a:pt x="145" y="149"/>
                    </a:lnTo>
                    <a:lnTo>
                      <a:pt x="145" y="74"/>
                    </a:lnTo>
                    <a:lnTo>
                      <a:pt x="229" y="74"/>
                    </a:lnTo>
                    <a:lnTo>
                      <a:pt x="229" y="149"/>
                    </a:lnTo>
                    <a:lnTo>
                      <a:pt x="258" y="149"/>
                    </a:lnTo>
                    <a:lnTo>
                      <a:pt x="258" y="50"/>
                    </a:lnTo>
                    <a:lnTo>
                      <a:pt x="427" y="50"/>
                    </a:lnTo>
                    <a:lnTo>
                      <a:pt x="427" y="0"/>
                    </a:lnTo>
                    <a:lnTo>
                      <a:pt x="476" y="2"/>
                    </a:lnTo>
                    <a:lnTo>
                      <a:pt x="474" y="154"/>
                    </a:lnTo>
                    <a:lnTo>
                      <a:pt x="490" y="154"/>
                    </a:lnTo>
                    <a:lnTo>
                      <a:pt x="492" y="50"/>
                    </a:lnTo>
                    <a:lnTo>
                      <a:pt x="540" y="50"/>
                    </a:lnTo>
                    <a:lnTo>
                      <a:pt x="540" y="149"/>
                    </a:lnTo>
                    <a:lnTo>
                      <a:pt x="568" y="149"/>
                    </a:lnTo>
                    <a:lnTo>
                      <a:pt x="568" y="99"/>
                    </a:lnTo>
                    <a:lnTo>
                      <a:pt x="5768" y="120"/>
                    </a:lnTo>
                    <a:lnTo>
                      <a:pt x="5766" y="219"/>
                    </a:lnTo>
                    <a:lnTo>
                      <a:pt x="0" y="214"/>
                    </a:lnTo>
                    <a:lnTo>
                      <a:pt x="0" y="104"/>
                    </a:lnTo>
                    <a:lnTo>
                      <a:pt x="0" y="10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499BE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2063" name="Group 19"/>
              <p:cNvGrpSpPr>
                <a:grpSpLocks/>
              </p:cNvGrpSpPr>
              <p:nvPr userDrawn="1"/>
            </p:nvGrpSpPr>
            <p:grpSpPr bwMode="auto">
              <a:xfrm>
                <a:off x="22" y="4014"/>
                <a:ext cx="592" cy="298"/>
                <a:chOff x="2352" y="1584"/>
                <a:chExt cx="1056" cy="624"/>
              </a:xfrm>
            </p:grpSpPr>
            <p:sp>
              <p:nvSpPr>
                <p:cNvPr id="17428" name="Line 20"/>
                <p:cNvSpPr>
                  <a:spLocks noChangeShapeType="1"/>
                </p:cNvSpPr>
                <p:nvPr userDrawn="1"/>
              </p:nvSpPr>
              <p:spPr bwMode="auto">
                <a:xfrm flipV="1">
                  <a:off x="2592" y="1632"/>
                  <a:ext cx="624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429" name="Line 21"/>
                <p:cNvSpPr>
                  <a:spLocks noChangeShapeType="1"/>
                </p:cNvSpPr>
                <p:nvPr userDrawn="1"/>
              </p:nvSpPr>
              <p:spPr bwMode="auto">
                <a:xfrm flipH="1" flipV="1">
                  <a:off x="2592" y="1728"/>
                  <a:ext cx="288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430" name="Rectangle 22"/>
                <p:cNvSpPr>
                  <a:spLocks noChangeArrowheads="1"/>
                </p:cNvSpPr>
                <p:nvPr userDrawn="1"/>
              </p:nvSpPr>
              <p:spPr bwMode="auto">
                <a:xfrm>
                  <a:off x="2881" y="1825"/>
                  <a:ext cx="239" cy="383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431" name="Oval 23"/>
                <p:cNvSpPr>
                  <a:spLocks noChangeArrowheads="1"/>
                </p:cNvSpPr>
                <p:nvPr userDrawn="1"/>
              </p:nvSpPr>
              <p:spPr bwMode="auto">
                <a:xfrm>
                  <a:off x="2353" y="1680"/>
                  <a:ext cx="288" cy="28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432" name="Oval 24"/>
                <p:cNvSpPr>
                  <a:spLocks noChangeArrowheads="1"/>
                </p:cNvSpPr>
                <p:nvPr userDrawn="1"/>
              </p:nvSpPr>
              <p:spPr bwMode="auto">
                <a:xfrm>
                  <a:off x="3169" y="1584"/>
                  <a:ext cx="239" cy="24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433" name="Oval 25"/>
                <p:cNvSpPr>
                  <a:spLocks noChangeArrowheads="1"/>
                </p:cNvSpPr>
                <p:nvPr userDrawn="1"/>
              </p:nvSpPr>
              <p:spPr bwMode="auto">
                <a:xfrm>
                  <a:off x="2400" y="1777"/>
                  <a:ext cx="47" cy="46"/>
                </a:xfrm>
                <a:prstGeom prst="ellipse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434" name="Oval 26"/>
                <p:cNvSpPr>
                  <a:spLocks noChangeArrowheads="1"/>
                </p:cNvSpPr>
                <p:nvPr userDrawn="1"/>
              </p:nvSpPr>
              <p:spPr bwMode="auto">
                <a:xfrm>
                  <a:off x="2496" y="1873"/>
                  <a:ext cx="47" cy="46"/>
                </a:xfrm>
                <a:prstGeom prst="ellipse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435" name="Oval 27"/>
                <p:cNvSpPr>
                  <a:spLocks noChangeArrowheads="1"/>
                </p:cNvSpPr>
                <p:nvPr userDrawn="1"/>
              </p:nvSpPr>
              <p:spPr bwMode="auto">
                <a:xfrm>
                  <a:off x="2496" y="1728"/>
                  <a:ext cx="47" cy="46"/>
                </a:xfrm>
                <a:prstGeom prst="ellipse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436" name="Oval 28"/>
                <p:cNvSpPr>
                  <a:spLocks noChangeArrowheads="1"/>
                </p:cNvSpPr>
                <p:nvPr userDrawn="1"/>
              </p:nvSpPr>
              <p:spPr bwMode="auto">
                <a:xfrm>
                  <a:off x="3312" y="1632"/>
                  <a:ext cx="47" cy="46"/>
                </a:xfrm>
                <a:prstGeom prst="ellipse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437" name="Oval 29"/>
                <p:cNvSpPr>
                  <a:spLocks noChangeArrowheads="1"/>
                </p:cNvSpPr>
                <p:nvPr userDrawn="1"/>
              </p:nvSpPr>
              <p:spPr bwMode="auto">
                <a:xfrm>
                  <a:off x="3216" y="1728"/>
                  <a:ext cx="47" cy="46"/>
                </a:xfrm>
                <a:prstGeom prst="ellipse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grpSp>
              <p:nvGrpSpPr>
                <p:cNvPr id="2074" name="Group 30"/>
                <p:cNvGrpSpPr>
                  <a:grpSpLocks/>
                </p:cNvGrpSpPr>
                <p:nvPr userDrawn="1"/>
              </p:nvGrpSpPr>
              <p:grpSpPr bwMode="auto">
                <a:xfrm>
                  <a:off x="2904" y="1848"/>
                  <a:ext cx="191" cy="336"/>
                  <a:chOff x="2880" y="1872"/>
                  <a:chExt cx="191" cy="336"/>
                </a:xfrm>
              </p:grpSpPr>
              <p:sp>
                <p:nvSpPr>
                  <p:cNvPr id="17439" name="Oval 31"/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2976" y="1872"/>
                    <a:ext cx="47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7440" name="Oval 32"/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2927" y="1968"/>
                    <a:ext cx="47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7441" name="Oval 33"/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2880" y="2064"/>
                    <a:ext cx="47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7442" name="Oval 34"/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2927" y="2161"/>
                    <a:ext cx="49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7443" name="Oval 35"/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2976" y="2064"/>
                    <a:ext cx="47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7444" name="Oval 36"/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3023" y="1968"/>
                    <a:ext cx="47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cxnSp>
              <p:nvCxnSpPr>
                <p:cNvPr id="2075" name="AutoShape 37"/>
                <p:cNvCxnSpPr>
                  <a:cxnSpLocks noChangeShapeType="1"/>
                  <a:stCxn id="17433" idx="7"/>
                  <a:endCxn id="17435" idx="2"/>
                </p:cNvCxnSpPr>
                <p:nvPr userDrawn="1"/>
              </p:nvCxnSpPr>
              <p:spPr bwMode="auto">
                <a:xfrm flipV="1">
                  <a:off x="2440" y="1752"/>
                  <a:ext cx="56" cy="31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76" name="AutoShape 38"/>
                <p:cNvCxnSpPr>
                  <a:cxnSpLocks noChangeShapeType="1"/>
                  <a:stCxn id="17433" idx="5"/>
                  <a:endCxn id="17434" idx="1"/>
                </p:cNvCxnSpPr>
                <p:nvPr userDrawn="1"/>
              </p:nvCxnSpPr>
              <p:spPr bwMode="auto">
                <a:xfrm>
                  <a:off x="2440" y="1816"/>
                  <a:ext cx="63" cy="63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77" name="AutoShape 39"/>
                <p:cNvCxnSpPr>
                  <a:cxnSpLocks noChangeShapeType="1"/>
                  <a:stCxn id="17435" idx="4"/>
                  <a:endCxn id="17434" idx="0"/>
                </p:cNvCxnSpPr>
                <p:nvPr userDrawn="1"/>
              </p:nvCxnSpPr>
              <p:spPr bwMode="auto">
                <a:xfrm>
                  <a:off x="2520" y="1775"/>
                  <a:ext cx="0" cy="97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7448" name="Line 40"/>
                <p:cNvSpPr>
                  <a:spLocks noChangeShapeType="1"/>
                </p:cNvSpPr>
                <p:nvPr userDrawn="1"/>
              </p:nvSpPr>
              <p:spPr bwMode="auto">
                <a:xfrm flipV="1">
                  <a:off x="2928" y="1873"/>
                  <a:ext cx="96" cy="1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449" name="Line 41"/>
                <p:cNvSpPr>
                  <a:spLocks noChangeShapeType="1"/>
                </p:cNvSpPr>
                <p:nvPr userDrawn="1"/>
              </p:nvSpPr>
              <p:spPr bwMode="auto">
                <a:xfrm>
                  <a:off x="2928" y="2064"/>
                  <a:ext cx="49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450" name="Line 42"/>
                <p:cNvSpPr>
                  <a:spLocks noChangeShapeType="1"/>
                </p:cNvSpPr>
                <p:nvPr userDrawn="1"/>
              </p:nvSpPr>
              <p:spPr bwMode="auto">
                <a:xfrm>
                  <a:off x="2977" y="1967"/>
                  <a:ext cx="47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451" name="Line 43"/>
                <p:cNvSpPr>
                  <a:spLocks noChangeShapeType="1"/>
                </p:cNvSpPr>
                <p:nvPr userDrawn="1"/>
              </p:nvSpPr>
              <p:spPr bwMode="auto">
                <a:xfrm>
                  <a:off x="3024" y="1873"/>
                  <a:ext cx="49" cy="9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Slide Title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2053" name="Picture 8" descr="CMU_wordmark_red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74613"/>
            <a:ext cx="1447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9" descr="ISR_blue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277813"/>
            <a:ext cx="9112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3" name="Rectangle 15"/>
          <p:cNvSpPr>
            <a:spLocks noChangeArrowheads="1"/>
          </p:cNvSpPr>
          <p:nvPr userDrawn="1"/>
        </p:nvSpPr>
        <p:spPr bwMode="auto">
          <a:xfrm>
            <a:off x="0" y="1370013"/>
            <a:ext cx="9144000" cy="1539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7499BE"/>
              </a:gs>
              <a:gs pos="100000">
                <a:schemeClr val="bg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0" name="TextBox 39"/>
          <p:cNvSpPr txBox="1"/>
          <p:nvPr userDrawn="1"/>
        </p:nvSpPr>
        <p:spPr>
          <a:xfrm>
            <a:off x="990601" y="6629400"/>
            <a:ext cx="1045479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1200" b="1" dirty="0" smtClean="0">
                <a:latin typeface="+mn-lt"/>
              </a:rPr>
              <a:t>9/27/2013</a:t>
            </a:r>
            <a:endParaRPr lang="en-US" sz="1200" b="1" dirty="0">
              <a:latin typeface="+mn-lt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8625050" y="6629400"/>
            <a:ext cx="4427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830A9598-750D-44B6-9499-7DFC56064B87}" type="slidenum">
              <a:rPr lang="en-US" sz="1200" b="1" smtClean="0">
                <a:latin typeface="+mn-lt"/>
              </a:rPr>
              <a:t>‹#›</a:t>
            </a:fld>
            <a:endParaRPr lang="en-US" sz="1200" b="1" dirty="0">
              <a:latin typeface="+mn-lt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2047707" y="6626199"/>
            <a:ext cx="504858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b="1" dirty="0" smtClean="0">
                <a:latin typeface="+mn-lt"/>
              </a:rPr>
              <a:t>Copyright © 2013</a:t>
            </a:r>
            <a:r>
              <a:rPr lang="en-US" sz="1200" b="1" baseline="0" dirty="0" smtClean="0">
                <a:latin typeface="+mn-lt"/>
              </a:rPr>
              <a:t> </a:t>
            </a:r>
            <a:r>
              <a:rPr lang="en-US" sz="1200" b="1" dirty="0" smtClean="0">
                <a:latin typeface="+mn-lt"/>
              </a:rPr>
              <a:t>Kathleen M. Carley, CASOS, ISR, SCS, CMU</a:t>
            </a:r>
            <a:endParaRPr lang="en-US" sz="1200" b="1" dirty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3" r:id="rId3"/>
    <p:sldLayoutId id="2147483665" r:id="rId4"/>
    <p:sldLayoutId id="2147483666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46A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46A0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46A0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46A0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46A0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2646A0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2646A0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2646A0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2646A0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E1623"/>
        </a:buClr>
        <a:buChar char="•"/>
        <a:defRPr sz="24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E1623"/>
        </a:buClr>
        <a:buChar char="–"/>
        <a:defRPr sz="20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E1623"/>
        </a:buClr>
        <a:buChar char="•"/>
        <a:defRPr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E1623"/>
        </a:buClr>
        <a:buChar char="–"/>
        <a:defRPr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E1623"/>
        </a:buClr>
        <a:buChar char="»"/>
        <a:defRPr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9E1623"/>
        </a:buClr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9E1623"/>
        </a:buClr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9E1623"/>
        </a:buClr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9E1623"/>
        </a:buClr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9" name="Freeform 53"/>
          <p:cNvSpPr>
            <a:spLocks/>
          </p:cNvSpPr>
          <p:nvPr userDrawn="1"/>
        </p:nvSpPr>
        <p:spPr bwMode="auto">
          <a:xfrm>
            <a:off x="1588" y="1295400"/>
            <a:ext cx="9163050" cy="647700"/>
          </a:xfrm>
          <a:custGeom>
            <a:avLst/>
            <a:gdLst/>
            <a:ahLst/>
            <a:cxnLst>
              <a:cxn ang="0">
                <a:pos x="0" y="216"/>
              </a:cxn>
              <a:cxn ang="0">
                <a:pos x="2520" y="216"/>
              </a:cxn>
              <a:cxn ang="0">
                <a:pos x="2522" y="294"/>
              </a:cxn>
              <a:cxn ang="0">
                <a:pos x="2574" y="294"/>
              </a:cxn>
              <a:cxn ang="0">
                <a:pos x="2574" y="363"/>
              </a:cxn>
              <a:cxn ang="0">
                <a:pos x="2670" y="360"/>
              </a:cxn>
              <a:cxn ang="0">
                <a:pos x="2676" y="39"/>
              </a:cxn>
              <a:cxn ang="0">
                <a:pos x="2826" y="39"/>
              </a:cxn>
              <a:cxn ang="0">
                <a:pos x="2820" y="267"/>
              </a:cxn>
              <a:cxn ang="0">
                <a:pos x="2931" y="264"/>
              </a:cxn>
              <a:cxn ang="0">
                <a:pos x="2931" y="3"/>
              </a:cxn>
              <a:cxn ang="0">
                <a:pos x="3039" y="0"/>
              </a:cxn>
              <a:cxn ang="0">
                <a:pos x="3042" y="321"/>
              </a:cxn>
              <a:cxn ang="0">
                <a:pos x="3075" y="312"/>
              </a:cxn>
              <a:cxn ang="0">
                <a:pos x="3071" y="147"/>
              </a:cxn>
              <a:cxn ang="0">
                <a:pos x="3218" y="147"/>
              </a:cxn>
              <a:cxn ang="0">
                <a:pos x="3219" y="72"/>
              </a:cxn>
              <a:cxn ang="0">
                <a:pos x="3371" y="81"/>
              </a:cxn>
              <a:cxn ang="0">
                <a:pos x="3370" y="146"/>
              </a:cxn>
              <a:cxn ang="0">
                <a:pos x="3410" y="147"/>
              </a:cxn>
              <a:cxn ang="0">
                <a:pos x="3411" y="216"/>
              </a:cxn>
              <a:cxn ang="0">
                <a:pos x="5772" y="216"/>
              </a:cxn>
              <a:cxn ang="0">
                <a:pos x="5769" y="312"/>
              </a:cxn>
              <a:cxn ang="0">
                <a:pos x="3411" y="312"/>
              </a:cxn>
              <a:cxn ang="0">
                <a:pos x="3411" y="408"/>
              </a:cxn>
              <a:cxn ang="0">
                <a:pos x="2403" y="408"/>
              </a:cxn>
              <a:cxn ang="0">
                <a:pos x="2403" y="312"/>
              </a:cxn>
              <a:cxn ang="0">
                <a:pos x="0" y="306"/>
              </a:cxn>
              <a:cxn ang="0">
                <a:pos x="0" y="216"/>
              </a:cxn>
            </a:cxnLst>
            <a:rect l="0" t="0" r="r" b="b"/>
            <a:pathLst>
              <a:path w="5772" h="408">
                <a:moveTo>
                  <a:pt x="0" y="216"/>
                </a:moveTo>
                <a:lnTo>
                  <a:pt x="2520" y="216"/>
                </a:lnTo>
                <a:lnTo>
                  <a:pt x="2522" y="294"/>
                </a:lnTo>
                <a:lnTo>
                  <a:pt x="2574" y="294"/>
                </a:lnTo>
                <a:lnTo>
                  <a:pt x="2574" y="363"/>
                </a:lnTo>
                <a:lnTo>
                  <a:pt x="2670" y="360"/>
                </a:lnTo>
                <a:lnTo>
                  <a:pt x="2676" y="39"/>
                </a:lnTo>
                <a:lnTo>
                  <a:pt x="2826" y="39"/>
                </a:lnTo>
                <a:lnTo>
                  <a:pt x="2820" y="267"/>
                </a:lnTo>
                <a:lnTo>
                  <a:pt x="2931" y="264"/>
                </a:lnTo>
                <a:lnTo>
                  <a:pt x="2931" y="3"/>
                </a:lnTo>
                <a:lnTo>
                  <a:pt x="3039" y="0"/>
                </a:lnTo>
                <a:lnTo>
                  <a:pt x="3042" y="321"/>
                </a:lnTo>
                <a:lnTo>
                  <a:pt x="3075" y="312"/>
                </a:lnTo>
                <a:lnTo>
                  <a:pt x="3071" y="147"/>
                </a:lnTo>
                <a:lnTo>
                  <a:pt x="3218" y="147"/>
                </a:lnTo>
                <a:lnTo>
                  <a:pt x="3219" y="72"/>
                </a:lnTo>
                <a:lnTo>
                  <a:pt x="3371" y="81"/>
                </a:lnTo>
                <a:lnTo>
                  <a:pt x="3370" y="146"/>
                </a:lnTo>
                <a:lnTo>
                  <a:pt x="3410" y="147"/>
                </a:lnTo>
                <a:lnTo>
                  <a:pt x="3411" y="216"/>
                </a:lnTo>
                <a:lnTo>
                  <a:pt x="5772" y="216"/>
                </a:lnTo>
                <a:lnTo>
                  <a:pt x="5769" y="312"/>
                </a:lnTo>
                <a:lnTo>
                  <a:pt x="3411" y="312"/>
                </a:lnTo>
                <a:lnTo>
                  <a:pt x="3411" y="408"/>
                </a:lnTo>
                <a:lnTo>
                  <a:pt x="2403" y="408"/>
                </a:lnTo>
                <a:lnTo>
                  <a:pt x="2403" y="312"/>
                </a:lnTo>
                <a:lnTo>
                  <a:pt x="0" y="306"/>
                </a:lnTo>
                <a:lnTo>
                  <a:pt x="0" y="21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50000">
                <a:srgbClr val="2646A0"/>
              </a:gs>
              <a:gs pos="100000">
                <a:schemeClr val="bg1"/>
              </a:gs>
            </a:gsLst>
            <a:lin ang="0" scaled="1"/>
          </a:gradFill>
          <a:ln w="19050" cmpd="sng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362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Talk Title</a:t>
            </a:r>
          </a:p>
        </p:txBody>
      </p:sp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4800600" y="6248400"/>
            <a:ext cx="434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>
              <a:defRPr/>
            </a:pPr>
            <a:r>
              <a:rPr lang="en-US" sz="1200" b="1">
                <a:solidFill>
                  <a:srgbClr val="000000"/>
                </a:solidFill>
              </a:rPr>
              <a:t>Center for Computational Analysis of </a:t>
            </a:r>
          </a:p>
          <a:p>
            <a:pPr algn="r">
              <a:defRPr/>
            </a:pPr>
            <a:r>
              <a:rPr lang="en-US" sz="1200" b="1">
                <a:solidFill>
                  <a:srgbClr val="000000"/>
                </a:solidFill>
              </a:rPr>
              <a:t>Social and Organizational Systems</a:t>
            </a:r>
          </a:p>
          <a:p>
            <a:pPr algn="r">
              <a:defRPr/>
            </a:pPr>
            <a:r>
              <a:rPr lang="en-US" sz="1200" b="1">
                <a:solidFill>
                  <a:srgbClr val="000000"/>
                </a:solidFill>
              </a:rPr>
              <a:t>http://www.casos.cs.cmu.edu/</a:t>
            </a:r>
          </a:p>
        </p:txBody>
      </p:sp>
      <p:pic>
        <p:nvPicPr>
          <p:cNvPr id="1029" name="Picture 18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6477000"/>
            <a:ext cx="204152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59" descr="ISR_blue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6477000"/>
            <a:ext cx="9906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WordArt 60"/>
          <p:cNvSpPr>
            <a:spLocks noChangeArrowheads="1" noChangeShapeType="1" noTextEdit="1"/>
          </p:cNvSpPr>
          <p:nvPr userDrawn="1"/>
        </p:nvSpPr>
        <p:spPr bwMode="auto">
          <a:xfrm rot="190062">
            <a:off x="4013200" y="609600"/>
            <a:ext cx="1143000" cy="6635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4870"/>
              </a:avLst>
            </a:prstTxWarp>
          </a:bodyPr>
          <a:lstStyle/>
          <a:p>
            <a:r>
              <a:rPr lang="en-US" sz="2800" kern="10" spc="56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CASOS</a:t>
            </a:r>
          </a:p>
        </p:txBody>
      </p:sp>
      <p:sp>
        <p:nvSpPr>
          <p:cNvPr id="14397" name="Freeform 61"/>
          <p:cNvSpPr>
            <a:spLocks/>
          </p:cNvSpPr>
          <p:nvPr userDrawn="1"/>
        </p:nvSpPr>
        <p:spPr bwMode="auto">
          <a:xfrm>
            <a:off x="-4763" y="1447800"/>
            <a:ext cx="9177338" cy="681038"/>
          </a:xfrm>
          <a:custGeom>
            <a:avLst/>
            <a:gdLst/>
            <a:ahLst/>
            <a:cxnLst>
              <a:cxn ang="0">
                <a:pos x="2349" y="198"/>
              </a:cxn>
              <a:cxn ang="0">
                <a:pos x="2351" y="56"/>
              </a:cxn>
              <a:cxn ang="0">
                <a:pos x="2463" y="51"/>
              </a:cxn>
              <a:cxn ang="0">
                <a:pos x="2460" y="288"/>
              </a:cxn>
              <a:cxn ang="0">
                <a:pos x="2595" y="288"/>
              </a:cxn>
              <a:cxn ang="0">
                <a:pos x="2595" y="144"/>
              </a:cxn>
              <a:cxn ang="0">
                <a:pos x="2739" y="144"/>
              </a:cxn>
              <a:cxn ang="0">
                <a:pos x="2739" y="288"/>
              </a:cxn>
              <a:cxn ang="0">
                <a:pos x="2787" y="288"/>
              </a:cxn>
              <a:cxn ang="0">
                <a:pos x="2787" y="96"/>
              </a:cxn>
              <a:cxn ang="0">
                <a:pos x="3075" y="96"/>
              </a:cxn>
              <a:cxn ang="0">
                <a:pos x="3075" y="0"/>
              </a:cxn>
              <a:cxn ang="0">
                <a:pos x="3159" y="3"/>
              </a:cxn>
              <a:cxn ang="0">
                <a:pos x="3156" y="297"/>
              </a:cxn>
              <a:cxn ang="0">
                <a:pos x="3183" y="297"/>
              </a:cxn>
              <a:cxn ang="0">
                <a:pos x="3186" y="96"/>
              </a:cxn>
              <a:cxn ang="0">
                <a:pos x="3267" y="96"/>
              </a:cxn>
              <a:cxn ang="0">
                <a:pos x="3267" y="288"/>
              </a:cxn>
              <a:cxn ang="0">
                <a:pos x="3315" y="288"/>
              </a:cxn>
              <a:cxn ang="0">
                <a:pos x="3315" y="192"/>
              </a:cxn>
              <a:cxn ang="0">
                <a:pos x="5781" y="192"/>
              </a:cxn>
              <a:cxn ang="0">
                <a:pos x="5775" y="429"/>
              </a:cxn>
              <a:cxn ang="0">
                <a:pos x="0" y="429"/>
              </a:cxn>
              <a:cxn ang="0">
                <a:pos x="3" y="198"/>
              </a:cxn>
              <a:cxn ang="0">
                <a:pos x="2349" y="198"/>
              </a:cxn>
            </a:cxnLst>
            <a:rect l="0" t="0" r="r" b="b"/>
            <a:pathLst>
              <a:path w="5781" h="429">
                <a:moveTo>
                  <a:pt x="2349" y="198"/>
                </a:moveTo>
                <a:lnTo>
                  <a:pt x="2351" y="56"/>
                </a:lnTo>
                <a:lnTo>
                  <a:pt x="2463" y="51"/>
                </a:lnTo>
                <a:lnTo>
                  <a:pt x="2460" y="288"/>
                </a:lnTo>
                <a:lnTo>
                  <a:pt x="2595" y="288"/>
                </a:lnTo>
                <a:lnTo>
                  <a:pt x="2595" y="144"/>
                </a:lnTo>
                <a:lnTo>
                  <a:pt x="2739" y="144"/>
                </a:lnTo>
                <a:lnTo>
                  <a:pt x="2739" y="288"/>
                </a:lnTo>
                <a:lnTo>
                  <a:pt x="2787" y="288"/>
                </a:lnTo>
                <a:lnTo>
                  <a:pt x="2787" y="96"/>
                </a:lnTo>
                <a:lnTo>
                  <a:pt x="3075" y="96"/>
                </a:lnTo>
                <a:lnTo>
                  <a:pt x="3075" y="0"/>
                </a:lnTo>
                <a:lnTo>
                  <a:pt x="3159" y="3"/>
                </a:lnTo>
                <a:lnTo>
                  <a:pt x="3156" y="297"/>
                </a:lnTo>
                <a:lnTo>
                  <a:pt x="3183" y="297"/>
                </a:lnTo>
                <a:lnTo>
                  <a:pt x="3186" y="96"/>
                </a:lnTo>
                <a:lnTo>
                  <a:pt x="3267" y="96"/>
                </a:lnTo>
                <a:lnTo>
                  <a:pt x="3267" y="288"/>
                </a:lnTo>
                <a:lnTo>
                  <a:pt x="3315" y="288"/>
                </a:lnTo>
                <a:lnTo>
                  <a:pt x="3315" y="192"/>
                </a:lnTo>
                <a:lnTo>
                  <a:pt x="5781" y="192"/>
                </a:lnTo>
                <a:lnTo>
                  <a:pt x="5775" y="429"/>
                </a:lnTo>
                <a:lnTo>
                  <a:pt x="0" y="429"/>
                </a:lnTo>
                <a:lnTo>
                  <a:pt x="3" y="198"/>
                </a:lnTo>
                <a:lnTo>
                  <a:pt x="2349" y="198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50000">
                <a:srgbClr val="7499BE"/>
              </a:gs>
              <a:gs pos="100000">
                <a:schemeClr val="bg1"/>
              </a:gs>
            </a:gsLst>
            <a:lin ang="0" scaled="1"/>
          </a:gradFill>
          <a:ln w="19050" cmpd="sng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033" name="Group 62"/>
          <p:cNvGrpSpPr>
            <a:grpSpLocks/>
          </p:cNvGrpSpPr>
          <p:nvPr userDrawn="1"/>
        </p:nvGrpSpPr>
        <p:grpSpPr bwMode="auto">
          <a:xfrm>
            <a:off x="3783013" y="1143000"/>
            <a:ext cx="1600200" cy="914400"/>
            <a:chOff x="2352" y="1584"/>
            <a:chExt cx="1056" cy="624"/>
          </a:xfrm>
        </p:grpSpPr>
        <p:sp>
          <p:nvSpPr>
            <p:cNvPr id="14399" name="Line 63"/>
            <p:cNvSpPr>
              <a:spLocks noChangeShapeType="1"/>
            </p:cNvSpPr>
            <p:nvPr userDrawn="1"/>
          </p:nvSpPr>
          <p:spPr bwMode="auto">
            <a:xfrm flipV="1">
              <a:off x="2592" y="1632"/>
              <a:ext cx="624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400" name="Line 64"/>
            <p:cNvSpPr>
              <a:spLocks noChangeShapeType="1"/>
            </p:cNvSpPr>
            <p:nvPr userDrawn="1"/>
          </p:nvSpPr>
          <p:spPr bwMode="auto">
            <a:xfrm flipH="1" flipV="1">
              <a:off x="2592" y="1728"/>
              <a:ext cx="28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401" name="Rectangle 65"/>
            <p:cNvSpPr>
              <a:spLocks noChangeArrowheads="1"/>
            </p:cNvSpPr>
            <p:nvPr userDrawn="1"/>
          </p:nvSpPr>
          <p:spPr bwMode="auto">
            <a:xfrm>
              <a:off x="2880" y="1825"/>
              <a:ext cx="240" cy="3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402" name="Oval 66"/>
            <p:cNvSpPr>
              <a:spLocks noChangeArrowheads="1"/>
            </p:cNvSpPr>
            <p:nvPr userDrawn="1"/>
          </p:nvSpPr>
          <p:spPr bwMode="auto">
            <a:xfrm>
              <a:off x="2352" y="1680"/>
              <a:ext cx="288" cy="28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403" name="Oval 67"/>
            <p:cNvSpPr>
              <a:spLocks noChangeArrowheads="1"/>
            </p:cNvSpPr>
            <p:nvPr userDrawn="1"/>
          </p:nvSpPr>
          <p:spPr bwMode="auto">
            <a:xfrm>
              <a:off x="3168" y="1584"/>
              <a:ext cx="240" cy="24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404" name="Oval 68"/>
            <p:cNvSpPr>
              <a:spLocks noChangeArrowheads="1"/>
            </p:cNvSpPr>
            <p:nvPr userDrawn="1"/>
          </p:nvSpPr>
          <p:spPr bwMode="auto">
            <a:xfrm>
              <a:off x="2400" y="1776"/>
              <a:ext cx="47" cy="4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405" name="Oval 69"/>
            <p:cNvSpPr>
              <a:spLocks noChangeArrowheads="1"/>
            </p:cNvSpPr>
            <p:nvPr userDrawn="1"/>
          </p:nvSpPr>
          <p:spPr bwMode="auto">
            <a:xfrm>
              <a:off x="2496" y="1872"/>
              <a:ext cx="47" cy="47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406" name="Oval 70"/>
            <p:cNvSpPr>
              <a:spLocks noChangeArrowheads="1"/>
            </p:cNvSpPr>
            <p:nvPr userDrawn="1"/>
          </p:nvSpPr>
          <p:spPr bwMode="auto">
            <a:xfrm>
              <a:off x="2496" y="1728"/>
              <a:ext cx="47" cy="47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407" name="Oval 71"/>
            <p:cNvSpPr>
              <a:spLocks noChangeArrowheads="1"/>
            </p:cNvSpPr>
            <p:nvPr userDrawn="1"/>
          </p:nvSpPr>
          <p:spPr bwMode="auto">
            <a:xfrm>
              <a:off x="3312" y="1632"/>
              <a:ext cx="47" cy="4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408" name="Oval 72"/>
            <p:cNvSpPr>
              <a:spLocks noChangeArrowheads="1"/>
            </p:cNvSpPr>
            <p:nvPr userDrawn="1"/>
          </p:nvSpPr>
          <p:spPr bwMode="auto">
            <a:xfrm>
              <a:off x="3216" y="1728"/>
              <a:ext cx="47" cy="47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045" name="Group 73"/>
            <p:cNvGrpSpPr>
              <a:grpSpLocks/>
            </p:cNvGrpSpPr>
            <p:nvPr userDrawn="1"/>
          </p:nvGrpSpPr>
          <p:grpSpPr bwMode="auto">
            <a:xfrm>
              <a:off x="2904" y="1848"/>
              <a:ext cx="191" cy="336"/>
              <a:chOff x="2880" y="1872"/>
              <a:chExt cx="191" cy="336"/>
            </a:xfrm>
          </p:grpSpPr>
          <p:sp>
            <p:nvSpPr>
              <p:cNvPr id="14410" name="Oval 74"/>
              <p:cNvSpPr>
                <a:spLocks noChangeArrowheads="1"/>
              </p:cNvSpPr>
              <p:nvPr userDrawn="1"/>
            </p:nvSpPr>
            <p:spPr bwMode="auto">
              <a:xfrm>
                <a:off x="2975" y="1872"/>
                <a:ext cx="47" cy="47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11" name="Oval 75"/>
              <p:cNvSpPr>
                <a:spLocks noChangeArrowheads="1"/>
              </p:cNvSpPr>
              <p:nvPr userDrawn="1"/>
            </p:nvSpPr>
            <p:spPr bwMode="auto">
              <a:xfrm>
                <a:off x="2928" y="1969"/>
                <a:ext cx="47" cy="47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12" name="Oval 76"/>
              <p:cNvSpPr>
                <a:spLocks noChangeArrowheads="1"/>
              </p:cNvSpPr>
              <p:nvPr userDrawn="1"/>
            </p:nvSpPr>
            <p:spPr bwMode="auto">
              <a:xfrm>
                <a:off x="2880" y="2064"/>
                <a:ext cx="47" cy="48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13" name="Oval 77"/>
              <p:cNvSpPr>
                <a:spLocks noChangeArrowheads="1"/>
              </p:cNvSpPr>
              <p:nvPr userDrawn="1"/>
            </p:nvSpPr>
            <p:spPr bwMode="auto">
              <a:xfrm>
                <a:off x="2928" y="2160"/>
                <a:ext cx="47" cy="48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14" name="Oval 78"/>
              <p:cNvSpPr>
                <a:spLocks noChangeArrowheads="1"/>
              </p:cNvSpPr>
              <p:nvPr userDrawn="1"/>
            </p:nvSpPr>
            <p:spPr bwMode="auto">
              <a:xfrm>
                <a:off x="2975" y="2064"/>
                <a:ext cx="47" cy="48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15" name="Oval 79"/>
              <p:cNvSpPr>
                <a:spLocks noChangeArrowheads="1"/>
              </p:cNvSpPr>
              <p:nvPr userDrawn="1"/>
            </p:nvSpPr>
            <p:spPr bwMode="auto">
              <a:xfrm>
                <a:off x="3024" y="1969"/>
                <a:ext cx="47" cy="47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1046" name="AutoShape 80"/>
            <p:cNvCxnSpPr>
              <a:cxnSpLocks noChangeShapeType="1"/>
              <a:stCxn id="14404" idx="7"/>
              <a:endCxn id="14406" idx="2"/>
            </p:cNvCxnSpPr>
            <p:nvPr userDrawn="1"/>
          </p:nvCxnSpPr>
          <p:spPr bwMode="auto">
            <a:xfrm flipV="1">
              <a:off x="2440" y="1752"/>
              <a:ext cx="56" cy="3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7" name="AutoShape 81"/>
            <p:cNvCxnSpPr>
              <a:cxnSpLocks noChangeShapeType="1"/>
              <a:stCxn id="14404" idx="5"/>
              <a:endCxn id="14405" idx="1"/>
            </p:cNvCxnSpPr>
            <p:nvPr userDrawn="1"/>
          </p:nvCxnSpPr>
          <p:spPr bwMode="auto">
            <a:xfrm>
              <a:off x="2440" y="1816"/>
              <a:ext cx="63" cy="6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8" name="AutoShape 82"/>
            <p:cNvCxnSpPr>
              <a:cxnSpLocks noChangeShapeType="1"/>
              <a:stCxn id="14406" idx="4"/>
              <a:endCxn id="14405" idx="0"/>
            </p:cNvCxnSpPr>
            <p:nvPr userDrawn="1"/>
          </p:nvCxnSpPr>
          <p:spPr bwMode="auto">
            <a:xfrm>
              <a:off x="2520" y="1775"/>
              <a:ext cx="0" cy="9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19" name="Line 83"/>
            <p:cNvSpPr>
              <a:spLocks noChangeShapeType="1"/>
            </p:cNvSpPr>
            <p:nvPr userDrawn="1"/>
          </p:nvSpPr>
          <p:spPr bwMode="auto">
            <a:xfrm flipV="1">
              <a:off x="2928" y="1872"/>
              <a:ext cx="95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420" name="Line 84"/>
            <p:cNvSpPr>
              <a:spLocks noChangeShapeType="1"/>
            </p:cNvSpPr>
            <p:nvPr userDrawn="1"/>
          </p:nvSpPr>
          <p:spPr bwMode="auto">
            <a:xfrm>
              <a:off x="2928" y="2064"/>
              <a:ext cx="4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421" name="Line 85"/>
            <p:cNvSpPr>
              <a:spLocks noChangeShapeType="1"/>
            </p:cNvSpPr>
            <p:nvPr userDrawn="1"/>
          </p:nvSpPr>
          <p:spPr bwMode="auto">
            <a:xfrm>
              <a:off x="2976" y="1968"/>
              <a:ext cx="47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422" name="Line 86"/>
            <p:cNvSpPr>
              <a:spLocks noChangeShapeType="1"/>
            </p:cNvSpPr>
            <p:nvPr userDrawn="1"/>
          </p:nvSpPr>
          <p:spPr bwMode="auto">
            <a:xfrm>
              <a:off x="3024" y="1872"/>
              <a:ext cx="48" cy="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034" name="Rectangle 8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7300" y="3657600"/>
            <a:ext cx="6629400" cy="914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Add Author’s Names</a:t>
            </a:r>
          </a:p>
          <a:p>
            <a:pPr lvl="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10206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46A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46A0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46A0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46A0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46A0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2646A0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2646A0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2646A0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2646A0"/>
          </a:solidFill>
          <a:latin typeface="Tahoma" pitchFamily="34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lr>
          <a:srgbClr val="AB3913"/>
        </a:buClr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lr>
          <a:srgbClr val="AB3913"/>
        </a:buClr>
        <a:defRPr>
          <a:solidFill>
            <a:schemeClr val="tx1"/>
          </a:solidFill>
          <a:latin typeface="+mn-lt"/>
        </a:defRPr>
      </a:lvl2pPr>
      <a:lvl3pPr marL="1085850" indent="-228600" algn="ctr" rtl="0" eaLnBrk="0" fontAlgn="base" hangingPunct="0">
        <a:spcBef>
          <a:spcPct val="20000"/>
        </a:spcBef>
        <a:spcAft>
          <a:spcPct val="0"/>
        </a:spcAft>
        <a:buClr>
          <a:srgbClr val="AB3913"/>
        </a:buClr>
        <a:defRPr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lr>
          <a:srgbClr val="AB3913"/>
        </a:buClr>
        <a:defRPr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lr>
          <a:srgbClr val="AB3913"/>
        </a:buClr>
        <a:defRPr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lr>
          <a:srgbClr val="AB3913"/>
        </a:buClr>
        <a:defRPr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lr>
          <a:srgbClr val="AB3913"/>
        </a:buClr>
        <a:defRPr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lr>
          <a:srgbClr val="AB3913"/>
        </a:buClr>
        <a:defRPr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lr>
          <a:srgbClr val="AB3913"/>
        </a:buClr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WMF"/><Relationship Id="rId5" Type="http://schemas.openxmlformats.org/officeDocument/2006/relationships/image" Target="../media/image6.jpeg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Global Perspective on Cyber Attacks</a:t>
            </a:r>
          </a:p>
        </p:txBody>
      </p:sp>
      <p:sp>
        <p:nvSpPr>
          <p:cNvPr id="3075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934200" cy="1752600"/>
          </a:xfrm>
        </p:spPr>
        <p:txBody>
          <a:bodyPr/>
          <a:lstStyle/>
          <a:p>
            <a:pPr eaLnBrk="1" hangingPunct="1"/>
            <a:r>
              <a:rPr lang="en-US" sz="2600" dirty="0" smtClean="0"/>
              <a:t>Prof. Kathleen M. Carley</a:t>
            </a:r>
          </a:p>
          <a:p>
            <a:pPr eaLnBrk="1" hangingPunct="1"/>
            <a:r>
              <a:rPr lang="en-US" sz="2000" dirty="0"/>
              <a:t>k</a:t>
            </a:r>
            <a:r>
              <a:rPr lang="en-US" sz="2000" dirty="0" smtClean="0"/>
              <a:t>athleen.carley@cs.cmu.edu</a:t>
            </a:r>
          </a:p>
          <a:p>
            <a:pPr eaLnBrk="1" hangingPunct="1"/>
            <a:r>
              <a:rPr lang="en-US" sz="2600" dirty="0" err="1" smtClean="0"/>
              <a:t>Ghita</a:t>
            </a:r>
            <a:r>
              <a:rPr lang="en-US" sz="2600" dirty="0" smtClean="0"/>
              <a:t> </a:t>
            </a:r>
            <a:r>
              <a:rPr lang="en-US" sz="2600" dirty="0" err="1" smtClean="0"/>
              <a:t>Mezzour</a:t>
            </a:r>
            <a:endParaRPr lang="en-US" sz="2600" dirty="0" smtClean="0"/>
          </a:p>
          <a:p>
            <a:pPr eaLnBrk="1" hangingPunct="1"/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Site Threats Encountered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29" y="1828800"/>
            <a:ext cx="8458595" cy="3962400"/>
          </a:xfrm>
        </p:spPr>
      </p:pic>
    </p:spTree>
    <p:extLst>
      <p:ext uri="{BB962C8B-B14F-4D97-AF65-F5344CB8AC3E}">
        <p14:creationId xmlns:p14="http://schemas.microsoft.com/office/powerpoint/2010/main" val="2078392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Fake Application Threats Encountered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63" y="1600200"/>
            <a:ext cx="7957073" cy="4525963"/>
          </a:xfrm>
        </p:spPr>
      </p:pic>
    </p:spTree>
    <p:extLst>
      <p:ext uri="{BB962C8B-B14F-4D97-AF65-F5344CB8AC3E}">
        <p14:creationId xmlns:p14="http://schemas.microsoft.com/office/powerpoint/2010/main" val="916185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Countries – </a:t>
            </a:r>
            <a:br>
              <a:rPr lang="en-US" dirty="0" smtClean="0"/>
            </a:br>
            <a:r>
              <a:rPr lang="en-US" dirty="0" smtClean="0"/>
              <a:t>Threats Encountered (IPS)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48000"/>
            <a:ext cx="8305800" cy="3380145"/>
          </a:xfrm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600201"/>
            <a:ext cx="8229600" cy="175259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1623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1623"/>
              </a:buClr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1623"/>
              </a:buClr>
              <a:buChar char="•"/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1623"/>
              </a:buClr>
              <a:buChar char="–"/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1623"/>
              </a:buClr>
              <a:buChar char="»"/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E1623"/>
              </a:buClr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E1623"/>
              </a:buClr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E1623"/>
              </a:buClr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E1623"/>
              </a:buClr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dirty="0" smtClean="0"/>
              <a:t>Top countries for web attacks &amp; </a:t>
            </a:r>
            <a:r>
              <a:rPr lang="en-US" dirty="0"/>
              <a:t>f</a:t>
            </a:r>
            <a:r>
              <a:rPr lang="en-US" dirty="0" smtClean="0"/>
              <a:t>ake applications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H</a:t>
            </a:r>
            <a:r>
              <a:rPr lang="en-US" dirty="0" smtClean="0"/>
              <a:t>igh ICT development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Top countries for exploits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M</a:t>
            </a:r>
            <a:r>
              <a:rPr lang="en-US" dirty="0" smtClean="0"/>
              <a:t>iddle ICT development</a:t>
            </a:r>
          </a:p>
        </p:txBody>
      </p:sp>
    </p:spTree>
    <p:extLst>
      <p:ext uri="{BB962C8B-B14F-4D97-AF65-F5344CB8AC3E}">
        <p14:creationId xmlns:p14="http://schemas.microsoft.com/office/powerpoint/2010/main" val="153734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Countries – </a:t>
            </a:r>
            <a:br>
              <a:rPr lang="en-US" dirty="0" smtClean="0"/>
            </a:br>
            <a:r>
              <a:rPr lang="en-US" dirty="0" smtClean="0"/>
              <a:t>Attacks Encountered (IPS) </a:t>
            </a:r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600201"/>
            <a:ext cx="8229600" cy="175259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1623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1623"/>
              </a:buClr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1623"/>
              </a:buClr>
              <a:buChar char="•"/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1623"/>
              </a:buClr>
              <a:buChar char="–"/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1623"/>
              </a:buClr>
              <a:buChar char="»"/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E1623"/>
              </a:buClr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E1623"/>
              </a:buClr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E1623"/>
              </a:buClr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E1623"/>
              </a:buClr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dirty="0" smtClean="0"/>
              <a:t>Top countries for web attacks &amp; </a:t>
            </a:r>
            <a:r>
              <a:rPr lang="en-US" dirty="0"/>
              <a:t>f</a:t>
            </a:r>
            <a:r>
              <a:rPr lang="en-US" dirty="0" smtClean="0"/>
              <a:t>ake applications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H</a:t>
            </a:r>
            <a:r>
              <a:rPr lang="en-US" dirty="0" smtClean="0"/>
              <a:t>igh ICT development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Top countries for exploits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M</a:t>
            </a:r>
            <a:r>
              <a:rPr lang="en-US" dirty="0" smtClean="0"/>
              <a:t>iddle ICT development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37" y="3124200"/>
            <a:ext cx="8912508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62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Exploits Transmitted – “Purportedly”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2024856"/>
            <a:ext cx="7848600" cy="3676650"/>
          </a:xfrm>
        </p:spPr>
      </p:pic>
      <p:sp>
        <p:nvSpPr>
          <p:cNvPr id="5" name="TextBox 4"/>
          <p:cNvSpPr txBox="1"/>
          <p:nvPr/>
        </p:nvSpPr>
        <p:spPr>
          <a:xfrm>
            <a:off x="3555135" y="1692100"/>
            <a:ext cx="966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Belarus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4038600" y="2061432"/>
            <a:ext cx="1143000" cy="681768"/>
          </a:xfrm>
          <a:prstGeom prst="straightConnector1">
            <a:avLst/>
          </a:prstGeom>
          <a:solidFill>
            <a:srgbClr val="7499BE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274814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Countries – </a:t>
            </a:r>
            <a:br>
              <a:rPr lang="en-US" dirty="0" smtClean="0"/>
            </a:br>
            <a:r>
              <a:rPr lang="en-US" dirty="0" smtClean="0"/>
              <a:t>Attacks Transmitted (IPS) </a:t>
            </a:r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600201"/>
            <a:ext cx="8229600" cy="175259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1623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1623"/>
              </a:buClr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1623"/>
              </a:buClr>
              <a:buChar char="•"/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1623"/>
              </a:buClr>
              <a:buChar char="–"/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1623"/>
              </a:buClr>
              <a:buChar char="»"/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E1623"/>
              </a:buClr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E1623"/>
              </a:buClr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E1623"/>
              </a:buClr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E1623"/>
              </a:buClr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dirty="0" smtClean="0"/>
              <a:t>Top countries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Middle ICT development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Many Eastern European countries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1" y="2895600"/>
            <a:ext cx="8082861" cy="330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81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IPS Threats Encountered -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" y="1524000"/>
            <a:ext cx="8229600" cy="838200"/>
          </a:xfrm>
        </p:spPr>
        <p:txBody>
          <a:bodyPr/>
          <a:lstStyle/>
          <a:p>
            <a:r>
              <a:rPr lang="en-US" sz="1600" dirty="0" smtClean="0"/>
              <a:t>Web attack</a:t>
            </a:r>
          </a:p>
          <a:p>
            <a:pPr lvl="1"/>
            <a:r>
              <a:rPr lang="en-US" sz="1400" dirty="0" smtClean="0"/>
              <a:t>Resources or exposures: more attacks</a:t>
            </a:r>
          </a:p>
          <a:p>
            <a:pPr lvl="1"/>
            <a:r>
              <a:rPr lang="en-US" sz="1400" dirty="0" smtClean="0"/>
              <a:t>Western </a:t>
            </a:r>
            <a:r>
              <a:rPr lang="en-US" sz="1400" dirty="0"/>
              <a:t>E</a:t>
            </a:r>
            <a:r>
              <a:rPr lang="en-US" sz="1400" dirty="0" smtClean="0"/>
              <a:t>urope &amp; North America encounter more attacks</a:t>
            </a:r>
          </a:p>
          <a:p>
            <a:pPr lvl="1"/>
            <a:r>
              <a:rPr lang="en-US" sz="1400" dirty="0" smtClean="0"/>
              <a:t>Africa encounters fewer attacks</a:t>
            </a:r>
            <a:endParaRPr lang="en-US" sz="1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927777"/>
              </p:ext>
            </p:extLst>
          </p:nvPr>
        </p:nvGraphicFramePr>
        <p:xfrm>
          <a:off x="3803903" y="2362200"/>
          <a:ext cx="5334001" cy="422148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378248"/>
                <a:gridCol w="1252953"/>
                <a:gridCol w="1378248"/>
                <a:gridCol w="1324552"/>
              </a:tblGrid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en-US" dirty="0" smtClean="0"/>
                        <a:t>Web</a:t>
                      </a:r>
                      <a:r>
                        <a:rPr lang="en-US" baseline="0" dirty="0" smtClean="0"/>
                        <a:t> attack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Fake app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Exploit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ICT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0.149***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0.0128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0.130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ICT</a:t>
                      </a:r>
                      <a:r>
                        <a:rPr lang="en-US" sz="1800" u="none" strike="noStrike" baseline="30000" dirty="0" smtClean="0">
                          <a:effectLst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-0.0101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0.0000154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-0.0156*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GDP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-0.0860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0.103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-0.148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africa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-0.0944**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-0.110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0.171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eastEuro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0.0463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-0.0401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0.281**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 smtClean="0">
                          <a:effectLst/>
                        </a:rPr>
                        <a:t>westEuro</a:t>
                      </a:r>
                      <a:r>
                        <a:rPr lang="en-US" sz="1800" u="none" strike="noStrike" dirty="0" smtClean="0">
                          <a:effectLst/>
                        </a:rPr>
                        <a:t>+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0.214*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0.268**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0.175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asia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-0.0586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-0.0994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0.280**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between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1.695***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intercept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-0.733***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-1.646***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-0.993***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</a:t>
                      </a:r>
                      <a:r>
                        <a:rPr lang="en-US" sz="1800" baseline="30000" dirty="0" smtClean="0"/>
                        <a:t>2</a:t>
                      </a:r>
                      <a:endParaRPr lang="en-US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0.593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0.446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0.287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5600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strike="noStrike" dirty="0" smtClean="0">
                          <a:effectLst/>
                        </a:rPr>
                        <a:t>="* p&lt;0.05</a:t>
                      </a:r>
                      <a:r>
                        <a:rPr lang="en-US" sz="1400" b="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400" b="0" u="none" strike="noStrike" dirty="0" smtClean="0">
                          <a:effectLst/>
                        </a:rPr>
                        <a:t>** p&lt;0.01</a:t>
                      </a:r>
                      <a:r>
                        <a:rPr lang="en-US" sz="1400" b="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400" b="0" u="none" strike="noStrike" dirty="0" smtClean="0">
                          <a:effectLst/>
                        </a:rPr>
                        <a:t>*** p&lt;0.001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096" y="2682242"/>
            <a:ext cx="3346704" cy="364235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1623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1623"/>
              </a:buClr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1623"/>
              </a:buClr>
              <a:buChar char="•"/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1623"/>
              </a:buClr>
              <a:buChar char="–"/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1623"/>
              </a:buClr>
              <a:buChar char="»"/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E1623"/>
              </a:buClr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E1623"/>
              </a:buClr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E1623"/>
              </a:buClr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E1623"/>
              </a:buClr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dirty="0" smtClean="0"/>
              <a:t>Fake app</a:t>
            </a:r>
          </a:p>
          <a:p>
            <a:pPr lvl="1"/>
            <a:r>
              <a:rPr lang="en-US" sz="1400" dirty="0" smtClean="0"/>
              <a:t>ICT &amp; GDP not significant separately, but significant when tested for jointly: more fake app attacks in countries with more resources</a:t>
            </a:r>
          </a:p>
          <a:p>
            <a:pPr lvl="1"/>
            <a:r>
              <a:rPr lang="en-US" sz="1400" dirty="0" smtClean="0"/>
              <a:t>Western </a:t>
            </a:r>
            <a:r>
              <a:rPr lang="en-US" sz="1400" dirty="0"/>
              <a:t>E</a:t>
            </a:r>
            <a:r>
              <a:rPr lang="en-US" sz="1400" dirty="0" smtClean="0"/>
              <a:t>urope &amp; North America encounter more attacks</a:t>
            </a:r>
          </a:p>
          <a:p>
            <a:r>
              <a:rPr lang="en-US" sz="1600" dirty="0" smtClean="0"/>
              <a:t>Exploit</a:t>
            </a:r>
          </a:p>
          <a:p>
            <a:pPr lvl="1"/>
            <a:r>
              <a:rPr lang="en-US" sz="1400" dirty="0" smtClean="0"/>
              <a:t>Eastern </a:t>
            </a:r>
            <a:r>
              <a:rPr lang="en-US" sz="1400" dirty="0"/>
              <a:t>E</a:t>
            </a:r>
            <a:r>
              <a:rPr lang="en-US" sz="1400" dirty="0" smtClean="0"/>
              <a:t>urope &amp; Asia encounter more attacks</a:t>
            </a:r>
          </a:p>
          <a:p>
            <a:pPr lvl="1"/>
            <a:r>
              <a:rPr lang="en-US" sz="1400" dirty="0" smtClean="0"/>
              <a:t>Structural position in attack network</a:t>
            </a:r>
          </a:p>
          <a:p>
            <a:pPr lvl="1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41857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IPS Attacks Encountered -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" y="1600201"/>
            <a:ext cx="8915400" cy="609599"/>
          </a:xfrm>
        </p:spPr>
        <p:txBody>
          <a:bodyPr/>
          <a:lstStyle/>
          <a:p>
            <a:r>
              <a:rPr lang="en-US" sz="1600" dirty="0" smtClean="0"/>
              <a:t>Web attack</a:t>
            </a:r>
          </a:p>
          <a:p>
            <a:pPr lvl="1"/>
            <a:r>
              <a:rPr lang="en-US" sz="1400" dirty="0" smtClean="0"/>
              <a:t>Similar to results when using threat granularity in slide 25 </a:t>
            </a:r>
            <a:endParaRPr lang="en-US" sz="1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824124"/>
              </p:ext>
            </p:extLst>
          </p:nvPr>
        </p:nvGraphicFramePr>
        <p:xfrm>
          <a:off x="3505200" y="2362200"/>
          <a:ext cx="5474208" cy="4221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4476"/>
                <a:gridCol w="1285887"/>
                <a:gridCol w="1414476"/>
                <a:gridCol w="1359369"/>
              </a:tblGrid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Web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attack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Fake app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Exploit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ICT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0.169***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0.0462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0.932**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ICT</a:t>
                      </a:r>
                      <a:r>
                        <a:rPr lang="en-US" sz="1800" u="none" strike="noStrike" baseline="30000" dirty="0" smtClean="0">
                          <a:effectLst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-0.0106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-0.00174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-0.0665*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GDP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-0.108*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0.115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-0.758*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africa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-0.0949**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-0.105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0.00357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7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eastEuro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0.0576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-0.0604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0.251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7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 smtClean="0">
                          <a:effectLst/>
                        </a:rPr>
                        <a:t>westEuro</a:t>
                      </a:r>
                      <a:r>
                        <a:rPr lang="en-US" sz="1800" u="none" strike="noStrike" dirty="0" smtClean="0">
                          <a:effectLst/>
                        </a:rPr>
                        <a:t>+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0.237*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0.337**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0.387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7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asia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-0.0915*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-0.123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0.247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7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between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4.840**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intercept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-0.670***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-1.716***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-0.230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75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</a:t>
                      </a:r>
                      <a:r>
                        <a:rPr lang="en-US" sz="1800" baseline="30000" dirty="0" smtClean="0"/>
                        <a:t>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0.573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0.510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0.254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5600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smtClean="0">
                          <a:effectLst/>
                        </a:rPr>
                        <a:t>="* p&lt;0.05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 smtClean="0">
                          <a:effectLst/>
                        </a:rPr>
                        <a:t>** p&lt;0.01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 smtClean="0">
                          <a:effectLst/>
                        </a:rPr>
                        <a:t>*** p&lt;0.001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4008" y="2243328"/>
            <a:ext cx="3270504" cy="312419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1623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1623"/>
              </a:buClr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1623"/>
              </a:buClr>
              <a:buChar char="•"/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1623"/>
              </a:buClr>
              <a:buChar char="–"/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1623"/>
              </a:buClr>
              <a:buChar char="»"/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E1623"/>
              </a:buClr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E1623"/>
              </a:buClr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E1623"/>
              </a:buClr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E1623"/>
              </a:buClr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dirty="0" smtClean="0"/>
              <a:t>Fake app</a:t>
            </a:r>
          </a:p>
          <a:p>
            <a:pPr lvl="1"/>
            <a:r>
              <a:rPr lang="en-US" sz="1400" dirty="0" smtClean="0"/>
              <a:t>Similar to results when using threat granularity in slide 25</a:t>
            </a:r>
          </a:p>
          <a:p>
            <a:r>
              <a:rPr lang="en-US" sz="1600" dirty="0" smtClean="0"/>
              <a:t>Exploit</a:t>
            </a:r>
          </a:p>
          <a:p>
            <a:pPr lvl="1"/>
            <a:r>
              <a:rPr lang="en-US" sz="1400" dirty="0" smtClean="0"/>
              <a:t>Resources: more exploits</a:t>
            </a:r>
          </a:p>
          <a:p>
            <a:pPr lvl="1"/>
            <a:r>
              <a:rPr lang="en-US" sz="1400" dirty="0" smtClean="0"/>
              <a:t>Cyber security experience: less exploits</a:t>
            </a:r>
          </a:p>
          <a:p>
            <a:pPr lvl="1"/>
            <a:r>
              <a:rPr lang="en-US" sz="1400" dirty="0"/>
              <a:t>Structural position in attack network</a:t>
            </a:r>
          </a:p>
          <a:p>
            <a:pPr marL="457200" lvl="1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12023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IPS Attacks Transmitted - Regression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1481274"/>
              </p:ext>
            </p:extLst>
          </p:nvPr>
        </p:nvGraphicFramePr>
        <p:xfrm>
          <a:off x="3962400" y="1666241"/>
          <a:ext cx="4343400" cy="48060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0200"/>
                <a:gridCol w="1371600"/>
                <a:gridCol w="1371600"/>
              </a:tblGrid>
              <a:tr h="55203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Exploit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Web attack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91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ICT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0.375***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0.720**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91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smtClean="0">
                          <a:effectLst/>
                        </a:rPr>
                        <a:t>ICT</a:t>
                      </a:r>
                      <a:r>
                        <a:rPr lang="en-US" sz="1800" u="none" strike="noStrike" baseline="30000" smtClean="0">
                          <a:effectLst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smtClean="0">
                          <a:effectLst/>
                        </a:rPr>
                        <a:t>-0.0144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smtClean="0">
                          <a:effectLst/>
                        </a:rPr>
                        <a:t>-0.0410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1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smtClean="0">
                          <a:effectLst/>
                        </a:rPr>
                        <a:t>corruption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0.269**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smtClean="0">
                          <a:effectLst/>
                        </a:rPr>
                        <a:t>-0.00194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821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smtClean="0">
                          <a:effectLst/>
                        </a:rPr>
                        <a:t>ICTxcorruption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-0.0430**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smtClean="0">
                          <a:effectLst/>
                        </a:rPr>
                        <a:t>-0.00538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1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smtClean="0">
                          <a:effectLst/>
                        </a:rPr>
                        <a:t>africa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smtClean="0">
                          <a:effectLst/>
                        </a:rPr>
                        <a:t>-0.178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-0.842*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1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smtClean="0">
                          <a:effectLst/>
                        </a:rPr>
                        <a:t>eastEuro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smtClean="0">
                          <a:effectLst/>
                        </a:rPr>
                        <a:t>0.163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1.042**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91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smtClean="0">
                          <a:effectLst/>
                        </a:rPr>
                        <a:t>westEuro+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-0.336*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smtClean="0">
                          <a:effectLst/>
                        </a:rPr>
                        <a:t>0.314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1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smtClean="0">
                          <a:effectLst/>
                        </a:rPr>
                        <a:t>asia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-0.240*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smtClean="0">
                          <a:effectLst/>
                        </a:rPr>
                        <a:t>-0.441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82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smtClean="0">
                          <a:effectLst/>
                        </a:rPr>
                        <a:t>Exploits</a:t>
                      </a:r>
                      <a:r>
                        <a:rPr lang="en-US" sz="1800" u="none" strike="noStrike" baseline="0" smtClean="0">
                          <a:effectLst/>
                        </a:rPr>
                        <a:t> received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0.319***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82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smtClean="0">
                          <a:effectLst/>
                        </a:rPr>
                        <a:t>betweenness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2.194*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1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smtClean="0">
                          <a:effectLst/>
                        </a:rPr>
                        <a:t>intercept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smtClean="0">
                          <a:effectLst/>
                        </a:rPr>
                        <a:t>-5.256***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smtClean="0">
                          <a:effectLst/>
                        </a:rPr>
                        <a:t>-7.608***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95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mtClean="0"/>
                        <a:t>R</a:t>
                      </a:r>
                      <a:r>
                        <a:rPr lang="en-US" sz="1800" baseline="30000" smtClean="0"/>
                        <a:t>2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smtClean="0">
                          <a:effectLst/>
                        </a:rPr>
                        <a:t>0.645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0.535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4536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smtClean="0">
                          <a:effectLst/>
                        </a:rPr>
                        <a:t>* p&lt;0.05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 smtClean="0">
                          <a:effectLst/>
                        </a:rPr>
                        <a:t>** p&lt;0.01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 smtClean="0">
                          <a:effectLst/>
                        </a:rPr>
                        <a:t>*** p&lt;0.001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096" y="1681482"/>
            <a:ext cx="3880104" cy="410971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1623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1623"/>
              </a:buClr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1623"/>
              </a:buClr>
              <a:buChar char="•"/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1623"/>
              </a:buClr>
              <a:buChar char="–"/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1623"/>
              </a:buClr>
              <a:buChar char="»"/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E1623"/>
              </a:buClr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E1623"/>
              </a:buClr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E1623"/>
              </a:buClr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E1623"/>
              </a:buClr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dirty="0" smtClean="0"/>
              <a:t>Exploit</a:t>
            </a:r>
          </a:p>
          <a:p>
            <a:pPr lvl="1"/>
            <a:r>
              <a:rPr lang="en-US" sz="1400" dirty="0" smtClean="0"/>
              <a:t>Good ICT: more attacks</a:t>
            </a:r>
          </a:p>
          <a:p>
            <a:pPr lvl="1"/>
            <a:r>
              <a:rPr lang="en-US" sz="1400" dirty="0" smtClean="0"/>
              <a:t>Corruption</a:t>
            </a:r>
          </a:p>
          <a:p>
            <a:pPr lvl="1"/>
            <a:r>
              <a:rPr lang="en-US" sz="1400" dirty="0" smtClean="0"/>
              <a:t>Corruption with good ICT infrastructure: more attacks</a:t>
            </a:r>
          </a:p>
          <a:p>
            <a:pPr lvl="1"/>
            <a:r>
              <a:rPr lang="en-US" sz="1400" dirty="0" smtClean="0"/>
              <a:t>Western </a:t>
            </a:r>
            <a:r>
              <a:rPr lang="en-US" sz="1400" dirty="0"/>
              <a:t>Europe &amp; North America </a:t>
            </a:r>
            <a:r>
              <a:rPr lang="en-US" sz="1400" dirty="0" smtClean="0"/>
              <a:t>transmit fewer attacks</a:t>
            </a:r>
            <a:endParaRPr lang="en-US" sz="1400" dirty="0"/>
          </a:p>
          <a:p>
            <a:pPr lvl="1"/>
            <a:r>
              <a:rPr lang="en-US" sz="1400" dirty="0" smtClean="0"/>
              <a:t>Asia transmits fewer attacks</a:t>
            </a:r>
          </a:p>
          <a:p>
            <a:pPr lvl="1"/>
            <a:r>
              <a:rPr lang="en-US" sz="1400" dirty="0" smtClean="0"/>
              <a:t>Tit-for-tat : countries that receive also transmit</a:t>
            </a:r>
          </a:p>
          <a:p>
            <a:pPr lvl="1"/>
            <a:r>
              <a:rPr lang="en-US" sz="1400" dirty="0"/>
              <a:t>Structural </a:t>
            </a:r>
            <a:r>
              <a:rPr lang="en-US" sz="1400" dirty="0" smtClean="0"/>
              <a:t>effects</a:t>
            </a:r>
          </a:p>
          <a:p>
            <a:pPr lvl="1"/>
            <a:endParaRPr lang="en-US" sz="1400" dirty="0" smtClean="0"/>
          </a:p>
          <a:p>
            <a:r>
              <a:rPr lang="en-US" sz="1600" dirty="0" smtClean="0"/>
              <a:t>Web attack</a:t>
            </a:r>
          </a:p>
          <a:p>
            <a:pPr lvl="1"/>
            <a:r>
              <a:rPr lang="en-US" sz="1400" dirty="0" smtClean="0"/>
              <a:t>Good ICT: more attacks</a:t>
            </a:r>
          </a:p>
          <a:p>
            <a:pPr lvl="1"/>
            <a:r>
              <a:rPr lang="en-US" sz="1400" dirty="0" smtClean="0"/>
              <a:t>Africa less likely to transmit</a:t>
            </a:r>
          </a:p>
          <a:p>
            <a:pPr lvl="1"/>
            <a:r>
              <a:rPr lang="en-US" sz="1400" dirty="0" smtClean="0"/>
              <a:t>Eastern Europe more likely to transmit</a:t>
            </a:r>
          </a:p>
          <a:p>
            <a:pPr lvl="1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44019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Cyber Attack Network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1905000"/>
            <a:ext cx="7178090" cy="4124901"/>
          </a:xfrm>
        </p:spPr>
      </p:pic>
    </p:spTree>
    <p:extLst>
      <p:ext uri="{BB962C8B-B14F-4D97-AF65-F5344CB8AC3E}">
        <p14:creationId xmlns:p14="http://schemas.microsoft.com/office/powerpoint/2010/main" val="323032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Overview</a:t>
            </a:r>
            <a:endParaRPr lang="en-US" dirty="0"/>
          </a:p>
        </p:txBody>
      </p:sp>
      <p:pic>
        <p:nvPicPr>
          <p:cNvPr id="1026" name="Picture 2" descr="http://screenshots.en.sftcdn.net/blog/en/2009/04/symantec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68" y="2461534"/>
            <a:ext cx="1610632" cy="161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3670076"/>
              </p:ext>
            </p:extLst>
          </p:nvPr>
        </p:nvGraphicFramePr>
        <p:xfrm>
          <a:off x="3276600" y="1447800"/>
          <a:ext cx="2895600" cy="1662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479" y="3591731"/>
            <a:ext cx="2104716" cy="17539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2448327">
            <a:off x="4934066" y="3116414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Validate </a:t>
            </a:r>
          </a:p>
          <a:p>
            <a:r>
              <a:rPr lang="en-US" dirty="0" smtClean="0"/>
              <a:t>Simulation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9621011">
            <a:off x="1483804" y="2106134"/>
            <a:ext cx="1736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Characterizing </a:t>
            </a:r>
          </a:p>
          <a:p>
            <a:r>
              <a:rPr lang="en-US" dirty="0" err="1" smtClean="0"/>
              <a:t>CyberSpace</a:t>
            </a:r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 rot="19336015">
            <a:off x="3016060" y="3511863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Global Map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324291" y="6260068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Policy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026" idx="3"/>
            <a:endCxn id="7" idx="1"/>
          </p:cNvCxnSpPr>
          <p:nvPr/>
        </p:nvCxnSpPr>
        <p:spPr bwMode="auto">
          <a:xfrm flipV="1">
            <a:off x="1828800" y="2278864"/>
            <a:ext cx="1447800" cy="987986"/>
          </a:xfrm>
          <a:prstGeom prst="straightConnector1">
            <a:avLst/>
          </a:prstGeom>
          <a:solidFill>
            <a:srgbClr val="7499BE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>
            <a:stCxn id="7" idx="2"/>
          </p:cNvCxnSpPr>
          <p:nvPr/>
        </p:nvCxnSpPr>
        <p:spPr bwMode="auto">
          <a:xfrm flipH="1">
            <a:off x="2833612" y="3109928"/>
            <a:ext cx="1890788" cy="1466053"/>
          </a:xfrm>
          <a:prstGeom prst="straightConnector1">
            <a:avLst/>
          </a:prstGeom>
          <a:solidFill>
            <a:srgbClr val="7499BE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/>
          <p:cNvCxnSpPr>
            <a:stCxn id="7" idx="2"/>
            <a:endCxn id="6" idx="1"/>
          </p:cNvCxnSpPr>
          <p:nvPr/>
        </p:nvCxnSpPr>
        <p:spPr bwMode="auto">
          <a:xfrm>
            <a:off x="4724400" y="3109928"/>
            <a:ext cx="1619079" cy="1358768"/>
          </a:xfrm>
          <a:prstGeom prst="straightConnector1">
            <a:avLst/>
          </a:prstGeom>
          <a:solidFill>
            <a:srgbClr val="7499BE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/>
          <p:cNvCxnSpPr>
            <a:endCxn id="31" idx="0"/>
          </p:cNvCxnSpPr>
          <p:nvPr/>
        </p:nvCxnSpPr>
        <p:spPr bwMode="auto">
          <a:xfrm flipH="1">
            <a:off x="4724400" y="4428019"/>
            <a:ext cx="1662050" cy="595907"/>
          </a:xfrm>
          <a:prstGeom prst="straightConnector1">
            <a:avLst/>
          </a:prstGeom>
          <a:solidFill>
            <a:srgbClr val="7499BE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Straight Arrow Connector 27"/>
          <p:cNvCxnSpPr>
            <a:endCxn id="31" idx="0"/>
          </p:cNvCxnSpPr>
          <p:nvPr/>
        </p:nvCxnSpPr>
        <p:spPr bwMode="auto">
          <a:xfrm>
            <a:off x="2796147" y="4642589"/>
            <a:ext cx="1928253" cy="381337"/>
          </a:xfrm>
          <a:prstGeom prst="straightConnector1">
            <a:avLst/>
          </a:prstGeom>
          <a:solidFill>
            <a:srgbClr val="7499BE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014" y="5023926"/>
            <a:ext cx="1800772" cy="1236142"/>
          </a:xfrm>
          <a:prstGeom prst="rect">
            <a:avLst/>
          </a:prstGeom>
        </p:spPr>
      </p:pic>
      <p:pic>
        <p:nvPicPr>
          <p:cNvPr id="16" name="Content Placeholder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436" y="4284171"/>
            <a:ext cx="2895286" cy="166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20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Proliferators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stage proliferator is a country that incorporated cyber security in its military prior to 2000. </a:t>
            </a:r>
            <a:br>
              <a:rPr lang="en-US" dirty="0"/>
            </a:br>
            <a:endParaRPr lang="en-US" dirty="0"/>
          </a:p>
          <a:p>
            <a:r>
              <a:rPr lang="en-US" dirty="0" smtClean="0"/>
              <a:t>Proliferation likelihood refers to the likelihood that that country will seeks </a:t>
            </a:r>
            <a:r>
              <a:rPr lang="en-US" dirty="0"/>
              <a:t>to develop cyber capabilities</a:t>
            </a:r>
          </a:p>
        </p:txBody>
      </p:sp>
    </p:spTree>
    <p:extLst>
      <p:ext uri="{BB962C8B-B14F-4D97-AF65-F5344CB8AC3E}">
        <p14:creationId xmlns:p14="http://schemas.microsoft.com/office/powerpoint/2010/main" val="1857454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of Incorporating </a:t>
            </a:r>
            <a:br>
              <a:rPr lang="en-US" dirty="0" smtClean="0"/>
            </a:br>
            <a:r>
              <a:rPr lang="en-US" dirty="0" smtClean="0"/>
              <a:t>Cyber Security in Military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678685"/>
              </p:ext>
            </p:extLst>
          </p:nvPr>
        </p:nvGraphicFramePr>
        <p:xfrm>
          <a:off x="152400" y="1676400"/>
          <a:ext cx="236220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143000"/>
              </a:tblGrid>
              <a:tr h="33584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Country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46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Year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46A0"/>
                    </a:solidFill>
                  </a:tcPr>
                </a:tc>
              </a:tr>
              <a:tr h="33584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Albania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2010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84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Argentina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2004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84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Austria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2008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84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Australia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2009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84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Belarus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2001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84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Brazil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2008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84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Canada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2010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844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469040"/>
                          </a:solidFill>
                        </a:rPr>
                        <a:t>China*</a:t>
                      </a:r>
                      <a:endParaRPr lang="en-US" sz="1800" dirty="0">
                        <a:solidFill>
                          <a:srgbClr val="46904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469040"/>
                          </a:solidFill>
                        </a:rPr>
                        <a:t>Early 90s</a:t>
                      </a:r>
                      <a:endParaRPr lang="en-US" sz="1800" dirty="0">
                        <a:solidFill>
                          <a:srgbClr val="46904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84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Colombia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2005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84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Denmark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2009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84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Estonia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2008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099065"/>
              </p:ext>
            </p:extLst>
          </p:nvPr>
        </p:nvGraphicFramePr>
        <p:xfrm>
          <a:off x="3048000" y="1676400"/>
          <a:ext cx="243840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</a:tblGrid>
              <a:tr h="33584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Country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46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Year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46A0"/>
                    </a:solidFill>
                  </a:tcPr>
                </a:tc>
              </a:tr>
              <a:tr h="33584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Finland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2009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84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France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2008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84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Georgia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2005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84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Germany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2009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844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469040"/>
                          </a:solidFill>
                        </a:rPr>
                        <a:t>India*</a:t>
                      </a:r>
                      <a:endParaRPr lang="en-US" sz="1800" dirty="0">
                        <a:solidFill>
                          <a:srgbClr val="46904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469040"/>
                          </a:solidFill>
                        </a:rPr>
                        <a:t>Late</a:t>
                      </a:r>
                      <a:r>
                        <a:rPr lang="en-US" sz="1800" baseline="0" dirty="0" smtClean="0">
                          <a:solidFill>
                            <a:srgbClr val="469040"/>
                          </a:solidFill>
                        </a:rPr>
                        <a:t> 90s</a:t>
                      </a:r>
                      <a:endParaRPr lang="en-US" sz="1800" dirty="0">
                        <a:solidFill>
                          <a:srgbClr val="46904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84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Iran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2010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844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469040"/>
                          </a:solidFill>
                        </a:rPr>
                        <a:t>Israel*</a:t>
                      </a:r>
                      <a:endParaRPr lang="en-US" sz="1800" dirty="0">
                        <a:solidFill>
                          <a:srgbClr val="46904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469040"/>
                          </a:solidFill>
                        </a:rPr>
                        <a:t>Late 90s</a:t>
                      </a:r>
                      <a:endParaRPr lang="en-US" sz="1800" dirty="0">
                        <a:solidFill>
                          <a:srgbClr val="46904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84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Italy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2010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844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469040"/>
                          </a:solidFill>
                        </a:rPr>
                        <a:t>N. Korea*</a:t>
                      </a:r>
                      <a:endParaRPr lang="en-US" sz="1800" dirty="0">
                        <a:solidFill>
                          <a:srgbClr val="46904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469040"/>
                          </a:solidFill>
                        </a:rPr>
                        <a:t>90s</a:t>
                      </a:r>
                      <a:endParaRPr lang="en-US" sz="1800" dirty="0">
                        <a:solidFill>
                          <a:srgbClr val="46904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844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469040"/>
                          </a:solidFill>
                        </a:rPr>
                        <a:t>S. Korea*</a:t>
                      </a:r>
                      <a:endParaRPr lang="en-US" sz="1800" dirty="0">
                        <a:solidFill>
                          <a:srgbClr val="46904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469040"/>
                          </a:solidFill>
                        </a:rPr>
                        <a:t>1996</a:t>
                      </a:r>
                      <a:endParaRPr lang="en-US" sz="1800" dirty="0">
                        <a:solidFill>
                          <a:srgbClr val="46904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84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Malaysia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2007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844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469040"/>
                          </a:solidFill>
                        </a:rPr>
                        <a:t>Myanmar</a:t>
                      </a:r>
                      <a:endParaRPr lang="en-US" sz="1800" dirty="0">
                        <a:solidFill>
                          <a:srgbClr val="46904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469040"/>
                          </a:solidFill>
                        </a:rPr>
                        <a:t>90s</a:t>
                      </a:r>
                      <a:endParaRPr lang="en-US" sz="1800" dirty="0">
                        <a:solidFill>
                          <a:srgbClr val="46904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326467"/>
              </p:ext>
            </p:extLst>
          </p:nvPr>
        </p:nvGraphicFramePr>
        <p:xfrm>
          <a:off x="5943600" y="1676400"/>
          <a:ext cx="274320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219200"/>
              </a:tblGrid>
              <a:tr h="33584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Country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46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Year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46A0"/>
                    </a:solidFill>
                  </a:tcPr>
                </a:tc>
              </a:tr>
              <a:tr h="33584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Netherlands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2011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84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Norway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2010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844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469040"/>
                          </a:solidFill>
                        </a:rPr>
                        <a:t>Pakistan*</a:t>
                      </a:r>
                      <a:endParaRPr lang="en-US" sz="1800" dirty="0">
                        <a:solidFill>
                          <a:srgbClr val="46904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469040"/>
                          </a:solidFill>
                        </a:rPr>
                        <a:t>Late</a:t>
                      </a:r>
                      <a:r>
                        <a:rPr lang="en-US" sz="1800" baseline="0" dirty="0" smtClean="0">
                          <a:solidFill>
                            <a:srgbClr val="469040"/>
                          </a:solidFill>
                        </a:rPr>
                        <a:t> 90s</a:t>
                      </a:r>
                      <a:endParaRPr lang="en-US" sz="1800" dirty="0">
                        <a:solidFill>
                          <a:srgbClr val="46904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84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Poland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2011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844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469040"/>
                          </a:solidFill>
                        </a:rPr>
                        <a:t>Russia*</a:t>
                      </a:r>
                      <a:endParaRPr lang="en-US" sz="1800" dirty="0">
                        <a:solidFill>
                          <a:srgbClr val="46904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469040"/>
                          </a:solidFill>
                        </a:rPr>
                        <a:t>90s</a:t>
                      </a:r>
                      <a:endParaRPr lang="en-US" sz="1800" dirty="0">
                        <a:solidFill>
                          <a:srgbClr val="46904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84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Switzerland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2010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844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469040"/>
                          </a:solidFill>
                        </a:rPr>
                        <a:t>Taiwan*</a:t>
                      </a:r>
                      <a:endParaRPr lang="en-US" sz="1800" dirty="0">
                        <a:solidFill>
                          <a:srgbClr val="46904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469040"/>
                          </a:solidFill>
                        </a:rPr>
                        <a:t>2000</a:t>
                      </a:r>
                      <a:endParaRPr lang="en-US" sz="1800" dirty="0">
                        <a:solidFill>
                          <a:srgbClr val="46904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84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Turkey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2010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84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UK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2009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844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469040"/>
                          </a:solidFill>
                        </a:rPr>
                        <a:t>US*</a:t>
                      </a:r>
                      <a:endParaRPr lang="en-US" sz="1800" dirty="0">
                        <a:solidFill>
                          <a:srgbClr val="46904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469040"/>
                          </a:solidFill>
                        </a:rPr>
                        <a:t>90s</a:t>
                      </a:r>
                      <a:endParaRPr lang="en-US" sz="1800" dirty="0">
                        <a:solidFill>
                          <a:srgbClr val="46904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84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Ukraine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2004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15000" y="6150429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69040"/>
                </a:solidFill>
                <a:latin typeface="+mj-lt"/>
              </a:rPr>
              <a:t>* First-stage proliferators</a:t>
            </a:r>
            <a:endParaRPr lang="en-US" dirty="0">
              <a:solidFill>
                <a:srgbClr val="46904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4741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Send Stage Countries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3569208" y="1676400"/>
            <a:ext cx="1981200" cy="795528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Proliferation Likelihood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1600200" y="3733800"/>
            <a:ext cx="1981200" cy="795528"/>
          </a:xfrm>
          <a:prstGeom prst="roundRect">
            <a:avLst/>
          </a:prstGeom>
          <a:gradFill flip="none" rotWithShape="1">
            <a:gsLst>
              <a:gs pos="0">
                <a:srgbClr val="3333FF">
                  <a:tint val="66000"/>
                  <a:satMod val="160000"/>
                </a:srgbClr>
              </a:gs>
              <a:gs pos="50000">
                <a:srgbClr val="3333FF">
                  <a:tint val="44500"/>
                  <a:satMod val="160000"/>
                </a:srgbClr>
              </a:gs>
              <a:gs pos="100000">
                <a:srgbClr val="3333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Ally is First Stage Proliferator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152400" y="2442972"/>
            <a:ext cx="1981200" cy="795528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Enemy is First Stage Proliferator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6912864" y="2442972"/>
            <a:ext cx="1981200" cy="795528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Enemy is Second Stage Proliferator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3532632" y="4919472"/>
            <a:ext cx="1981200" cy="795528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ICT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5486400" y="3677412"/>
            <a:ext cx="1981200" cy="795528"/>
          </a:xfrm>
          <a:prstGeom prst="roundRect">
            <a:avLst/>
          </a:prstGeom>
          <a:gradFill flip="none" rotWithShape="1">
            <a:gsLst>
              <a:gs pos="0">
                <a:srgbClr val="3333FF">
                  <a:tint val="66000"/>
                  <a:satMod val="160000"/>
                </a:srgbClr>
              </a:gs>
              <a:gs pos="50000">
                <a:srgbClr val="3333FF">
                  <a:tint val="44500"/>
                  <a:satMod val="160000"/>
                </a:srgbClr>
              </a:gs>
              <a:gs pos="100000">
                <a:srgbClr val="3333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Ally is Second Stage Proliferator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4" name="Straight Arrow Connector 13"/>
          <p:cNvCxnSpPr>
            <a:stCxn id="7" idx="3"/>
            <a:endCxn id="4" idx="1"/>
          </p:cNvCxnSpPr>
          <p:nvPr/>
        </p:nvCxnSpPr>
        <p:spPr bwMode="auto">
          <a:xfrm flipV="1">
            <a:off x="2133600" y="2074164"/>
            <a:ext cx="1435608" cy="766572"/>
          </a:xfrm>
          <a:prstGeom prst="straightConnector1">
            <a:avLst/>
          </a:prstGeom>
          <a:ln w="57150">
            <a:solidFill>
              <a:srgbClr val="33CC33"/>
            </a:solidFill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718012" y="1929884"/>
            <a:ext cx="319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2" idx="1"/>
            <a:endCxn id="4" idx="2"/>
          </p:cNvCxnSpPr>
          <p:nvPr/>
        </p:nvCxnSpPr>
        <p:spPr bwMode="auto">
          <a:xfrm flipH="1" flipV="1">
            <a:off x="4559808" y="2471928"/>
            <a:ext cx="926592" cy="1603248"/>
          </a:xfrm>
          <a:prstGeom prst="straightConnector1">
            <a:avLst/>
          </a:prstGeom>
          <a:ln w="38100">
            <a:solidFill>
              <a:srgbClr val="33CC33"/>
            </a:solidFill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1"/>
            <a:endCxn id="4" idx="3"/>
          </p:cNvCxnSpPr>
          <p:nvPr/>
        </p:nvCxnSpPr>
        <p:spPr bwMode="auto">
          <a:xfrm flipH="1" flipV="1">
            <a:off x="5550408" y="2074164"/>
            <a:ext cx="1362456" cy="766572"/>
          </a:xfrm>
          <a:prstGeom prst="straightConnector1">
            <a:avLst/>
          </a:prstGeom>
          <a:ln w="3175">
            <a:solidFill>
              <a:srgbClr val="FFFF00"/>
            </a:solidFill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5" idx="3"/>
            <a:endCxn id="4" idx="2"/>
          </p:cNvCxnSpPr>
          <p:nvPr/>
        </p:nvCxnSpPr>
        <p:spPr bwMode="auto">
          <a:xfrm flipV="1">
            <a:off x="3581400" y="2471928"/>
            <a:ext cx="978408" cy="1659636"/>
          </a:xfrm>
          <a:prstGeom prst="straightConnector1">
            <a:avLst/>
          </a:prstGeom>
          <a:ln w="38100">
            <a:solidFill>
              <a:srgbClr val="33CC33"/>
            </a:solidFill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0"/>
            <a:endCxn id="4" idx="2"/>
          </p:cNvCxnSpPr>
          <p:nvPr/>
        </p:nvCxnSpPr>
        <p:spPr bwMode="auto">
          <a:xfrm flipV="1">
            <a:off x="4523232" y="2471928"/>
            <a:ext cx="36576" cy="2447544"/>
          </a:xfrm>
          <a:prstGeom prst="straightConnector1">
            <a:avLst/>
          </a:prstGeom>
          <a:ln w="12700">
            <a:solidFill>
              <a:srgbClr val="33CC33"/>
            </a:solidFill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755136" y="2944106"/>
            <a:ext cx="319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252681" y="3593068"/>
            <a:ext cx="319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086391" y="2943082"/>
            <a:ext cx="319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157680" y="2073640"/>
            <a:ext cx="319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1183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Exploits:  Countries that act as </a:t>
            </a:r>
            <a:r>
              <a:rPr lang="en-US" dirty="0" err="1" smtClean="0"/>
              <a:t>wayports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63" y="1600200"/>
            <a:ext cx="7957073" cy="4525963"/>
          </a:xfrm>
        </p:spPr>
      </p:pic>
      <p:sp>
        <p:nvSpPr>
          <p:cNvPr id="5" name="TextBox 4"/>
          <p:cNvSpPr txBox="1"/>
          <p:nvPr/>
        </p:nvSpPr>
        <p:spPr>
          <a:xfrm>
            <a:off x="3124200" y="5029200"/>
            <a:ext cx="1172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Argentina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96461" y="4936867"/>
            <a:ext cx="22236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Niger</a:t>
            </a:r>
          </a:p>
          <a:p>
            <a:pPr algn="l"/>
            <a:r>
              <a:rPr lang="en-US" dirty="0" smtClean="0"/>
              <a:t>Dem. Rep of Congo</a:t>
            </a:r>
          </a:p>
          <a:p>
            <a:pPr algn="l"/>
            <a:r>
              <a:rPr lang="en-US" dirty="0" smtClean="0"/>
              <a:t>Angola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67400" y="2133600"/>
            <a:ext cx="10567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Latvia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Moldova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Georgia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Croatia</a:t>
            </a:r>
          </a:p>
        </p:txBody>
      </p:sp>
    </p:spTree>
    <p:extLst>
      <p:ext uri="{BB962C8B-B14F-4D97-AF65-F5344CB8AC3E}">
        <p14:creationId xmlns:p14="http://schemas.microsoft.com/office/powerpoint/2010/main" val="37653219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Global perspective on cyber attacks</a:t>
            </a:r>
          </a:p>
          <a:p>
            <a:r>
              <a:rPr lang="en-US" dirty="0" smtClean="0"/>
              <a:t>ICT as preventative</a:t>
            </a:r>
          </a:p>
          <a:p>
            <a:r>
              <a:rPr lang="en-US" dirty="0" smtClean="0"/>
              <a:t>For exploits</a:t>
            </a:r>
          </a:p>
          <a:p>
            <a:pPr lvl="1"/>
            <a:r>
              <a:rPr lang="en-US" dirty="0" smtClean="0"/>
              <a:t>Some countries are </a:t>
            </a:r>
            <a:r>
              <a:rPr lang="en-US" dirty="0" err="1" smtClean="0"/>
              <a:t>wayports</a:t>
            </a:r>
            <a:endParaRPr lang="en-US" dirty="0" smtClean="0"/>
          </a:p>
          <a:p>
            <a:r>
              <a:rPr lang="en-US" dirty="0" smtClean="0"/>
              <a:t>Countries whose enemies and allies developed military cyber early are more likely to develop the capability</a:t>
            </a:r>
          </a:p>
          <a:p>
            <a:r>
              <a:rPr lang="en-US" dirty="0" smtClean="0"/>
              <a:t>Areas to watch</a:t>
            </a:r>
          </a:p>
          <a:p>
            <a:pPr lvl="1"/>
            <a:r>
              <a:rPr lang="en-US" dirty="0" smtClean="0"/>
              <a:t>Eastern Europe</a:t>
            </a:r>
          </a:p>
          <a:p>
            <a:pPr lvl="1"/>
            <a:r>
              <a:rPr lang="en-US" dirty="0" smtClean="0"/>
              <a:t>Central Africa</a:t>
            </a:r>
          </a:p>
          <a:p>
            <a:pPr lvl="1"/>
            <a:r>
              <a:rPr lang="en-US" smtClean="0"/>
              <a:t>Argentina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537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Symantec’s WINE telemetry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From ~10 million customer machines worldwide</a:t>
            </a:r>
          </a:p>
          <a:p>
            <a:pPr lvl="1"/>
            <a:r>
              <a:rPr lang="en-US" dirty="0" smtClean="0"/>
              <a:t>Use thesaurus for threat attributes</a:t>
            </a:r>
          </a:p>
          <a:p>
            <a:pPr lvl="2"/>
            <a:r>
              <a:rPr lang="en-US" dirty="0" smtClean="0"/>
              <a:t>AV: type, IPS: type, infrastructure</a:t>
            </a:r>
          </a:p>
          <a:p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242987" y="3110446"/>
            <a:ext cx="8760857" cy="1601071"/>
            <a:chOff x="230743" y="2878965"/>
            <a:chExt cx="8760857" cy="1601071"/>
          </a:xfrm>
        </p:grpSpPr>
        <p:pic>
          <p:nvPicPr>
            <p:cNvPr id="4" name="Image 5" descr="MP900402149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743" y="3122826"/>
              <a:ext cx="787969" cy="708297"/>
            </a:xfrm>
            <a:prstGeom prst="rect">
              <a:avLst/>
            </a:prstGeom>
          </p:spPr>
        </p:pic>
        <p:sp>
          <p:nvSpPr>
            <p:cNvPr id="5" name="Cloud 4"/>
            <p:cNvSpPr/>
            <p:nvPr/>
          </p:nvSpPr>
          <p:spPr bwMode="auto">
            <a:xfrm>
              <a:off x="778645" y="3386798"/>
              <a:ext cx="228600" cy="223476"/>
            </a:xfrm>
            <a:prstGeom prst="cloud">
              <a:avLst/>
            </a:prstGeom>
            <a:solidFill>
              <a:srgbClr val="C000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67042" y="3839705"/>
              <a:ext cx="1576158" cy="369332"/>
            </a:xfrm>
            <a:prstGeom prst="rect">
              <a:avLst/>
            </a:prstGeom>
            <a:solidFill>
              <a:srgbClr val="2646A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AV telemetry</a:t>
              </a:r>
              <a:endParaRPr lang="en-US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43000" y="3202132"/>
              <a:ext cx="1752600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2646A0"/>
                  </a:solidFill>
                </a:rPr>
                <a:t>IP, threat name</a:t>
              </a:r>
              <a:endParaRPr lang="en-US" dirty="0">
                <a:solidFill>
                  <a:srgbClr val="2646A0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 flipV="1">
              <a:off x="1018712" y="3613453"/>
              <a:ext cx="2286000" cy="12757"/>
            </a:xfrm>
            <a:prstGeom prst="straightConnector1">
              <a:avLst/>
            </a:prstGeom>
            <a:solidFill>
              <a:srgbClr val="7499BE"/>
            </a:solidFill>
            <a:ln w="19050" cap="flat" cmpd="sng" algn="ctr">
              <a:solidFill>
                <a:srgbClr val="2646A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pic>
          <p:nvPicPr>
            <p:cNvPr id="10" name="Image 5" descr="MP900402149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7015" y="3202132"/>
              <a:ext cx="787969" cy="708297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/>
          </p:nvCxnSpPr>
          <p:spPr bwMode="auto">
            <a:xfrm>
              <a:off x="3507087" y="3117378"/>
              <a:ext cx="0" cy="1362658"/>
            </a:xfrm>
            <a:prstGeom prst="line">
              <a:avLst/>
            </a:prstGeom>
            <a:solidFill>
              <a:srgbClr val="7499BE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3" name="Image 5" descr="MP900402149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3202131"/>
              <a:ext cx="787969" cy="708297"/>
            </a:xfrm>
            <a:prstGeom prst="rect">
              <a:avLst/>
            </a:prstGeom>
          </p:spPr>
        </p:pic>
        <p:cxnSp>
          <p:nvCxnSpPr>
            <p:cNvPr id="14" name="Straight Arrow Connector 13"/>
            <p:cNvCxnSpPr/>
            <p:nvPr/>
          </p:nvCxnSpPr>
          <p:spPr bwMode="auto">
            <a:xfrm flipV="1">
              <a:off x="4572000" y="3568472"/>
              <a:ext cx="914400" cy="6380"/>
            </a:xfrm>
            <a:prstGeom prst="straightConnector1">
              <a:avLst/>
            </a:prstGeom>
            <a:solidFill>
              <a:srgbClr val="7499BE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" name="Cloud 15"/>
            <p:cNvSpPr/>
            <p:nvPr/>
          </p:nvSpPr>
          <p:spPr bwMode="auto">
            <a:xfrm>
              <a:off x="4838700" y="3315722"/>
              <a:ext cx="228600" cy="223476"/>
            </a:xfrm>
            <a:prstGeom prst="cloud">
              <a:avLst/>
            </a:prstGeom>
            <a:solidFill>
              <a:srgbClr val="C000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78068" y="2878965"/>
              <a:ext cx="2470951" cy="64633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2646A0"/>
                  </a:solidFill>
                </a:rPr>
                <a:t>IP victim, IP attacker, threat name</a:t>
              </a:r>
              <a:endParaRPr lang="en-US" dirty="0">
                <a:solidFill>
                  <a:srgbClr val="2646A0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 flipV="1">
              <a:off x="6256614" y="3539198"/>
              <a:ext cx="2734986" cy="22021"/>
            </a:xfrm>
            <a:prstGeom prst="straightConnector1">
              <a:avLst/>
            </a:prstGeom>
            <a:solidFill>
              <a:srgbClr val="7499BE"/>
            </a:solidFill>
            <a:ln w="19050" cap="flat" cmpd="sng" algn="ctr">
              <a:solidFill>
                <a:srgbClr val="2646A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4698211" y="3921808"/>
              <a:ext cx="1576158" cy="369332"/>
            </a:xfrm>
            <a:prstGeom prst="rect">
              <a:avLst/>
            </a:prstGeom>
            <a:solidFill>
              <a:srgbClr val="2646A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IPS telemetry</a:t>
              </a:r>
              <a:endParaRPr lang="en-US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4" name="Up Arrow 23"/>
          <p:cNvSpPr/>
          <p:nvPr/>
        </p:nvSpPr>
        <p:spPr bwMode="auto">
          <a:xfrm>
            <a:off x="5498644" y="4711517"/>
            <a:ext cx="484632" cy="978408"/>
          </a:xfrm>
          <a:prstGeom prst="upArrow">
            <a:avLst/>
          </a:prstGeom>
          <a:solidFill>
            <a:srgbClr val="008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346750" y="5867400"/>
            <a:ext cx="837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Focus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96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Cyber Threat Propagation Mechanisms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Fake applications</a:t>
            </a:r>
          </a:p>
          <a:p>
            <a:pPr lvl="1"/>
            <a:r>
              <a:rPr lang="en-US" dirty="0" smtClean="0"/>
              <a:t>E.g., </a:t>
            </a:r>
            <a:r>
              <a:rPr lang="en-US" i="1" dirty="0"/>
              <a:t>Fake anti-virus</a:t>
            </a:r>
          </a:p>
          <a:p>
            <a:pPr lvl="1"/>
            <a:r>
              <a:rPr lang="en-US" dirty="0" smtClean="0"/>
              <a:t>Manual download by user, drive-by-downloads, spam</a:t>
            </a:r>
          </a:p>
          <a:p>
            <a:r>
              <a:rPr lang="en-US" dirty="0" smtClean="0"/>
              <a:t>Exploit</a:t>
            </a:r>
          </a:p>
          <a:p>
            <a:pPr lvl="1"/>
            <a:r>
              <a:rPr lang="en-US" dirty="0" smtClean="0"/>
              <a:t>E.g., </a:t>
            </a:r>
            <a:r>
              <a:rPr lang="en-US" i="1" dirty="0"/>
              <a:t>Apache Struts CVE-2013-2251 Code Execution </a:t>
            </a:r>
          </a:p>
          <a:p>
            <a:pPr lvl="1"/>
            <a:r>
              <a:rPr lang="en-US" dirty="0" smtClean="0"/>
              <a:t>A program that takes advantage of a software vulnerability. propagation mechanism depends on how they are used with other malware</a:t>
            </a:r>
          </a:p>
          <a:p>
            <a:r>
              <a:rPr lang="en-US" dirty="0" smtClean="0"/>
              <a:t>Web attack</a:t>
            </a:r>
          </a:p>
          <a:p>
            <a:pPr lvl="1"/>
            <a:r>
              <a:rPr lang="en-US" dirty="0"/>
              <a:t>E.g., </a:t>
            </a:r>
            <a:r>
              <a:rPr lang="en-US" i="1" dirty="0"/>
              <a:t>Adobe Flash CVE-2011-1140 3</a:t>
            </a:r>
          </a:p>
          <a:p>
            <a:pPr lvl="1"/>
            <a:r>
              <a:rPr lang="en-US" dirty="0" smtClean="0"/>
              <a:t>Special case of an exploit, typically used within a drive-by-download</a:t>
            </a:r>
          </a:p>
          <a:p>
            <a:r>
              <a:rPr lang="en-US" dirty="0" smtClean="0"/>
              <a:t>Other</a:t>
            </a:r>
          </a:p>
          <a:p>
            <a:pPr lvl="1"/>
            <a:r>
              <a:rPr lang="en-US" dirty="0" smtClean="0"/>
              <a:t>E.g., </a:t>
            </a:r>
            <a:r>
              <a:rPr lang="en-US" i="1" dirty="0" err="1" smtClean="0"/>
              <a:t>Alcarys</a:t>
            </a:r>
            <a:r>
              <a:rPr lang="en-US" i="1" dirty="0" smtClean="0"/>
              <a:t> </a:t>
            </a:r>
            <a:r>
              <a:rPr lang="en-US" i="1" dirty="0"/>
              <a:t>worm</a:t>
            </a:r>
          </a:p>
          <a:p>
            <a:pPr lvl="1"/>
            <a:r>
              <a:rPr lang="en-US" dirty="0" smtClean="0"/>
              <a:t>Viruses, Trojans, Worms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103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Threats &amp;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hreat </a:t>
            </a:r>
            <a:r>
              <a:rPr lang="en-US" dirty="0"/>
              <a:t>reports </a:t>
            </a:r>
            <a:r>
              <a:rPr lang="en-US" dirty="0" smtClean="0"/>
              <a:t>do not equal </a:t>
            </a:r>
            <a:r>
              <a:rPr lang="en-US" dirty="0"/>
              <a:t>cyber incidents </a:t>
            </a:r>
            <a:r>
              <a:rPr lang="en-US" dirty="0" smtClean="0"/>
              <a:t>at the machine level 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example, a machine infected with a given threat (malware) for a long time may send multiple threat reports over time, but there is only one infection. </a:t>
            </a:r>
            <a:endParaRPr lang="en-US" dirty="0" smtClean="0"/>
          </a:p>
          <a:p>
            <a:r>
              <a:rPr lang="en-US" dirty="0" smtClean="0"/>
              <a:t>“Threat” - number </a:t>
            </a:r>
            <a:r>
              <a:rPr lang="en-US" dirty="0"/>
              <a:t>of </a:t>
            </a:r>
            <a:r>
              <a:rPr lang="en-US" dirty="0" smtClean="0"/>
              <a:t>unique </a:t>
            </a:r>
            <a:r>
              <a:rPr lang="en-US" dirty="0"/>
              <a:t>threat (malware) families that the machine </a:t>
            </a:r>
            <a:r>
              <a:rPr lang="en-US" dirty="0" smtClean="0"/>
              <a:t>reports </a:t>
            </a:r>
          </a:p>
          <a:p>
            <a:r>
              <a:rPr lang="en-US" dirty="0" smtClean="0"/>
              <a:t>“Attack” - the </a:t>
            </a:r>
            <a:r>
              <a:rPr lang="en-US" dirty="0"/>
              <a:t>number of machines that attacked the victim computer (for each threat family)</a:t>
            </a:r>
          </a:p>
        </p:txBody>
      </p:sp>
    </p:spTree>
    <p:extLst>
      <p:ext uri="{BB962C8B-B14F-4D97-AF65-F5344CB8AC3E}">
        <p14:creationId xmlns:p14="http://schemas.microsoft.com/office/powerpoint/2010/main" val="3009811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Illustrative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4875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Threats encountered</a:t>
            </a:r>
          </a:p>
          <a:p>
            <a:pPr lvl="1"/>
            <a:r>
              <a:rPr lang="en-US" dirty="0" err="1" smtClean="0"/>
              <a:t>Avg</a:t>
            </a:r>
            <a:r>
              <a:rPr lang="en-US" dirty="0" smtClean="0"/>
              <a:t> # of threats by Symantec machine</a:t>
            </a:r>
          </a:p>
          <a:p>
            <a:pPr lvl="1"/>
            <a:r>
              <a:rPr lang="en-US" dirty="0" smtClean="0"/>
              <a:t># of threats reported by all Symantec machines in a country/ # of Symantec machines in country</a:t>
            </a:r>
          </a:p>
          <a:p>
            <a:pPr lvl="1"/>
            <a:r>
              <a:rPr lang="en-US" dirty="0" smtClean="0"/>
              <a:t>Total &amp; by threat type (AV &amp; IPS)</a:t>
            </a:r>
          </a:p>
          <a:p>
            <a:r>
              <a:rPr lang="en-US" dirty="0" smtClean="0"/>
              <a:t>Attacks encountered</a:t>
            </a:r>
          </a:p>
          <a:p>
            <a:pPr lvl="1"/>
            <a:r>
              <a:rPr lang="en-US" dirty="0" err="1" smtClean="0"/>
              <a:t>Avg</a:t>
            </a:r>
            <a:r>
              <a:rPr lang="en-US" dirty="0" smtClean="0"/>
              <a:t> # of attacks encountered by Symantec machine </a:t>
            </a:r>
          </a:p>
          <a:p>
            <a:pPr lvl="1"/>
            <a:r>
              <a:rPr lang="en-US" dirty="0" smtClean="0"/>
              <a:t># attacks encountered: # (attacker machine, threat)</a:t>
            </a:r>
          </a:p>
          <a:p>
            <a:pPr lvl="1"/>
            <a:r>
              <a:rPr lang="en-US" dirty="0" smtClean="0"/>
              <a:t>Total &amp; by threat type (IPS)</a:t>
            </a:r>
          </a:p>
          <a:p>
            <a:r>
              <a:rPr lang="en-US" dirty="0"/>
              <a:t>Attacks transmitted</a:t>
            </a:r>
          </a:p>
          <a:p>
            <a:pPr lvl="1"/>
            <a:r>
              <a:rPr lang="en-US" dirty="0" err="1"/>
              <a:t>Avg</a:t>
            </a:r>
            <a:r>
              <a:rPr lang="en-US" dirty="0"/>
              <a:t> # of attacks transmitted by a computer</a:t>
            </a:r>
          </a:p>
          <a:p>
            <a:pPr lvl="1"/>
            <a:r>
              <a:rPr lang="en-US" dirty="0"/>
              <a:t># attacks transmitted: (# victim machine, threat)</a:t>
            </a:r>
          </a:p>
          <a:p>
            <a:pPr lvl="1"/>
            <a:r>
              <a:rPr lang="en-US" dirty="0"/>
              <a:t>Total &amp; by attack infrastructure (IPS)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1238277" y="5100774"/>
            <a:ext cx="5019582" cy="1306072"/>
            <a:chOff x="1319074" y="4963900"/>
            <a:chExt cx="5019582" cy="1306072"/>
          </a:xfrm>
        </p:grpSpPr>
        <p:pic>
          <p:nvPicPr>
            <p:cNvPr id="6" name="Image 5" descr="MP900402149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7330" y="4971858"/>
              <a:ext cx="393169" cy="353416"/>
            </a:xfrm>
            <a:prstGeom prst="rect">
              <a:avLst/>
            </a:prstGeom>
          </p:spPr>
        </p:pic>
        <p:pic>
          <p:nvPicPr>
            <p:cNvPr id="7" name="Image 5" descr="MP900402149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800" y="5205357"/>
              <a:ext cx="787969" cy="708297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 bwMode="auto">
            <a:xfrm>
              <a:off x="3200144" y="5154748"/>
              <a:ext cx="1981456" cy="404757"/>
            </a:xfrm>
            <a:prstGeom prst="straightConnector1">
              <a:avLst/>
            </a:prstGeom>
            <a:solidFill>
              <a:srgbClr val="7499BE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Cloud 9"/>
            <p:cNvSpPr/>
            <p:nvPr/>
          </p:nvSpPr>
          <p:spPr bwMode="auto">
            <a:xfrm>
              <a:off x="3357239" y="5063061"/>
              <a:ext cx="228600" cy="223476"/>
            </a:xfrm>
            <a:prstGeom prst="cloud">
              <a:avLst/>
            </a:prstGeom>
            <a:solidFill>
              <a:srgbClr val="C000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loud 10"/>
            <p:cNvSpPr/>
            <p:nvPr/>
          </p:nvSpPr>
          <p:spPr bwMode="auto">
            <a:xfrm>
              <a:off x="4305172" y="5271059"/>
              <a:ext cx="228600" cy="223476"/>
            </a:xfrm>
            <a:prstGeom prst="cloud">
              <a:avLst/>
            </a:prstGeom>
            <a:solidFill>
              <a:srgbClr val="C000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52365" y="4963900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Attacker 1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52365" y="5408467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Attacker 2</a:t>
              </a:r>
              <a:endParaRPr lang="en-US" dirty="0"/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 flipV="1">
              <a:off x="3276600" y="5782334"/>
              <a:ext cx="1828800" cy="302972"/>
            </a:xfrm>
            <a:prstGeom prst="straightConnector1">
              <a:avLst/>
            </a:prstGeom>
            <a:solidFill>
              <a:srgbClr val="7499BE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" name="Cloud 15"/>
            <p:cNvSpPr/>
            <p:nvPr/>
          </p:nvSpPr>
          <p:spPr bwMode="auto">
            <a:xfrm>
              <a:off x="3688302" y="5913654"/>
              <a:ext cx="228600" cy="223476"/>
            </a:xfrm>
            <a:prstGeom prst="cloud">
              <a:avLst/>
            </a:prstGeom>
            <a:solidFill>
              <a:srgbClr val="C000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Cloud 16"/>
            <p:cNvSpPr/>
            <p:nvPr/>
          </p:nvSpPr>
          <p:spPr bwMode="auto">
            <a:xfrm>
              <a:off x="4305172" y="5822082"/>
              <a:ext cx="228600" cy="223476"/>
            </a:xfrm>
            <a:prstGeom prst="cloud">
              <a:avLst/>
            </a:prstGeom>
            <a:solidFill>
              <a:srgbClr val="2646A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43256" y="5900640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Victim</a:t>
              </a:r>
              <a:endParaRPr lang="en-US" dirty="0"/>
            </a:p>
          </p:txBody>
        </p:sp>
        <p:pic>
          <p:nvPicPr>
            <p:cNvPr id="20" name="Image 5" descr="MP900402149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0800" y="5382797"/>
              <a:ext cx="393169" cy="353416"/>
            </a:xfrm>
            <a:prstGeom prst="rect">
              <a:avLst/>
            </a:prstGeom>
          </p:spPr>
        </p:pic>
        <p:pic>
          <p:nvPicPr>
            <p:cNvPr id="21" name="Image 5" descr="MP900402149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8351" y="5804818"/>
              <a:ext cx="393169" cy="35341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319074" y="5782334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Attacker 3</a:t>
              </a:r>
              <a:endParaRPr lang="en-US" dirty="0"/>
            </a:p>
          </p:txBody>
        </p:sp>
        <p:cxnSp>
          <p:nvCxnSpPr>
            <p:cNvPr id="27" name="Straight Arrow Connector 26"/>
            <p:cNvCxnSpPr/>
            <p:nvPr/>
          </p:nvCxnSpPr>
          <p:spPr bwMode="auto">
            <a:xfrm>
              <a:off x="3124200" y="5567463"/>
              <a:ext cx="1905000" cy="71337"/>
            </a:xfrm>
            <a:prstGeom prst="straightConnector1">
              <a:avLst/>
            </a:prstGeom>
            <a:solidFill>
              <a:srgbClr val="7499BE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8" name="Cloud 27"/>
            <p:cNvSpPr/>
            <p:nvPr/>
          </p:nvSpPr>
          <p:spPr bwMode="auto">
            <a:xfrm>
              <a:off x="3757587" y="5414980"/>
              <a:ext cx="228600" cy="223476"/>
            </a:xfrm>
            <a:prstGeom prst="cloud">
              <a:avLst/>
            </a:prstGeom>
            <a:solidFill>
              <a:srgbClr val="2646A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6209915" y="5425756"/>
            <a:ext cx="2934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threats encountered: 2</a:t>
            </a:r>
          </a:p>
          <a:p>
            <a:r>
              <a:rPr lang="en-US" dirty="0" smtClean="0"/>
              <a:t># attacks encountered: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41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686800" cy="2590799"/>
          </a:xfrm>
        </p:spPr>
        <p:txBody>
          <a:bodyPr>
            <a:normAutofit/>
          </a:bodyPr>
          <a:lstStyle/>
          <a:p>
            <a:r>
              <a:rPr lang="en-US" dirty="0"/>
              <a:t>Cyber attack network</a:t>
            </a:r>
          </a:p>
          <a:p>
            <a:pPr lvl="1"/>
            <a:r>
              <a:rPr lang="en-US" dirty="0" err="1"/>
              <a:t>Avg</a:t>
            </a:r>
            <a:r>
              <a:rPr lang="en-US" dirty="0"/>
              <a:t> # of attacks by a computer in country i on a computer in country j</a:t>
            </a:r>
          </a:p>
          <a:p>
            <a:pPr lvl="1"/>
            <a:r>
              <a:rPr lang="en-US" dirty="0"/>
              <a:t>(# of attacks by computers in country i on computers in country j</a:t>
            </a:r>
            <a:r>
              <a:rPr lang="en-US" dirty="0" smtClean="0"/>
              <a:t>)/                                                                     (# </a:t>
            </a:r>
            <a:r>
              <a:rPr lang="en-US" dirty="0"/>
              <a:t>of computers in i * # Symantec computers in j)</a:t>
            </a:r>
          </a:p>
          <a:p>
            <a:pPr lvl="1"/>
            <a:r>
              <a:rPr lang="en-US" dirty="0"/>
              <a:t>Total, </a:t>
            </a:r>
            <a:r>
              <a:rPr lang="en-US" dirty="0" smtClean="0"/>
              <a:t>infrastructure </a:t>
            </a:r>
            <a:r>
              <a:rPr lang="en-US" dirty="0"/>
              <a:t>* </a:t>
            </a:r>
            <a:r>
              <a:rPr lang="en-US" dirty="0" smtClean="0"/>
              <a:t>type, (IPS)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229708" y="4541000"/>
            <a:ext cx="8763000" cy="1817125"/>
            <a:chOff x="152400" y="4799624"/>
            <a:chExt cx="8763000" cy="1817125"/>
          </a:xfrm>
        </p:grpSpPr>
        <p:sp>
          <p:nvSpPr>
            <p:cNvPr id="34" name="TextBox 33"/>
            <p:cNvSpPr txBox="1"/>
            <p:nvPr/>
          </p:nvSpPr>
          <p:spPr>
            <a:xfrm>
              <a:off x="152400" y="4799624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Country i</a:t>
              </a:r>
              <a:endParaRPr lang="en-US" dirty="0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4002163" y="5460296"/>
              <a:ext cx="2529397" cy="934791"/>
              <a:chOff x="4294386" y="5450473"/>
              <a:chExt cx="2529397" cy="934791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4461583" y="5450473"/>
                <a:ext cx="2362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Symantec machine</a:t>
                </a:r>
                <a:endParaRPr lang="en-US" sz="1600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294386" y="5671225"/>
                <a:ext cx="2362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other machine</a:t>
                </a:r>
                <a:endParaRPr lang="en-US" sz="1600" dirty="0"/>
              </a:p>
            </p:txBody>
          </p:sp>
          <p:sp>
            <p:nvSpPr>
              <p:cNvPr id="36" name="Rectangle 35"/>
              <p:cNvSpPr/>
              <p:nvPr/>
            </p:nvSpPr>
            <p:spPr bwMode="auto">
              <a:xfrm>
                <a:off x="4461583" y="5525980"/>
                <a:ext cx="152400" cy="152400"/>
              </a:xfrm>
              <a:prstGeom prst="rect">
                <a:avLst/>
              </a:prstGeom>
              <a:solidFill>
                <a:schemeClr val="tx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 bwMode="auto">
              <a:xfrm>
                <a:off x="4461583" y="5785930"/>
                <a:ext cx="152400" cy="1524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Cloud 43"/>
              <p:cNvSpPr/>
              <p:nvPr/>
            </p:nvSpPr>
            <p:spPr bwMode="auto">
              <a:xfrm>
                <a:off x="4461583" y="6133920"/>
                <a:ext cx="114300" cy="175250"/>
              </a:xfrm>
              <a:prstGeom prst="cloud">
                <a:avLst/>
              </a:prstGeom>
              <a:solidFill>
                <a:srgbClr val="C000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 bwMode="auto">
              <a:xfrm>
                <a:off x="4675386" y="6145109"/>
                <a:ext cx="111897" cy="14121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Isosceles Triangle 45"/>
              <p:cNvSpPr/>
              <p:nvPr/>
            </p:nvSpPr>
            <p:spPr bwMode="auto">
              <a:xfrm>
                <a:off x="4903986" y="6160582"/>
                <a:ext cx="185692" cy="121925"/>
              </a:xfrm>
              <a:prstGeom prst="triangle">
                <a:avLst/>
              </a:prstGeom>
              <a:solidFill>
                <a:srgbClr val="FFC0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4728375" y="6046710"/>
                <a:ext cx="146925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threats</a:t>
                </a:r>
                <a:endParaRPr lang="en-US" sz="1600" dirty="0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1446503" y="4858565"/>
              <a:ext cx="7468897" cy="1758184"/>
              <a:chOff x="1446503" y="4858565"/>
              <a:chExt cx="7468897" cy="1758184"/>
            </a:xfrm>
          </p:grpSpPr>
          <p:sp>
            <p:nvSpPr>
              <p:cNvPr id="32" name="Rectangle 31"/>
              <p:cNvSpPr/>
              <p:nvPr/>
            </p:nvSpPr>
            <p:spPr bwMode="auto">
              <a:xfrm>
                <a:off x="1446503" y="4867653"/>
                <a:ext cx="685800" cy="173736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 bwMode="auto">
              <a:xfrm>
                <a:off x="3189486" y="4879389"/>
                <a:ext cx="685800" cy="173736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713203" y="4976119"/>
                <a:ext cx="152400" cy="1577081"/>
                <a:chOff x="2295617" y="4899919"/>
                <a:chExt cx="152400" cy="1577081"/>
              </a:xfrm>
            </p:grpSpPr>
            <p:sp>
              <p:nvSpPr>
                <p:cNvPr id="8" name="Rectangle 7"/>
                <p:cNvSpPr/>
                <p:nvPr/>
              </p:nvSpPr>
              <p:spPr bwMode="auto">
                <a:xfrm>
                  <a:off x="2295617" y="6324600"/>
                  <a:ext cx="152400" cy="152400"/>
                </a:xfrm>
                <a:prstGeom prst="rect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0" name="Group 9"/>
                <p:cNvGrpSpPr/>
                <p:nvPr/>
              </p:nvGrpSpPr>
              <p:grpSpPr>
                <a:xfrm>
                  <a:off x="2295617" y="4899919"/>
                  <a:ext cx="152400" cy="1291331"/>
                  <a:chOff x="2295617" y="4899919"/>
                  <a:chExt cx="152400" cy="1291331"/>
                </a:xfrm>
              </p:grpSpPr>
              <p:sp>
                <p:nvSpPr>
                  <p:cNvPr id="4" name="Rectangle 3"/>
                  <p:cNvSpPr/>
                  <p:nvPr/>
                </p:nvSpPr>
                <p:spPr bwMode="auto">
                  <a:xfrm>
                    <a:off x="2295617" y="5181600"/>
                    <a:ext cx="152400" cy="152400"/>
                  </a:xfrm>
                  <a:prstGeom prst="rect">
                    <a:avLst/>
                  </a:prstGeom>
                  <a:solidFill>
                    <a:schemeClr val="tx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" name="Rectangle 4"/>
                  <p:cNvSpPr/>
                  <p:nvPr/>
                </p:nvSpPr>
                <p:spPr bwMode="auto">
                  <a:xfrm>
                    <a:off x="2295617" y="5467350"/>
                    <a:ext cx="152400" cy="152400"/>
                  </a:xfrm>
                  <a:prstGeom prst="rect">
                    <a:avLst/>
                  </a:prstGeom>
                  <a:noFill/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" name="Rectangle 5"/>
                  <p:cNvSpPr/>
                  <p:nvPr/>
                </p:nvSpPr>
                <p:spPr bwMode="auto">
                  <a:xfrm>
                    <a:off x="2295617" y="5753100"/>
                    <a:ext cx="152400" cy="152400"/>
                  </a:xfrm>
                  <a:prstGeom prst="rect">
                    <a:avLst/>
                  </a:prstGeom>
                  <a:noFill/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" name="Rectangle 6"/>
                  <p:cNvSpPr/>
                  <p:nvPr/>
                </p:nvSpPr>
                <p:spPr bwMode="auto">
                  <a:xfrm>
                    <a:off x="2295617" y="6038850"/>
                    <a:ext cx="152400" cy="152400"/>
                  </a:xfrm>
                  <a:prstGeom prst="rect">
                    <a:avLst/>
                  </a:prstGeom>
                  <a:noFill/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" name="Rectangle 8"/>
                  <p:cNvSpPr/>
                  <p:nvPr/>
                </p:nvSpPr>
                <p:spPr bwMode="auto">
                  <a:xfrm>
                    <a:off x="2295617" y="4899919"/>
                    <a:ext cx="152400" cy="152400"/>
                  </a:xfrm>
                  <a:prstGeom prst="rect">
                    <a:avLst/>
                  </a:prstGeom>
                  <a:noFill/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" name="Group 13"/>
              <p:cNvGrpSpPr/>
              <p:nvPr/>
            </p:nvGrpSpPr>
            <p:grpSpPr>
              <a:xfrm>
                <a:off x="3456186" y="4976119"/>
                <a:ext cx="152400" cy="1291331"/>
                <a:chOff x="2295617" y="4899919"/>
                <a:chExt cx="152400" cy="1291331"/>
              </a:xfrm>
            </p:grpSpPr>
            <p:sp>
              <p:nvSpPr>
                <p:cNvPr id="15" name="Rectangle 14"/>
                <p:cNvSpPr/>
                <p:nvPr/>
              </p:nvSpPr>
              <p:spPr bwMode="auto">
                <a:xfrm>
                  <a:off x="2295617" y="5181600"/>
                  <a:ext cx="152400" cy="152400"/>
                </a:xfrm>
                <a:prstGeom prst="rect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/>
                <p:cNvSpPr/>
                <p:nvPr/>
              </p:nvSpPr>
              <p:spPr bwMode="auto">
                <a:xfrm>
                  <a:off x="2295617" y="5467350"/>
                  <a:ext cx="152400" cy="152400"/>
                </a:xfrm>
                <a:prstGeom prst="rect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 16"/>
                <p:cNvSpPr/>
                <p:nvPr/>
              </p:nvSpPr>
              <p:spPr bwMode="auto">
                <a:xfrm>
                  <a:off x="2295617" y="5753100"/>
                  <a:ext cx="152400" cy="152400"/>
                </a:xfrm>
                <a:prstGeom prst="rect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/>
                <p:cNvSpPr/>
                <p:nvPr/>
              </p:nvSpPr>
              <p:spPr bwMode="auto">
                <a:xfrm>
                  <a:off x="2295617" y="6038850"/>
                  <a:ext cx="152400" cy="152400"/>
                </a:xfrm>
                <a:prstGeom prst="rect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/>
                <p:cNvSpPr/>
                <p:nvPr/>
              </p:nvSpPr>
              <p:spPr bwMode="auto">
                <a:xfrm>
                  <a:off x="2295617" y="4899919"/>
                  <a:ext cx="152400" cy="152400"/>
                </a:xfrm>
                <a:prstGeom prst="rect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1" name="Straight Arrow Connector 20"/>
              <p:cNvCxnSpPr>
                <a:stCxn id="5" idx="3"/>
                <a:endCxn id="16" idx="1"/>
              </p:cNvCxnSpPr>
              <p:nvPr/>
            </p:nvCxnSpPr>
            <p:spPr bwMode="auto">
              <a:xfrm>
                <a:off x="1865603" y="5619750"/>
                <a:ext cx="1590583" cy="0"/>
              </a:xfrm>
              <a:prstGeom prst="straightConnector1">
                <a:avLst/>
              </a:prstGeom>
              <a:solidFill>
                <a:srgbClr val="7499BE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2" name="Straight Arrow Connector 21"/>
              <p:cNvCxnSpPr/>
              <p:nvPr/>
            </p:nvCxnSpPr>
            <p:spPr bwMode="auto">
              <a:xfrm>
                <a:off x="1865602" y="5905500"/>
                <a:ext cx="1590583" cy="0"/>
              </a:xfrm>
              <a:prstGeom prst="straightConnector1">
                <a:avLst/>
              </a:prstGeom>
              <a:solidFill>
                <a:srgbClr val="7499BE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3" name="Straight Arrow Connector 22"/>
              <p:cNvCxnSpPr/>
              <p:nvPr/>
            </p:nvCxnSpPr>
            <p:spPr bwMode="auto">
              <a:xfrm>
                <a:off x="1864120" y="5905500"/>
                <a:ext cx="1590585" cy="282421"/>
              </a:xfrm>
              <a:prstGeom prst="straightConnector1">
                <a:avLst/>
              </a:prstGeom>
              <a:solidFill>
                <a:srgbClr val="7499BE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6" name="Straight Arrow Connector 25"/>
              <p:cNvCxnSpPr>
                <a:endCxn id="18" idx="1"/>
              </p:cNvCxnSpPr>
              <p:nvPr/>
            </p:nvCxnSpPr>
            <p:spPr bwMode="auto">
              <a:xfrm flipV="1">
                <a:off x="1865603" y="6191250"/>
                <a:ext cx="1590583" cy="285750"/>
              </a:xfrm>
              <a:prstGeom prst="straightConnector1">
                <a:avLst/>
              </a:prstGeom>
              <a:solidFill>
                <a:srgbClr val="7499BE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8" name="Cloud 27"/>
              <p:cNvSpPr/>
              <p:nvPr/>
            </p:nvSpPr>
            <p:spPr bwMode="auto">
              <a:xfrm>
                <a:off x="2207025" y="5497825"/>
                <a:ext cx="114300" cy="175250"/>
              </a:xfrm>
              <a:prstGeom prst="cloud">
                <a:avLst/>
              </a:prstGeom>
              <a:solidFill>
                <a:srgbClr val="C000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Isosceles Triangle 28"/>
              <p:cNvSpPr/>
              <p:nvPr/>
            </p:nvSpPr>
            <p:spPr bwMode="auto">
              <a:xfrm>
                <a:off x="2475201" y="6273162"/>
                <a:ext cx="185692" cy="121925"/>
              </a:xfrm>
              <a:prstGeom prst="triangle">
                <a:avLst/>
              </a:prstGeom>
              <a:solidFill>
                <a:srgbClr val="FFC0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Cloud 29"/>
              <p:cNvSpPr/>
              <p:nvPr/>
            </p:nvSpPr>
            <p:spPr bwMode="auto">
              <a:xfrm>
                <a:off x="2696589" y="5763080"/>
                <a:ext cx="114300" cy="175250"/>
              </a:xfrm>
              <a:prstGeom prst="cloud">
                <a:avLst/>
              </a:prstGeom>
              <a:solidFill>
                <a:srgbClr val="C000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 bwMode="auto">
              <a:xfrm>
                <a:off x="2749023" y="5992709"/>
                <a:ext cx="111897" cy="14121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3811663" y="4858565"/>
                <a:ext cx="1371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Country j</a:t>
                </a:r>
                <a:endParaRPr lang="en-US" dirty="0"/>
              </a:p>
            </p:txBody>
          </p:sp>
          <p:cxnSp>
            <p:nvCxnSpPr>
              <p:cNvPr id="38" name="Straight Arrow Connector 37"/>
              <p:cNvCxnSpPr>
                <a:stCxn id="9" idx="3"/>
                <a:endCxn id="19" idx="1"/>
              </p:cNvCxnSpPr>
              <p:nvPr/>
            </p:nvCxnSpPr>
            <p:spPr bwMode="auto">
              <a:xfrm>
                <a:off x="1865603" y="5052319"/>
                <a:ext cx="1590583" cy="0"/>
              </a:xfrm>
              <a:prstGeom prst="straightConnector1">
                <a:avLst/>
              </a:prstGeom>
              <a:solidFill>
                <a:srgbClr val="7499BE"/>
              </a:solidFill>
              <a:ln w="1905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39" name="Cloud 38"/>
              <p:cNvSpPr/>
              <p:nvPr/>
            </p:nvSpPr>
            <p:spPr bwMode="auto">
              <a:xfrm>
                <a:off x="2545112" y="4955606"/>
                <a:ext cx="114300" cy="175250"/>
              </a:xfrm>
              <a:prstGeom prst="cloud">
                <a:avLst/>
              </a:prstGeom>
              <a:solidFill>
                <a:srgbClr val="C000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6858000" y="5388660"/>
                <a:ext cx="2057400" cy="92333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Edge weight from i to j = 4 /(6*3) =0.2222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3146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Non-Attack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ICT development index</a:t>
            </a:r>
          </a:p>
          <a:p>
            <a:pPr lvl="1"/>
            <a:r>
              <a:rPr lang="en-US" dirty="0" smtClean="0"/>
              <a:t>ICT development index [ITU 2010] that combines 11 indicators (fixed telephone lines per 100 inhabitants, mobile cellular telephone subscriptions per 100 inhabitants, international Internet bandwidth per Internet user(bits/s), % of households with a computer, % of households with Internet access, % of individuals using Internet, fixed broadband Internet subscriptions per 100 inhabitants, active mobile broadband subscriptions per 100 inhabitants, adult literacy rate, secondary gross enrolment ratio, tertiary gross enrolment ratio)</a:t>
            </a:r>
          </a:p>
          <a:p>
            <a:r>
              <a:rPr lang="en-US" dirty="0" smtClean="0"/>
              <a:t>Cyber Research</a:t>
            </a:r>
          </a:p>
          <a:p>
            <a:pPr lvl="1"/>
            <a:r>
              <a:rPr lang="en-US" dirty="0" smtClean="0"/>
              <a:t># cyber security papers during 2002-2011[SCOPUS]</a:t>
            </a:r>
          </a:p>
          <a:p>
            <a:r>
              <a:rPr lang="en-US" dirty="0" smtClean="0"/>
              <a:t>Region</a:t>
            </a:r>
          </a:p>
          <a:p>
            <a:pPr lvl="1"/>
            <a:r>
              <a:rPr lang="en-US" dirty="0" smtClean="0"/>
              <a:t>Africa, Asia, Eastern European, Western European and others (includes US, Canada, N. Zealand), </a:t>
            </a:r>
            <a:r>
              <a:rPr lang="en-US" dirty="0"/>
              <a:t>L</a:t>
            </a:r>
            <a:r>
              <a:rPr lang="en-US" dirty="0" smtClean="0"/>
              <a:t>atin America</a:t>
            </a:r>
          </a:p>
          <a:p>
            <a:r>
              <a:rPr lang="en-US" dirty="0"/>
              <a:t>Corruption [transparency international]</a:t>
            </a:r>
          </a:p>
          <a:p>
            <a:pPr lvl="1"/>
            <a:r>
              <a:rPr lang="en-US" dirty="0"/>
              <a:t>Index of corruption in the public sector</a:t>
            </a:r>
          </a:p>
          <a:p>
            <a:pPr lvl="1"/>
            <a:r>
              <a:rPr lang="en-US" dirty="0"/>
              <a:t>High index value: low corruption</a:t>
            </a:r>
          </a:p>
          <a:p>
            <a:r>
              <a:rPr lang="en-US" dirty="0" smtClean="0"/>
              <a:t>Software piracy </a:t>
            </a:r>
            <a:r>
              <a:rPr lang="en-US" dirty="0"/>
              <a:t>rate [Business software alliance]</a:t>
            </a:r>
          </a:p>
          <a:p>
            <a:pPr lvl="1"/>
            <a:r>
              <a:rPr lang="en-US" dirty="0"/>
              <a:t>Number of units of pirated software installed divided by total number of units of installed software </a:t>
            </a:r>
          </a:p>
          <a:p>
            <a:r>
              <a:rPr lang="en-US" dirty="0"/>
              <a:t>GDP per capita [world bank</a:t>
            </a:r>
            <a:r>
              <a:rPr lang="en-US" dirty="0" smtClean="0"/>
              <a:t>]</a:t>
            </a:r>
          </a:p>
          <a:p>
            <a:r>
              <a:rPr lang="en-US" dirty="0" smtClean="0"/>
              <a:t>Alliance Network [correlates of war]</a:t>
            </a:r>
          </a:p>
          <a:p>
            <a:r>
              <a:rPr lang="en-US" dirty="0" smtClean="0"/>
              <a:t>Hostility </a:t>
            </a:r>
            <a:r>
              <a:rPr lang="en-US" dirty="0"/>
              <a:t>Network </a:t>
            </a:r>
            <a:r>
              <a:rPr lang="en-US" dirty="0" err="1"/>
              <a:t>network</a:t>
            </a:r>
            <a:r>
              <a:rPr lang="en-US" dirty="0"/>
              <a:t> [Center for International Development &amp; Conflict Management, Department of Peace and Conflict Research]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8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Relative Prevalence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8521045"/>
              </p:ext>
            </p:extLst>
          </p:nvPr>
        </p:nvGraphicFramePr>
        <p:xfrm>
          <a:off x="0" y="1577664"/>
          <a:ext cx="3276600" cy="2160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5804358"/>
              </p:ext>
            </p:extLst>
          </p:nvPr>
        </p:nvGraphicFramePr>
        <p:xfrm>
          <a:off x="5048435" y="1528608"/>
          <a:ext cx="35052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6240606"/>
              </p:ext>
            </p:extLst>
          </p:nvPr>
        </p:nvGraphicFramePr>
        <p:xfrm>
          <a:off x="173525" y="4038600"/>
          <a:ext cx="3429000" cy="2154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4482539"/>
              </p:ext>
            </p:extLst>
          </p:nvPr>
        </p:nvGraphicFramePr>
        <p:xfrm>
          <a:off x="4648200" y="3967662"/>
          <a:ext cx="3886200" cy="2190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4" name="Straight Connector 3"/>
          <p:cNvCxnSpPr/>
          <p:nvPr/>
        </p:nvCxnSpPr>
        <p:spPr bwMode="auto">
          <a:xfrm>
            <a:off x="0" y="3950646"/>
            <a:ext cx="9144000" cy="0"/>
          </a:xfrm>
          <a:prstGeom prst="line">
            <a:avLst/>
          </a:prstGeom>
          <a:solidFill>
            <a:srgbClr val="7499BE"/>
          </a:solidFill>
          <a:ln w="1905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rot="5400000">
            <a:off x="1981200" y="4092264"/>
            <a:ext cx="5029200" cy="0"/>
          </a:xfrm>
          <a:prstGeom prst="line">
            <a:avLst/>
          </a:prstGeom>
          <a:solidFill>
            <a:srgbClr val="7499BE"/>
          </a:solidFill>
          <a:ln w="1905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4572000" y="3550616"/>
            <a:ext cx="4296052" cy="353943"/>
          </a:xfrm>
          <a:prstGeom prst="rect">
            <a:avLst/>
          </a:prstGeom>
          <a:solidFill>
            <a:srgbClr val="469040"/>
          </a:solidFill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chemeClr val="bg1"/>
                </a:solidFill>
              </a:rPr>
              <a:t>Threats encountered (AV). Total = 9.75 M</a:t>
            </a: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71600" y="5990195"/>
            <a:ext cx="2514600" cy="615553"/>
          </a:xfrm>
          <a:prstGeom prst="rect">
            <a:avLst/>
          </a:prstGeom>
          <a:solidFill>
            <a:srgbClr val="469040"/>
          </a:solidFill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chemeClr val="bg1"/>
                </a:solidFill>
              </a:rPr>
              <a:t>Attacks encountered. </a:t>
            </a:r>
          </a:p>
          <a:p>
            <a:r>
              <a:rPr lang="en-US" sz="1700" dirty="0" smtClean="0">
                <a:solidFill>
                  <a:schemeClr val="bg1"/>
                </a:solidFill>
              </a:rPr>
              <a:t>Total ~ 35.9 M</a:t>
            </a: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10200" y="5981681"/>
            <a:ext cx="2514600" cy="615553"/>
          </a:xfrm>
          <a:prstGeom prst="rect">
            <a:avLst/>
          </a:prstGeom>
          <a:solidFill>
            <a:srgbClr val="469040"/>
          </a:solidFill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chemeClr val="bg1"/>
                </a:solidFill>
              </a:rPr>
              <a:t>Attacks transmitted. </a:t>
            </a:r>
          </a:p>
          <a:p>
            <a:r>
              <a:rPr lang="en-US" sz="1700" dirty="0" smtClean="0">
                <a:solidFill>
                  <a:schemeClr val="bg1"/>
                </a:solidFill>
              </a:rPr>
              <a:t>Total ~ 35.9 M</a:t>
            </a: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730" y="3550615"/>
            <a:ext cx="4296052" cy="353943"/>
          </a:xfrm>
          <a:prstGeom prst="rect">
            <a:avLst/>
          </a:prstGeom>
          <a:solidFill>
            <a:srgbClr val="469040"/>
          </a:solidFill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chemeClr val="bg1"/>
                </a:solidFill>
              </a:rPr>
              <a:t>Threats encountered . Total = 24.52 M</a:t>
            </a:r>
            <a:endParaRPr lang="en-US" sz="17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rgbClr val="7499BE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rgbClr val="7499BE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499BE"/>
        </a:solidFill>
        <a:ln w="1905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499BE"/>
        </a:solidFill>
        <a:ln w="1905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5610DE7082BC42870081046C36C099" ma:contentTypeVersion="0" ma:contentTypeDescription="Create a new document." ma:contentTypeScope="" ma:versionID="8644b65b9a67792f14bccf06eb615be5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6FAB7EE-296F-466B-8AEF-74616B5D3A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64CA17DC-E0FD-4B1A-974C-E159EE81E8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CCAF028-3FF6-4471-93E4-164A342C4BC0}">
  <ds:schemaRefs>
    <ds:schemaRef ds:uri="http://purl.org/dc/elements/1.1/"/>
    <ds:schemaRef ds:uri="http://www.w3.org/XML/1998/namespace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21717</TotalTime>
  <Words>1822</Words>
  <Application>Microsoft Office PowerPoint</Application>
  <PresentationFormat>On-screen Show (4:3)</PresentationFormat>
  <Paragraphs>475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1_Default Design</vt:lpstr>
      <vt:lpstr>Default Design</vt:lpstr>
      <vt:lpstr>2_Default Design</vt:lpstr>
      <vt:lpstr>A Global Perspective on Cyber Attacks</vt:lpstr>
      <vt:lpstr>Context Overview</vt:lpstr>
      <vt:lpstr>Symantec’s WINE telemetry data</vt:lpstr>
      <vt:lpstr>Cyber Threat Propagation Mechanisms</vt:lpstr>
      <vt:lpstr>Threats &amp; Attacks</vt:lpstr>
      <vt:lpstr>Illustrative Measures</vt:lpstr>
      <vt:lpstr>Attack Network</vt:lpstr>
      <vt:lpstr>Non-Attack Data</vt:lpstr>
      <vt:lpstr>Relative Prevalence</vt:lpstr>
      <vt:lpstr>Web Site Threats Encountered</vt:lpstr>
      <vt:lpstr>Fake Application Threats Encountered</vt:lpstr>
      <vt:lpstr>Top Countries –  Threats Encountered (IPS) </vt:lpstr>
      <vt:lpstr>Top Countries –  Attacks Encountered (IPS) </vt:lpstr>
      <vt:lpstr>Exploits Transmitted – “Purportedly”</vt:lpstr>
      <vt:lpstr>Top Countries –  Attacks Transmitted (IPS) </vt:lpstr>
      <vt:lpstr>IPS Threats Encountered - Regression</vt:lpstr>
      <vt:lpstr>IPS Attacks Encountered - Regression</vt:lpstr>
      <vt:lpstr>IPS Attacks Transmitted - Regression</vt:lpstr>
      <vt:lpstr>Cyber Attack Network</vt:lpstr>
      <vt:lpstr>Proliferators</vt:lpstr>
      <vt:lpstr>Timeline of Incorporating  Cyber Security in Military</vt:lpstr>
      <vt:lpstr>Send Stage Countries</vt:lpstr>
      <vt:lpstr>Exploits:  Countries that act as wayports</vt:lpstr>
      <vt:lpstr>Summary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CASOS Presentation</dc:title>
  <dc:creator>Patrick Wagstrom</dc:creator>
  <cp:lastModifiedBy>Jamie Lou Presken</cp:lastModifiedBy>
  <cp:revision>164</cp:revision>
  <dcterms:created xsi:type="dcterms:W3CDTF">2008-01-16T17:16:50Z</dcterms:created>
  <dcterms:modified xsi:type="dcterms:W3CDTF">2013-10-18T15:55:52Z</dcterms:modified>
</cp:coreProperties>
</file>