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  <p:sldMasterId id="2147483683" r:id="rId3"/>
  </p:sldMasterIdLst>
  <p:notesMasterIdLst>
    <p:notesMasterId r:id="rId52"/>
  </p:notesMasterIdLst>
  <p:sldIdLst>
    <p:sldId id="256" r:id="rId4"/>
    <p:sldId id="319" r:id="rId5"/>
    <p:sldId id="320" r:id="rId6"/>
    <p:sldId id="298" r:id="rId7"/>
    <p:sldId id="323" r:id="rId8"/>
    <p:sldId id="300" r:id="rId9"/>
    <p:sldId id="260" r:id="rId10"/>
    <p:sldId id="289" r:id="rId11"/>
    <p:sldId id="297" r:id="rId12"/>
    <p:sldId id="263" r:id="rId13"/>
    <p:sldId id="264" r:id="rId14"/>
    <p:sldId id="265" r:id="rId15"/>
    <p:sldId id="266" r:id="rId16"/>
    <p:sldId id="291" r:id="rId17"/>
    <p:sldId id="267" r:id="rId18"/>
    <p:sldId id="268" r:id="rId19"/>
    <p:sldId id="269" r:id="rId20"/>
    <p:sldId id="294" r:id="rId21"/>
    <p:sldId id="272" r:id="rId22"/>
    <p:sldId id="295" r:id="rId23"/>
    <p:sldId id="324" r:id="rId24"/>
    <p:sldId id="302" r:id="rId25"/>
    <p:sldId id="303" r:id="rId26"/>
    <p:sldId id="304" r:id="rId27"/>
    <p:sldId id="306" r:id="rId28"/>
    <p:sldId id="307" r:id="rId29"/>
    <p:sldId id="305" r:id="rId30"/>
    <p:sldId id="311" r:id="rId31"/>
    <p:sldId id="308" r:id="rId32"/>
    <p:sldId id="309" r:id="rId33"/>
    <p:sldId id="314" r:id="rId34"/>
    <p:sldId id="315" r:id="rId35"/>
    <p:sldId id="316" r:id="rId36"/>
    <p:sldId id="317" r:id="rId37"/>
    <p:sldId id="318" r:id="rId38"/>
    <p:sldId id="299" r:id="rId39"/>
    <p:sldId id="322" r:id="rId40"/>
    <p:sldId id="276" r:id="rId41"/>
    <p:sldId id="313" r:id="rId42"/>
    <p:sldId id="301" r:id="rId43"/>
    <p:sldId id="274" r:id="rId44"/>
    <p:sldId id="293" r:id="rId45"/>
    <p:sldId id="312" r:id="rId46"/>
    <p:sldId id="290" r:id="rId47"/>
    <p:sldId id="271" r:id="rId48"/>
    <p:sldId id="292" r:id="rId49"/>
    <p:sldId id="275" r:id="rId50"/>
    <p:sldId id="26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6"/>
    <p:restoredTop sz="80244"/>
  </p:normalViewPr>
  <p:slideViewPr>
    <p:cSldViewPr snapToGrid="0" snapToObjects="1">
      <p:cViewPr varScale="1">
        <p:scale>
          <a:sx n="83" d="100"/>
          <a:sy n="83" d="100"/>
        </p:scale>
        <p:origin x="100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2B042-15E9-EE48-8A5F-9B3EFE5452D8}" type="doc">
      <dgm:prSet loTypeId="urn:microsoft.com/office/officeart/2005/8/layout/process2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DC5692-923D-B94E-8ED1-4CFF2F6493BF}">
      <dgm:prSet phldrT="[Text]"/>
      <dgm:spPr/>
      <dgm:t>
        <a:bodyPr/>
        <a:lstStyle/>
        <a:p>
          <a:r>
            <a:rPr lang="en-US" dirty="0"/>
            <a:t>Server selects puzzle difficulty </a:t>
          </a:r>
        </a:p>
      </dgm:t>
    </dgm:pt>
    <dgm:pt modelId="{4C337568-21F1-7D42-83C9-70087FB7E22E}" type="parTrans" cxnId="{8CB19331-910D-1849-8267-7BC0E891853E}">
      <dgm:prSet/>
      <dgm:spPr/>
      <dgm:t>
        <a:bodyPr/>
        <a:lstStyle/>
        <a:p>
          <a:endParaRPr lang="en-US"/>
        </a:p>
      </dgm:t>
    </dgm:pt>
    <dgm:pt modelId="{CE0EBB54-5143-1F44-AAFF-ADF709170399}" type="sibTrans" cxnId="{8CB19331-910D-1849-8267-7BC0E891853E}">
      <dgm:prSet/>
      <dgm:spPr/>
      <dgm:t>
        <a:bodyPr/>
        <a:lstStyle/>
        <a:p>
          <a:endParaRPr lang="en-US"/>
        </a:p>
      </dgm:t>
    </dgm:pt>
    <dgm:pt modelId="{6F89B597-FECA-E04B-A1C3-9EC2B9B8E4A1}">
      <dgm:prSet phldrT="[Text]"/>
      <dgm:spPr/>
      <dgm:t>
        <a:bodyPr/>
        <a:lstStyle/>
        <a:p>
          <a:r>
            <a:rPr lang="en-US" dirty="0"/>
            <a:t>Server announces puzzles</a:t>
          </a:r>
        </a:p>
      </dgm:t>
    </dgm:pt>
    <dgm:pt modelId="{01CEAE38-E9A7-A247-9A7C-714C13382F34}" type="parTrans" cxnId="{AD0FC153-46AF-CE40-BA99-4B7897A80D35}">
      <dgm:prSet/>
      <dgm:spPr/>
      <dgm:t>
        <a:bodyPr/>
        <a:lstStyle/>
        <a:p>
          <a:endParaRPr lang="en-US"/>
        </a:p>
      </dgm:t>
    </dgm:pt>
    <dgm:pt modelId="{39480AC8-DB8A-D945-9BF4-D786861A8E45}" type="sibTrans" cxnId="{AD0FC153-46AF-CE40-BA99-4B7897A80D35}">
      <dgm:prSet/>
      <dgm:spPr/>
      <dgm:t>
        <a:bodyPr/>
        <a:lstStyle/>
        <a:p>
          <a:endParaRPr lang="en-US"/>
        </a:p>
      </dgm:t>
    </dgm:pt>
    <dgm:pt modelId="{A51979DD-4F98-DB40-AC08-FD55CC66BEA0}">
      <dgm:prSet phldrT="[Text]"/>
      <dgm:spPr/>
      <dgm:t>
        <a:bodyPr/>
        <a:lstStyle/>
        <a:p>
          <a:r>
            <a:rPr lang="en-US" dirty="0"/>
            <a:t>Users select optimal sending rates</a:t>
          </a:r>
        </a:p>
      </dgm:t>
    </dgm:pt>
    <dgm:pt modelId="{83E737F4-547D-6D41-9813-31FE63A32F27}" type="parTrans" cxnId="{65BE8901-A9B0-7843-96AD-ECFF066BE2E5}">
      <dgm:prSet/>
      <dgm:spPr/>
      <dgm:t>
        <a:bodyPr/>
        <a:lstStyle/>
        <a:p>
          <a:endParaRPr lang="en-US"/>
        </a:p>
      </dgm:t>
    </dgm:pt>
    <dgm:pt modelId="{7AB6A688-3D88-1B4B-A60D-F7B81DBBF814}" type="sibTrans" cxnId="{65BE8901-A9B0-7843-96AD-ECFF066BE2E5}">
      <dgm:prSet/>
      <dgm:spPr/>
      <dgm:t>
        <a:bodyPr/>
        <a:lstStyle/>
        <a:p>
          <a:endParaRPr lang="en-US"/>
        </a:p>
      </dgm:t>
    </dgm:pt>
    <dgm:pt modelId="{E08FC9ED-7822-FA4E-8816-DAAF25B7F832}" type="pres">
      <dgm:prSet presAssocID="{52E2B042-15E9-EE48-8A5F-9B3EFE5452D8}" presName="linearFlow" presStyleCnt="0">
        <dgm:presLayoutVars>
          <dgm:resizeHandles val="exact"/>
        </dgm:presLayoutVars>
      </dgm:prSet>
      <dgm:spPr/>
    </dgm:pt>
    <dgm:pt modelId="{D70BD723-EE91-F348-ABE9-9DDA66A69FDC}" type="pres">
      <dgm:prSet presAssocID="{A1DC5692-923D-B94E-8ED1-4CFF2F6493BF}" presName="node" presStyleLbl="node1" presStyleIdx="0" presStyleCnt="3" custScaleX="188169">
        <dgm:presLayoutVars>
          <dgm:bulletEnabled val="1"/>
        </dgm:presLayoutVars>
      </dgm:prSet>
      <dgm:spPr/>
    </dgm:pt>
    <dgm:pt modelId="{FB3BE261-FA87-9C40-A592-961D6FE30CA0}" type="pres">
      <dgm:prSet presAssocID="{CE0EBB54-5143-1F44-AAFF-ADF709170399}" presName="sibTrans" presStyleLbl="sibTrans2D1" presStyleIdx="0" presStyleCnt="2"/>
      <dgm:spPr/>
    </dgm:pt>
    <dgm:pt modelId="{2BF982C2-C47F-6043-BF04-2565C074725E}" type="pres">
      <dgm:prSet presAssocID="{CE0EBB54-5143-1F44-AAFF-ADF709170399}" presName="connectorText" presStyleLbl="sibTrans2D1" presStyleIdx="0" presStyleCnt="2"/>
      <dgm:spPr/>
    </dgm:pt>
    <dgm:pt modelId="{4F7EC75C-85BB-9A42-A52A-D98DC76D81F2}" type="pres">
      <dgm:prSet presAssocID="{6F89B597-FECA-E04B-A1C3-9EC2B9B8E4A1}" presName="node" presStyleLbl="node1" presStyleIdx="1" presStyleCnt="3" custScaleX="192994">
        <dgm:presLayoutVars>
          <dgm:bulletEnabled val="1"/>
        </dgm:presLayoutVars>
      </dgm:prSet>
      <dgm:spPr/>
    </dgm:pt>
    <dgm:pt modelId="{A406BDA0-1B45-B24C-BB65-2BEF705B7DD1}" type="pres">
      <dgm:prSet presAssocID="{39480AC8-DB8A-D945-9BF4-D786861A8E45}" presName="sibTrans" presStyleLbl="sibTrans2D1" presStyleIdx="1" presStyleCnt="2"/>
      <dgm:spPr/>
    </dgm:pt>
    <dgm:pt modelId="{9BCD038F-AE59-814A-BB33-E479671D3BAA}" type="pres">
      <dgm:prSet presAssocID="{39480AC8-DB8A-D945-9BF4-D786861A8E45}" presName="connectorText" presStyleLbl="sibTrans2D1" presStyleIdx="1" presStyleCnt="2"/>
      <dgm:spPr/>
    </dgm:pt>
    <dgm:pt modelId="{42925E87-DD3A-6B41-83D7-5F34C997CA6D}" type="pres">
      <dgm:prSet presAssocID="{A51979DD-4F98-DB40-AC08-FD55CC66BEA0}" presName="node" presStyleLbl="node1" presStyleIdx="2" presStyleCnt="3" custScaleX="197819">
        <dgm:presLayoutVars>
          <dgm:bulletEnabled val="1"/>
        </dgm:presLayoutVars>
      </dgm:prSet>
      <dgm:spPr/>
    </dgm:pt>
  </dgm:ptLst>
  <dgm:cxnLst>
    <dgm:cxn modelId="{65BE8901-A9B0-7843-96AD-ECFF066BE2E5}" srcId="{52E2B042-15E9-EE48-8A5F-9B3EFE5452D8}" destId="{A51979DD-4F98-DB40-AC08-FD55CC66BEA0}" srcOrd="2" destOrd="0" parTransId="{83E737F4-547D-6D41-9813-31FE63A32F27}" sibTransId="{7AB6A688-3D88-1B4B-A60D-F7B81DBBF814}"/>
    <dgm:cxn modelId="{3235D40B-2A34-B941-8DF7-ECA94FE65770}" type="presOf" srcId="{A51979DD-4F98-DB40-AC08-FD55CC66BEA0}" destId="{42925E87-DD3A-6B41-83D7-5F34C997CA6D}" srcOrd="0" destOrd="0" presId="urn:microsoft.com/office/officeart/2005/8/layout/process2"/>
    <dgm:cxn modelId="{160AD112-29B3-D84E-959B-343F1514B4D7}" type="presOf" srcId="{39480AC8-DB8A-D945-9BF4-D786861A8E45}" destId="{9BCD038F-AE59-814A-BB33-E479671D3BAA}" srcOrd="1" destOrd="0" presId="urn:microsoft.com/office/officeart/2005/8/layout/process2"/>
    <dgm:cxn modelId="{2073152D-A7CA-F341-8954-374941543D0E}" type="presOf" srcId="{6F89B597-FECA-E04B-A1C3-9EC2B9B8E4A1}" destId="{4F7EC75C-85BB-9A42-A52A-D98DC76D81F2}" srcOrd="0" destOrd="0" presId="urn:microsoft.com/office/officeart/2005/8/layout/process2"/>
    <dgm:cxn modelId="{8CB19331-910D-1849-8267-7BC0E891853E}" srcId="{52E2B042-15E9-EE48-8A5F-9B3EFE5452D8}" destId="{A1DC5692-923D-B94E-8ED1-4CFF2F6493BF}" srcOrd="0" destOrd="0" parTransId="{4C337568-21F1-7D42-83C9-70087FB7E22E}" sibTransId="{CE0EBB54-5143-1F44-AAFF-ADF709170399}"/>
    <dgm:cxn modelId="{FBDD4333-7193-5E4A-815A-D5075C5BEC26}" type="presOf" srcId="{CE0EBB54-5143-1F44-AAFF-ADF709170399}" destId="{2BF982C2-C47F-6043-BF04-2565C074725E}" srcOrd="1" destOrd="0" presId="urn:microsoft.com/office/officeart/2005/8/layout/process2"/>
    <dgm:cxn modelId="{7C8BEE48-B79F-9C4A-B43F-8C0405B63BC3}" type="presOf" srcId="{CE0EBB54-5143-1F44-AAFF-ADF709170399}" destId="{FB3BE261-FA87-9C40-A592-961D6FE30CA0}" srcOrd="0" destOrd="0" presId="urn:microsoft.com/office/officeart/2005/8/layout/process2"/>
    <dgm:cxn modelId="{AD0FC153-46AF-CE40-BA99-4B7897A80D35}" srcId="{52E2B042-15E9-EE48-8A5F-9B3EFE5452D8}" destId="{6F89B597-FECA-E04B-A1C3-9EC2B9B8E4A1}" srcOrd="1" destOrd="0" parTransId="{01CEAE38-E9A7-A247-9A7C-714C13382F34}" sibTransId="{39480AC8-DB8A-D945-9BF4-D786861A8E45}"/>
    <dgm:cxn modelId="{F5189569-2988-7C43-B766-42D01AE269BD}" type="presOf" srcId="{52E2B042-15E9-EE48-8A5F-9B3EFE5452D8}" destId="{E08FC9ED-7822-FA4E-8816-DAAF25B7F832}" srcOrd="0" destOrd="0" presId="urn:microsoft.com/office/officeart/2005/8/layout/process2"/>
    <dgm:cxn modelId="{3213338B-1221-E64B-A981-BE4395510A8A}" type="presOf" srcId="{A1DC5692-923D-B94E-8ED1-4CFF2F6493BF}" destId="{D70BD723-EE91-F348-ABE9-9DDA66A69FDC}" srcOrd="0" destOrd="0" presId="urn:microsoft.com/office/officeart/2005/8/layout/process2"/>
    <dgm:cxn modelId="{1EBFF8F7-EEE2-FB4C-9A80-10F999D23A55}" type="presOf" srcId="{39480AC8-DB8A-D945-9BF4-D786861A8E45}" destId="{A406BDA0-1B45-B24C-BB65-2BEF705B7DD1}" srcOrd="0" destOrd="0" presId="urn:microsoft.com/office/officeart/2005/8/layout/process2"/>
    <dgm:cxn modelId="{6AA7B787-A302-BA46-ACE3-06DF72E3C592}" type="presParOf" srcId="{E08FC9ED-7822-FA4E-8816-DAAF25B7F832}" destId="{D70BD723-EE91-F348-ABE9-9DDA66A69FDC}" srcOrd="0" destOrd="0" presId="urn:microsoft.com/office/officeart/2005/8/layout/process2"/>
    <dgm:cxn modelId="{EE23B5B7-ECB5-C540-8558-2BF0B1629C64}" type="presParOf" srcId="{E08FC9ED-7822-FA4E-8816-DAAF25B7F832}" destId="{FB3BE261-FA87-9C40-A592-961D6FE30CA0}" srcOrd="1" destOrd="0" presId="urn:microsoft.com/office/officeart/2005/8/layout/process2"/>
    <dgm:cxn modelId="{117DCF20-1470-1146-BEE7-E6DC967D7109}" type="presParOf" srcId="{FB3BE261-FA87-9C40-A592-961D6FE30CA0}" destId="{2BF982C2-C47F-6043-BF04-2565C074725E}" srcOrd="0" destOrd="0" presId="urn:microsoft.com/office/officeart/2005/8/layout/process2"/>
    <dgm:cxn modelId="{F8438202-EB82-1B47-900C-AA6926E7C6A2}" type="presParOf" srcId="{E08FC9ED-7822-FA4E-8816-DAAF25B7F832}" destId="{4F7EC75C-85BB-9A42-A52A-D98DC76D81F2}" srcOrd="2" destOrd="0" presId="urn:microsoft.com/office/officeart/2005/8/layout/process2"/>
    <dgm:cxn modelId="{7B499267-B8D4-FC40-BA95-FD681680BCD2}" type="presParOf" srcId="{E08FC9ED-7822-FA4E-8816-DAAF25B7F832}" destId="{A406BDA0-1B45-B24C-BB65-2BEF705B7DD1}" srcOrd="3" destOrd="0" presId="urn:microsoft.com/office/officeart/2005/8/layout/process2"/>
    <dgm:cxn modelId="{2D376F28-CC89-A74F-A097-44DF0DEBB4AE}" type="presParOf" srcId="{A406BDA0-1B45-B24C-BB65-2BEF705B7DD1}" destId="{9BCD038F-AE59-814A-BB33-E479671D3BAA}" srcOrd="0" destOrd="0" presId="urn:microsoft.com/office/officeart/2005/8/layout/process2"/>
    <dgm:cxn modelId="{ADE6A09B-A343-B344-8760-277C9C0BBEB5}" type="presParOf" srcId="{E08FC9ED-7822-FA4E-8816-DAAF25B7F832}" destId="{42925E87-DD3A-6B41-83D7-5F34C997CA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BD723-EE91-F348-ABE9-9DDA66A69FDC}">
      <dsp:nvSpPr>
        <dsp:cNvPr id="0" name=""/>
        <dsp:cNvSpPr/>
      </dsp:nvSpPr>
      <dsp:spPr>
        <a:xfrm>
          <a:off x="1182030" y="0"/>
          <a:ext cx="3479178" cy="1027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Server selects puzzle difficulty </a:t>
          </a:r>
        </a:p>
      </dsp:txBody>
      <dsp:txXfrm>
        <a:off x="1212116" y="30086"/>
        <a:ext cx="3419006" cy="967030"/>
      </dsp:txXfrm>
    </dsp:sp>
    <dsp:sp modelId="{FB3BE261-FA87-9C40-A592-961D6FE30CA0}">
      <dsp:nvSpPr>
        <dsp:cNvPr id="0" name=""/>
        <dsp:cNvSpPr/>
      </dsp:nvSpPr>
      <dsp:spPr>
        <a:xfrm rot="5400000">
          <a:off x="2729018" y="1052882"/>
          <a:ext cx="385201" cy="462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782946" y="1091402"/>
        <a:ext cx="277345" cy="269641"/>
      </dsp:txXfrm>
    </dsp:sp>
    <dsp:sp modelId="{4F7EC75C-85BB-9A42-A52A-D98DC76D81F2}">
      <dsp:nvSpPr>
        <dsp:cNvPr id="0" name=""/>
        <dsp:cNvSpPr/>
      </dsp:nvSpPr>
      <dsp:spPr>
        <a:xfrm>
          <a:off x="1137423" y="1540804"/>
          <a:ext cx="3568391" cy="102720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Server announces puzzles</a:t>
          </a:r>
        </a:p>
      </dsp:txBody>
      <dsp:txXfrm>
        <a:off x="1167509" y="1570890"/>
        <a:ext cx="3508219" cy="967030"/>
      </dsp:txXfrm>
    </dsp:sp>
    <dsp:sp modelId="{A406BDA0-1B45-B24C-BB65-2BEF705B7DD1}">
      <dsp:nvSpPr>
        <dsp:cNvPr id="0" name=""/>
        <dsp:cNvSpPr/>
      </dsp:nvSpPr>
      <dsp:spPr>
        <a:xfrm rot="5400000">
          <a:off x="2729018" y="2593686"/>
          <a:ext cx="385201" cy="462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782946" y="2632206"/>
        <a:ext cx="277345" cy="269641"/>
      </dsp:txXfrm>
    </dsp:sp>
    <dsp:sp modelId="{42925E87-DD3A-6B41-83D7-5F34C997CA6D}">
      <dsp:nvSpPr>
        <dsp:cNvPr id="0" name=""/>
        <dsp:cNvSpPr/>
      </dsp:nvSpPr>
      <dsp:spPr>
        <a:xfrm>
          <a:off x="1092817" y="3081608"/>
          <a:ext cx="3657603" cy="102720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Users select optimal sending rates</a:t>
          </a:r>
        </a:p>
      </dsp:txBody>
      <dsp:txXfrm>
        <a:off x="1122903" y="3111694"/>
        <a:ext cx="3597431" cy="967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4F4C5-3A7C-EC4B-AF37-3054D37B933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BB8BF-85DA-084E-A76E-A1602F8D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3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BB8BF-85DA-084E-A76E-A1602F8D8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Let the clients decide (RFC 8019): Favors powerful users.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Set fixed difficulty: How do we select this fixed difficulty?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Per-source difficulty: Need to maintain state.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BB8BF-85DA-084E-A76E-A1602F8D82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2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BB8BF-85DA-084E-A76E-A1602F8D8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These statements contain</a:t>
            </a:r>
          </a:p>
          <a:p>
            <a:pPr lvl="1"/>
            <a:r>
              <a:rPr lang="en-US" dirty="0">
                <a:latin typeface="+mn-lt"/>
              </a:rPr>
              <a:t>Critical forensic information</a:t>
            </a:r>
          </a:p>
          <a:p>
            <a:pPr lvl="1"/>
            <a:r>
              <a:rPr lang="en-US" dirty="0">
                <a:latin typeface="+mn-lt"/>
              </a:rPr>
              <a:t>Information that allows discerning execution units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BB8BF-85DA-084E-A76E-A1602F8D82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BB8BF-85DA-084E-A76E-A1602F8D82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F366-9EE0-0547-A1E5-34C2BF224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955040"/>
            <a:ext cx="10972800" cy="238760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0070C0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FF06F-0FD3-D54C-BF13-1AC09C911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10972800" cy="1655762"/>
          </a:xfrm>
        </p:spPr>
        <p:txBody>
          <a:bodyPr/>
          <a:lstStyle>
            <a:lvl1pPr marL="0" indent="0" algn="ctr">
              <a:buNone/>
              <a:defRPr sz="2400">
                <a:latin typeface="Comic Sans MS" panose="030F09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ECC4F-4FBA-C145-B3B9-629449FB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FA361-1245-D740-BD81-1EEE44F4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F9944-D104-D64E-A660-EBB639F0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E7C2-82A4-B74E-8327-C6B4D9A9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6CF13-D2DE-D641-849C-C51710C8E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3CEF0-D302-2543-974B-2BADECB8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7B51E-AA6B-A343-A8D1-B48590D6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0C96-3BBF-2847-B540-00ED5E68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2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B802A-8DCB-2147-88D2-BEB4A6A06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9CCAB-0ECB-6247-8F2C-4FD0ED1CC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503A3-9E55-D44A-9C69-0B30AE50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03E7E-7F8A-DA4C-85DD-035B17E1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3AD2-795B-1847-AD10-98BEA845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7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C8BE-7069-2B41-B207-7FC27BE0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57534-8BB6-5E43-80ED-3918148DF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7B4D0-3EAA-AD4D-8BD7-516928B5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F9DA7-AC3D-7045-9943-2EA7F9D9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42538-C648-8C4D-B770-CFA40BD7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8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6261-D4E7-A141-B1CA-ED6401E0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ADCEB-0A34-3F46-97EE-606A6992C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6831F-6BBA-8846-9093-AB8EC1C9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D8712-D5F1-6C48-BB03-84DF4E78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CC580-6C86-0646-9084-083464EC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563E-041F-1E48-92AA-B9A84AD3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9AFF-8C54-124C-B850-5296D2C73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031C5-FB90-B64D-87A3-B5BADF841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F8CA7-7714-3E4F-B53D-1DC6355B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5FC24-D163-A94D-9A73-EAC13790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38814-FE28-FE45-B2CE-DEE1F2A5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6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2849-BD42-2444-ADD5-11DEB944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2848F-2D33-6343-BA0B-0AF0192BD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A3ACD-7B13-E348-AFBB-F5B9FE6AF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ABEF8-6CE7-C943-A6C8-2562DE0DA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9328B-2CF7-4E47-886E-AAEC3CBDD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7AB02-F6FF-C54E-B37C-82AD70AF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C8419-76D4-5B42-8E4E-DDDFA515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B67C6-EFF9-C949-A63B-3EABA6EA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02DF-2679-D64E-939D-47D56726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8AA56-DA44-8447-A736-AA78AE44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10A22-5C57-A24A-9756-10AD26C0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354CF-02B6-7446-B222-E6FE518D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0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FE4DB-683C-8440-9948-5E3192D7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D8EF7-643F-184C-A9F3-6E29B6B4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41BB6-B0D3-BD48-A3B5-1FCE6065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12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B04E-F1EF-3E46-B21B-CF4F4236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1519-C399-5742-A695-2D6967FE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683ED-847C-EE4D-865C-327B6ADA4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62DC9-E53A-6A41-BA8D-CE298DEF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04555-BBF2-8B48-8037-0CDE1D0A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4B55E-3799-2F4E-929C-49D648AB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7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B75F-F084-C644-9F08-540BA107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453BD-7F72-2541-B983-C93E660A4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2EAFA-C93F-4F47-B2F5-E9F67B9AA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896DC-31CF-7F45-85FA-578A0EA5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FDC2D-E45A-C247-8902-88FBD2D9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DFA52-FC9D-AF42-934F-E3D86169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2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6F5C-5C8A-7B4F-B870-E8E7B0B9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222885"/>
            <a:ext cx="11612880" cy="88455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70C0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4687-FC69-5141-BFE6-E79051BD1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515979"/>
            <a:ext cx="11612880" cy="4661300"/>
          </a:xfrm>
        </p:spPr>
        <p:txBody>
          <a:bodyPr>
            <a:normAutofit/>
          </a:bodyPr>
          <a:lstStyle>
            <a:lvl1pPr marL="346075" indent="-346075">
              <a:tabLst/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1688" indent="-344488">
              <a:tabLst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9350" indent="-227013">
              <a:tabLst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85E59-2C02-6740-9E3C-E3C4D21A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640" y="633222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818C-295F-7048-BE7A-FA8EE60F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A025-8CFD-5047-8992-2DBE993D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320" y="6332219"/>
            <a:ext cx="2743200" cy="365125"/>
          </a:xfr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6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BF77-8030-F542-B17A-A710F10C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7F6C9-D7F2-D644-84B3-F32F88CA8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4FFB3-E8C5-5149-95A0-6AEE687A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CD0B4-2D6D-2545-AA89-6C828CE7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015F-4445-EB4F-8247-DD205FA4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5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EE00-9CA9-F248-AAF3-0B1AC9AF6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1A6EB-A649-5B4C-8319-C17E5B181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AD765-A3E3-AB4D-8DD1-30F6973A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4792-00D1-884C-B34A-52802987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FFA84-E8F3-3141-9D01-CE932DEB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71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6693B-9AA9-A04F-9970-FF7AAE43F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37FF1-7083-7B42-8268-18C6802AC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837E7-CA4A-D64C-B90F-FDA6D434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24289-04B7-6D49-B51E-79B99ABF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A47C9-A27A-7045-ACFF-2118D8EE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2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67197A-60B6-814D-AEEF-B4D1069F84DE}"/>
              </a:ext>
            </a:extLst>
          </p:cNvPr>
          <p:cNvSpPr/>
          <p:nvPr userDrawn="1"/>
        </p:nvSpPr>
        <p:spPr>
          <a:xfrm>
            <a:off x="0" y="6328917"/>
            <a:ext cx="12192000" cy="529083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966D9B-95DE-7443-8066-055680A0B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-1" y="6196209"/>
            <a:ext cx="12192001" cy="223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B0F366-9EE0-0547-A1E5-34C2BF224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955040"/>
            <a:ext cx="10972800" cy="238760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0070C0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FF06F-0FD3-D54C-BF13-1AC09C911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10972800" cy="1655762"/>
          </a:xfrm>
        </p:spPr>
        <p:txBody>
          <a:bodyPr/>
          <a:lstStyle>
            <a:lvl1pPr marL="0" indent="0" algn="ctr">
              <a:buNone/>
              <a:defRPr sz="2400">
                <a:latin typeface="Comic Sans MS" panose="030F09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FA361-1245-D740-BD81-1EEE44F4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F9944-D104-D64E-A660-EBB639F0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621" y="6397283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318B77F-0683-F648-9968-B813785FF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E1F59B-D81A-5542-9FE8-1CF5406A8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61" y="6454107"/>
            <a:ext cx="1940310" cy="196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EFE827-D4FA-CD43-B3ED-B155B1FF9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440851" y="6387832"/>
            <a:ext cx="324770" cy="3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18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6F5C-5C8A-7B4F-B870-E8E7B0B9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222885"/>
            <a:ext cx="11612880" cy="88455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70C0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4687-FC69-5141-BFE6-E79051BD1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515979"/>
            <a:ext cx="11612880" cy="4661300"/>
          </a:xfrm>
        </p:spPr>
        <p:txBody>
          <a:bodyPr>
            <a:normAutofit/>
          </a:bodyPr>
          <a:lstStyle>
            <a:lvl1pPr marL="346075" indent="-346075">
              <a:tabLst/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1688" indent="-344488">
              <a:tabLst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9350" indent="-227013">
              <a:tabLst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818C-295F-7048-BE7A-FA8EE60F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6A02B3-A0CE-4E47-8291-2DCB4169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197" y="6398397"/>
            <a:ext cx="2743200" cy="365125"/>
          </a:xfrm>
          <a:prstGeom prst="rect">
            <a:avLst/>
          </a:prstGeo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9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029D-8815-F24B-8473-50AEC389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3AC02-037B-1B4D-B6C0-9E2EDAF03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A28C-3FCC-1844-8A3B-B99840AA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AA197-24AA-F743-A648-3DBD0D43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779" y="6368707"/>
            <a:ext cx="2743200" cy="365125"/>
          </a:xfrm>
          <a:prstGeom prst="rect">
            <a:avLst/>
          </a:prstGeo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21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26B6-692D-2A4F-A243-5E88CEB1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9249-FD28-A74E-9E61-36B5B869C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5E22-EF78-F342-AFEF-44CE5B9D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9A307-C2F1-CA47-991A-A26BD27A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2D145-E631-4E44-A82E-77AD16D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960F6-1AC4-DF42-BA86-AEC5E62F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5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3E7D-BA86-A342-8BB2-68ACF3AC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48E42-8D0F-884E-AC87-F686AF247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FF363-1A4E-5E41-9ADD-9EAE5E96A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DC4A8-094E-564C-830C-15B920EC8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95CCC-BB7E-8242-B382-B7F730146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4B1C9-C5B3-6A4D-BB34-95F0EAE4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DAB21-633E-C34E-B11E-98E3A178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1F9F1-2107-AC4E-AF7B-18BCFF58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05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236F-DEBC-9C43-9E49-2E71DD6E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389D3-EAC3-ED45-856E-7278558F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E2696-AA2D-524F-B96E-50D3F93A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61F6E-B3D8-F845-9FFF-B73A2D0A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1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2384F-349C-C74F-8CED-317508AC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75665-9893-5A40-BF3C-4BA0ED81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58FF3-0E8E-DA4B-9D5B-B0FA037E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029D-8815-F24B-8473-50AEC389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3AC02-037B-1B4D-B6C0-9E2EDAF03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1069E-0C9B-B044-8D4C-C83014F0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A28C-3FCC-1844-8A3B-B99840AA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AA197-24AA-F743-A648-3DBD0D43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0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AFD-B0C4-364D-9E6D-DDEB1BC7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0D04F-B601-E241-8F68-66CEF670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B2852-2C0D-E145-9814-445597442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CD759-BB5B-FF43-A4E8-17BB1485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140BD-3C6A-3C40-B4C1-C395E549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087EB-6A38-CD4E-AC44-F1EA8FDB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00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A248-E2C8-E34D-95FC-DF448E5C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03339-295F-F240-91F8-F3868647C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5C740-28B2-5E4A-A869-31E2AA2E7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A8456-63D9-3D4E-9491-4FCC0832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03897-58E2-0749-87E4-0A2DAD40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3591B-C01D-B14A-A18C-11052D60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4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E7C2-82A4-B74E-8327-C6B4D9A9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6CF13-D2DE-D641-849C-C51710C8E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3CEF0-D302-2543-974B-2BADECB8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7B51E-AA6B-A343-A8D1-B48590D6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0C96-3BBF-2847-B540-00ED5E68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08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B802A-8DCB-2147-88D2-BEB4A6A06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9CCAB-0ECB-6247-8F2C-4FD0ED1CC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503A3-9E55-D44A-9C69-0B30AE50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03E7E-7F8A-DA4C-85DD-035B17E1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3AD2-795B-1847-AD10-98BEA845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93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8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6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8788" y="1436838"/>
            <a:ext cx="11145212" cy="44798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76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16" y="6385632"/>
            <a:ext cx="47092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64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337072" indent="-337072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8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6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16" y="6385632"/>
            <a:ext cx="47092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95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8051031" y="1418908"/>
            <a:ext cx="3590846" cy="44709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12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8787" y="1436838"/>
            <a:ext cx="7219758" cy="44529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76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8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6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16" y="6385632"/>
            <a:ext cx="47092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64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8788" y="1436838"/>
            <a:ext cx="5421746" cy="4488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76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45262" y="1436838"/>
            <a:ext cx="5421746" cy="4488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76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8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6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16" y="6385632"/>
            <a:ext cx="47092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90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538788" y="1418908"/>
            <a:ext cx="11103088" cy="449779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12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8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6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16" y="6385632"/>
            <a:ext cx="47092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4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01153"/>
            <a:ext cx="12192000" cy="1798849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2627610"/>
            <a:ext cx="11145212" cy="5563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6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8788" y="3382179"/>
            <a:ext cx="11145212" cy="634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76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16" y="6385632"/>
            <a:ext cx="47092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2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26B6-692D-2A4F-A243-5E88CEB1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9249-FD28-A74E-9E61-36B5B869C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5E22-EF78-F342-AFEF-44CE5B9D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9A307-C2F1-CA47-991A-A26BD27A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2D145-E631-4E44-A82E-77AD16D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960F6-1AC4-DF42-BA86-AEC5E62F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56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16" y="6385632"/>
            <a:ext cx="47092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3E7D-BA86-A342-8BB2-68ACF3AC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48E42-8D0F-884E-AC87-F686AF247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FF363-1A4E-5E41-9ADD-9EAE5E96A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DC4A8-094E-564C-830C-15B920EC8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95CCC-BB7E-8242-B382-B7F730146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4B1C9-C5B3-6A4D-BB34-95F0EAE4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DAB21-633E-C34E-B11E-98E3A178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1F9F1-2107-AC4E-AF7B-18BCFF58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236F-DEBC-9C43-9E49-2E71DD6E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389D3-EAC3-ED45-856E-7278558F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E2696-AA2D-524F-B96E-50D3F93A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61F6E-B3D8-F845-9FFF-B73A2D0A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4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2384F-349C-C74F-8CED-317508AC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75665-9893-5A40-BF3C-4BA0ED81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58FF3-0E8E-DA4B-9D5B-B0FA037E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2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AFD-B0C4-364D-9E6D-DDEB1BC7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0D04F-B601-E241-8F68-66CEF670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B2852-2C0D-E145-9814-445597442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CD759-BB5B-FF43-A4E8-17BB1485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140BD-3C6A-3C40-B4C1-C395E549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087EB-6A38-CD4E-AC44-F1EA8FDB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A248-E2C8-E34D-95FC-DF448E5C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03339-295F-F240-91F8-F3868647C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5C740-28B2-5E4A-A869-31E2AA2E7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A8456-63D9-3D4E-9491-4FCC0832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03897-58E2-0749-87E4-0A2DAD40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3591B-C01D-B14A-A18C-11052D60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5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8F561-8407-8648-8646-77B8BA45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83CD1-317E-0046-820B-1B5518120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5CFE8-3EC2-9045-82E5-8EB8CDE49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2DF5-B389-FA46-BC59-B649796CB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F8210-A74A-294E-8F14-3A4FB40CD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081A5-90D8-9746-96AB-54F7AA65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49" r:id="rId21"/>
    <p:sldLayoutId id="2147483659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489F47-1D84-DA43-8158-78C2A607E4CC}"/>
              </a:ext>
            </a:extLst>
          </p:cNvPr>
          <p:cNvSpPr/>
          <p:nvPr userDrawn="1"/>
        </p:nvSpPr>
        <p:spPr>
          <a:xfrm>
            <a:off x="0" y="6328917"/>
            <a:ext cx="12192000" cy="529083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575085-2E1B-524D-AEAB-DF4B3F225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-1" y="6196209"/>
            <a:ext cx="12192001" cy="223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9DC8B-643A-B440-B19C-9C63E41D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8D6B0-838B-8946-996C-E19B425CA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9F7C-AD29-8C4D-98DC-5EBBE265A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E1B56B-BF6B-CE46-94A1-D55E57A06F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61" y="6454107"/>
            <a:ext cx="1940310" cy="19698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A74A82-AA13-C747-9A10-69388BE03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872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318B77F-0683-F648-9968-B813785FFB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0C0B59-A43F-DC4A-8ECD-CD78A2D7FD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440851" y="6387832"/>
            <a:ext cx="324770" cy="3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8917"/>
            <a:ext cx="12192000" cy="529083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-1" y="6196209"/>
            <a:ext cx="12192001" cy="223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920" y="6488214"/>
            <a:ext cx="1712038" cy="173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440851" y="6387832"/>
            <a:ext cx="324770" cy="37457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16" y="6385632"/>
            <a:ext cx="470920" cy="36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7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ftr="0" dt="0"/>
  <p:txStyles>
    <p:titleStyle>
      <a:lvl1pPr algn="ctr" defTabSz="449429" rtl="0" eaLnBrk="1" latinLnBrk="0" hangingPunct="1">
        <a:spcBef>
          <a:spcPct val="0"/>
        </a:spcBef>
        <a:buNone/>
        <a:defRPr sz="4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072" indent="-337072" algn="l" defTabSz="449429" rtl="0" eaLnBrk="1" latinLnBrk="0" hangingPunct="1">
        <a:spcBef>
          <a:spcPct val="20000"/>
        </a:spcBef>
        <a:buFont typeface="Arial"/>
        <a:buChar char="•"/>
        <a:defRPr sz="3176" kern="1200">
          <a:solidFill>
            <a:schemeClr val="tx1"/>
          </a:solidFill>
          <a:latin typeface="+mn-lt"/>
          <a:ea typeface="+mn-ea"/>
          <a:cs typeface="+mn-cs"/>
        </a:defRPr>
      </a:lvl1pPr>
      <a:lvl2pPr marL="730325" indent="-280894" algn="l" defTabSz="449429" rtl="0" eaLnBrk="1" latinLnBrk="0" hangingPunct="1">
        <a:spcBef>
          <a:spcPct val="20000"/>
        </a:spcBef>
        <a:buFont typeface="Arial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576" indent="-224716" algn="l" defTabSz="449429" rtl="0" eaLnBrk="1" latinLnBrk="0" hangingPunct="1">
        <a:spcBef>
          <a:spcPct val="20000"/>
        </a:spcBef>
        <a:buFont typeface="Arial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006" indent="-224716" algn="l" defTabSz="449429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435" indent="-224716" algn="l" defTabSz="449429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1865" indent="-224716" algn="l" defTabSz="44942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296" indent="-224716" algn="l" defTabSz="44942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0726" indent="-224716" algn="l" defTabSz="44942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155" indent="-224716" algn="l" defTabSz="449429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4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429" algn="l" defTabSz="4494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860" algn="l" defTabSz="4494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290" algn="l" defTabSz="4494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721" algn="l" defTabSz="4494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151" algn="l" defTabSz="4494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580" algn="l" defTabSz="4494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011" algn="l" defTabSz="4494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5440" algn="l" defTabSz="4494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mail-archive.com/ipsec@ietf.org/msg05933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(null)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(null)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ouredd2/puzzles-utils" TargetMode="External"/><Relationship Id="rId2" Type="http://schemas.openxmlformats.org/officeDocument/2006/relationships/hyperlink" Target="https://github.com/nouredd2/linux" TargetMode="Externa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LjUxmY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story/creative-ddos-attacks-still-slip-past-defens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xkcd.com/233/" TargetMode="External"/><Relationship Id="rId4" Type="http://schemas.openxmlformats.org/officeDocument/2006/relationships/hyperlink" Target="https://support.vagaro.com/hc/article_attachments/360002228693/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D5D8-E6BB-A346-8943-C5639937E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Achieving Intrusion Tolerance through Automatic Response and Improved Forensics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87B7-662F-7D4A-81ED-1D88DDF4C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10972800" cy="2300922"/>
          </a:xfrm>
        </p:spPr>
        <p:txBody>
          <a:bodyPr>
            <a:normAutofit fontScale="92500"/>
          </a:bodyPr>
          <a:lstStyle/>
          <a:p>
            <a:r>
              <a:rPr lang="en-US" dirty="0"/>
              <a:t>Mohammad A. Noureddine</a:t>
            </a:r>
          </a:p>
          <a:p>
            <a:r>
              <a:rPr lang="en-US" dirty="0"/>
              <a:t>PERFORM Research Group</a:t>
            </a:r>
          </a:p>
          <a:p>
            <a:r>
              <a:rPr lang="en-US" dirty="0"/>
              <a:t>Collaborators: William H. Sanders, </a:t>
            </a:r>
            <a:r>
              <a:rPr lang="en-US" dirty="0" err="1"/>
              <a:t>Wajih</a:t>
            </a:r>
            <a:r>
              <a:rPr lang="en-US" dirty="0"/>
              <a:t> Ul Hassan, </a:t>
            </a:r>
            <a:r>
              <a:rPr lang="en-US" dirty="0" err="1"/>
              <a:t>Pubali</a:t>
            </a:r>
            <a:r>
              <a:rPr lang="en-US" dirty="0"/>
              <a:t> Datta, Adam Bates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222927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Puzzles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ABC44-B5C6-F043-A741-5FF721179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14" y="1283465"/>
            <a:ext cx="7025373" cy="4783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DD7E6-6165-F148-9E91-500516C02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4" y="2519245"/>
            <a:ext cx="1044676" cy="104467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58AD8A-4A93-4F4A-AEDC-735DBA113E10}"/>
              </a:ext>
            </a:extLst>
          </p:cNvPr>
          <p:cNvCxnSpPr/>
          <p:nvPr/>
        </p:nvCxnSpPr>
        <p:spPr>
          <a:xfrm>
            <a:off x="3050246" y="2899610"/>
            <a:ext cx="0" cy="529390"/>
          </a:xfrm>
          <a:prstGeom prst="straightConnector1">
            <a:avLst/>
          </a:prstGeom>
          <a:ln w="317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885ABD-5CA2-6345-ABF3-310C31242D67}"/>
              </a:ext>
            </a:extLst>
          </p:cNvPr>
          <p:cNvSpPr txBox="1"/>
          <p:nvPr/>
        </p:nvSpPr>
        <p:spPr>
          <a:xfrm>
            <a:off x="3073630" y="3121612"/>
            <a:ext cx="271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Puzzle-based rate-limiting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DEF78A-FC44-E642-B2F8-42F1F489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Puzzles?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1AF3-6F2C-B648-B4A0-5CC77C3E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We don’t know what difficulty to select!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E26AA-6598-E24B-8BA5-962F29E2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149A9-C5CD-A947-B713-23BF6BA43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47" y="2153211"/>
            <a:ext cx="9272121" cy="33753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843F0A-E72E-054A-B3CA-079B1E1EF1B2}"/>
              </a:ext>
            </a:extLst>
          </p:cNvPr>
          <p:cNvSpPr txBox="1"/>
          <p:nvPr/>
        </p:nvSpPr>
        <p:spPr>
          <a:xfrm>
            <a:off x="2683444" y="5639089"/>
            <a:ext cx="605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https://www.mail-archive.com/ipsec@ietf.org/msg05933.html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1AF3-6F2C-B648-B4A0-5CC77C3E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515979"/>
            <a:ext cx="11612880" cy="5119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+mn-lt"/>
              </a:rPr>
              <a:t>Model selecting puzzle difficulties as a </a:t>
            </a:r>
            <a:r>
              <a:rPr lang="en-US" dirty="0" err="1">
                <a:latin typeface="+mn-lt"/>
              </a:rPr>
              <a:t>Stackelberg</a:t>
            </a:r>
            <a:r>
              <a:rPr lang="en-US" dirty="0">
                <a:latin typeface="+mn-lt"/>
              </a:rPr>
              <a:t> game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+mn-lt"/>
              </a:rPr>
              <a:t>Practical method for selecting model parameters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+mn-lt"/>
              </a:rPr>
              <a:t>Open source kernel patch for Linux 4.13.0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+mn-lt"/>
              </a:rPr>
              <a:t>Prototype puzzle-fair queueing with minimal state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23860-E62A-FD41-B54E-BBC98B68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Stackelberg</a:t>
            </a:r>
            <a:r>
              <a:rPr lang="en-US" dirty="0"/>
              <a:t> Game Flow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BDAE43-F495-6F40-9E87-C0B6FB4F1ABE}"/>
              </a:ext>
            </a:extLst>
          </p:cNvPr>
          <p:cNvGraphicFramePr/>
          <p:nvPr/>
        </p:nvGraphicFramePr>
        <p:xfrm>
          <a:off x="294640" y="1772821"/>
          <a:ext cx="5843239" cy="410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id="{92F0CBEC-D350-9E4B-90EF-7823267540AE}"/>
              </a:ext>
            </a:extLst>
          </p:cNvPr>
          <p:cNvSpPr/>
          <p:nvPr/>
        </p:nvSpPr>
        <p:spPr>
          <a:xfrm>
            <a:off x="7148435" y="1772820"/>
            <a:ext cx="3479178" cy="1027202"/>
          </a:xfrm>
          <a:custGeom>
            <a:avLst/>
            <a:gdLst>
              <a:gd name="connsiteX0" fmla="*/ 0 w 3479178"/>
              <a:gd name="connsiteY0" fmla="*/ 102720 h 1027202"/>
              <a:gd name="connsiteX1" fmla="*/ 102720 w 3479178"/>
              <a:gd name="connsiteY1" fmla="*/ 0 h 1027202"/>
              <a:gd name="connsiteX2" fmla="*/ 3376458 w 3479178"/>
              <a:gd name="connsiteY2" fmla="*/ 0 h 1027202"/>
              <a:gd name="connsiteX3" fmla="*/ 3479178 w 3479178"/>
              <a:gd name="connsiteY3" fmla="*/ 102720 h 1027202"/>
              <a:gd name="connsiteX4" fmla="*/ 3479178 w 3479178"/>
              <a:gd name="connsiteY4" fmla="*/ 924482 h 1027202"/>
              <a:gd name="connsiteX5" fmla="*/ 3376458 w 3479178"/>
              <a:gd name="connsiteY5" fmla="*/ 1027202 h 1027202"/>
              <a:gd name="connsiteX6" fmla="*/ 102720 w 3479178"/>
              <a:gd name="connsiteY6" fmla="*/ 1027202 h 1027202"/>
              <a:gd name="connsiteX7" fmla="*/ 0 w 3479178"/>
              <a:gd name="connsiteY7" fmla="*/ 924482 h 1027202"/>
              <a:gd name="connsiteX8" fmla="*/ 0 w 3479178"/>
              <a:gd name="connsiteY8" fmla="*/ 102720 h 10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9178" h="1027202">
                <a:moveTo>
                  <a:pt x="0" y="102720"/>
                </a:moveTo>
                <a:cubicBezTo>
                  <a:pt x="0" y="45989"/>
                  <a:pt x="45989" y="0"/>
                  <a:pt x="102720" y="0"/>
                </a:cubicBezTo>
                <a:lnTo>
                  <a:pt x="3376458" y="0"/>
                </a:lnTo>
                <a:cubicBezTo>
                  <a:pt x="3433189" y="0"/>
                  <a:pt x="3479178" y="45989"/>
                  <a:pt x="3479178" y="102720"/>
                </a:cubicBezTo>
                <a:lnTo>
                  <a:pt x="3479178" y="924482"/>
                </a:lnTo>
                <a:cubicBezTo>
                  <a:pt x="3479178" y="981213"/>
                  <a:pt x="3433189" y="1027202"/>
                  <a:pt x="3376458" y="1027202"/>
                </a:cubicBezTo>
                <a:lnTo>
                  <a:pt x="102720" y="1027202"/>
                </a:lnTo>
                <a:cubicBezTo>
                  <a:pt x="45989" y="1027202"/>
                  <a:pt x="0" y="981213"/>
                  <a:pt x="0" y="924482"/>
                </a:cubicBezTo>
                <a:lnTo>
                  <a:pt x="0" y="10272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286" tIns="106286" rIns="106286" bIns="10628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Solve for optimal server difficulty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984A58-655C-7A4D-9950-403EE3606B6F}"/>
              </a:ext>
            </a:extLst>
          </p:cNvPr>
          <p:cNvSpPr/>
          <p:nvPr/>
        </p:nvSpPr>
        <p:spPr>
          <a:xfrm rot="10800000">
            <a:off x="8656903" y="2864222"/>
            <a:ext cx="462241" cy="385201"/>
          </a:xfrm>
          <a:custGeom>
            <a:avLst/>
            <a:gdLst>
              <a:gd name="connsiteX0" fmla="*/ 0 w 385201"/>
              <a:gd name="connsiteY0" fmla="*/ 92448 h 462241"/>
              <a:gd name="connsiteX1" fmla="*/ 192601 w 385201"/>
              <a:gd name="connsiteY1" fmla="*/ 92448 h 462241"/>
              <a:gd name="connsiteX2" fmla="*/ 192601 w 385201"/>
              <a:gd name="connsiteY2" fmla="*/ 0 h 462241"/>
              <a:gd name="connsiteX3" fmla="*/ 385201 w 385201"/>
              <a:gd name="connsiteY3" fmla="*/ 231121 h 462241"/>
              <a:gd name="connsiteX4" fmla="*/ 192601 w 385201"/>
              <a:gd name="connsiteY4" fmla="*/ 462241 h 462241"/>
              <a:gd name="connsiteX5" fmla="*/ 192601 w 385201"/>
              <a:gd name="connsiteY5" fmla="*/ 369793 h 462241"/>
              <a:gd name="connsiteX6" fmla="*/ 0 w 385201"/>
              <a:gd name="connsiteY6" fmla="*/ 369793 h 462241"/>
              <a:gd name="connsiteX7" fmla="*/ 0 w 385201"/>
              <a:gd name="connsiteY7" fmla="*/ 92448 h 4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201" h="462241">
                <a:moveTo>
                  <a:pt x="77040" y="0"/>
                </a:moveTo>
                <a:lnTo>
                  <a:pt x="77040" y="231121"/>
                </a:lnTo>
                <a:lnTo>
                  <a:pt x="0" y="231121"/>
                </a:lnTo>
                <a:lnTo>
                  <a:pt x="192601" y="462241"/>
                </a:lnTo>
                <a:lnTo>
                  <a:pt x="385201" y="231121"/>
                </a:lnTo>
                <a:lnTo>
                  <a:pt x="308161" y="231121"/>
                </a:lnTo>
                <a:lnTo>
                  <a:pt x="308161" y="0"/>
                </a:lnTo>
                <a:lnTo>
                  <a:pt x="7704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47" tIns="-1" rIns="92449" bIns="1155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F04173-1115-3543-8ED1-20E2C13CE62D}"/>
              </a:ext>
            </a:extLst>
          </p:cNvPr>
          <p:cNvSpPr/>
          <p:nvPr/>
        </p:nvSpPr>
        <p:spPr>
          <a:xfrm>
            <a:off x="7103828" y="3313624"/>
            <a:ext cx="3568391" cy="1027202"/>
          </a:xfrm>
          <a:custGeom>
            <a:avLst/>
            <a:gdLst>
              <a:gd name="connsiteX0" fmla="*/ 0 w 3568391"/>
              <a:gd name="connsiteY0" fmla="*/ 102720 h 1027202"/>
              <a:gd name="connsiteX1" fmla="*/ 102720 w 3568391"/>
              <a:gd name="connsiteY1" fmla="*/ 0 h 1027202"/>
              <a:gd name="connsiteX2" fmla="*/ 3465671 w 3568391"/>
              <a:gd name="connsiteY2" fmla="*/ 0 h 1027202"/>
              <a:gd name="connsiteX3" fmla="*/ 3568391 w 3568391"/>
              <a:gd name="connsiteY3" fmla="*/ 102720 h 1027202"/>
              <a:gd name="connsiteX4" fmla="*/ 3568391 w 3568391"/>
              <a:gd name="connsiteY4" fmla="*/ 924482 h 1027202"/>
              <a:gd name="connsiteX5" fmla="*/ 3465671 w 3568391"/>
              <a:gd name="connsiteY5" fmla="*/ 1027202 h 1027202"/>
              <a:gd name="connsiteX6" fmla="*/ 102720 w 3568391"/>
              <a:gd name="connsiteY6" fmla="*/ 1027202 h 1027202"/>
              <a:gd name="connsiteX7" fmla="*/ 0 w 3568391"/>
              <a:gd name="connsiteY7" fmla="*/ 924482 h 1027202"/>
              <a:gd name="connsiteX8" fmla="*/ 0 w 3568391"/>
              <a:gd name="connsiteY8" fmla="*/ 102720 h 10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8391" h="1027202">
                <a:moveTo>
                  <a:pt x="0" y="102720"/>
                </a:moveTo>
                <a:cubicBezTo>
                  <a:pt x="0" y="45989"/>
                  <a:pt x="45989" y="0"/>
                  <a:pt x="102720" y="0"/>
                </a:cubicBezTo>
                <a:lnTo>
                  <a:pt x="3465671" y="0"/>
                </a:lnTo>
                <a:cubicBezTo>
                  <a:pt x="3522402" y="0"/>
                  <a:pt x="3568391" y="45989"/>
                  <a:pt x="3568391" y="102720"/>
                </a:cubicBezTo>
                <a:lnTo>
                  <a:pt x="3568391" y="924482"/>
                </a:lnTo>
                <a:cubicBezTo>
                  <a:pt x="3568391" y="981213"/>
                  <a:pt x="3522402" y="1027202"/>
                  <a:pt x="3465671" y="1027202"/>
                </a:cubicBezTo>
                <a:lnTo>
                  <a:pt x="102720" y="1027202"/>
                </a:lnTo>
                <a:cubicBezTo>
                  <a:pt x="45989" y="1027202"/>
                  <a:pt x="0" y="981213"/>
                  <a:pt x="0" y="924482"/>
                </a:cubicBezTo>
                <a:lnTo>
                  <a:pt x="0" y="10272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1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286" tIns="106286" rIns="106286" bIns="10628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Optimize users’ sending rates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0EF4C18-5789-694C-9E3A-8CAF398055B0}"/>
              </a:ext>
            </a:extLst>
          </p:cNvPr>
          <p:cNvSpPr/>
          <p:nvPr/>
        </p:nvSpPr>
        <p:spPr>
          <a:xfrm flipH="1" flipV="1">
            <a:off x="8656903" y="4405026"/>
            <a:ext cx="462241" cy="385201"/>
          </a:xfrm>
          <a:custGeom>
            <a:avLst/>
            <a:gdLst>
              <a:gd name="connsiteX0" fmla="*/ 0 w 385201"/>
              <a:gd name="connsiteY0" fmla="*/ 92448 h 462241"/>
              <a:gd name="connsiteX1" fmla="*/ 192601 w 385201"/>
              <a:gd name="connsiteY1" fmla="*/ 92448 h 462241"/>
              <a:gd name="connsiteX2" fmla="*/ 192601 w 385201"/>
              <a:gd name="connsiteY2" fmla="*/ 0 h 462241"/>
              <a:gd name="connsiteX3" fmla="*/ 385201 w 385201"/>
              <a:gd name="connsiteY3" fmla="*/ 231121 h 462241"/>
              <a:gd name="connsiteX4" fmla="*/ 192601 w 385201"/>
              <a:gd name="connsiteY4" fmla="*/ 462241 h 462241"/>
              <a:gd name="connsiteX5" fmla="*/ 192601 w 385201"/>
              <a:gd name="connsiteY5" fmla="*/ 369793 h 462241"/>
              <a:gd name="connsiteX6" fmla="*/ 0 w 385201"/>
              <a:gd name="connsiteY6" fmla="*/ 369793 h 462241"/>
              <a:gd name="connsiteX7" fmla="*/ 0 w 385201"/>
              <a:gd name="connsiteY7" fmla="*/ 92448 h 46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201" h="462241">
                <a:moveTo>
                  <a:pt x="77040" y="0"/>
                </a:moveTo>
                <a:lnTo>
                  <a:pt x="77040" y="231121"/>
                </a:lnTo>
                <a:lnTo>
                  <a:pt x="0" y="231121"/>
                </a:lnTo>
                <a:lnTo>
                  <a:pt x="192601" y="462241"/>
                </a:lnTo>
                <a:lnTo>
                  <a:pt x="385201" y="231121"/>
                </a:lnTo>
                <a:lnTo>
                  <a:pt x="308161" y="231121"/>
                </a:lnTo>
                <a:lnTo>
                  <a:pt x="308161" y="0"/>
                </a:lnTo>
                <a:lnTo>
                  <a:pt x="7704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48" tIns="115560" rIns="92448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9DFBAEA-C085-DB43-8C05-06F77A4569CC}"/>
              </a:ext>
            </a:extLst>
          </p:cNvPr>
          <p:cNvSpPr/>
          <p:nvPr/>
        </p:nvSpPr>
        <p:spPr>
          <a:xfrm>
            <a:off x="7059222" y="4854428"/>
            <a:ext cx="3657603" cy="1027202"/>
          </a:xfrm>
          <a:custGeom>
            <a:avLst/>
            <a:gdLst>
              <a:gd name="connsiteX0" fmla="*/ 0 w 3657603"/>
              <a:gd name="connsiteY0" fmla="*/ 102720 h 1027202"/>
              <a:gd name="connsiteX1" fmla="*/ 102720 w 3657603"/>
              <a:gd name="connsiteY1" fmla="*/ 0 h 1027202"/>
              <a:gd name="connsiteX2" fmla="*/ 3554883 w 3657603"/>
              <a:gd name="connsiteY2" fmla="*/ 0 h 1027202"/>
              <a:gd name="connsiteX3" fmla="*/ 3657603 w 3657603"/>
              <a:gd name="connsiteY3" fmla="*/ 102720 h 1027202"/>
              <a:gd name="connsiteX4" fmla="*/ 3657603 w 3657603"/>
              <a:gd name="connsiteY4" fmla="*/ 924482 h 1027202"/>
              <a:gd name="connsiteX5" fmla="*/ 3554883 w 3657603"/>
              <a:gd name="connsiteY5" fmla="*/ 1027202 h 1027202"/>
              <a:gd name="connsiteX6" fmla="*/ 102720 w 3657603"/>
              <a:gd name="connsiteY6" fmla="*/ 1027202 h 1027202"/>
              <a:gd name="connsiteX7" fmla="*/ 0 w 3657603"/>
              <a:gd name="connsiteY7" fmla="*/ 924482 h 1027202"/>
              <a:gd name="connsiteX8" fmla="*/ 0 w 3657603"/>
              <a:gd name="connsiteY8" fmla="*/ 102720 h 10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3" h="1027202">
                <a:moveTo>
                  <a:pt x="0" y="102720"/>
                </a:moveTo>
                <a:cubicBezTo>
                  <a:pt x="0" y="45989"/>
                  <a:pt x="45989" y="0"/>
                  <a:pt x="102720" y="0"/>
                </a:cubicBezTo>
                <a:lnTo>
                  <a:pt x="3554883" y="0"/>
                </a:lnTo>
                <a:cubicBezTo>
                  <a:pt x="3611614" y="0"/>
                  <a:pt x="3657603" y="45989"/>
                  <a:pt x="3657603" y="102720"/>
                </a:cubicBezTo>
                <a:lnTo>
                  <a:pt x="3657603" y="924482"/>
                </a:lnTo>
                <a:cubicBezTo>
                  <a:pt x="3657603" y="981213"/>
                  <a:pt x="3611614" y="1027202"/>
                  <a:pt x="3554883" y="1027202"/>
                </a:cubicBezTo>
                <a:lnTo>
                  <a:pt x="102720" y="1027202"/>
                </a:lnTo>
                <a:cubicBezTo>
                  <a:pt x="45989" y="1027202"/>
                  <a:pt x="0" y="981213"/>
                  <a:pt x="0" y="924482"/>
                </a:cubicBezTo>
                <a:lnTo>
                  <a:pt x="0" y="10272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286" tIns="106286" rIns="106286" bIns="10628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Assume optimal puzzle difficulty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1C3D67C-638F-4740-9AD8-55AD31CE2472}"/>
              </a:ext>
            </a:extLst>
          </p:cNvPr>
          <p:cNvSpPr/>
          <p:nvPr/>
        </p:nvSpPr>
        <p:spPr>
          <a:xfrm>
            <a:off x="5089664" y="5167654"/>
            <a:ext cx="1940312" cy="53556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CE7809D-F081-4245-A44F-11549629FF73}"/>
              </a:ext>
            </a:extLst>
          </p:cNvPr>
          <p:cNvSpPr/>
          <p:nvPr/>
        </p:nvSpPr>
        <p:spPr>
          <a:xfrm flipH="1">
            <a:off x="5089664" y="1974688"/>
            <a:ext cx="1940312" cy="5355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A4474-6FCB-594E-9E3C-A09ABC42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4135-E158-8F42-A0E5-42441919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Utilities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D336-51F8-3E4B-A994-A504358C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515979"/>
            <a:ext cx="11612880" cy="4661300"/>
          </a:xfrm>
        </p:spPr>
        <p:txBody>
          <a:bodyPr/>
          <a:lstStyle/>
          <a:p>
            <a:r>
              <a:rPr lang="en-US" dirty="0">
                <a:latin typeface="+mn-lt"/>
              </a:rPr>
              <a:t>User </a:t>
            </a:r>
            <a:r>
              <a:rPr lang="en-US" i="1" dirty="0">
                <a:latin typeface="+mn-lt"/>
              </a:rPr>
              <a:t>i</a:t>
            </a:r>
            <a:r>
              <a:rPr lang="en-US" dirty="0">
                <a:latin typeface="+mn-lt"/>
              </a:rPr>
              <a:t>’s utility with puzzle </a:t>
            </a:r>
            <a:r>
              <a:rPr lang="en-US" i="1" dirty="0">
                <a:latin typeface="+mn-lt"/>
              </a:rPr>
              <a:t>p</a:t>
            </a:r>
            <a:r>
              <a:rPr lang="en-US" i="1" baseline="-25000" dirty="0">
                <a:latin typeface="+mn-lt"/>
              </a:rPr>
              <a:t>i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with </a:t>
            </a:r>
            <a:r>
              <a:rPr lang="en-US" i="1" dirty="0">
                <a:latin typeface="+mn-lt"/>
              </a:rPr>
              <a:t>k</a:t>
            </a:r>
            <a:r>
              <a:rPr lang="en-US" dirty="0">
                <a:latin typeface="+mn-lt"/>
              </a:rPr>
              <a:t> sub-puzzles and </a:t>
            </a:r>
            <a:r>
              <a:rPr lang="en-US" i="1" dirty="0">
                <a:latin typeface="+mn-lt"/>
              </a:rPr>
              <a:t>m </a:t>
            </a:r>
            <a:r>
              <a:rPr lang="en-US" dirty="0">
                <a:latin typeface="+mn-lt"/>
              </a:rPr>
              <a:t>bits</a:t>
            </a:r>
            <a:endParaRPr lang="en-US" baseline="-25000" dirty="0"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CAE04A-9239-2E45-AFFD-21B01E786B8B}"/>
              </a:ext>
            </a:extLst>
          </p:cNvPr>
          <p:cNvCxnSpPr>
            <a:cxnSpLocks/>
          </p:cNvCxnSpPr>
          <p:nvPr/>
        </p:nvCxnSpPr>
        <p:spPr>
          <a:xfrm flipH="1">
            <a:off x="1212783" y="3051208"/>
            <a:ext cx="413084" cy="143416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A8DC88-B2BE-624D-818B-0ED50EC438D7}"/>
              </a:ext>
            </a:extLst>
          </p:cNvPr>
          <p:cNvSpPr txBox="1"/>
          <p:nvPr/>
        </p:nvSpPr>
        <p:spPr>
          <a:xfrm>
            <a:off x="154004" y="4437246"/>
            <a:ext cx="217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sending rates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287941-6BE0-574D-AFC5-437E12C79690}"/>
              </a:ext>
            </a:extLst>
          </p:cNvPr>
          <p:cNvCxnSpPr>
            <a:cxnSpLocks/>
          </p:cNvCxnSpPr>
          <p:nvPr/>
        </p:nvCxnSpPr>
        <p:spPr>
          <a:xfrm flipH="1">
            <a:off x="1347538" y="3051208"/>
            <a:ext cx="949279" cy="143416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50931C-0ED8-9F4C-A8B0-1CA52B6F9F92}"/>
              </a:ext>
            </a:extLst>
          </p:cNvPr>
          <p:cNvCxnSpPr>
            <a:cxnSpLocks/>
          </p:cNvCxnSpPr>
          <p:nvPr/>
        </p:nvCxnSpPr>
        <p:spPr>
          <a:xfrm>
            <a:off x="4926531" y="3119387"/>
            <a:ext cx="0" cy="138603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978083-FBD6-9649-A6FD-5EEB2C38E52D}"/>
              </a:ext>
            </a:extLst>
          </p:cNvPr>
          <p:cNvSpPr txBox="1"/>
          <p:nvPr/>
        </p:nvSpPr>
        <p:spPr>
          <a:xfrm>
            <a:off x="3483945" y="4427620"/>
            <a:ext cx="288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User’s valuation and benefit from the server’s service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A6C496-3DEA-B64A-A029-2B42D93108FE}"/>
              </a:ext>
            </a:extLst>
          </p:cNvPr>
          <p:cNvCxnSpPr>
            <a:cxnSpLocks/>
          </p:cNvCxnSpPr>
          <p:nvPr/>
        </p:nvCxnSpPr>
        <p:spPr>
          <a:xfrm>
            <a:off x="8303394" y="3051208"/>
            <a:ext cx="0" cy="138603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55B9BF-666E-4242-9EF2-3BB9DB7CA082}"/>
              </a:ext>
            </a:extLst>
          </p:cNvPr>
          <p:cNvSpPr txBox="1"/>
          <p:nvPr/>
        </p:nvSpPr>
        <p:spPr>
          <a:xfrm>
            <a:off x="6860808" y="4393345"/>
            <a:ext cx="288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time spent hashing to solve for puzzles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C1EC3C-8A25-9345-9F60-C5ADAEBEFC6D}"/>
              </a:ext>
            </a:extLst>
          </p:cNvPr>
          <p:cNvCxnSpPr>
            <a:cxnSpLocks/>
          </p:cNvCxnSpPr>
          <p:nvPr/>
        </p:nvCxnSpPr>
        <p:spPr>
          <a:xfrm>
            <a:off x="10483182" y="3324008"/>
            <a:ext cx="0" cy="163751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67084E-667C-AE4E-8500-D5035AE32AF5}"/>
              </a:ext>
            </a:extLst>
          </p:cNvPr>
          <p:cNvSpPr txBox="1"/>
          <p:nvPr/>
        </p:nvSpPr>
        <p:spPr>
          <a:xfrm>
            <a:off x="9162985" y="4961518"/>
            <a:ext cx="2885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time spent waiting to receiver service (M/M/1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7264FD-736E-0246-B29F-7B440EC69B39}"/>
                  </a:ext>
                </a:extLst>
              </p:cNvPr>
              <p:cNvSpPr/>
              <p:nvPr/>
            </p:nvSpPr>
            <p:spPr>
              <a:xfrm>
                <a:off x="294640" y="2127846"/>
                <a:ext cx="11330870" cy="1219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func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7264FD-736E-0246-B29F-7B440EC69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" y="2127846"/>
                <a:ext cx="11330870" cy="1219886"/>
              </a:xfrm>
              <a:prstGeom prst="rect">
                <a:avLst/>
              </a:prstGeom>
              <a:blipFill>
                <a:blip r:embed="rId2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45DA649-0FA7-234E-8CBE-108C5ABF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Solution: Important Tradeoffs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8B1AF3-6F2C-B648-B4A0-5CC77C3E7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+mn-lt"/>
                  </a:rPr>
                  <a:t>Depends only on the average valuation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+mn-lt"/>
                  </a:rPr>
                  <a:t> is the server’s asymptotic provisioning parameter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8B1AF3-6F2C-B648-B4A0-5CC77C3E7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0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554491-A3B1-F24B-942A-4154908DE7CA}"/>
              </a:ext>
            </a:extLst>
          </p:cNvPr>
          <p:cNvCxnSpPr>
            <a:cxnSpLocks/>
          </p:cNvCxnSpPr>
          <p:nvPr/>
        </p:nvCxnSpPr>
        <p:spPr>
          <a:xfrm>
            <a:off x="5931243" y="3429000"/>
            <a:ext cx="2365734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64B2D3-ED64-734D-9C46-C6847F11CC3D}"/>
              </a:ext>
            </a:extLst>
          </p:cNvPr>
          <p:cNvSpPr txBox="1"/>
          <p:nvPr/>
        </p:nvSpPr>
        <p:spPr>
          <a:xfrm>
            <a:off x="8296977" y="3088939"/>
            <a:ext cx="346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Users have high valuation </a:t>
            </a:r>
            <a:r>
              <a:rPr lang="en-US" dirty="0">
                <a:sym typeface="Wingdings" pitchFamily="2" charset="2"/>
              </a:rPr>
              <a:t> can generate harder puzzles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08FD60-DD91-654C-B663-B88189EB9A2E}"/>
              </a:ext>
            </a:extLst>
          </p:cNvPr>
          <p:cNvCxnSpPr>
            <a:cxnSpLocks/>
          </p:cNvCxnSpPr>
          <p:nvPr/>
        </p:nvCxnSpPr>
        <p:spPr>
          <a:xfrm>
            <a:off x="5515276" y="4244742"/>
            <a:ext cx="317633" cy="87882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912A84-7EA7-4A45-8D44-29C98D6411C3}"/>
              </a:ext>
            </a:extLst>
          </p:cNvPr>
          <p:cNvSpPr txBox="1"/>
          <p:nvPr/>
        </p:nvSpPr>
        <p:spPr>
          <a:xfrm>
            <a:off x="3110832" y="5123564"/>
            <a:ext cx="597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server is well provisioned </a:t>
            </a:r>
            <a:r>
              <a:rPr lang="en-US" dirty="0">
                <a:sym typeface="Wingdings" pitchFamily="2" charset="2"/>
              </a:rPr>
              <a:t> Can issue easier puzzles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D89B73-0EBB-DF4A-937C-9AEB8CF317A3}"/>
                  </a:ext>
                </a:extLst>
              </p:cNvPr>
              <p:cNvSpPr/>
              <p:nvPr/>
            </p:nvSpPr>
            <p:spPr>
              <a:xfrm>
                <a:off x="972176" y="3105328"/>
                <a:ext cx="5396542" cy="113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D89B73-0EBB-DF4A-937C-9AEB8CF31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76" y="3105328"/>
                <a:ext cx="5396542" cy="1139414"/>
              </a:xfrm>
              <a:prstGeom prst="rect">
                <a:avLst/>
              </a:prstGeom>
              <a:blipFill>
                <a:blip r:embed="rId3"/>
                <a:stretch>
                  <a:fillRect r="-706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63CAB4D-D062-8741-AE9E-3C421B74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Parameter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1AF3-6F2C-B648-B4A0-5CC77C3E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Users can typically tolerate 400ms delay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E417E4-6D7D-044A-9486-EDC623F68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17" y="2200318"/>
            <a:ext cx="8830565" cy="397696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6D469-525F-5743-9243-DA560AA4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8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Do Not Break TCP!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1AF3-6F2C-B648-B4A0-5CC77C3E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Patch the TCP stack in the Linux kernel</a:t>
            </a:r>
          </a:p>
          <a:p>
            <a:r>
              <a:rPr lang="en-US" dirty="0">
                <a:latin typeface="+mn-lt"/>
              </a:rPr>
              <a:t>Include puzzles and solutions in TCP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FA59C-C90F-2D4F-A137-023F15B7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6" y="3063240"/>
            <a:ext cx="10671208" cy="27353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BB488-8CC1-0E4D-B683-E26D76D5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Evaluation: Puzzles Outperform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1AF3-6F2C-B648-B4A0-5CC77C3E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2E139-FF78-DB4E-99BC-1022153D1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28" y="1732456"/>
            <a:ext cx="8248745" cy="397400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3850D-0F0E-4D47-A447-3B8B9B5C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20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Evaluation: Attackers Rate-Limited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1AF3-6F2C-B648-B4A0-5CC77C3E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824D219-2955-4940-8180-726EC666E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24" y="1906039"/>
            <a:ext cx="8132953" cy="35158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C8591-2307-5C4A-B8F5-90853AE6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25F-CC8C-2C47-B9F3-BC22974B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9B63-BB1E-0044-8235-96904426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623CD-4EB7-7B41-8453-9E591AD89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7" y="3709018"/>
            <a:ext cx="5102876" cy="1844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A8F781-4746-7545-893A-12287973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134" y="1107440"/>
            <a:ext cx="5646309" cy="2660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1C7406-4338-8043-81B2-596410ED3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57" y="1249684"/>
            <a:ext cx="5852255" cy="1844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A4B7C5-4856-E34F-BE40-988601342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355" y="3910588"/>
            <a:ext cx="6726645" cy="19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3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9D09-578D-2F45-885A-D312E92D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CPU Impact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71C4E0-2AB4-644C-80D7-72B83F0CD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939" y="1601426"/>
            <a:ext cx="7650123" cy="37898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8B3CE-2D86-9E45-9285-6C9C4D58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84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27D5-EF58-7E4F-9F64-B30BAC29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5FDE-42A4-4E43-A1D1-712EAF36F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>
                    <a:alpha val="10000"/>
                  </a:srgbClr>
                </a:solidFill>
                <a:latin typeface="+mn-lt"/>
              </a:rPr>
              <a:t>RQ1</a:t>
            </a:r>
            <a:r>
              <a:rPr lang="en-US" dirty="0">
                <a:solidFill>
                  <a:schemeClr val="tx1">
                    <a:alpha val="10000"/>
                  </a:schemeClr>
                </a:solidFill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10000"/>
                  </a:schemeClr>
                </a:solidFill>
                <a:latin typeface="+mn-lt"/>
              </a:rPr>
              <a:t>How can we preserve acceptable operation during a state-exhaustion DDoS attack?</a:t>
            </a:r>
          </a:p>
          <a:p>
            <a:pPr lvl="1"/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RQ2</a:t>
            </a:r>
            <a:r>
              <a:rPr lang="en-US" dirty="0"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If an exploit is detected, how can we preserve the system’s identity?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88267-BD03-A64F-B0D0-7C731F52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9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F84F-0604-2F4E-98B7-9A140A97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Using System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AE0DE-B1FC-594F-958D-629D9707A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Leverage system-level auditing (</a:t>
            </a:r>
            <a:r>
              <a:rPr lang="en-US" sz="2800" dirty="0" err="1">
                <a:latin typeface="+mn-lt"/>
              </a:rPr>
              <a:t>auditd</a:t>
            </a:r>
            <a:r>
              <a:rPr lang="en-US" dirty="0">
                <a:latin typeface="+mn-lt"/>
              </a:rPr>
              <a:t>) for forensics</a:t>
            </a:r>
          </a:p>
          <a:p>
            <a:r>
              <a:rPr lang="en-US" dirty="0">
                <a:latin typeface="+mn-lt"/>
              </a:rPr>
              <a:t>Consider the following </a:t>
            </a:r>
            <a:r>
              <a:rPr lang="en-US" sz="2800" dirty="0" err="1">
                <a:latin typeface="+mn-lt"/>
              </a:rPr>
              <a:t>nginx</a:t>
            </a:r>
            <a:r>
              <a:rPr lang="en-US" dirty="0">
                <a:latin typeface="+mn-lt"/>
              </a:rPr>
              <a:t>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A0B68-64EA-ED47-A0C7-77E384E7B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" y="3429000"/>
            <a:ext cx="12192000" cy="262348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CFB6028-7950-4540-85BD-3237893C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20" y="4974872"/>
            <a:ext cx="385133" cy="53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0">
            <a:extLst>
              <a:ext uri="{FF2B5EF4-FFF2-40B4-BE49-F238E27FC236}">
                <a16:creationId xmlns:a16="http://schemas.microsoft.com/office/drawing/2014/main" id="{80419450-1926-5742-A0BD-1078FA42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1593" y="2568125"/>
            <a:ext cx="1079024" cy="12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FF43007B-8526-C84E-9056-BB0F80E6A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2505" y="2145915"/>
            <a:ext cx="457200" cy="457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B6EB719-C76A-1440-83F7-AF41774D6098}"/>
              </a:ext>
            </a:extLst>
          </p:cNvPr>
          <p:cNvSpPr/>
          <p:nvPr/>
        </p:nvSpPr>
        <p:spPr>
          <a:xfrm>
            <a:off x="5375189" y="3429000"/>
            <a:ext cx="3789131" cy="122949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8BE305-6A4C-9C48-AA25-BF141E3F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9BFE-C9E9-E14F-884D-4A060A18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level auditing: the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4151-DC62-F044-A210-51FA42C99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Two major problems with system logs-based forensics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Dependence explosion problem</a:t>
            </a:r>
          </a:p>
          <a:p>
            <a:pPr marL="1319212" lvl="2" indent="-514350"/>
            <a:r>
              <a:rPr lang="en-US" dirty="0">
                <a:latin typeface="+mn-lt"/>
              </a:rPr>
              <a:t>Can generate false positives and confuse analysts</a:t>
            </a:r>
          </a:p>
          <a:p>
            <a:pPr marL="1319212" lvl="2" indent="-514350"/>
            <a:r>
              <a:rPr lang="en-US" dirty="0">
                <a:latin typeface="+mn-lt"/>
              </a:rPr>
              <a:t>high-fanout applications like web servers, mail servers, etc.</a:t>
            </a:r>
          </a:p>
          <a:p>
            <a:pPr marL="1319212" lvl="2" indent="-514350"/>
            <a:r>
              <a:rPr lang="en-US" b="1" i="1" dirty="0">
                <a:latin typeface="+mn-lt"/>
              </a:rPr>
              <a:t>Execution-units</a:t>
            </a:r>
            <a:r>
              <a:rPr lang="en-US" dirty="0">
                <a:latin typeface="+mn-lt"/>
              </a:rPr>
              <a:t> are mangled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Semantic gap</a:t>
            </a:r>
          </a:p>
          <a:p>
            <a:pPr marL="1319212" lvl="2" indent="-514350"/>
            <a:r>
              <a:rPr lang="en-US" dirty="0">
                <a:latin typeface="+mn-lt"/>
              </a:rPr>
              <a:t>System logs do not contain application-specific information</a:t>
            </a:r>
          </a:p>
          <a:p>
            <a:pPr marL="1319212" lvl="2" indent="-514350"/>
            <a:r>
              <a:rPr lang="en-US" dirty="0">
                <a:latin typeface="+mn-lt"/>
              </a:rPr>
              <a:t>We loose the </a:t>
            </a:r>
            <a:r>
              <a:rPr lang="en-US" b="1" i="1" dirty="0">
                <a:latin typeface="+mn-lt"/>
              </a:rPr>
              <a:t>semantics</a:t>
            </a:r>
            <a:r>
              <a:rPr lang="en-US" dirty="0">
                <a:latin typeface="+mn-lt"/>
              </a:rPr>
              <a:t> of the application logs</a:t>
            </a:r>
          </a:p>
          <a:p>
            <a:pPr marL="1319212" lvl="2" indent="-51435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E1013-4C37-9A43-B78C-69D7EA3E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EA28-8371-1D4D-9B84-CB81314F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2802CA-D2BD-D848-9E49-AE303BA60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Assume </a:t>
            </a:r>
            <a:r>
              <a:rPr lang="en-US" sz="2800" dirty="0">
                <a:latin typeface="Andale Mono" panose="020B0509000000000004" pitchFamily="49" charset="0"/>
              </a:rPr>
              <a:t>10.0.0.1</a:t>
            </a:r>
            <a:r>
              <a:rPr lang="en-US" dirty="0">
                <a:latin typeface="+mn-lt"/>
              </a:rPr>
              <a:t> is a malicious IP address</a:t>
            </a:r>
          </a:p>
          <a:p>
            <a:r>
              <a:rPr lang="en-US" dirty="0">
                <a:latin typeface="+mn-lt"/>
              </a:rPr>
              <a:t>Backward analysis:</a:t>
            </a:r>
          </a:p>
          <a:p>
            <a:pPr lvl="1"/>
            <a:r>
              <a:rPr lang="en-US" dirty="0">
                <a:latin typeface="+mn-lt"/>
              </a:rPr>
              <a:t>What did </a:t>
            </a:r>
            <a:r>
              <a:rPr lang="en-US" sz="2400" dirty="0">
                <a:latin typeface="Andale Mono" panose="020B0509000000000004" pitchFamily="49" charset="0"/>
              </a:rPr>
              <a:t>10.0.0.1</a:t>
            </a:r>
            <a:r>
              <a:rPr lang="en-US" dirty="0">
                <a:latin typeface="+mn-lt"/>
              </a:rPr>
              <a:t> read?</a:t>
            </a:r>
          </a:p>
          <a:p>
            <a:r>
              <a:rPr lang="en-US" dirty="0">
                <a:latin typeface="+mn-lt"/>
              </a:rPr>
              <a:t>Forward analysis:</a:t>
            </a:r>
          </a:p>
          <a:p>
            <a:pPr lvl="1"/>
            <a:r>
              <a:rPr lang="en-US" dirty="0">
                <a:latin typeface="+mn-lt"/>
              </a:rPr>
              <a:t>What did </a:t>
            </a:r>
            <a:r>
              <a:rPr lang="en-US" sz="2400" dirty="0">
                <a:latin typeface="Andale Mono" panose="020B0509000000000004" pitchFamily="49" charset="0"/>
              </a:rPr>
              <a:t>10.0.0.1</a:t>
            </a:r>
            <a:r>
              <a:rPr lang="en-US" dirty="0">
                <a:latin typeface="+mn-lt"/>
              </a:rPr>
              <a:t> write?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1DD82-A2C6-1946-87F5-F390CC24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638" y="2041635"/>
            <a:ext cx="7721374" cy="5869076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F61550E7-8BC5-8845-8320-588A14713689}"/>
              </a:ext>
            </a:extLst>
          </p:cNvPr>
          <p:cNvSpPr/>
          <p:nvPr/>
        </p:nvSpPr>
        <p:spPr>
          <a:xfrm>
            <a:off x="8280692" y="1955136"/>
            <a:ext cx="404743" cy="4473146"/>
          </a:xfrm>
          <a:custGeom>
            <a:avLst/>
            <a:gdLst>
              <a:gd name="connsiteX0" fmla="*/ 86498 w 404743"/>
              <a:gd name="connsiteY0" fmla="*/ 0 h 4473146"/>
              <a:gd name="connsiteX1" fmla="*/ 370703 w 404743"/>
              <a:gd name="connsiteY1" fmla="*/ 1075038 h 4473146"/>
              <a:gd name="connsiteX2" fmla="*/ 358346 w 404743"/>
              <a:gd name="connsiteY2" fmla="*/ 3361038 h 4473146"/>
              <a:gd name="connsiteX3" fmla="*/ 0 w 404743"/>
              <a:gd name="connsiteY3" fmla="*/ 4473146 h 44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743" h="4473146">
                <a:moveTo>
                  <a:pt x="86498" y="0"/>
                </a:moveTo>
                <a:cubicBezTo>
                  <a:pt x="205946" y="257432"/>
                  <a:pt x="325395" y="514865"/>
                  <a:pt x="370703" y="1075038"/>
                </a:cubicBezTo>
                <a:cubicBezTo>
                  <a:pt x="416011" y="1635211"/>
                  <a:pt x="420130" y="2794687"/>
                  <a:pt x="358346" y="3361038"/>
                </a:cubicBezTo>
                <a:cubicBezTo>
                  <a:pt x="296562" y="3927389"/>
                  <a:pt x="148281" y="4200267"/>
                  <a:pt x="0" y="447314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7BC8986-9D51-6747-9300-AC864C6734B8}"/>
              </a:ext>
            </a:extLst>
          </p:cNvPr>
          <p:cNvSpPr/>
          <p:nvPr/>
        </p:nvSpPr>
        <p:spPr>
          <a:xfrm rot="10800000">
            <a:off x="8734863" y="1927348"/>
            <a:ext cx="404743" cy="4473146"/>
          </a:xfrm>
          <a:custGeom>
            <a:avLst/>
            <a:gdLst>
              <a:gd name="connsiteX0" fmla="*/ 86498 w 404743"/>
              <a:gd name="connsiteY0" fmla="*/ 0 h 4473146"/>
              <a:gd name="connsiteX1" fmla="*/ 370703 w 404743"/>
              <a:gd name="connsiteY1" fmla="*/ 1075038 h 4473146"/>
              <a:gd name="connsiteX2" fmla="*/ 358346 w 404743"/>
              <a:gd name="connsiteY2" fmla="*/ 3361038 h 4473146"/>
              <a:gd name="connsiteX3" fmla="*/ 0 w 404743"/>
              <a:gd name="connsiteY3" fmla="*/ 4473146 h 44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743" h="4473146">
                <a:moveTo>
                  <a:pt x="86498" y="0"/>
                </a:moveTo>
                <a:cubicBezTo>
                  <a:pt x="205946" y="257432"/>
                  <a:pt x="325395" y="514865"/>
                  <a:pt x="370703" y="1075038"/>
                </a:cubicBezTo>
                <a:cubicBezTo>
                  <a:pt x="416011" y="1635211"/>
                  <a:pt x="420130" y="2794687"/>
                  <a:pt x="358346" y="3361038"/>
                </a:cubicBezTo>
                <a:cubicBezTo>
                  <a:pt x="296562" y="3927389"/>
                  <a:pt x="148281" y="4200267"/>
                  <a:pt x="0" y="4473146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1DCA4-B71A-CD49-89CC-5B73F4CB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37AD-9CFF-B04D-9BF5-1D0C764D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Provenance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AEE08-F4FE-724A-9ED1-086A4089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Preserves and enhances the causal reasoning strengths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of system-level auditing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Adds the rich semantic context of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application logs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Addresses the semantic gap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Identifies individual units of execution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Addresses dependence explosion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1BF10-7B9C-EE43-9122-79F0B23F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F532-DBFF-FA4A-B931-07E285E0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wLog’s</a:t>
            </a:r>
            <a:r>
              <a:rPr lang="en-US" dirty="0"/>
              <a:t>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3E0A2-E43A-B442-942E-5F505BA7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8" y="1710078"/>
            <a:ext cx="11907520" cy="422370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2DBC6-22D6-3D41-891C-084F23B8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03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34A3-914D-944D-9129-74269E6E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observation: Logging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3CE3-AB65-C649-A1CE-D325451C0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Developers encode high-level applications as log statements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FE6CC80-0064-8D4F-97CC-F14E99DD3459}"/>
              </a:ext>
            </a:extLst>
          </p:cNvPr>
          <p:cNvSpPr/>
          <p:nvPr/>
        </p:nvSpPr>
        <p:spPr>
          <a:xfrm>
            <a:off x="1613646" y="2661271"/>
            <a:ext cx="8964707" cy="26807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US" sz="2800" dirty="0"/>
          </a:p>
        </p:txBody>
      </p:sp>
      <p:pic>
        <p:nvPicPr>
          <p:cNvPr id="2051" name="Picture 3" descr="page5image500179728">
            <a:extLst>
              <a:ext uri="{FF2B5EF4-FFF2-40B4-BE49-F238E27FC236}">
                <a16:creationId xmlns:a16="http://schemas.microsoft.com/office/drawing/2014/main" id="{4279D185-46EC-2A4C-A02A-C122E3C6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DC81B5B3-3D5A-6E47-BBAE-4AAAC941D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95313-3120-1E40-8634-F15ED733D595}"/>
              </a:ext>
            </a:extLst>
          </p:cNvPr>
          <p:cNvSpPr txBox="1"/>
          <p:nvPr/>
        </p:nvSpPr>
        <p:spPr>
          <a:xfrm>
            <a:off x="92365" y="5473561"/>
            <a:ext cx="11900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</a:rPr>
              <a:t>Qiang</a:t>
            </a:r>
            <a:r>
              <a:rPr lang="en-US" sz="1200" dirty="0">
                <a:solidFill>
                  <a:srgbClr val="0070C0"/>
                </a:solidFill>
              </a:rPr>
              <a:t> Fu, </a:t>
            </a:r>
            <a:r>
              <a:rPr lang="en-US" sz="1200" dirty="0" err="1">
                <a:solidFill>
                  <a:srgbClr val="0070C0"/>
                </a:solidFill>
              </a:rPr>
              <a:t>Jieming</a:t>
            </a:r>
            <a:r>
              <a:rPr lang="en-US" sz="1200" dirty="0">
                <a:solidFill>
                  <a:srgbClr val="0070C0"/>
                </a:solidFill>
              </a:rPr>
              <a:t> Zhu, </a:t>
            </a:r>
            <a:r>
              <a:rPr lang="en-US" sz="1200" dirty="0" err="1">
                <a:solidFill>
                  <a:srgbClr val="0070C0"/>
                </a:solidFill>
              </a:rPr>
              <a:t>Wenlu</a:t>
            </a:r>
            <a:r>
              <a:rPr lang="en-US" sz="1200" dirty="0">
                <a:solidFill>
                  <a:srgbClr val="0070C0"/>
                </a:solidFill>
              </a:rPr>
              <a:t> Hu, Jian-</a:t>
            </a:r>
            <a:r>
              <a:rPr lang="en-US" sz="1200" dirty="0" err="1">
                <a:solidFill>
                  <a:srgbClr val="0070C0"/>
                </a:solidFill>
              </a:rPr>
              <a:t>Guang</a:t>
            </a:r>
            <a:r>
              <a:rPr lang="en-US" sz="1200" dirty="0">
                <a:solidFill>
                  <a:srgbClr val="0070C0"/>
                </a:solidFill>
              </a:rPr>
              <a:t> Lou, Rui Ding, </a:t>
            </a:r>
            <a:r>
              <a:rPr lang="en-US" sz="1200" dirty="0" err="1">
                <a:solidFill>
                  <a:srgbClr val="0070C0"/>
                </a:solidFill>
              </a:rPr>
              <a:t>Qingwei</a:t>
            </a:r>
            <a:r>
              <a:rPr lang="en-US" sz="1200" dirty="0">
                <a:solidFill>
                  <a:srgbClr val="0070C0"/>
                </a:solidFill>
              </a:rPr>
              <a:t> Lin, </a:t>
            </a:r>
            <a:r>
              <a:rPr lang="en-US" sz="1200" dirty="0" err="1">
                <a:solidFill>
                  <a:srgbClr val="0070C0"/>
                </a:solidFill>
              </a:rPr>
              <a:t>Dongmei</a:t>
            </a:r>
            <a:r>
              <a:rPr lang="en-US" sz="1200" dirty="0">
                <a:solidFill>
                  <a:srgbClr val="0070C0"/>
                </a:solidFill>
              </a:rPr>
              <a:t> Zhang, and Tao </a:t>
            </a:r>
            <a:r>
              <a:rPr lang="en-US" sz="1200" dirty="0" err="1">
                <a:solidFill>
                  <a:srgbClr val="0070C0"/>
                </a:solidFill>
              </a:rPr>
              <a:t>Xie</a:t>
            </a:r>
            <a:r>
              <a:rPr lang="en-US" sz="1200" dirty="0">
                <a:solidFill>
                  <a:srgbClr val="0070C0"/>
                </a:solidFill>
              </a:rPr>
              <a:t>. 2014. Where do developers log? an empirical study on logging practices in industry.</a:t>
            </a:r>
          </a:p>
        </p:txBody>
      </p:sp>
      <p:pic>
        <p:nvPicPr>
          <p:cNvPr id="2049" name="Picture 1" descr="page5image500179728">
            <a:extLst>
              <a:ext uri="{FF2B5EF4-FFF2-40B4-BE49-F238E27FC236}">
                <a16:creationId xmlns:a16="http://schemas.microsoft.com/office/drawing/2014/main" id="{0E16F499-43B0-E94E-9983-492514BD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EB62A-B2B3-0E4B-B343-A376C7CB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DD0C7-7FEB-3D4C-8AE3-E952028BEA0E}"/>
              </a:ext>
            </a:extLst>
          </p:cNvPr>
          <p:cNvSpPr txBox="1"/>
          <p:nvPr/>
        </p:nvSpPr>
        <p:spPr>
          <a:xfrm>
            <a:off x="1747855" y="3002919"/>
            <a:ext cx="8696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/>
              <a:t>Finding 2: About half of the logged snippets are logged due to unexpected situations, while the other half are due to recording normal execution information at critical execution points. </a:t>
            </a:r>
            <a:endParaRPr lang="en-US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221796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2BA4-DD3D-904D-8292-6A95423C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Behavior In 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7FD66-6878-D44B-B84F-3BD7833B9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50" y="1195813"/>
            <a:ext cx="8532611" cy="4981466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9C1EEFA-3994-FD4C-91B2-2B4186DE13DD}"/>
              </a:ext>
            </a:extLst>
          </p:cNvPr>
          <p:cNvSpPr/>
          <p:nvPr/>
        </p:nvSpPr>
        <p:spPr>
          <a:xfrm>
            <a:off x="4442257" y="1210387"/>
            <a:ext cx="3684312" cy="3230441"/>
          </a:xfrm>
          <a:custGeom>
            <a:avLst/>
            <a:gdLst>
              <a:gd name="connsiteX0" fmla="*/ 3684312 w 3684312"/>
              <a:gd name="connsiteY0" fmla="*/ 2730548 h 3230441"/>
              <a:gd name="connsiteX1" fmla="*/ 3130520 w 3684312"/>
              <a:gd name="connsiteY1" fmla="*/ 3207066 h 3230441"/>
              <a:gd name="connsiteX2" fmla="*/ 2383546 w 3684312"/>
              <a:gd name="connsiteY2" fmla="*/ 2872216 h 3230441"/>
              <a:gd name="connsiteX3" fmla="*/ 2061574 w 3684312"/>
              <a:gd name="connsiteY3" fmla="*/ 515382 h 3230441"/>
              <a:gd name="connsiteX4" fmla="*/ 335805 w 3684312"/>
              <a:gd name="connsiteY4" fmla="*/ 227 h 3230441"/>
              <a:gd name="connsiteX5" fmla="*/ 954 w 3684312"/>
              <a:gd name="connsiteY5" fmla="*/ 463866 h 323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4312" h="3230441">
                <a:moveTo>
                  <a:pt x="3684312" y="2730548"/>
                </a:moveTo>
                <a:cubicBezTo>
                  <a:pt x="3515813" y="2957001"/>
                  <a:pt x="3347314" y="3183455"/>
                  <a:pt x="3130520" y="3207066"/>
                </a:cubicBezTo>
                <a:cubicBezTo>
                  <a:pt x="2913726" y="3230677"/>
                  <a:pt x="2561704" y="3320830"/>
                  <a:pt x="2383546" y="2872216"/>
                </a:cubicBezTo>
                <a:cubicBezTo>
                  <a:pt x="2205388" y="2423602"/>
                  <a:pt x="2402864" y="994047"/>
                  <a:pt x="2061574" y="515382"/>
                </a:cubicBezTo>
                <a:cubicBezTo>
                  <a:pt x="1720284" y="36717"/>
                  <a:pt x="679242" y="8813"/>
                  <a:pt x="335805" y="227"/>
                </a:cubicBezTo>
                <a:cubicBezTo>
                  <a:pt x="-7632" y="-8359"/>
                  <a:pt x="-3339" y="227753"/>
                  <a:pt x="954" y="463866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671B2-77B8-F74C-ACA6-5816D7719614}"/>
              </a:ext>
            </a:extLst>
          </p:cNvPr>
          <p:cNvSpPr txBox="1"/>
          <p:nvPr/>
        </p:nvSpPr>
        <p:spPr>
          <a:xfrm>
            <a:off x="5850408" y="4455402"/>
            <a:ext cx="316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IPC – via system-level audits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59AEC4-4DC9-F54E-953B-8E8B8D99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ECB7-53B2-944F-9BF3-6C5FFFFA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62E22-BED3-AD44-91DA-B3F093F84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Identify logging procedures</a:t>
            </a:r>
          </a:p>
          <a:p>
            <a:r>
              <a:rPr lang="en-US" dirty="0">
                <a:latin typeface="+mn-lt"/>
              </a:rPr>
              <a:t>Identify call sites to these procedures</a:t>
            </a:r>
          </a:p>
          <a:p>
            <a:r>
              <a:rPr lang="en-US" dirty="0">
                <a:latin typeface="+mn-lt"/>
              </a:rPr>
              <a:t>Concretize logging strings using symbolic execution</a:t>
            </a:r>
          </a:p>
          <a:p>
            <a:r>
              <a:rPr lang="en-US" dirty="0">
                <a:latin typeface="+mn-lt"/>
              </a:rPr>
              <a:t>Build temporal paths between these log message strings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42EEC-2E4D-AD40-9A06-6D41DCD4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4226954"/>
            <a:ext cx="5613400" cy="1752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030C5-995A-4940-82AE-22211323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1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8994-0089-8641-9E72-07168B6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2D74-9D7F-D642-9604-3F6EF22F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0FD275-7303-4344-9EA5-99C4E8C40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95" y="1144511"/>
            <a:ext cx="97917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C7EFD7-5B26-3E41-AD2B-6BADC676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839" y="4368747"/>
            <a:ext cx="12192000" cy="967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2AEA93-5DCD-4948-A1D4-5CF4C7327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839" y="5335783"/>
            <a:ext cx="12192000" cy="7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2323-7C4D-F544-9AE5-752E802F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I: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21CA9-5ED4-6340-92D3-6E4237BB3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An employee using a personal device receives a phishing email with a link to a movie torrent</a:t>
            </a:r>
          </a:p>
          <a:p>
            <a:r>
              <a:rPr lang="en-US" dirty="0">
                <a:latin typeface="+mn-lt"/>
              </a:rPr>
              <a:t>The employee clicks on the link and downloads the torrent</a:t>
            </a:r>
          </a:p>
          <a:p>
            <a:r>
              <a:rPr lang="en-US" dirty="0">
                <a:latin typeface="+mn-lt"/>
              </a:rPr>
              <a:t>The torrent downloads and installs malware on the machine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The security analysts discovers the malware and would like to trace it back to to its origin.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75536-2B16-1342-B2DA-DF95E34D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22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D049-9755-AE4F-8D15-83CB24A7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I: System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FE032-5168-8048-B09F-36B9C6B8D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5D350-1A80-4A4B-BDC8-7AFF6F032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689" y="1576610"/>
            <a:ext cx="6190621" cy="45635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0C298-D416-6D4D-95B2-A49C6BD4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3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337C-0E9D-F542-B460-BDE8A2D7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I: </a:t>
            </a:r>
            <a:r>
              <a:rPr lang="en-US" dirty="0" err="1"/>
              <a:t>wLog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DF38-D3E8-0841-AF9A-86395E448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2ABD5-2A09-E940-BC29-907F805E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73" y="1491265"/>
            <a:ext cx="7752054" cy="46613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B6AB9-DBAE-2943-80D2-DA882564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8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5B23-9F4B-A94F-8B5D-C75A4904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II: Website Defacement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85E8-D370-8C49-B1FC-FF1F8663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An attacker gains unauthorized access as an admin to a web server</a:t>
            </a:r>
          </a:p>
          <a:p>
            <a:r>
              <a:rPr lang="en-US" dirty="0">
                <a:latin typeface="+mn-lt"/>
              </a:rPr>
              <a:t>The attacker uses the stolen credentials to launch a website defacement attack by modifying </a:t>
            </a:r>
            <a:r>
              <a:rPr lang="en-US" sz="2800" dirty="0" err="1">
                <a:latin typeface="Andale Mono" panose="020B0509000000000004" pitchFamily="49" charset="0"/>
              </a:rPr>
              <a:t>index.html</a:t>
            </a:r>
            <a:endParaRPr lang="en-US" sz="2800" dirty="0">
              <a:latin typeface="Andale Mono" panose="020B0509000000000004" pitchFamily="49" charset="0"/>
            </a:endParaRPr>
          </a:p>
          <a:p>
            <a:endParaRPr lang="en-US" sz="2800" dirty="0"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The security analyst would like to investigate the source of the attack.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4AF09-0B5F-264D-BE82-FD864F8C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4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0AE6-4048-7343-B594-774630FE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II: System audit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1DFB9-5DBA-4442-A300-A4B62D4C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2018717"/>
            <a:ext cx="11621669" cy="36558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4A600-E1C6-6647-A828-37A3794A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4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944A-712C-454E-98D1-9D608F06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II: </a:t>
            </a:r>
            <a:r>
              <a:rPr lang="en-US" dirty="0" err="1"/>
              <a:t>wLog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CD8177-EC29-D14F-AE4C-19B6C7B95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7209" y="2228047"/>
            <a:ext cx="6180779" cy="3048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CD5893-3302-9F4E-B65A-B50816816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" y="2228046"/>
            <a:ext cx="5682729" cy="31139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066EBB-27AB-4449-832A-85803B3C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95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9416-3FFC-554E-AC68-6166F09C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CC5B-7764-654D-8C14-6F9D40E2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515979"/>
            <a:ext cx="11612880" cy="46613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RQ1</a:t>
            </a:r>
            <a:r>
              <a:rPr lang="en-US" dirty="0">
                <a:latin typeface="+mn-lt"/>
              </a:rPr>
              <a:t>: Client puzzles can be made effective using a combination of</a:t>
            </a:r>
          </a:p>
          <a:p>
            <a:pPr lvl="1"/>
            <a:r>
              <a:rPr lang="en-US" dirty="0">
                <a:latin typeface="+mn-lt"/>
              </a:rPr>
              <a:t>Theoretical studies and modeling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+mn-lt"/>
              </a:rPr>
              <a:t>Practical considerations and evaluation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RQ2</a:t>
            </a:r>
            <a:r>
              <a:rPr lang="en-US" dirty="0">
                <a:latin typeface="+mn-lt"/>
              </a:rPr>
              <a:t>: Enhance auditing by grafting system logs with application logs</a:t>
            </a:r>
          </a:p>
          <a:p>
            <a:endParaRPr lang="en-US" dirty="0">
              <a:latin typeface="+mn-lt"/>
            </a:endParaRPr>
          </a:p>
          <a:p>
            <a:r>
              <a:rPr lang="en-US" sz="3200" dirty="0">
                <a:latin typeface="+mn-lt"/>
              </a:rPr>
              <a:t>Kernel Patch: </a:t>
            </a:r>
            <a:r>
              <a:rPr lang="en-US" sz="3200" dirty="0">
                <a:latin typeface="+mn-lt"/>
                <a:hlinkClick r:id="rId2"/>
              </a:rPr>
              <a:t>https://github.com/nouredd2/linux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DETER scripts: </a:t>
            </a:r>
            <a:r>
              <a:rPr lang="en-US" sz="3200" dirty="0">
                <a:latin typeface="+mn-lt"/>
                <a:hlinkClick r:id="rId3"/>
              </a:rPr>
              <a:t>https://github.com/nouredd2/puzzles-utils</a:t>
            </a:r>
            <a:endParaRPr lang="en-US" sz="32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FE0DB-91C8-6C46-A68B-9C7CA76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5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F532-DBFF-FA4A-B931-07E285E0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wLog’s</a:t>
            </a:r>
            <a:r>
              <a:rPr lang="en-US" dirty="0"/>
              <a:t>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3E0A2-E43A-B442-942E-5F505BA73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8" y="1710078"/>
            <a:ext cx="11907520" cy="422370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2DBC6-22D6-3D41-891C-084F23B8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86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Queueing: Puzzles can be 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B1AF3-6F2C-B648-B4A0-5CC77C3E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Perform weighted fair queueing based on each users’ sending rate and chosen puzzle difficulty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Only need 5 bits of state per user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Limited state with expiration timers and fallback to Equilibrium behavior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AFCB5-D747-244E-8AF6-243A1333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56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B014-6276-3145-909B-FB9E9A0D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A2080-913A-4C45-9B31-4BD057A6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2D57F-3509-5749-9E36-FE3AB1534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95" y="1262380"/>
            <a:ext cx="9046009" cy="47914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D4EB3-ACA1-2B4A-98E8-7744F9AA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27D5-EF58-7E4F-9F64-B30BAC29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5FDE-42A4-4E43-A1D1-712EAF36F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RQ1</a:t>
            </a:r>
            <a:r>
              <a:rPr lang="en-US" dirty="0"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How can we preserve acceptable operation during a state-exhaustion DDoS attack?</a:t>
            </a:r>
          </a:p>
          <a:p>
            <a:pPr lvl="1"/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RQ2</a:t>
            </a:r>
            <a:r>
              <a:rPr lang="en-US" dirty="0"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If an exploit is detected, how can we preserve the system’s identity?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88267-BD03-A64F-B0D0-7C731F52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37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7F443-9FEA-D844-8A5B-FBFED207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better forensics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BFC69-5E41-EF40-8D68-6CE4ACFB2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Attacks are becoming more subtle and complex</a:t>
            </a:r>
          </a:p>
          <a:p>
            <a:pPr lvl="1"/>
            <a:r>
              <a:rPr lang="en-US" dirty="0">
                <a:latin typeface="+mn-lt"/>
              </a:rPr>
              <a:t>Exemplified by Advanced Persistent Threats</a:t>
            </a:r>
          </a:p>
          <a:p>
            <a:r>
              <a:rPr lang="en-US" dirty="0">
                <a:latin typeface="+mn-lt"/>
              </a:rPr>
              <a:t>Actors can lurk in systems for extended periods of time</a:t>
            </a:r>
          </a:p>
          <a:p>
            <a:pPr lvl="1"/>
            <a:r>
              <a:rPr lang="en-US" dirty="0">
                <a:latin typeface="+mn-lt"/>
              </a:rPr>
              <a:t>Weeks to months of “dwell time”</a:t>
            </a:r>
          </a:p>
          <a:p>
            <a:r>
              <a:rPr lang="en-US" dirty="0">
                <a:latin typeface="+mn-lt"/>
              </a:rPr>
              <a:t>We require ways 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Trace the root-cause of a detected threat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Explore the extent of the impact of that threat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E3FD9-B707-0644-84F9-25340BBD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9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 Setup: DETER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206A1-32F5-464F-8B79-5CD74952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250" y="1308534"/>
            <a:ext cx="4490908" cy="48010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BA8DB0-BFBE-CB4F-ABB4-46BC794E15EB}"/>
              </a:ext>
            </a:extLst>
          </p:cNvPr>
          <p:cNvSpPr txBox="1">
            <a:spLocks/>
          </p:cNvSpPr>
          <p:nvPr/>
        </p:nvSpPr>
        <p:spPr>
          <a:xfrm>
            <a:off x="294640" y="1376413"/>
            <a:ext cx="7018225" cy="4733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01688" indent="-344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935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30 nodes deployment on DETER</a:t>
            </a:r>
          </a:p>
          <a:p>
            <a:pPr lvl="1"/>
            <a:r>
              <a:rPr lang="en-US" dirty="0">
                <a:latin typeface="+mn-lt"/>
              </a:rPr>
              <a:t>3 routers</a:t>
            </a:r>
          </a:p>
          <a:p>
            <a:pPr lvl="1"/>
            <a:r>
              <a:rPr lang="en-US" dirty="0">
                <a:latin typeface="+mn-lt"/>
              </a:rPr>
              <a:t>10 botnet machines</a:t>
            </a:r>
          </a:p>
          <a:p>
            <a:pPr lvl="1"/>
            <a:r>
              <a:rPr lang="en-US" dirty="0">
                <a:latin typeface="+mn-lt"/>
              </a:rPr>
              <a:t>15 clients</a:t>
            </a:r>
          </a:p>
          <a:p>
            <a:pPr lvl="1"/>
            <a:r>
              <a:rPr lang="en-US" dirty="0">
                <a:latin typeface="+mn-lt"/>
              </a:rPr>
              <a:t>1 powerful server</a:t>
            </a:r>
          </a:p>
          <a:p>
            <a:pPr lvl="1"/>
            <a:r>
              <a:rPr lang="en-US" dirty="0">
                <a:latin typeface="+mn-lt"/>
              </a:rPr>
              <a:t>1 sync server (for DETER’s management)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30C80-C105-4947-B0E2-28195507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5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0249-BD9F-0B41-9ACC-8B0FB299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Utility and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1C51-870D-B54F-B444-EE9B042B6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Minimize time spent generating and verifying puzzle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Maximize rate-limiting impact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443A04-DAF9-3F4B-9CF2-0A57AD79C44C}"/>
                  </a:ext>
                </a:extLst>
              </p:cNvPr>
              <p:cNvSpPr/>
              <p:nvPr/>
            </p:nvSpPr>
            <p:spPr>
              <a:xfrm>
                <a:off x="1786070" y="3691954"/>
                <a:ext cx="8619860" cy="165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</m:fName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</m:func>
                        </m:e>
                        <m:li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−2−</m:t>
                              </m:r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443A04-DAF9-3F4B-9CF2-0A57AD79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070" y="3691954"/>
                <a:ext cx="8619860" cy="1650067"/>
              </a:xfrm>
              <a:prstGeom prst="rect">
                <a:avLst/>
              </a:prstGeom>
              <a:blipFill>
                <a:blip r:embed="rId2"/>
                <a:stretch>
                  <a:fillRect t="-105344" r="-295" b="-163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999F1-8992-0B42-8DDA-9598CCAF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1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5FB2-8776-5345-83B1-47D48D8B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Peephole Concretization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05B75-4E50-6945-BA57-17790A63D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61386-F20E-D84F-8286-69CB7996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40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501A-9448-CC40-9CE8-80327D6A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Hood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44B54-6208-A841-951C-5688C30E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26" y="1506353"/>
            <a:ext cx="92964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F917-A6BD-7148-84ED-0DAA5DFBC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683" y="1835416"/>
            <a:ext cx="3365500" cy="105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016BC-0184-B145-9731-19F7AE179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26" y="3374716"/>
            <a:ext cx="102108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7332C5-0522-2145-B787-A96073985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" y="5295446"/>
            <a:ext cx="11907520" cy="8191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BF324F-9E1A-5840-AE50-6E245EDD78FC}"/>
              </a:ext>
            </a:extLst>
          </p:cNvPr>
          <p:cNvSpPr/>
          <p:nvPr/>
        </p:nvSpPr>
        <p:spPr>
          <a:xfrm>
            <a:off x="211756" y="1107440"/>
            <a:ext cx="11271183" cy="186676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00" rIns="0" rtlCol="0" anchor="b" anchorCtr="0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Server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B6F83C6-8DE0-F542-A292-494AC0F631F0}"/>
              </a:ext>
            </a:extLst>
          </p:cNvPr>
          <p:cNvSpPr/>
          <p:nvPr/>
        </p:nvSpPr>
        <p:spPr>
          <a:xfrm>
            <a:off x="211756" y="3107189"/>
            <a:ext cx="11271183" cy="1695817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00" rIns="0" rtlCol="0" anchor="b" anchorCtr="0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Client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D15A779-888C-E948-B1B0-A7AFEA7BB6F1}"/>
              </a:ext>
            </a:extLst>
          </p:cNvPr>
          <p:cNvSpPr/>
          <p:nvPr/>
        </p:nvSpPr>
        <p:spPr>
          <a:xfrm>
            <a:off x="94115" y="5030338"/>
            <a:ext cx="12024091" cy="117795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58400" rIns="0" rtlCol="0" anchor="b" anchorCtr="0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              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               Server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802EC-1375-0C4C-9DEB-899320D8B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23" y="3953178"/>
            <a:ext cx="4873960" cy="7095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3A592-B941-C04F-AE08-654C5193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Evaluation: Room for New Connections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7F8DE-51F5-5E44-BB6D-CA502953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45" y="1598997"/>
            <a:ext cx="8180310" cy="39295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C987E-684F-1245-BCAF-E406F221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0736-AA2B-6C46-BD7E-E63BA25D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A15A-EE5A-F042-B699-230AE8ACD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the optimal sending rate for each user </a:t>
            </a:r>
            <a:r>
              <a:rPr lang="en-US" i="1" dirty="0"/>
              <a:t>I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But wait, where are the attackers?</a:t>
            </a:r>
          </a:p>
          <a:p>
            <a:pPr lvl="1"/>
            <a:r>
              <a:rPr lang="en-US" dirty="0"/>
              <a:t>TCP does not and cannot really tell!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F603C-5B85-6E44-83FC-15C28F1A8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4" y="2407761"/>
            <a:ext cx="9969500" cy="863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8C7F0-8AF3-4B4C-B35B-841B1E0E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54B9-FEA4-0A48-8B10-51C18D7E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Evaluation: Need Larger Botnets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45D3-0E7E-B541-99AF-DFE64552F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636" y="1516063"/>
            <a:ext cx="8871840" cy="4660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8E176-C95F-8D46-A01A-CEFCE352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5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B87C-57AD-8E46-A80A-92BCF579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Cookies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A87F0-9BA5-3A48-96CE-A09B6B93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328419"/>
            <a:ext cx="6896100" cy="50038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65F9CF-02EB-B347-A226-2EEB457131E1}"/>
              </a:ext>
            </a:extLst>
          </p:cNvPr>
          <p:cNvCxnSpPr>
            <a:cxnSpLocks/>
          </p:cNvCxnSpPr>
          <p:nvPr/>
        </p:nvCxnSpPr>
        <p:spPr>
          <a:xfrm>
            <a:off x="2997539" y="3719829"/>
            <a:ext cx="4275338" cy="432446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BCEEC45-E68F-CA4A-B8B4-133E0893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78" y="2675153"/>
            <a:ext cx="1044676" cy="104467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FCAE9B6-9C8E-AD46-B764-C8B9CE41FF2A}"/>
              </a:ext>
            </a:extLst>
          </p:cNvPr>
          <p:cNvSpPr/>
          <p:nvPr/>
        </p:nvSpPr>
        <p:spPr>
          <a:xfrm>
            <a:off x="6989523" y="2104373"/>
            <a:ext cx="2868461" cy="2192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F09B1-2167-9242-89B1-167354F7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27D5-EF58-7E4F-9F64-B30BAC29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5FDE-42A4-4E43-A1D1-712EAF36F87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RQ1</a:t>
            </a:r>
            <a:r>
              <a:rPr lang="en-US" dirty="0"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How can we preserve acceptable operation during a state-exhaustion DDoS attack?</a:t>
            </a:r>
          </a:p>
          <a:p>
            <a:pPr lvl="1"/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>
                    <a:alpha val="10000"/>
                  </a:srgbClr>
                </a:solidFill>
                <a:latin typeface="+mn-lt"/>
              </a:rPr>
              <a:t>RQ2</a:t>
            </a:r>
            <a:r>
              <a:rPr lang="en-US" dirty="0">
                <a:solidFill>
                  <a:schemeClr val="tx1">
                    <a:alpha val="10000"/>
                  </a:schemeClr>
                </a:solidFill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10000"/>
                  </a:schemeClr>
                </a:solidFill>
                <a:latin typeface="+mn-lt"/>
              </a:rPr>
              <a:t>If an exploit is detected, how can we preserve the system’s identity?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88267-BD03-A64F-B0D0-7C731F52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6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29F2-6370-9A4C-A240-3426F620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 in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A273A-D386-6D43-94D7-AFE276177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Majority of the attacks are </a:t>
            </a:r>
            <a:r>
              <a:rPr lang="en-US" b="1" dirty="0">
                <a:latin typeface="+mn-lt"/>
              </a:rPr>
              <a:t>multi-vector</a:t>
            </a:r>
          </a:p>
          <a:p>
            <a:endParaRPr lang="en-US" b="1" dirty="0">
              <a:latin typeface="+mn-lt"/>
            </a:endParaRPr>
          </a:p>
          <a:p>
            <a:r>
              <a:rPr lang="en-US" dirty="0">
                <a:latin typeface="+mn-lt"/>
              </a:rPr>
              <a:t>TCP based attacks were the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second most common attack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vector.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69487-FDBC-F54E-B1A0-7335B43E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962" y="2355092"/>
            <a:ext cx="5634103" cy="3487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5EBCD-E334-3746-BF14-DD957BBBC106}"/>
              </a:ext>
            </a:extLst>
          </p:cNvPr>
          <p:cNvSpPr txBox="1"/>
          <p:nvPr/>
        </p:nvSpPr>
        <p:spPr>
          <a:xfrm>
            <a:off x="6266754" y="5827031"/>
            <a:ext cx="11316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Verisign Q2 2018 DDoS Trends Report: </a:t>
            </a:r>
            <a:r>
              <a:rPr lang="en-US" sz="1600" b="1" dirty="0">
                <a:hlinkClick r:id="rId3"/>
              </a:rPr>
              <a:t>https://</a:t>
            </a:r>
            <a:r>
              <a:rPr lang="en-US" sz="1600" b="1" dirty="0" err="1">
                <a:hlinkClick r:id="rId3"/>
              </a:rPr>
              <a:t>bit.ly</a:t>
            </a:r>
            <a:r>
              <a:rPr lang="en-US" sz="1600" b="1" dirty="0">
                <a:hlinkClick r:id="rId3"/>
              </a:rPr>
              <a:t>/2LjUxmY</a:t>
            </a:r>
            <a:endParaRPr lang="en-US" sz="1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17F75-847C-B341-AEBC-3E10997F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1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6162-110A-0A48-850B-47EC9A5A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State-Exhaustion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5EA3-DB4B-5945-B480-5BEC50A2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Target resources on the victim server’s end</a:t>
            </a:r>
          </a:p>
          <a:p>
            <a:r>
              <a:rPr lang="en-US" dirty="0">
                <a:latin typeface="+mn-lt"/>
              </a:rPr>
              <a:t>Harder to detect and mitigate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14E68-10EF-1F41-B557-3AADD243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5C28A-F11A-C74E-AE26-1568C065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67449"/>
            <a:ext cx="8991600" cy="1638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BBC524-3ED4-E34C-A3C1-DDBF82DA32DA}"/>
              </a:ext>
            </a:extLst>
          </p:cNvPr>
          <p:cNvSpPr txBox="1"/>
          <p:nvPr/>
        </p:nvSpPr>
        <p:spPr>
          <a:xfrm>
            <a:off x="2261287" y="4803358"/>
            <a:ext cx="730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https://www.wired.com/story/creative-ddos-attacks-still-slip-past-defenses/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72A37-FB42-1941-AAD1-0AC0A92A69A5}"/>
              </a:ext>
            </a:extLst>
          </p:cNvPr>
          <p:cNvSpPr txBox="1"/>
          <p:nvPr/>
        </p:nvSpPr>
        <p:spPr>
          <a:xfrm>
            <a:off x="11296650" y="552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1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6162-110A-0A48-850B-47EC9A5A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State-Exhaustion Attacks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E4D4F7-CF88-6A49-AFBB-6F8A888CA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1370129"/>
            <a:ext cx="6883400" cy="472175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EDB586-312F-2E44-B978-300670D3EA64}"/>
              </a:ext>
            </a:extLst>
          </p:cNvPr>
          <p:cNvCxnSpPr>
            <a:cxnSpLocks/>
          </p:cNvCxnSpPr>
          <p:nvPr/>
        </p:nvCxnSpPr>
        <p:spPr>
          <a:xfrm flipH="1">
            <a:off x="8045117" y="2322095"/>
            <a:ext cx="2490803" cy="712201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BCDA12-27F8-844A-A80B-DAEAFC15B57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8045116" y="2478506"/>
            <a:ext cx="3055050" cy="1926857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19D321D-84A5-BA40-83C7-F34E1F436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828" y="1433830"/>
            <a:ext cx="1044676" cy="10446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4EE66-F664-1042-9313-F7DFEB56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0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43A6-B476-E64A-95A0-E4BC8E00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Defense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C1882-5287-274B-8324-9F61B613A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Need more defenses that are on-premises</a:t>
            </a:r>
          </a:p>
          <a:p>
            <a:r>
              <a:rPr lang="en-US" dirty="0">
                <a:latin typeface="+mn-lt"/>
              </a:rPr>
              <a:t>Involve users in the defense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0DE0B-8B00-4A4A-B852-2535B7694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038" y="1391518"/>
            <a:ext cx="3290482" cy="4749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FD3EC-1317-7044-82B1-8E9A727C5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420" y="2930494"/>
            <a:ext cx="5711536" cy="2947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918DD-1103-E848-8E07-16F9141CA71D}"/>
              </a:ext>
            </a:extLst>
          </p:cNvPr>
          <p:cNvSpPr txBox="1"/>
          <p:nvPr/>
        </p:nvSpPr>
        <p:spPr>
          <a:xfrm>
            <a:off x="1273020" y="6257234"/>
            <a:ext cx="8142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Image on the right: </a:t>
            </a:r>
            <a:r>
              <a:rPr lang="en-US" sz="1600" b="1" dirty="0">
                <a:hlinkClick r:id="rId4"/>
              </a:rPr>
              <a:t>https://support.vagaro.com/hc/article_attachments/360002228693/2.png</a:t>
            </a:r>
            <a:endParaRPr lang="en-US" sz="1600" b="1" dirty="0"/>
          </a:p>
          <a:p>
            <a:r>
              <a:rPr lang="en-US" sz="1600" b="1" dirty="0"/>
              <a:t>Image on the left: </a:t>
            </a:r>
            <a:r>
              <a:rPr lang="en-US" sz="1600" b="1" dirty="0">
                <a:hlinkClick r:id="rId5"/>
              </a:rPr>
              <a:t>https://xkcd.com/233/</a:t>
            </a:r>
            <a:endParaRPr lang="en-US" sz="1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25DFD-E691-7743-BA12-B6598630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77F-0683-F648-9968-B813785FFB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BDEAF2F8-B4E1-4E05-9616-81582DAAA3A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1215</Words>
  <Application>Microsoft Macintosh PowerPoint</Application>
  <PresentationFormat>Widescreen</PresentationFormat>
  <Paragraphs>244</Paragraphs>
  <Slides>48</Slides>
  <Notes>5</Notes>
  <HiddenSlides>12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Andale Mono</vt:lpstr>
      <vt:lpstr>Arial</vt:lpstr>
      <vt:lpstr>Arial Narrow</vt:lpstr>
      <vt:lpstr>Calibri</vt:lpstr>
      <vt:lpstr>Calibri Light</vt:lpstr>
      <vt:lpstr>Cambria Math</vt:lpstr>
      <vt:lpstr>Comic Sans MS</vt:lpstr>
      <vt:lpstr>Times New Roman</vt:lpstr>
      <vt:lpstr>Wingdings</vt:lpstr>
      <vt:lpstr>Office Theme</vt:lpstr>
      <vt:lpstr>1_Office Theme</vt:lpstr>
      <vt:lpstr>Content Slides - Blue Text</vt:lpstr>
      <vt:lpstr> Achieving Intrusion Tolerance through Automatic Response and Improved Forensics</vt:lpstr>
      <vt:lpstr>In the news</vt:lpstr>
      <vt:lpstr>Resiliency</vt:lpstr>
      <vt:lpstr>This Talk</vt:lpstr>
      <vt:lpstr>This Talk</vt:lpstr>
      <vt:lpstr>Key Observations in 2018</vt:lpstr>
      <vt:lpstr>State-Exhaustion Attacks</vt:lpstr>
      <vt:lpstr>TCP State-Exhaustion Attacks</vt:lpstr>
      <vt:lpstr>Current Defense Trends</vt:lpstr>
      <vt:lpstr>Client Puzzles</vt:lpstr>
      <vt:lpstr>Why not Puzzles?</vt:lpstr>
      <vt:lpstr>Our Contributions</vt:lpstr>
      <vt:lpstr>Stackelberg Game Flow</vt:lpstr>
      <vt:lpstr>User Utilities</vt:lpstr>
      <vt:lpstr>The Solution: Important Tradeoffs</vt:lpstr>
      <vt:lpstr>Obtaining Parameter Values</vt:lpstr>
      <vt:lpstr>Implementation: Do Not Break TCP!</vt:lpstr>
      <vt:lpstr>Evaluation: Puzzles Outperform Cookies</vt:lpstr>
      <vt:lpstr>Evaluation: Attackers Rate-Limited</vt:lpstr>
      <vt:lpstr>Evaluation: CPU Impact</vt:lpstr>
      <vt:lpstr>This Talk</vt:lpstr>
      <vt:lpstr>Analysis Using System Logs</vt:lpstr>
      <vt:lpstr>System level auditing: the challenges</vt:lpstr>
      <vt:lpstr>Back to our example</vt:lpstr>
      <vt:lpstr>Universal Provenance</vt:lpstr>
      <vt:lpstr>wLog’s architecture</vt:lpstr>
      <vt:lpstr>Key observation: Logging behavior</vt:lpstr>
      <vt:lpstr>Logging Behavior In Action</vt:lpstr>
      <vt:lpstr>Static Analysis</vt:lpstr>
      <vt:lpstr>Case Study I: Phishing</vt:lpstr>
      <vt:lpstr>Case Study I: System Audit</vt:lpstr>
      <vt:lpstr>Case Study I: wLog</vt:lpstr>
      <vt:lpstr>Case Study II: Website Defacement</vt:lpstr>
      <vt:lpstr>Case Study II: System audit</vt:lpstr>
      <vt:lpstr>Case Study II: wLog</vt:lpstr>
      <vt:lpstr>Conclusions</vt:lpstr>
      <vt:lpstr>wLog’s architecture</vt:lpstr>
      <vt:lpstr>Queueing: Puzzles can be Fair</vt:lpstr>
      <vt:lpstr>Runtime Analysis</vt:lpstr>
      <vt:lpstr>The need for better forensics</vt:lpstr>
      <vt:lpstr>Testbed Setup: DETER Experiments</vt:lpstr>
      <vt:lpstr>Server Utility and Optimization</vt:lpstr>
      <vt:lpstr>Peephole Concretization</vt:lpstr>
      <vt:lpstr>Under the Hood</vt:lpstr>
      <vt:lpstr>Evaluation: Room for New Connections</vt:lpstr>
      <vt:lpstr>User Equilibrium</vt:lpstr>
      <vt:lpstr>Evaluation: Need Larger Botnets</vt:lpstr>
      <vt:lpstr>SYN Cookies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Achieving Intrusion Tolerance through Automatic Response and Improved Forensics</dc:title>
  <dc:creator>Noureddine, Mohammad Ali</dc:creator>
  <cp:lastModifiedBy>Noureddine, Mohammad Ali</cp:lastModifiedBy>
  <cp:revision>147</cp:revision>
  <dcterms:created xsi:type="dcterms:W3CDTF">2019-11-03T16:35:11Z</dcterms:created>
  <dcterms:modified xsi:type="dcterms:W3CDTF">2019-11-06T16:53:24Z</dcterms:modified>
</cp:coreProperties>
</file>