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293" r:id="rId4"/>
    <p:sldId id="294" r:id="rId5"/>
    <p:sldId id="288" r:id="rId6"/>
    <p:sldId id="277" r:id="rId7"/>
    <p:sldId id="278" r:id="rId8"/>
    <p:sldId id="279" r:id="rId9"/>
    <p:sldId id="281" r:id="rId10"/>
    <p:sldId id="282" r:id="rId11"/>
    <p:sldId id="284" r:id="rId12"/>
    <p:sldId id="298" r:id="rId13"/>
    <p:sldId id="285" r:id="rId14"/>
    <p:sldId id="286" r:id="rId15"/>
    <p:sldId id="295" r:id="rId16"/>
    <p:sldId id="296" r:id="rId17"/>
    <p:sldId id="297" r:id="rId18"/>
    <p:sldId id="287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432"/>
    <a:srgbClr val="DF8813"/>
    <a:srgbClr val="D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EE7E-F7F4-438C-BA8E-0CAD2FCDE4E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7D984-25F3-4493-8978-4826B85F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7D984-25F3-4493-8978-4826B85F4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ea175281d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ea175281d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4ea175281d_0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5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cc1b3e1c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cc1b3e1c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4cc1b3e1c4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23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ea175281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ea175281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4ea175281d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76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4cc1b3e1c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4cc1b3e1c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4cc1b3e1c4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4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DO-178C processes developed by Lucas Wagner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4"/>
            <a:endParaRPr lang="en-US" smtClean="0"/>
          </a:p>
          <a:p>
            <a:pPr lvl="5"/>
            <a:endParaRPr lang="en-US" smtClean="0"/>
          </a:p>
          <a:p>
            <a:pPr lvl="6"/>
            <a:endParaRPr lang="en-US" smtClean="0"/>
          </a:p>
          <a:p>
            <a:pPr lvl="7"/>
            <a:endParaRPr lang="en-US" smtClean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5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idea: When looking at machine learning and neural nets being used in autonomous systems, traditional methods don’t apply or don’t provide the same assurance as for logical, branchy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Unsolved: Can people tell you the requirements other than “The plane flies” or “It distinguishes planes from birds.”? No answers yet.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being worked: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(Stanford) Combine SMT with linear programing to check properties on NN. Robustness of requirements (small change in </a:t>
            </a:r>
            <a:r>
              <a:rPr lang="en-US" baseline="0" dirty="0" err="1" smtClean="0"/>
              <a:t>reqts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small or big change?)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anose="05000000000000000000" pitchFamily="2" charset="2"/>
              </a:rPr>
              <a:t>(RC) Architectural approaches (e.g., simplex)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anose="05000000000000000000" pitchFamily="2" charset="2"/>
              </a:rPr>
              <a:t>(U of MN) Better tests (new TCG). Matrix multiplication (NN) has no branching. MC/DC  one test. How do we get more meaningful tests?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anose="05000000000000000000" pitchFamily="2" charset="2"/>
              </a:rPr>
              <a:t>(RC) Dynamic assurance cases. A run time version of Resolute. How much confidence do we have in the system at run-time? As it learns, do the assurance </a:t>
            </a:r>
            <a:r>
              <a:rPr lang="en-US" baseline="0" smtClean="0">
                <a:sym typeface="Wingdings" panose="05000000000000000000" pitchFamily="2" charset="2"/>
              </a:rPr>
              <a:t>cases still hold?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3E5F7-86CF-5E4D-8FB1-602A6A2F25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8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ea175281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ea175281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4ea175281d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73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cc1b3e1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cc1b3e1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4cc1b3e1c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4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ea175281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ea175281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4ea175281d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35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ea175281d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ea175281d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4ea175281d_0_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88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ea175281d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4ea175281d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4ea175281d_0_4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78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| Black |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"/>
            <a:ext cx="12192000" cy="6860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FA836-F727-B344-91DC-D21741BAED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66573"/>
            <a:ext cx="1923625" cy="35163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93E8BB-E9BC-481A-B9A0-36A3661A3E51}"/>
              </a:ext>
            </a:extLst>
          </p:cNvPr>
          <p:cNvSpPr txBox="1">
            <a:spLocks/>
          </p:cNvSpPr>
          <p:nvPr/>
        </p:nvSpPr>
        <p:spPr>
          <a:xfrm>
            <a:off x="5218314" y="6526658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cs typeface="DIN-Light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DIN-Light"/>
              </a:rPr>
              <a:t>2019 </a:t>
            </a:r>
            <a:r>
              <a:rPr lang="en-US" sz="800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sz="800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66828"/>
            <a:ext cx="6495845" cy="1617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397E52E-98A3-4984-931D-1E63DCDB9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2138819"/>
            <a:ext cx="6507888" cy="613853"/>
          </a:xfrm>
        </p:spPr>
        <p:txBody>
          <a:bodyPr anchor="t">
            <a:noAutofit/>
          </a:bodyPr>
          <a:lstStyle>
            <a:lvl1pPr marL="0" indent="0">
              <a:buNone/>
              <a:defRPr sz="1467" cap="all" spc="2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22498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2D24D-4C09-1045-A1DC-71AFF869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19035" y="619037"/>
            <a:ext cx="6858001" cy="56199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F84B69-E00D-6C48-AA83-A9DA1295F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8842" y="3741417"/>
            <a:ext cx="4871151" cy="49762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 b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563264-7759-FA45-9A58-015466D6032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798842" y="4239041"/>
            <a:ext cx="4871151" cy="49762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C073DC-BC1C-4940-80D4-3F38B2AD95E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798842" y="4736665"/>
            <a:ext cx="4871151" cy="49762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218102-057F-FF40-966C-013A6C221BE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798842" y="5234289"/>
            <a:ext cx="4871151" cy="49762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/>
        </p:nvSpPr>
        <p:spPr>
          <a:xfrm>
            <a:off x="6798837" y="3121229"/>
            <a:ext cx="354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all" spc="667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D38C1D-56BF-4D49-B2FD-ECDD69907A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| White |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8F65903-5687-4A73-8751-EACBB5AEF14B}"/>
              </a:ext>
            </a:extLst>
          </p:cNvPr>
          <p:cNvSpPr txBox="1">
            <a:spLocks/>
          </p:cNvSpPr>
          <p:nvPr/>
        </p:nvSpPr>
        <p:spPr>
          <a:xfrm>
            <a:off x="5341258" y="6279969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cs typeface="DIN-Light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cs typeface="DIN-Light"/>
              </a:rPr>
              <a:t>2019 </a:t>
            </a:r>
            <a:r>
              <a:rPr lang="en-US" sz="800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sz="80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872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Sub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1B13AE-08FF-4182-B13B-7EB8F4FA0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1895352"/>
            <a:ext cx="10972800" cy="4188904"/>
          </a:xfrm>
        </p:spPr>
        <p:txBody>
          <a:bodyPr>
            <a:noAutofit/>
          </a:bodyPr>
          <a:lstStyle>
            <a:lvl1pPr marL="311143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133">
                <a:solidFill>
                  <a:schemeClr val="tx1"/>
                </a:solidFill>
              </a:defRPr>
            </a:lvl1pPr>
            <a:lvl2pPr marL="914377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</a:defRPr>
            </a:lvl2pPr>
            <a:lvl3pPr marL="1523887" indent="-304776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1E6AB-8035-CC44-8226-FB6BA86CD6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</p:spTree>
    <p:extLst>
      <p:ext uri="{BB962C8B-B14F-4D97-AF65-F5344CB8AC3E}">
        <p14:creationId xmlns:p14="http://schemas.microsoft.com/office/powerpoint/2010/main" val="321436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1401379"/>
            <a:ext cx="10972800" cy="4664517"/>
          </a:xfrm>
        </p:spPr>
        <p:txBody>
          <a:bodyPr>
            <a:noAutofit/>
          </a:bodyPr>
          <a:lstStyle>
            <a:lvl1pPr marL="311143" indent="-31114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133">
                <a:solidFill>
                  <a:schemeClr val="tx1"/>
                </a:solidFill>
              </a:defRPr>
            </a:lvl1pPr>
            <a:lvl2pPr marL="914377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</a:defRPr>
            </a:lvl2pPr>
            <a:lvl3pPr marL="1523887" indent="-304776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</p:spTree>
    <p:extLst>
      <p:ext uri="{BB962C8B-B14F-4D97-AF65-F5344CB8AC3E}">
        <p14:creationId xmlns:p14="http://schemas.microsoft.com/office/powerpoint/2010/main" val="169859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13725E-EEC9-A541-A129-451A9DC795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23D9B-E365-4390-B4C2-73EC374CA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437376"/>
            <a:ext cx="5248656" cy="182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Collins Aerospace Proprietary.  This document contains no export controlled technical data.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4F9EE2-4406-4C21-92F4-F3E5A020A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437376"/>
            <a:ext cx="5248656" cy="182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Collins Aerospace Proprietary.  This document contains no export controlled technical data.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 Collag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4145280" cy="91310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30412" y="1973736"/>
            <a:ext cx="8046720" cy="414267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4"/>
            <a:ext cx="4145280" cy="3229565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9CE1B-EC33-4340-989A-4E157D4BA7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</p:spTree>
    <p:extLst>
      <p:ext uri="{BB962C8B-B14F-4D97-AF65-F5344CB8AC3E}">
        <p14:creationId xmlns:p14="http://schemas.microsoft.com/office/powerpoint/2010/main" val="81614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 Collag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919"/>
            <a:ext cx="4145280" cy="12218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0412" y="1555531"/>
            <a:ext cx="8046720" cy="45608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4145280" cy="33416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</p:spTree>
    <p:extLst>
      <p:ext uri="{BB962C8B-B14F-4D97-AF65-F5344CB8AC3E}">
        <p14:creationId xmlns:p14="http://schemas.microsoft.com/office/powerpoint/2010/main" val="150681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Two Columns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C5A4B9D-E5EB-4E0B-9B27-98BCC447BC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753431"/>
            <a:ext cx="5386917" cy="4327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1C83059-51E5-4C78-98F2-FD7F352BC5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3367" y="1754660"/>
            <a:ext cx="5386917" cy="4318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1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Sub + Body | White">
    <p:bg>
      <p:bgRef idx="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E5225AB-9C68-48C0-B481-4F436A3B7308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6827"/>
            <a:ext cx="10972800" cy="758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8355C-FA3B-4066-92A2-32029C5A175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9600" y="1682496"/>
            <a:ext cx="10972800" cy="4401760"/>
          </a:xfrm>
          <a:prstGeom prst="rect">
            <a:avLst/>
          </a:prstGeom>
        </p:spPr>
        <p:txBody>
          <a:bodyPr>
            <a:noAutofit/>
          </a:bodyPr>
          <a:lstStyle>
            <a:lvl1pPr marL="311143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133">
                <a:solidFill>
                  <a:schemeClr val="tx1"/>
                </a:solidFill>
              </a:defRPr>
            </a:lvl1pPr>
            <a:lvl2pPr marL="914377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</a:defRPr>
            </a:lvl2pPr>
            <a:lvl3pPr marL="1523887" indent="-304776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Three Columns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6962E5-3DA9-814E-8D8E-BA7C9106E7C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600" y="1166707"/>
            <a:ext cx="109728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88175"/>
            <a:ext cx="3535680" cy="4392772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 marL="1828664" indent="0">
              <a:buClr>
                <a:schemeClr val="bg2"/>
              </a:buClr>
              <a:buNone/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46720" y="1688175"/>
            <a:ext cx="3535680" cy="4392772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328160" y="1688175"/>
            <a:ext cx="3535680" cy="4392772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88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F84B69-E00D-6C48-AA83-A9DA1295F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7" y="1259991"/>
            <a:ext cx="4883972" cy="497624"/>
          </a:xfrm>
        </p:spPr>
        <p:txBody>
          <a:bodyPr anchor="ctr"/>
          <a:lstStyle>
            <a:lvl1pPr marL="0" indent="0">
              <a:buFont typeface="Arial"/>
              <a:buNone/>
              <a:defRPr b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563264-7759-FA45-9A58-015466D6032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9607" y="1757615"/>
            <a:ext cx="4883972" cy="497624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C073DC-BC1C-4940-80D4-3F38B2AD95E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607" y="2255239"/>
            <a:ext cx="4883972" cy="497624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218102-057F-FF40-966C-013A6C221BE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9607" y="2752863"/>
            <a:ext cx="4883972" cy="497624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tx1"/>
                </a:solidFill>
              </a:defRPr>
            </a:lvl1pPr>
            <a:lvl2pPr marL="990526" indent="-380972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600080" indent="-380972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2209635" indent="-380972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819190" indent="-380972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/>
        </p:nvSpPr>
        <p:spPr>
          <a:xfrm>
            <a:off x="609605" y="539394"/>
            <a:ext cx="354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all" spc="667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7BA75-769F-DA48-8DE0-8D4D2DEC7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66573"/>
            <a:ext cx="1923625" cy="351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8E9DC-11A7-CF4E-B1F7-52C339AF06AB}"/>
              </a:ext>
            </a:extLst>
          </p:cNvPr>
          <p:cNvSpPr/>
          <p:nvPr/>
        </p:nvSpPr>
        <p:spPr>
          <a:xfrm>
            <a:off x="11338560" y="6345319"/>
            <a:ext cx="243840" cy="2358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fld id="{84BE33A8-B07C-4AE5-8AD6-5B92B3138622}" type="slidenum">
              <a:rPr lang="en-US" altLang="en-US" sz="933" b="0" i="0" smtClean="0">
                <a:solidFill>
                  <a:schemeClr val="bg1"/>
                </a:solidFill>
                <a:latin typeface="Arial Regular"/>
                <a:cs typeface="DIN-Light"/>
              </a:rPr>
              <a:pPr algn="r"/>
              <a:t>‹#›</a:t>
            </a:fld>
            <a:endParaRPr lang="en-US" sz="933" dirty="0">
              <a:solidFill>
                <a:schemeClr val="bg1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1E743DC-CF5C-44AA-968C-C6DEF6F72FED}"/>
              </a:ext>
            </a:extLst>
          </p:cNvPr>
          <p:cNvSpPr txBox="1">
            <a:spLocks/>
          </p:cNvSpPr>
          <p:nvPr userDrawn="1"/>
        </p:nvSpPr>
        <p:spPr>
          <a:xfrm>
            <a:off x="5341257" y="6425786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cs typeface="DIN-Light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cs typeface="DIN-Light"/>
              </a:rPr>
              <a:t>2019 </a:t>
            </a:r>
            <a:r>
              <a:rPr lang="en-US" sz="800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sz="80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9604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9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3992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wo Column Layout">
  <p:cSld name="6 Two Column Layou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"/>
          <p:cNvSpPr txBox="1">
            <a:spLocks noGrp="1"/>
          </p:cNvSpPr>
          <p:nvPr>
            <p:ph type="body" idx="1"/>
          </p:nvPr>
        </p:nvSpPr>
        <p:spPr>
          <a:xfrm>
            <a:off x="903817" y="1521883"/>
            <a:ext cx="4887200" cy="4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15527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15527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15527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15527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571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4" name="Google Shape;474;p55"/>
          <p:cNvSpPr txBox="1">
            <a:spLocks noGrp="1"/>
          </p:cNvSpPr>
          <p:nvPr>
            <p:ph type="body" idx="2"/>
          </p:nvPr>
        </p:nvSpPr>
        <p:spPr>
          <a:xfrm>
            <a:off x="6408616" y="1521883"/>
            <a:ext cx="4888800" cy="4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4025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571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5" name="Google Shape;475;p55"/>
          <p:cNvSpPr txBox="1">
            <a:spLocks noGrp="1"/>
          </p:cNvSpPr>
          <p:nvPr>
            <p:ph type="body" idx="3"/>
          </p:nvPr>
        </p:nvSpPr>
        <p:spPr>
          <a:xfrm>
            <a:off x="613855" y="408519"/>
            <a:ext cx="10968400" cy="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609585" marR="0" lvl="0" indent="-304792" algn="l" rtl="0">
              <a:spcBef>
                <a:spcPts val="427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sz="2133" b="0" i="1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6" name="Google Shape;476;p55"/>
          <p:cNvSpPr txBox="1">
            <a:spLocks noGrp="1"/>
          </p:cNvSpPr>
          <p:nvPr>
            <p:ph type="title"/>
          </p:nvPr>
        </p:nvSpPr>
        <p:spPr>
          <a:xfrm>
            <a:off x="609600" y="734833"/>
            <a:ext cx="10972800" cy="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29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377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Two">
  <p:cSld name="Content | Two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body" idx="1"/>
          </p:nvPr>
        </p:nvSpPr>
        <p:spPr>
          <a:xfrm>
            <a:off x="609600" y="1895352"/>
            <a:ext cx="5386917" cy="423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40256" algn="l" rtl="0">
              <a:spcBef>
                <a:spcPts val="427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spcBef>
                <a:spcPts val="37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2"/>
          </p:nvPr>
        </p:nvSpPr>
        <p:spPr>
          <a:xfrm>
            <a:off x="6193368" y="1895352"/>
            <a:ext cx="5388864" cy="423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40256" algn="l" rtl="0">
              <a:spcBef>
                <a:spcPts val="427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spcBef>
                <a:spcPts val="37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609600" y="466827"/>
            <a:ext cx="109728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3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304792" algn="l" rtl="0">
              <a:spcBef>
                <a:spcPts val="293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spcBef>
                <a:spcPts val="427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spcBef>
                <a:spcPts val="427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9" name="Google Shape;329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48" y="6252923"/>
            <a:ext cx="1923625" cy="351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51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03816" y="1521883"/>
            <a:ext cx="4887381" cy="4770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2172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90575" marR="0" lvl="1" indent="-245527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5527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523962" marR="0" lvl="2" indent="-169329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5527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133547" marR="0" lvl="3" indent="-169329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5527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743131" marR="0" lvl="4" indent="-169329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5527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408617" y="1521883"/>
            <a:ext cx="4888991" cy="4770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21725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90575" marR="0" lvl="1" indent="-245527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523962" marR="0" lvl="2" indent="-169329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133547" marR="0" lvl="3" indent="-169329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743131" marR="0" lvl="4" indent="-169329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3855" y="408518"/>
            <a:ext cx="10968567" cy="408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27"/>
              </a:spcBef>
              <a:buClr>
                <a:srgbClr val="7F7F7F"/>
              </a:buClr>
              <a:buFont typeface="Arial"/>
              <a:buNone/>
              <a:defRPr sz="2133" b="0" i="1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734833"/>
            <a:ext cx="10972800" cy="58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 sz="29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86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609600" y="734833"/>
            <a:ext cx="10972800" cy="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9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903817" y="1523836"/>
            <a:ext cx="106936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757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lide - No Photo">
  <p:cSld name="1 Title Slide - No Phot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613833" y="3432292"/>
            <a:ext cx="10989600" cy="10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37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903817" y="4775200"/>
            <a:ext cx="8832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2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1402077"/>
            <a:ext cx="10972800" cy="4708975"/>
          </a:xfrm>
          <a:prstGeom prst="rect">
            <a:avLst/>
          </a:prstGeom>
        </p:spPr>
        <p:txBody>
          <a:bodyPr>
            <a:noAutofit/>
          </a:bodyPr>
          <a:lstStyle>
            <a:lvl1pPr marL="311143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133">
                <a:solidFill>
                  <a:schemeClr val="tx1"/>
                </a:solidFill>
              </a:defRPr>
            </a:lvl1pPr>
            <a:lvl2pPr marL="914377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</a:defRPr>
            </a:lvl2pPr>
            <a:lvl3pPr marL="1523887" indent="-304776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le and Content">
  <p:cSld name="2 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09600" y="734833"/>
            <a:ext cx="10972800" cy="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9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903817" y="1523836"/>
            <a:ext cx="106936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marR="0" lvl="1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828754" marR="0" lvl="2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438339" marR="0" lvl="3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7924" marR="0" lvl="4" indent="-440256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657509" marR="0" lvl="5" indent="-47412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90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4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+ Sub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87E6DC-BC84-4C86-A9DE-0160AC1C9D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7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Headlin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 Collage + Sub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5A6B3B-BED3-47B7-ABC7-94D4715C5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FF72F07-E416-4EC9-BFB1-4C53521819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4145280" cy="913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604ED8E-155F-4A46-8432-A06E849BF6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30412" y="1973736"/>
            <a:ext cx="8046720" cy="371755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3E9807-3886-4F79-9EE8-B285427DC9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5"/>
            <a:ext cx="4145280" cy="28044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 Collage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9372DE6-DCF8-476C-A783-0468C55651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919"/>
            <a:ext cx="4145280" cy="12218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5D7251-2D12-4ED9-B64E-0883A8600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0412" y="1555531"/>
            <a:ext cx="8046720" cy="40813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891B195-2B7F-4952-BE48-9C09438F1A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4145280" cy="28621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Two Column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B3C81C-40F3-42DA-9512-9E80A45B22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C5A4B9D-E5EB-4E0B-9B27-98BCC447BC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753432"/>
            <a:ext cx="5386917" cy="4372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1C83059-51E5-4C78-98F2-FD7F352BC5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3367" y="1754661"/>
            <a:ext cx="5386917" cy="4363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9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Three Column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58B17C-FE6E-4F59-A161-671D59ABF9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267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BC995-616B-7C4C-B85E-C9DB4F03F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88176"/>
            <a:ext cx="3535680" cy="44078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 marL="1828664" indent="0">
              <a:buClr>
                <a:schemeClr val="bg2"/>
              </a:buClr>
              <a:buNone/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46720" y="1688176"/>
            <a:ext cx="3535680" cy="44078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328160" y="1688176"/>
            <a:ext cx="3535680" cy="44078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/>
            </a:lvl1pPr>
            <a:lvl2pPr>
              <a:buClr>
                <a:schemeClr val="accent1"/>
              </a:buClr>
              <a:defRPr sz="1867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79AB74-2B2F-4AC9-AE75-7BF81C9F8FAB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66573"/>
            <a:ext cx="1923625" cy="351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2080"/>
            <a:ext cx="10972800" cy="4707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827"/>
            <a:ext cx="10972800" cy="75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HERE. ALL CAPS. WHITE. 24 PT.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CF54B63-FF67-41F9-A6DA-2E8C49D4A399}"/>
              </a:ext>
            </a:extLst>
          </p:cNvPr>
          <p:cNvSpPr txBox="1">
            <a:spLocks/>
          </p:cNvSpPr>
          <p:nvPr/>
        </p:nvSpPr>
        <p:spPr>
          <a:xfrm>
            <a:off x="5341258" y="6448232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cs typeface="DIN-Light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cs typeface="DIN-Light"/>
              </a:rPr>
              <a:t>2019 </a:t>
            </a:r>
            <a:r>
              <a:rPr lang="en-US" sz="800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sz="80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1976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12" r:id="rId22"/>
    <p:sldLayoutId id="2147483714" r:id="rId23"/>
    <p:sldLayoutId id="2147483715" r:id="rId24"/>
    <p:sldLayoutId id="2147483718" r:id="rId25"/>
    <p:sldLayoutId id="2147483719" r:id="rId26"/>
    <p:sldLayoutId id="2147483720" r:id="rId27"/>
    <p:sldLayoutId id="2147483722" r:id="rId28"/>
    <p:sldLayoutId id="2147483723" r:id="rId29"/>
    <p:sldLayoutId id="2147483724" r:id="rId30"/>
    <p:sldLayoutId id="2147483725" r:id="rId31"/>
  </p:sldLayoutIdLst>
  <p:hf hdr="0" ftr="0" dt="0"/>
  <p:txStyles>
    <p:titleStyle>
      <a:lvl1pPr algn="l" defTabSz="609555" rtl="0" eaLnBrk="1" latinLnBrk="0" hangingPunct="1">
        <a:spcBef>
          <a:spcPct val="0"/>
        </a:spcBef>
        <a:buNone/>
        <a:defRPr sz="3200" b="0" i="0" kern="1200" cap="all" spc="4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43" indent="-311143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0559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887" indent="-304776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40" indent="-304776" algn="l" defTabSz="60955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994" indent="-304776" algn="l" defTabSz="609555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6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9512"/>
            <a:ext cx="6495845" cy="1617613"/>
          </a:xfrm>
        </p:spPr>
        <p:txBody>
          <a:bodyPr/>
          <a:lstStyle/>
          <a:p>
            <a:r>
              <a:rPr lang="en-US" dirty="0" smtClean="0"/>
              <a:t>Formal Methods and Certification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09600" y="1981503"/>
            <a:ext cx="6507888" cy="613853"/>
          </a:xfrm>
        </p:spPr>
        <p:txBody>
          <a:bodyPr/>
          <a:lstStyle/>
          <a:p>
            <a:r>
              <a:rPr lang="en-US" dirty="0" smtClean="0"/>
              <a:t>High Confidence Systems and Software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09600" y="2885395"/>
            <a:ext cx="4298731" cy="1578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0955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467" kern="1200" cap="all" spc="267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0559" algn="l" defTabSz="60955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887" indent="-304776" algn="l" defTabSz="60955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440" indent="-304776" algn="l" defTabSz="60955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2994" indent="-304776" algn="l" defTabSz="60955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May 1, 2019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Lucas Wagner</a:t>
            </a:r>
          </a:p>
        </p:txBody>
      </p:sp>
    </p:spTree>
    <p:extLst>
      <p:ext uri="{BB962C8B-B14F-4D97-AF65-F5344CB8AC3E}">
        <p14:creationId xmlns:p14="http://schemas.microsoft.com/office/powerpoint/2010/main" val="28675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>
            <a:spLocks noGrp="1"/>
          </p:cNvSpPr>
          <p:nvPr>
            <p:ph sz="half" idx="2"/>
          </p:nvPr>
        </p:nvSpPr>
        <p:spPr>
          <a:xfrm>
            <a:off x="609600" y="1402077"/>
            <a:ext cx="5456903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The Crew Alerting System (CAS) is part of the EICAS application that alerts the pilot to situational changes of aircraft systems using on-screen messaging and auditory cues</a:t>
            </a:r>
          </a:p>
          <a:p>
            <a:pPr marL="10584" indent="0">
              <a:buNone/>
            </a:pPr>
            <a:r>
              <a:rPr lang="en-US" dirty="0" smtClean="0"/>
              <a:t>Example:  </a:t>
            </a:r>
            <a:endParaRPr lang="en-US" dirty="0"/>
          </a:p>
          <a:p>
            <a:pPr marL="10584" indent="0">
              <a:buNone/>
            </a:pPr>
            <a:endParaRPr lang="en-US" dirty="0" smtClean="0"/>
          </a:p>
          <a:p>
            <a:pPr marL="10584" indent="0">
              <a:buNone/>
            </a:pPr>
            <a:endParaRPr lang="en-US" dirty="0"/>
          </a:p>
          <a:p>
            <a:pPr marL="10584" indent="0">
              <a:buNone/>
            </a:pPr>
            <a:endParaRPr lang="en-US" dirty="0" smtClean="0"/>
          </a:p>
          <a:p>
            <a:pPr marL="613818" lvl="1" indent="0">
              <a:buNone/>
            </a:pPr>
            <a:r>
              <a:rPr lang="en-US" sz="1334" dirty="0" smtClean="0"/>
              <a:t>Notional requirement: Notify the pilot when the </a:t>
            </a:r>
            <a:r>
              <a:rPr lang="en-US" sz="1334" dirty="0" err="1" smtClean="0"/>
              <a:t>turboencabulator’s</a:t>
            </a:r>
            <a:r>
              <a:rPr lang="en-US" sz="1334" dirty="0" smtClean="0"/>
              <a:t> </a:t>
            </a:r>
            <a:r>
              <a:rPr lang="en-US" sz="1334" dirty="0" err="1" smtClean="0"/>
              <a:t>spurving</a:t>
            </a:r>
            <a:r>
              <a:rPr lang="en-US" sz="1334" dirty="0" smtClean="0"/>
              <a:t> bearing #1 oil pressure is out of safe operating range.</a:t>
            </a:r>
          </a:p>
          <a:p>
            <a:pPr marL="10584" indent="0">
              <a:buNone/>
            </a:pPr>
            <a:r>
              <a:rPr lang="en-US" dirty="0" smtClean="0"/>
              <a:t>The CAS system would present a message to the pilot like this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57" name="Google Shape;557;p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Verdana"/>
              </a:rPr>
              <a:t>Crew Alerting System: Overview</a:t>
            </a:r>
            <a:endParaRPr lang="en-US" dirty="0">
              <a:sym typeface="Verdana"/>
            </a:endParaRPr>
          </a:p>
        </p:txBody>
      </p:sp>
      <p:grpSp>
        <p:nvGrpSpPr>
          <p:cNvPr id="558" name="Google Shape;558;p64"/>
          <p:cNvGrpSpPr/>
          <p:nvPr/>
        </p:nvGrpSpPr>
        <p:grpSpPr>
          <a:xfrm>
            <a:off x="6461367" y="1440394"/>
            <a:ext cx="5167600" cy="4367440"/>
            <a:chOff x="4321275" y="1237545"/>
            <a:chExt cx="3875700" cy="3275580"/>
          </a:xfrm>
        </p:grpSpPr>
        <p:grpSp>
          <p:nvGrpSpPr>
            <p:cNvPr id="559" name="Google Shape;559;p64"/>
            <p:cNvGrpSpPr/>
            <p:nvPr/>
          </p:nvGrpSpPr>
          <p:grpSpPr>
            <a:xfrm>
              <a:off x="4321275" y="1634325"/>
              <a:ext cx="3875700" cy="2878800"/>
              <a:chOff x="4321275" y="1634325"/>
              <a:chExt cx="3875700" cy="2878800"/>
            </a:xfrm>
          </p:grpSpPr>
          <p:sp>
            <p:nvSpPr>
              <p:cNvPr id="560" name="Google Shape;560;p64"/>
              <p:cNvSpPr/>
              <p:nvPr/>
            </p:nvSpPr>
            <p:spPr>
              <a:xfrm>
                <a:off x="4321275" y="1634325"/>
                <a:ext cx="3875700" cy="2878800"/>
              </a:xfrm>
              <a:prstGeom prst="rect">
                <a:avLst/>
              </a:prstGeom>
              <a:solidFill>
                <a:srgbClr val="666666"/>
              </a:solidFill>
              <a:ln w="2286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561" name="Google Shape;561;p64"/>
              <p:cNvPicPr preferRelativeResize="0"/>
              <p:nvPr/>
            </p:nvPicPr>
            <p:blipFill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4275" y="1736975"/>
                <a:ext cx="3651000" cy="2670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2" name="Google Shape;562;p64"/>
              <p:cNvSpPr/>
              <p:nvPr/>
            </p:nvSpPr>
            <p:spPr>
              <a:xfrm>
                <a:off x="6164808" y="1772450"/>
                <a:ext cx="1818934" cy="33463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467" dirty="0">
                    <a:solidFill>
                      <a:srgbClr val="FCE5CD"/>
                    </a:solidFill>
                    <a:latin typeface="Oswald"/>
                    <a:ea typeface="Oswald"/>
                    <a:cs typeface="Oswald"/>
                    <a:sym typeface="Oswald"/>
                  </a:rPr>
                  <a:t>TENC_OIL_PRESS_SB1</a:t>
                </a:r>
                <a:endParaRPr sz="1467" dirty="0">
                  <a:solidFill>
                    <a:srgbClr val="FCE5CD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sp>
          <p:nvSpPr>
            <p:cNvPr id="563" name="Google Shape;563;p64"/>
            <p:cNvSpPr txBox="1"/>
            <p:nvPr/>
          </p:nvSpPr>
          <p:spPr>
            <a:xfrm>
              <a:off x="5031225" y="1237545"/>
              <a:ext cx="24558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467" dirty="0"/>
                <a:t>Engine Indication Flight Display</a:t>
              </a:r>
              <a:endParaRPr sz="1467" dirty="0"/>
            </a:p>
          </p:txBody>
        </p:sp>
      </p:grpSp>
      <p:cxnSp>
        <p:nvCxnSpPr>
          <p:cNvPr id="564" name="Google Shape;564;p64"/>
          <p:cNvCxnSpPr/>
          <p:nvPr/>
        </p:nvCxnSpPr>
        <p:spPr>
          <a:xfrm flipV="1">
            <a:off x="3056238" y="2623668"/>
            <a:ext cx="7075795" cy="3231466"/>
          </a:xfrm>
          <a:prstGeom prst="bentConnector3">
            <a:avLst>
              <a:gd name="adj1" fmla="val 99945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32" y="2984146"/>
            <a:ext cx="1719422" cy="15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6"/>
          <p:cNvSpPr txBox="1">
            <a:spLocks noGrp="1"/>
          </p:cNvSpPr>
          <p:nvPr>
            <p:ph sz="half" idx="2"/>
          </p:nvPr>
        </p:nvSpPr>
        <p:spPr>
          <a:xfrm>
            <a:off x="609601" y="1402077"/>
            <a:ext cx="5295900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/>
              <a:t>The logic for displaying a CAS message </a:t>
            </a:r>
            <a:r>
              <a:rPr lang="en-US" dirty="0" smtClean="0"/>
              <a:t>is driven </a:t>
            </a:r>
            <a:r>
              <a:rPr lang="en-US" dirty="0"/>
              <a:t>by complex Boolean </a:t>
            </a:r>
            <a:r>
              <a:rPr lang="en-US" dirty="0" smtClean="0"/>
              <a:t>equations.</a:t>
            </a:r>
            <a:endParaRPr lang="en-US" dirty="0"/>
          </a:p>
          <a:p>
            <a:r>
              <a:rPr lang="en-US" dirty="0" smtClean="0"/>
              <a:t>Roughly 1000 equations per program</a:t>
            </a:r>
          </a:p>
          <a:p>
            <a:r>
              <a:rPr lang="en-US" dirty="0" smtClean="0"/>
              <a:t>Test cases need to obtain coverage:</a:t>
            </a:r>
          </a:p>
          <a:p>
            <a:pPr lvl="1"/>
            <a:r>
              <a:rPr lang="en-US" dirty="0" smtClean="0"/>
              <a:t>decision – turn each equation on/off</a:t>
            </a:r>
          </a:p>
          <a:p>
            <a:pPr lvl="1"/>
            <a:r>
              <a:rPr lang="en-US" dirty="0" err="1" smtClean="0"/>
              <a:t>mcdc</a:t>
            </a:r>
            <a:r>
              <a:rPr lang="en-US" dirty="0" smtClean="0"/>
              <a:t> – show each condition influences the equation’s evaluation</a:t>
            </a:r>
          </a:p>
          <a:p>
            <a:pPr marL="10584" indent="0">
              <a:buNone/>
            </a:pPr>
            <a:r>
              <a:rPr lang="en-US" dirty="0" smtClean="0"/>
              <a:t>Solution: Create a logical model of the equation and use SMT-based model checking property refutation to generate test cases.</a:t>
            </a:r>
            <a:endParaRPr lang="en-US" dirty="0"/>
          </a:p>
        </p:txBody>
      </p:sp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Alerting System: Approach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55" y="1739473"/>
            <a:ext cx="4467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27" y="1534668"/>
            <a:ext cx="4467225" cy="3886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alerting system: value Proposition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" y="1436914"/>
            <a:ext cx="5386917" cy="447210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Equations are complex often interacting with other equations through several layers of nesting.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i="1" dirty="0" smtClean="0"/>
              <a:t>TECN_OIL_PRESS_SB1</a:t>
            </a:r>
            <a:r>
              <a:rPr lang="en-US" sz="1600" dirty="0" smtClean="0"/>
              <a:t> depends on:</a:t>
            </a:r>
          </a:p>
          <a:p>
            <a:r>
              <a:rPr lang="en-US" sz="1600" dirty="0" smtClean="0"/>
              <a:t>SB1_PRESS_LOW</a:t>
            </a:r>
          </a:p>
          <a:p>
            <a:pPr lvl="1"/>
            <a:r>
              <a:rPr lang="en-US" sz="1600" b="1" dirty="0" smtClean="0"/>
              <a:t>SB1_PRESS</a:t>
            </a:r>
          </a:p>
          <a:p>
            <a:r>
              <a:rPr lang="en-US" sz="1600" dirty="0" smtClean="0"/>
              <a:t>SB1_PRESS_HIGH</a:t>
            </a:r>
          </a:p>
          <a:p>
            <a:pPr lvl="1"/>
            <a:r>
              <a:rPr lang="en-US" sz="1600" b="1" dirty="0" smtClean="0"/>
              <a:t>SB1_PRESS</a:t>
            </a:r>
          </a:p>
          <a:p>
            <a:r>
              <a:rPr lang="en-US" sz="1600" dirty="0" smtClean="0"/>
              <a:t>LANDING</a:t>
            </a:r>
          </a:p>
          <a:p>
            <a:pPr lvl="1"/>
            <a:r>
              <a:rPr lang="en-US" sz="1600" b="1" dirty="0" smtClean="0"/>
              <a:t>FLIGHT_PHASE</a:t>
            </a:r>
          </a:p>
          <a:p>
            <a:pPr marL="10584" indent="0">
              <a:spcBef>
                <a:spcPts val="1800"/>
              </a:spcBef>
              <a:buNone/>
            </a:pPr>
            <a:r>
              <a:rPr lang="en-US" b="1" dirty="0" smtClean="0"/>
              <a:t>Manual test generation is tedious for humans but a non-factor for the model checker.</a:t>
            </a:r>
          </a:p>
          <a:p>
            <a:pPr marL="10584" indent="0">
              <a:buNone/>
            </a:pP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7476565" y="2453820"/>
            <a:ext cx="1229445" cy="1893555"/>
            <a:chOff x="7476565" y="2953280"/>
            <a:chExt cx="1229445" cy="1893555"/>
          </a:xfrm>
        </p:grpSpPr>
        <p:sp>
          <p:nvSpPr>
            <p:cNvPr id="9" name="Rounded Rectangle 8"/>
            <p:cNvSpPr/>
            <p:nvPr/>
          </p:nvSpPr>
          <p:spPr>
            <a:xfrm>
              <a:off x="7476565" y="4656524"/>
              <a:ext cx="1229445" cy="19031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9" idx="3"/>
              <a:endCxn id="15" idx="6"/>
            </p:cNvCxnSpPr>
            <p:nvPr/>
          </p:nvCxnSpPr>
          <p:spPr>
            <a:xfrm flipH="1" flipV="1">
              <a:off x="8220455" y="2953280"/>
              <a:ext cx="485555" cy="1798400"/>
            </a:xfrm>
            <a:prstGeom prst="bentConnector3">
              <a:avLst>
                <a:gd name="adj1" fmla="val -46011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8174736" y="2417244"/>
            <a:ext cx="45719" cy="731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65448" y="3170280"/>
            <a:ext cx="1320476" cy="1366065"/>
            <a:chOff x="7457764" y="3677424"/>
            <a:chExt cx="1320476" cy="1366065"/>
          </a:xfrm>
        </p:grpSpPr>
        <p:sp>
          <p:nvSpPr>
            <p:cNvPr id="21" name="Rounded Rectangle 20"/>
            <p:cNvSpPr/>
            <p:nvPr/>
          </p:nvSpPr>
          <p:spPr>
            <a:xfrm>
              <a:off x="7457764" y="4846835"/>
              <a:ext cx="1320476" cy="196654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1" idx="3"/>
              <a:endCxn id="27" idx="6"/>
            </p:cNvCxnSpPr>
            <p:nvPr/>
          </p:nvCxnSpPr>
          <p:spPr>
            <a:xfrm flipH="1" flipV="1">
              <a:off x="8258490" y="3677424"/>
              <a:ext cx="519750" cy="1267738"/>
            </a:xfrm>
            <a:prstGeom prst="bentConnector3">
              <a:avLst>
                <a:gd name="adj1" fmla="val -44315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8220455" y="3133704"/>
            <a:ext cx="45719" cy="731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360920" y="4878184"/>
            <a:ext cx="813816" cy="22692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79436" y="1664208"/>
            <a:ext cx="45719" cy="731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Elbow Connector 37"/>
          <p:cNvCxnSpPr>
            <a:stCxn id="32" idx="3"/>
            <a:endCxn id="36" idx="6"/>
          </p:cNvCxnSpPr>
          <p:nvPr/>
        </p:nvCxnSpPr>
        <p:spPr>
          <a:xfrm flipH="1" flipV="1">
            <a:off x="7725155" y="1700784"/>
            <a:ext cx="449581" cy="3290862"/>
          </a:xfrm>
          <a:prstGeom prst="bentConnector3">
            <a:avLst>
              <a:gd name="adj1" fmla="val -71741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6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836" y="1286001"/>
            <a:ext cx="4543867" cy="4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7"/>
          <p:cNvSpPr txBox="1">
            <a:spLocks noGrp="1"/>
          </p:cNvSpPr>
          <p:nvPr>
            <p:ph sz="half" idx="2"/>
          </p:nvPr>
        </p:nvSpPr>
        <p:spPr>
          <a:xfrm>
            <a:off x="609600" y="1402077"/>
            <a:ext cx="5663381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This work is still in progress, but we have demonstrated the following:</a:t>
            </a:r>
          </a:p>
          <a:p>
            <a:r>
              <a:rPr lang="en-US" dirty="0" smtClean="0"/>
              <a:t>Approach scales to programs of record for *both* coverage metrics.</a:t>
            </a:r>
          </a:p>
          <a:p>
            <a:r>
              <a:rPr lang="en-US" dirty="0" smtClean="0"/>
              <a:t>Each program using the tool eliminates years of tedious engineering labor associated with manual test generation.</a:t>
            </a:r>
          </a:p>
          <a:p>
            <a:pPr marL="10584" indent="0">
              <a:buNone/>
            </a:pPr>
            <a:endParaRPr lang="en-US" dirty="0"/>
          </a:p>
          <a:p>
            <a:pPr marL="10584" indent="0">
              <a:buNone/>
            </a:pPr>
            <a:r>
              <a:rPr lang="en-US" dirty="0" smtClean="0"/>
              <a:t>Next step: </a:t>
            </a:r>
          </a:p>
          <a:p>
            <a:r>
              <a:rPr lang="en-US" dirty="0" smtClean="0"/>
              <a:t>Mature (document, qualify) test generator and use it as standard work on every program.</a:t>
            </a:r>
          </a:p>
        </p:txBody>
      </p:sp>
      <p:sp>
        <p:nvSpPr>
          <p:cNvPr id="590" name="Google Shape;590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Alerting System: Impact</a:t>
            </a:r>
            <a:endParaRPr lang="en-US" dirty="0"/>
          </a:p>
        </p:txBody>
      </p:sp>
      <p:sp>
        <p:nvSpPr>
          <p:cNvPr id="591" name="Google Shape;591;p67"/>
          <p:cNvSpPr/>
          <p:nvPr/>
        </p:nvSpPr>
        <p:spPr>
          <a:xfrm>
            <a:off x="7022767" y="2016600"/>
            <a:ext cx="4472800" cy="282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67"/>
          <p:cNvSpPr/>
          <p:nvPr/>
        </p:nvSpPr>
        <p:spPr>
          <a:xfrm>
            <a:off x="7022767" y="2626181"/>
            <a:ext cx="4472800" cy="363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15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61" y="2285794"/>
            <a:ext cx="4911139" cy="2838548"/>
          </a:xfrm>
          <a:prstGeom prst="rect">
            <a:avLst/>
          </a:prstGeom>
        </p:spPr>
      </p:pic>
      <p:sp>
        <p:nvSpPr>
          <p:cNvPr id="598" name="Google Shape;598;p6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controls</a:t>
            </a:r>
            <a:endParaRPr lang="en-US" dirty="0"/>
          </a:p>
        </p:txBody>
      </p:sp>
      <p:sp>
        <p:nvSpPr>
          <p:cNvPr id="599" name="Google Shape;599;p68"/>
          <p:cNvSpPr txBox="1">
            <a:spLocks noGrp="1"/>
          </p:cNvSpPr>
          <p:nvPr>
            <p:ph sz="half" idx="10"/>
          </p:nvPr>
        </p:nvSpPr>
        <p:spPr>
          <a:xfrm>
            <a:off x="609600" y="1325880"/>
            <a:ext cx="6102057" cy="4758376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Vision: Build a custom development environment based on “Dot Arrow” notation for engineers to automate development, verification, and certification activities. Specifically:</a:t>
            </a:r>
          </a:p>
          <a:p>
            <a:r>
              <a:rPr lang="en-US" dirty="0" smtClean="0"/>
              <a:t>An environment designed for the customer to build state machines.</a:t>
            </a:r>
          </a:p>
          <a:p>
            <a:r>
              <a:rPr lang="en-US" dirty="0" smtClean="0"/>
              <a:t>Static analyses of requirements, property verification, and test generation to support peer review.</a:t>
            </a:r>
          </a:p>
          <a:p>
            <a:r>
              <a:rPr lang="en-US" dirty="0" smtClean="0"/>
              <a:t>Domain specific property generation and verification for quality improvement.</a:t>
            </a:r>
          </a:p>
          <a:p>
            <a:r>
              <a:rPr lang="en-US" dirty="0" smtClean="0"/>
              <a:t>Test generation and test execution on the object code.</a:t>
            </a:r>
          </a:p>
        </p:txBody>
      </p:sp>
    </p:spTree>
    <p:extLst>
      <p:ext uri="{BB962C8B-B14F-4D97-AF65-F5344CB8AC3E}">
        <p14:creationId xmlns:p14="http://schemas.microsoft.com/office/powerpoint/2010/main" val="3417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controls: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225327"/>
            <a:ext cx="5386917" cy="4900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notation is translated to a formal representation and model checking can be used to show requirements compliance via property proving.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41957" y="1183843"/>
            <a:ext cx="4884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R0: The system shall start in the ROLL mode.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41957" y="3501781"/>
            <a:ext cx="4884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R1: The system shall switch out of Lateral Go Around mode when Vertical Go Around is deselected.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493" y="1553175"/>
            <a:ext cx="3223685" cy="189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93" y="4476854"/>
            <a:ext cx="3223685" cy="1821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8" y="2784856"/>
            <a:ext cx="5398762" cy="3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99147"/>
            <a:ext cx="5151606" cy="30862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Controls: Generating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1466049"/>
            <a:ext cx="5386917" cy="12748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 the CAS work, we use the formal model and SMT-based model checking property refutation to generate tests.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91853" y="5470157"/>
            <a:ext cx="417094" cy="29479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03058" y="3782227"/>
            <a:ext cx="0" cy="1687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7778" y="3782227"/>
            <a:ext cx="1652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7778" y="3782227"/>
            <a:ext cx="0" cy="1687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23438" y="1629501"/>
            <a:ext cx="3475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Test condition:</a:t>
            </a:r>
          </a:p>
          <a:p>
            <a:pPr lvl="1"/>
            <a:r>
              <a:rPr lang="en-US" dirty="0" smtClean="0"/>
              <a:t>not (</a:t>
            </a:r>
            <a:r>
              <a:rPr lang="en-US" dirty="0" err="1" smtClean="0"/>
              <a:t>pre_mode</a:t>
            </a:r>
            <a:r>
              <a:rPr lang="en-US" dirty="0" smtClean="0"/>
              <a:t> == ROLL &amp; </a:t>
            </a:r>
          </a:p>
          <a:p>
            <a:r>
              <a:rPr lang="en-US" dirty="0"/>
              <a:t> </a:t>
            </a:r>
            <a:r>
              <a:rPr lang="en-US" dirty="0" smtClean="0"/>
              <a:t>      	event3_fired &amp; </a:t>
            </a:r>
          </a:p>
          <a:p>
            <a:r>
              <a:rPr lang="en-US" dirty="0"/>
              <a:t> </a:t>
            </a:r>
            <a:r>
              <a:rPr lang="en-US" dirty="0" smtClean="0"/>
              <a:t>      	mode == ROLL)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67" y="2905542"/>
            <a:ext cx="4217075" cy="24588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77749" y="5440134"/>
            <a:ext cx="5455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transition is untestable; event 4 will always fire and take priority over event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Controls: Test coverage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1298602"/>
            <a:ext cx="5386917" cy="48275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tool walks over the model and emits test procedures for all relevant tests:</a:t>
            </a:r>
          </a:p>
          <a:p>
            <a:r>
              <a:rPr lang="en-US" dirty="0"/>
              <a:t>Machine initializes into the correct state.</a:t>
            </a:r>
          </a:p>
          <a:p>
            <a:r>
              <a:rPr lang="en-US" dirty="0" smtClean="0"/>
              <a:t>Transitions can occur with </a:t>
            </a:r>
            <a:r>
              <a:rPr lang="en-US" dirty="0" err="1" smtClean="0"/>
              <a:t>mcdc</a:t>
            </a:r>
            <a:r>
              <a:rPr lang="en-US" dirty="0" smtClean="0"/>
              <a:t> condition coverage and result in the correct end state.</a:t>
            </a:r>
          </a:p>
          <a:p>
            <a:r>
              <a:rPr lang="en-US" dirty="0" smtClean="0"/>
              <a:t>Transitions do not occur where not specified.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30" y="1298602"/>
            <a:ext cx="4317429" cy="49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"/>
          <p:cNvSpPr txBox="1">
            <a:spLocks noGrp="1"/>
          </p:cNvSpPr>
          <p:nvPr>
            <p:ph sz="half" idx="2"/>
          </p:nvPr>
        </p:nvSpPr>
        <p:spPr>
          <a:xfrm>
            <a:off x="609600" y="1225327"/>
            <a:ext cx="5198076" cy="488572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Expected quality improvements:</a:t>
            </a:r>
          </a:p>
          <a:p>
            <a:r>
              <a:rPr lang="en-US" dirty="0" smtClean="0"/>
              <a:t>Static analysis, property proving, and test generation can identify logical issues early.</a:t>
            </a:r>
          </a:p>
          <a:p>
            <a:pPr marL="10584" indent="0">
              <a:buNone/>
            </a:pPr>
            <a:endParaRPr lang="en-US" dirty="0" smtClean="0"/>
          </a:p>
          <a:p>
            <a:pPr marL="10584" indent="0">
              <a:buNone/>
            </a:pPr>
            <a:r>
              <a:rPr lang="en-US" dirty="0" smtClean="0"/>
              <a:t>Anticipated cost improvements:</a:t>
            </a:r>
          </a:p>
          <a:p>
            <a:r>
              <a:rPr lang="en-US" dirty="0" smtClean="0"/>
              <a:t>Peer review of requirements artifact can be automated.</a:t>
            </a:r>
          </a:p>
          <a:p>
            <a:r>
              <a:rPr lang="en-US" dirty="0" smtClean="0"/>
              <a:t>Test generation, and regeneration, can be automated.</a:t>
            </a:r>
          </a:p>
        </p:txBody>
      </p:sp>
      <p:sp>
        <p:nvSpPr>
          <p:cNvPr id="610" name="Google Shape;610;p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controls: Expected Impact</a:t>
            </a:r>
            <a:endParaRPr lang="en-US" dirty="0"/>
          </a:p>
        </p:txBody>
      </p:sp>
      <p:pic>
        <p:nvPicPr>
          <p:cNvPr id="612" name="Google Shape;612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065" y="1225327"/>
            <a:ext cx="4734623" cy="22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967" y="3632063"/>
            <a:ext cx="4698721" cy="2472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017611"/>
            <a:ext cx="16558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7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DO-178B overview</a:t>
            </a:r>
          </a:p>
          <a:p>
            <a:r>
              <a:rPr lang="en-US" dirty="0" smtClean="0"/>
              <a:t>DO-178C revisions and technology supplements</a:t>
            </a:r>
          </a:p>
          <a:p>
            <a:r>
              <a:rPr lang="en-US" dirty="0" smtClean="0"/>
              <a:t>Product applications</a:t>
            </a:r>
          </a:p>
          <a:p>
            <a:pPr lvl="1"/>
            <a:r>
              <a:rPr lang="en-US" dirty="0" err="1" smtClean="0"/>
              <a:t>Synoptics</a:t>
            </a:r>
            <a:endParaRPr lang="en-US" dirty="0" smtClean="0"/>
          </a:p>
          <a:p>
            <a:pPr lvl="1"/>
            <a:r>
              <a:rPr lang="en-US" dirty="0" smtClean="0"/>
              <a:t>Crew Alerting Systems</a:t>
            </a:r>
          </a:p>
          <a:p>
            <a:pPr lvl="1"/>
            <a:r>
              <a:rPr lang="en-US" dirty="0" smtClean="0"/>
              <a:t>Flight Controls</a:t>
            </a:r>
          </a:p>
          <a:p>
            <a:r>
              <a:rPr lang="en-US" dirty="0" smtClean="0"/>
              <a:t>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DO-178B: PROCESS-Based Certification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1" y="1283234"/>
            <a:ext cx="4300150" cy="4842870"/>
          </a:xfrm>
        </p:spPr>
        <p:txBody>
          <a:bodyPr/>
          <a:lstStyle/>
          <a:p>
            <a:pPr marL="135463" indent="0">
              <a:buNone/>
            </a:pPr>
            <a:r>
              <a:rPr lang="en-US" dirty="0"/>
              <a:t>Flight critical software must be developed according to a pre-ordained process.</a:t>
            </a:r>
          </a:p>
          <a:p>
            <a:pPr marL="135463" indent="0">
              <a:buNone/>
            </a:pPr>
            <a:r>
              <a:rPr lang="en-US" dirty="0"/>
              <a:t>Developers must:</a:t>
            </a:r>
          </a:p>
          <a:p>
            <a:pPr marL="609585" indent="-304792">
              <a:spcAft>
                <a:spcPts val="0"/>
              </a:spcAft>
            </a:pPr>
            <a:r>
              <a:rPr lang="en-US" dirty="0"/>
              <a:t>Develop artifacts (system requirements to object code)</a:t>
            </a:r>
          </a:p>
          <a:p>
            <a:pPr marL="609585" indent="-304792">
              <a:spcAft>
                <a:spcPts val="0"/>
              </a:spcAft>
            </a:pPr>
            <a:r>
              <a:rPr lang="en-US" dirty="0"/>
              <a:t>Perform activities to ensure each artifact is correct</a:t>
            </a:r>
          </a:p>
          <a:p>
            <a:pPr marL="609585" indent="-304792">
              <a:spcAft>
                <a:spcPts val="0"/>
              </a:spcAft>
            </a:pPr>
            <a:r>
              <a:rPr lang="en-US" dirty="0"/>
              <a:t>Test, test, test the object </a:t>
            </a:r>
            <a:r>
              <a:rPr lang="en-US" dirty="0" smtClean="0"/>
              <a:t>code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Analysis by formal methods was considered “alternative means of compliance”.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132" y="1557163"/>
            <a:ext cx="6952891" cy="475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70647" y="1376889"/>
            <a:ext cx="16764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DO-278</a:t>
            </a:r>
            <a:r>
              <a:rPr lang="en-US" u="sng" dirty="0">
                <a:solidFill>
                  <a:srgbClr val="FFFFFF"/>
                </a:solidFill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DO-178C: A revision ENABLING Formal methods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98947" y="1376891"/>
            <a:ext cx="16764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DO-178</a:t>
            </a:r>
            <a:r>
              <a:rPr lang="en-US" u="sng" dirty="0">
                <a:solidFill>
                  <a:srgbClr val="FFFFFF"/>
                </a:solidFill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Airborne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9647" y="2838289"/>
            <a:ext cx="1676400" cy="761999"/>
          </a:xfrm>
          <a:prstGeom prst="rect">
            <a:avLst/>
          </a:prstGeom>
          <a:solidFill>
            <a:srgbClr val="63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DO-248</a:t>
            </a:r>
            <a:r>
              <a:rPr lang="en-US" u="sng" dirty="0">
                <a:solidFill>
                  <a:srgbClr val="FFFFFF"/>
                </a:solidFill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Support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22947" y="2264621"/>
            <a:ext cx="381000" cy="32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Elbow Connector 26"/>
          <p:cNvCxnSpPr>
            <a:stCxn id="24" idx="2"/>
          </p:cNvCxnSpPr>
          <p:nvPr/>
        </p:nvCxnSpPr>
        <p:spPr>
          <a:xfrm rot="16200000" flipH="1">
            <a:off x="5108837" y="2255373"/>
            <a:ext cx="1023949" cy="937673"/>
          </a:xfrm>
          <a:prstGeom prst="bentConnector3">
            <a:avLst>
              <a:gd name="adj1" fmla="val 9988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2" idx="1"/>
            <a:endCxn id="18" idx="3"/>
          </p:cNvCxnSpPr>
          <p:nvPr/>
        </p:nvCxnSpPr>
        <p:spPr>
          <a:xfrm rot="10800000" flipV="1">
            <a:off x="5975347" y="1795989"/>
            <a:ext cx="495300" cy="2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393947" y="2222775"/>
            <a:ext cx="2743200" cy="3443852"/>
            <a:chOff x="838200" y="1577728"/>
            <a:chExt cx="2743200" cy="3443852"/>
          </a:xfrm>
        </p:grpSpPr>
        <p:cxnSp>
          <p:nvCxnSpPr>
            <p:cNvPr id="9" name="Elbow Connector 8"/>
            <p:cNvCxnSpPr>
              <a:stCxn id="18" idx="2"/>
              <a:endCxn id="19" idx="0"/>
            </p:cNvCxnSpPr>
            <p:nvPr/>
          </p:nvCxnSpPr>
          <p:spPr>
            <a:xfrm rot="5400000">
              <a:off x="1398464" y="1855664"/>
              <a:ext cx="2460872" cy="1905000"/>
            </a:xfrm>
            <a:prstGeom prst="bentConnector3">
              <a:avLst>
                <a:gd name="adj1" fmla="val 6811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838200" y="4038600"/>
              <a:ext cx="1676400" cy="982980"/>
              <a:chOff x="838200" y="4838700"/>
              <a:chExt cx="1676400" cy="99881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38200" y="4838700"/>
                <a:ext cx="1676400" cy="99881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</a:rPr>
                  <a:t>DO-330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FFFF"/>
                    </a:solidFill>
                  </a:rPr>
                  <a:t>Tool Qualification</a:t>
                </a: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96" y="4887409"/>
                <a:ext cx="383880" cy="38388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4298535" y="2222775"/>
            <a:ext cx="1676400" cy="3443852"/>
            <a:chOff x="2742788" y="1577728"/>
            <a:chExt cx="1676400" cy="3443852"/>
          </a:xfrm>
        </p:grpSpPr>
        <p:cxnSp>
          <p:nvCxnSpPr>
            <p:cNvPr id="11" name="Elbow Connector 10"/>
            <p:cNvCxnSpPr>
              <a:stCxn id="18" idx="2"/>
              <a:endCxn id="20" idx="0"/>
            </p:cNvCxnSpPr>
            <p:nvPr/>
          </p:nvCxnSpPr>
          <p:spPr>
            <a:xfrm rot="5400000">
              <a:off x="2350758" y="2807958"/>
              <a:ext cx="2460872" cy="41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742788" y="4038600"/>
              <a:ext cx="1676400" cy="982980"/>
              <a:chOff x="2742788" y="4838700"/>
              <a:chExt cx="1676400" cy="98298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42788" y="4838700"/>
                <a:ext cx="1676400" cy="982980"/>
              </a:xfrm>
              <a:prstGeom prst="rect">
                <a:avLst/>
              </a:prstGeom>
              <a:solidFill>
                <a:srgbClr val="EE9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</a:rPr>
                  <a:t>DO-331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FFFF"/>
                    </a:solidFill>
                  </a:rPr>
                  <a:t>Model-Based Developmen</a:t>
                </a:r>
                <a:r>
                  <a:rPr lang="en-US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8535" y="4888229"/>
                <a:ext cx="383880" cy="38388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5137147" y="2222775"/>
            <a:ext cx="2743200" cy="3459686"/>
            <a:chOff x="3581400" y="1577728"/>
            <a:chExt cx="2743200" cy="3459686"/>
          </a:xfrm>
        </p:grpSpPr>
        <p:cxnSp>
          <p:nvCxnSpPr>
            <p:cNvPr id="16" name="Elbow Connector 15"/>
            <p:cNvCxnSpPr>
              <a:stCxn id="18" idx="2"/>
              <a:endCxn id="21" idx="0"/>
            </p:cNvCxnSpPr>
            <p:nvPr/>
          </p:nvCxnSpPr>
          <p:spPr>
            <a:xfrm rot="16200000" flipH="1">
              <a:off x="3303464" y="1855664"/>
              <a:ext cx="2460872" cy="1905000"/>
            </a:xfrm>
            <a:prstGeom prst="bentConnector3">
              <a:avLst>
                <a:gd name="adj1" fmla="val 6811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648200" y="4038600"/>
              <a:ext cx="1676400" cy="998814"/>
              <a:chOff x="4648200" y="4838700"/>
              <a:chExt cx="1676400" cy="99881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648200" y="4838700"/>
                <a:ext cx="1676400" cy="998814"/>
              </a:xfrm>
              <a:prstGeom prst="rect">
                <a:avLst/>
              </a:prstGeom>
              <a:solidFill>
                <a:srgbClr val="DF88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</a:rPr>
                  <a:t>DO-332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FFFF"/>
                    </a:solidFill>
                  </a:rPr>
                  <a:t>Object Oriented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720" y="4887409"/>
                <a:ext cx="383880" cy="38388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5137147" y="2222775"/>
            <a:ext cx="4648200" cy="3459686"/>
            <a:chOff x="3581400" y="1577728"/>
            <a:chExt cx="4648200" cy="3459686"/>
          </a:xfrm>
        </p:grpSpPr>
        <p:cxnSp>
          <p:nvCxnSpPr>
            <p:cNvPr id="23" name="Elbow Connector 22"/>
            <p:cNvCxnSpPr>
              <a:stCxn id="18" idx="2"/>
              <a:endCxn id="22" idx="0"/>
            </p:cNvCxnSpPr>
            <p:nvPr/>
          </p:nvCxnSpPr>
          <p:spPr>
            <a:xfrm rot="16200000" flipH="1">
              <a:off x="4255964" y="903164"/>
              <a:ext cx="2460872" cy="3810000"/>
            </a:xfrm>
            <a:prstGeom prst="bentConnector3">
              <a:avLst>
                <a:gd name="adj1" fmla="val 6811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553200" y="4038600"/>
              <a:ext cx="1676400" cy="998814"/>
              <a:chOff x="6553200" y="4838700"/>
              <a:chExt cx="1676400" cy="99881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553200" y="4838700"/>
                <a:ext cx="1676400" cy="998814"/>
              </a:xfrm>
              <a:prstGeom prst="rect">
                <a:avLst/>
              </a:prstGeom>
              <a:solidFill>
                <a:srgbClr val="EE9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</a:rPr>
                  <a:t>DO-333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FFFF"/>
                    </a:solidFill>
                  </a:rPr>
                  <a:t>Formal Methods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5720" y="4897621"/>
                <a:ext cx="383880" cy="383880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4313775" y="1374036"/>
            <a:ext cx="1676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DO-178B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Airborne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0647" y="1375186"/>
            <a:ext cx="1676400" cy="8359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DO-278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Ground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0" y="2835006"/>
            <a:ext cx="1676400" cy="761999"/>
          </a:xfrm>
          <a:prstGeom prst="rect">
            <a:avLst/>
          </a:prstGeom>
          <a:solidFill>
            <a:srgbClr val="63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DO-248B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75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lpRDycfKVad5nhOyyZtGo_95f3-q7CzbBNADM1xmN5UtmWyqn7a0lHF3M_U8ROCM8Etn1YikOmma6JRcNx_OD69VNHzTWY2-G68HYahbZQcAiI4qQfZIbKuh-RB6r-BEFGmYcT6Hd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4114" y="491533"/>
            <a:ext cx="5217886" cy="63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1" y="1402077"/>
            <a:ext cx="5692346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Our avionics products often use specialized languages/representations to specify DO-178 artifacts. Our work has focused on:</a:t>
            </a:r>
          </a:p>
          <a:p>
            <a:r>
              <a:rPr lang="en-US" dirty="0" smtClean="0"/>
              <a:t>Identifying processes that require manual effort for verifying these artifacts.</a:t>
            </a:r>
            <a:endParaRPr lang="en-US" dirty="0"/>
          </a:p>
          <a:p>
            <a:r>
              <a:rPr lang="en-US" dirty="0" smtClean="0"/>
              <a:t>Building tools to use FM to automate peer review and testing processes.</a:t>
            </a:r>
          </a:p>
          <a:p>
            <a:r>
              <a:rPr lang="en-US" dirty="0" smtClean="0"/>
              <a:t>Integrating those tools into existing workflows.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</a:t>
            </a:r>
            <a:r>
              <a:rPr lang="en-US" dirty="0" smtClean="0"/>
              <a:t>FM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9"/>
          <p:cNvSpPr txBox="1">
            <a:spLocks noGrp="1"/>
          </p:cNvSpPr>
          <p:nvPr>
            <p:ph sz="half" idx="2"/>
          </p:nvPr>
        </p:nvSpPr>
        <p:spPr>
          <a:xfrm>
            <a:off x="609600" y="1402077"/>
            <a:ext cx="5338119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>
                <a:sym typeface="Verdana"/>
              </a:rPr>
              <a:t>The </a:t>
            </a:r>
            <a:r>
              <a:rPr lang="en-US" dirty="0" err="1" smtClean="0">
                <a:sym typeface="Verdana"/>
              </a:rPr>
              <a:t>Synoptics</a:t>
            </a:r>
            <a:r>
              <a:rPr lang="en-US" dirty="0" smtClean="0">
                <a:sym typeface="Verdana"/>
              </a:rPr>
              <a:t> application captures and displays real-time information about the electro-mechanical systems of the aircraft.</a:t>
            </a:r>
          </a:p>
          <a:p>
            <a:r>
              <a:rPr lang="en-US" dirty="0" smtClean="0">
                <a:sym typeface="Verdana"/>
              </a:rPr>
              <a:t>Process raw sensor inputs.</a:t>
            </a:r>
          </a:p>
          <a:p>
            <a:r>
              <a:rPr lang="en-US" dirty="0" smtClean="0">
                <a:sym typeface="Verdana"/>
              </a:rPr>
              <a:t>Perform logical computations to intuitively display critical information on-screen.</a:t>
            </a:r>
          </a:p>
        </p:txBody>
      </p:sp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Verdana"/>
              </a:rPr>
              <a:t>Synoptics: Overview </a:t>
            </a:r>
            <a:endParaRPr lang="en-US" dirty="0">
              <a:sym typeface="Verdana"/>
            </a:endParaRPr>
          </a:p>
        </p:txBody>
      </p:sp>
      <p:pic>
        <p:nvPicPr>
          <p:cNvPr id="500" name="Google Shape;5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400" y="1709650"/>
            <a:ext cx="4872267" cy="34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0"/>
          <p:cNvSpPr txBox="1">
            <a:spLocks noGrp="1"/>
          </p:cNvSpPr>
          <p:nvPr>
            <p:ph sz="half" idx="2"/>
          </p:nvPr>
        </p:nvSpPr>
        <p:spPr>
          <a:xfrm>
            <a:off x="609600" y="1298602"/>
            <a:ext cx="5406998" cy="4596145"/>
          </a:xfrm>
        </p:spPr>
        <p:txBody>
          <a:bodyPr/>
          <a:lstStyle/>
          <a:p>
            <a:pPr marL="10584" indent="0">
              <a:buNone/>
            </a:pPr>
            <a:r>
              <a:rPr lang="en-US" sz="2130" dirty="0" smtClean="0">
                <a:sym typeface="Verdana"/>
              </a:rPr>
              <a:t>Software requirements about the logical behavior are captured in a tabular notation. Manually verifying that the software correctly implements these tables is time-consuming and error-prone.</a:t>
            </a:r>
          </a:p>
          <a:p>
            <a:r>
              <a:rPr lang="en-US" sz="2000" dirty="0" smtClean="0">
                <a:sym typeface="Verdana"/>
              </a:rPr>
              <a:t>Peer review requires a tedious evaluation of the nested if-then-else structure in source code to confirm compliance with tabular requirements.</a:t>
            </a:r>
            <a:endParaRPr lang="en-US" sz="2000" dirty="0">
              <a:sym typeface="Verdana"/>
            </a:endParaRPr>
          </a:p>
          <a:p>
            <a:r>
              <a:rPr lang="en-US" sz="2000" dirty="0" smtClean="0">
                <a:sym typeface="Verdana"/>
              </a:rPr>
              <a:t>Testing alone can miss mistakes.</a:t>
            </a:r>
          </a:p>
        </p:txBody>
      </p:sp>
      <p:sp>
        <p:nvSpPr>
          <p:cNvPr id="506" name="Google Shape;506;p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Verdana"/>
              </a:rPr>
              <a:t>Synoptics: Problem</a:t>
            </a:r>
            <a:endParaRPr lang="en-US"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33" y="1058434"/>
            <a:ext cx="4810187" cy="49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065" y="1402077"/>
            <a:ext cx="1218655" cy="2774547"/>
          </a:xfrm>
          <a:prstGeom prst="rect">
            <a:avLst/>
          </a:prstGeom>
        </p:spPr>
      </p:pic>
      <p:grpSp>
        <p:nvGrpSpPr>
          <p:cNvPr id="514" name="Google Shape;514;p61"/>
          <p:cNvGrpSpPr/>
          <p:nvPr/>
        </p:nvGrpSpPr>
        <p:grpSpPr>
          <a:xfrm>
            <a:off x="7000155" y="1658267"/>
            <a:ext cx="3168908" cy="1738076"/>
            <a:chOff x="5605466" y="1396105"/>
            <a:chExt cx="2134992" cy="1303557"/>
          </a:xfrm>
        </p:grpSpPr>
        <p:sp>
          <p:nvSpPr>
            <p:cNvPr id="515" name="Google Shape;515;p61"/>
            <p:cNvSpPr/>
            <p:nvPr/>
          </p:nvSpPr>
          <p:spPr>
            <a:xfrm>
              <a:off x="5605466" y="1396105"/>
              <a:ext cx="1198206" cy="1303557"/>
            </a:xfrm>
            <a:prstGeom prst="flowChartDocument">
              <a:avLst/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333" dirty="0"/>
                <a:t>Verification </a:t>
              </a:r>
              <a:endParaRPr sz="1333" dirty="0"/>
            </a:p>
            <a:p>
              <a:pPr algn="ctr"/>
              <a:r>
                <a:rPr lang="en-US" sz="1333" dirty="0"/>
                <a:t>“Harness”</a:t>
              </a:r>
              <a:endParaRPr sz="1333" dirty="0"/>
            </a:p>
          </p:txBody>
        </p:sp>
        <p:cxnSp>
          <p:nvCxnSpPr>
            <p:cNvPr id="516" name="Google Shape;516;p61"/>
            <p:cNvCxnSpPr/>
            <p:nvPr/>
          </p:nvCxnSpPr>
          <p:spPr>
            <a:xfrm flipH="1">
              <a:off x="6825075" y="1483664"/>
              <a:ext cx="915383" cy="10083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25" name="Google Shape;525;p61"/>
          <p:cNvSpPr txBox="1">
            <a:spLocks noGrp="1"/>
          </p:cNvSpPr>
          <p:nvPr>
            <p:ph sz="half" idx="2"/>
          </p:nvPr>
        </p:nvSpPr>
        <p:spPr>
          <a:xfrm>
            <a:off x="609601" y="1402077"/>
            <a:ext cx="5214550" cy="4708975"/>
          </a:xfrm>
        </p:spPr>
        <p:txBody>
          <a:bodyPr/>
          <a:lstStyle/>
          <a:p>
            <a:pPr marL="10584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Synoptics</a:t>
            </a:r>
            <a:r>
              <a:rPr lang="en-US" dirty="0" smtClean="0"/>
              <a:t> team does two things that enable FM to work in this environment:</a:t>
            </a:r>
          </a:p>
          <a:p>
            <a:r>
              <a:rPr lang="en-US" dirty="0" smtClean="0"/>
              <a:t>Software requirements are in structured English and easily </a:t>
            </a:r>
            <a:r>
              <a:rPr lang="en-US" dirty="0" err="1" smtClean="0"/>
              <a:t>formalizable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Source code is generated, making its structure predictable</a:t>
            </a:r>
          </a:p>
          <a:p>
            <a:pPr marL="10584" indent="0">
              <a:buNone/>
            </a:pPr>
            <a:r>
              <a:rPr lang="en-US" dirty="0" smtClean="0"/>
              <a:t>Solution: Use a source code model checker to determine compliance between requirements and generated code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17" name="Google Shape;517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Synoptics</a:t>
            </a:r>
            <a:r>
              <a:rPr lang="en-US" dirty="0" smtClean="0"/>
              <a:t>: approach</a:t>
            </a:r>
            <a:endParaRPr lang="en-US" dirty="0"/>
          </a:p>
        </p:txBody>
      </p:sp>
      <p:grpSp>
        <p:nvGrpSpPr>
          <p:cNvPr id="518" name="Google Shape;518;p61"/>
          <p:cNvGrpSpPr/>
          <p:nvPr/>
        </p:nvGrpSpPr>
        <p:grpSpPr>
          <a:xfrm>
            <a:off x="6872618" y="3570555"/>
            <a:ext cx="2163300" cy="2037100"/>
            <a:chOff x="5306863" y="2645900"/>
            <a:chExt cx="1622475" cy="1527825"/>
          </a:xfrm>
        </p:grpSpPr>
        <p:sp>
          <p:nvSpPr>
            <p:cNvPr id="519" name="Google Shape;519;p61"/>
            <p:cNvSpPr/>
            <p:nvPr/>
          </p:nvSpPr>
          <p:spPr>
            <a:xfrm>
              <a:off x="5949063" y="2645900"/>
              <a:ext cx="338100" cy="569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61"/>
            <p:cNvSpPr/>
            <p:nvPr/>
          </p:nvSpPr>
          <p:spPr>
            <a:xfrm>
              <a:off x="5306863" y="3334300"/>
              <a:ext cx="1622475" cy="839425"/>
            </a:xfrm>
            <a:prstGeom prst="flowChartPredefinedProcess">
              <a:avLst/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467" dirty="0"/>
                <a:t>C Bounded Model Checker (CBMC)</a:t>
              </a:r>
              <a:endParaRPr sz="1467" dirty="0"/>
            </a:p>
          </p:txBody>
        </p:sp>
      </p:grpSp>
      <p:grpSp>
        <p:nvGrpSpPr>
          <p:cNvPr id="521" name="Google Shape;521;p61"/>
          <p:cNvGrpSpPr/>
          <p:nvPr/>
        </p:nvGrpSpPr>
        <p:grpSpPr>
          <a:xfrm>
            <a:off x="7184573" y="2268035"/>
            <a:ext cx="2984491" cy="1538928"/>
            <a:chOff x="5544297" y="995646"/>
            <a:chExt cx="2201579" cy="984712"/>
          </a:xfrm>
        </p:grpSpPr>
        <p:sp>
          <p:nvSpPr>
            <p:cNvPr id="522" name="Google Shape;522;p61"/>
            <p:cNvSpPr/>
            <p:nvPr/>
          </p:nvSpPr>
          <p:spPr>
            <a:xfrm>
              <a:off x="5544297" y="995646"/>
              <a:ext cx="1040859" cy="573318"/>
            </a:xfrm>
            <a:prstGeom prst="flowChartDocument">
              <a:avLst/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333" dirty="0"/>
                <a:t>Source</a:t>
              </a:r>
              <a:endParaRPr sz="1333" dirty="0"/>
            </a:p>
            <a:p>
              <a:pPr algn="ctr"/>
              <a:r>
                <a:rPr lang="en-US" sz="1333" dirty="0"/>
                <a:t>Code</a:t>
              </a:r>
              <a:endParaRPr sz="1333" dirty="0"/>
            </a:p>
          </p:txBody>
        </p:sp>
        <p:cxnSp>
          <p:nvCxnSpPr>
            <p:cNvPr id="523" name="Google Shape;523;p61"/>
            <p:cNvCxnSpPr>
              <a:endCxn id="522" idx="3"/>
            </p:cNvCxnSpPr>
            <p:nvPr/>
          </p:nvCxnSpPr>
          <p:spPr>
            <a:xfrm flipH="1" flipV="1">
              <a:off x="6585155" y="1282305"/>
              <a:ext cx="1160721" cy="69805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822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3"/>
          <p:cNvSpPr txBox="1">
            <a:spLocks noGrp="1"/>
          </p:cNvSpPr>
          <p:nvPr>
            <p:ph sz="half" idx="2"/>
          </p:nvPr>
        </p:nvSpPr>
        <p:spPr>
          <a:xfrm>
            <a:off x="609600" y="1402077"/>
            <a:ext cx="6189205" cy="4708975"/>
          </a:xfrm>
        </p:spPr>
        <p:txBody>
          <a:bodyPr/>
          <a:lstStyle/>
          <a:p>
            <a:r>
              <a:rPr lang="en-US" dirty="0" smtClean="0">
                <a:sym typeface="Verdana"/>
              </a:rPr>
              <a:t>Addresses certification objectives related to source code with limitations.</a:t>
            </a:r>
          </a:p>
          <a:p>
            <a:pPr lvl="1"/>
            <a:r>
              <a:rPr lang="en-US" dirty="0" smtClean="0">
                <a:sym typeface="Verdana"/>
              </a:rPr>
              <a:t>CBMC cannot verify, for example, that the source code does not implement extra functionality</a:t>
            </a:r>
          </a:p>
          <a:p>
            <a:pPr lvl="1"/>
            <a:r>
              <a:rPr lang="en-US" dirty="0" smtClean="0">
                <a:sym typeface="Verdana"/>
              </a:rPr>
              <a:t>CBMC cannot adequately verify arithmetic, due to tool limitations</a:t>
            </a:r>
          </a:p>
          <a:p>
            <a:r>
              <a:rPr lang="en-US" dirty="0" smtClean="0">
                <a:sym typeface="Verdana"/>
              </a:rPr>
              <a:t>Improves quality</a:t>
            </a:r>
          </a:p>
          <a:p>
            <a:pPr lvl="1"/>
            <a:r>
              <a:rPr lang="en-US" dirty="0" smtClean="0">
                <a:sym typeface="Verdana"/>
              </a:rPr>
              <a:t>Partially replaces manual peer review with automated, exhaustive analysis</a:t>
            </a:r>
          </a:p>
          <a:p>
            <a:r>
              <a:rPr lang="en-US" dirty="0" smtClean="0">
                <a:sym typeface="Verdana"/>
              </a:rPr>
              <a:t>Saves weeks (10-15) of engineering labor per program</a:t>
            </a:r>
          </a:p>
        </p:txBody>
      </p:sp>
      <p:sp>
        <p:nvSpPr>
          <p:cNvPr id="545" name="Google Shape;545;p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Verdana"/>
              </a:rPr>
              <a:t>Synoptics</a:t>
            </a:r>
            <a:r>
              <a:rPr lang="en-US" dirty="0" smtClean="0">
                <a:sym typeface="Verdana"/>
              </a:rPr>
              <a:t>: Impact</a:t>
            </a:r>
            <a:endParaRPr lang="en-US" dirty="0">
              <a:sym typeface="Verdana"/>
            </a:endParaRPr>
          </a:p>
        </p:txBody>
      </p:sp>
      <p:pic>
        <p:nvPicPr>
          <p:cNvPr id="546" name="Google Shape;546;p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235" y="687301"/>
            <a:ext cx="4332735" cy="54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3"/>
          <p:cNvSpPr/>
          <p:nvPr/>
        </p:nvSpPr>
        <p:spPr>
          <a:xfrm>
            <a:off x="7074133" y="1699967"/>
            <a:ext cx="4239600" cy="328400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63"/>
          <p:cNvSpPr/>
          <p:nvPr/>
        </p:nvSpPr>
        <p:spPr>
          <a:xfrm>
            <a:off x="7074133" y="2309567"/>
            <a:ext cx="4239600" cy="284000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63"/>
          <p:cNvSpPr/>
          <p:nvPr/>
        </p:nvSpPr>
        <p:spPr>
          <a:xfrm>
            <a:off x="7074133" y="2871601"/>
            <a:ext cx="4239600" cy="624000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lins Aerospace 16x9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Collins_NonTechnical_16x9.potx" id="{9589B9CB-EC34-4C14-945F-394AB2332993}" vid="{50672B8C-591A-4494-BDCE-6FCC8FEE4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1_Collins_No_Tech_Data_16x9</Template>
  <TotalTime>0</TotalTime>
  <Words>1122</Words>
  <Application>Microsoft Office PowerPoint</Application>
  <PresentationFormat>Widescreen</PresentationFormat>
  <Paragraphs>168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Regular</vt:lpstr>
      <vt:lpstr>Calibri</vt:lpstr>
      <vt:lpstr>DIN-Light</vt:lpstr>
      <vt:lpstr>Noto Sans Symbols</vt:lpstr>
      <vt:lpstr>Oswald</vt:lpstr>
      <vt:lpstr>Verdana</vt:lpstr>
      <vt:lpstr>Wingdings</vt:lpstr>
      <vt:lpstr>Collins Aerospace 16x9</vt:lpstr>
      <vt:lpstr>Formal Methods and Certification</vt:lpstr>
      <vt:lpstr>Outline</vt:lpstr>
      <vt:lpstr>DO-178B: PROCESS-Based Certification</vt:lpstr>
      <vt:lpstr>DO-178C: A revision ENABLING Formal methods </vt:lpstr>
      <vt:lpstr>Collins FM Applications</vt:lpstr>
      <vt:lpstr>Synoptics: Overview </vt:lpstr>
      <vt:lpstr>Synoptics: Problem</vt:lpstr>
      <vt:lpstr>Synoptics: approach</vt:lpstr>
      <vt:lpstr>Synoptics: Impact</vt:lpstr>
      <vt:lpstr>Crew Alerting System: Overview</vt:lpstr>
      <vt:lpstr>Crew Alerting System: Approach</vt:lpstr>
      <vt:lpstr>Crew alerting system: value Proposition</vt:lpstr>
      <vt:lpstr>Crew Alerting System: Impact</vt:lpstr>
      <vt:lpstr>Flight controls</vt:lpstr>
      <vt:lpstr>Flight controls: Analysis</vt:lpstr>
      <vt:lpstr>Flight Controls: Generating tests</vt:lpstr>
      <vt:lpstr>Flight Controls: Test coverage</vt:lpstr>
      <vt:lpstr>Flight controls: Expected Impact</vt:lpstr>
      <vt:lpstr>QUESTIONS</vt:lpstr>
    </vt:vector>
  </TitlesOfParts>
  <Company>Rockwell Collins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Methods and Certification</dc:title>
  <dc:creator>Cofer, Darren D</dc:creator>
  <cp:lastModifiedBy>Wagner, Lucas G</cp:lastModifiedBy>
  <cp:revision>128</cp:revision>
  <cp:lastPrinted>2019-04-03T20:22:28Z</cp:lastPrinted>
  <dcterms:created xsi:type="dcterms:W3CDTF">2019-02-13T17:03:41Z</dcterms:created>
  <dcterms:modified xsi:type="dcterms:W3CDTF">2019-05-01T18:32:30Z</dcterms:modified>
</cp:coreProperties>
</file>