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57" r:id="rId2"/>
    <p:sldId id="288" r:id="rId3"/>
    <p:sldId id="340" r:id="rId4"/>
    <p:sldId id="289" r:id="rId5"/>
    <p:sldId id="293" r:id="rId6"/>
    <p:sldId id="294" r:id="rId7"/>
    <p:sldId id="292" r:id="rId8"/>
    <p:sldId id="295" r:id="rId9"/>
    <p:sldId id="300" r:id="rId10"/>
    <p:sldId id="299" r:id="rId11"/>
    <p:sldId id="315" r:id="rId12"/>
    <p:sldId id="296" r:id="rId13"/>
    <p:sldId id="345" r:id="rId14"/>
    <p:sldId id="318" r:id="rId15"/>
    <p:sldId id="319" r:id="rId16"/>
    <p:sldId id="317" r:id="rId17"/>
    <p:sldId id="302" r:id="rId18"/>
    <p:sldId id="312" r:id="rId19"/>
    <p:sldId id="321" r:id="rId20"/>
    <p:sldId id="322" r:id="rId21"/>
    <p:sldId id="314" r:id="rId22"/>
    <p:sldId id="310" r:id="rId23"/>
    <p:sldId id="305" r:id="rId24"/>
    <p:sldId id="331" r:id="rId25"/>
    <p:sldId id="313" r:id="rId26"/>
    <p:sldId id="332" r:id="rId27"/>
    <p:sldId id="333" r:id="rId28"/>
    <p:sldId id="343" r:id="rId29"/>
    <p:sldId id="309" r:id="rId30"/>
    <p:sldId id="346" r:id="rId31"/>
    <p:sldId id="303" r:id="rId32"/>
    <p:sldId id="347" r:id="rId33"/>
    <p:sldId id="324" r:id="rId34"/>
    <p:sldId id="304" r:id="rId35"/>
    <p:sldId id="308" r:id="rId36"/>
    <p:sldId id="325" r:id="rId37"/>
    <p:sldId id="326" r:id="rId38"/>
    <p:sldId id="327" r:id="rId39"/>
    <p:sldId id="337" r:id="rId40"/>
    <p:sldId id="342" r:id="rId41"/>
    <p:sldId id="341" r:id="rId42"/>
    <p:sldId id="323" r:id="rId43"/>
    <p:sldId id="338" r:id="rId44"/>
    <p:sldId id="328" r:id="rId45"/>
    <p:sldId id="329" r:id="rId46"/>
    <p:sldId id="307" r:id="rId47"/>
    <p:sldId id="344" r:id="rId48"/>
    <p:sldId id="265" r:id="rId49"/>
    <p:sldId id="330" r:id="rId50"/>
    <p:sldId id="33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518">
          <p15:clr>
            <a:srgbClr val="A4A3A4"/>
          </p15:clr>
        </p15:guide>
        <p15:guide id="2" pos="3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4FF"/>
    <a:srgbClr val="C7DCF4"/>
    <a:srgbClr val="000000"/>
    <a:srgbClr val="3777BC"/>
    <a:srgbClr val="FFC3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37" autoAdjust="0"/>
    <p:restoredTop sz="94687" autoAdjust="0"/>
  </p:normalViewPr>
  <p:slideViewPr>
    <p:cSldViewPr snapToGrid="0" snapToObjects="1">
      <p:cViewPr varScale="1">
        <p:scale>
          <a:sx n="89" d="100"/>
          <a:sy n="89" d="100"/>
        </p:scale>
        <p:origin x="-1184" y="-104"/>
      </p:cViewPr>
      <p:guideLst>
        <p:guide orient="horz" pos="2518"/>
        <p:guide pos="3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35F809-B08F-3445-B93F-E38BFAD4917D}" type="datetimeFigureOut">
              <a:rPr lang="en-US" smtClean="0"/>
              <a:t>9/5/19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C44682-B8B7-AF4E-8006-BF31451726E9}" type="slidenum">
              <a:rPr lang="en-US" smtClean="0"/>
              <a:t>‹#›</a:t>
            </a:fld>
            <a:endParaRPr lang="en-US"/>
          </a:p>
        </p:txBody>
      </p:sp>
    </p:spTree>
    <p:extLst>
      <p:ext uri="{BB962C8B-B14F-4D97-AF65-F5344CB8AC3E}">
        <p14:creationId xmlns:p14="http://schemas.microsoft.com/office/powerpoint/2010/main" val="2634300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3113E-F5D5-E749-B6AB-8076BAB89233}" type="datetimeFigureOut">
              <a:rPr lang="en-US" smtClean="0"/>
              <a:t>9/5/19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D209BD-E89E-3143-8153-EF392C42177B}" type="slidenum">
              <a:rPr lang="en-US" smtClean="0"/>
              <a:t>‹#›</a:t>
            </a:fld>
            <a:endParaRPr lang="en-US"/>
          </a:p>
        </p:txBody>
      </p:sp>
    </p:spTree>
    <p:extLst>
      <p:ext uri="{BB962C8B-B14F-4D97-AF65-F5344CB8AC3E}">
        <p14:creationId xmlns:p14="http://schemas.microsoft.com/office/powerpoint/2010/main" val="8126661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www.reddit.com/r/Military/comments/1mn6y1/soldiers_are_developing_relationships_with_their/"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Pg</a:t>
            </a:r>
            <a:r>
              <a:rPr lang="en-US" dirty="0" smtClean="0"/>
              <a:t> 387 of</a:t>
            </a:r>
            <a:r>
              <a:rPr lang="en-US" baseline="0" dirty="0" smtClean="0"/>
              <a:t> “Unmanned Systems” of WWII</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11</a:t>
            </a:fld>
            <a:endParaRPr lang="en-US"/>
          </a:p>
        </p:txBody>
      </p:sp>
    </p:spTree>
    <p:extLst>
      <p:ext uri="{BB962C8B-B14F-4D97-AF65-F5344CB8AC3E}">
        <p14:creationId xmlns:p14="http://schemas.microsoft.com/office/powerpoint/2010/main" val="2364554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Boomer was lost on the battlefield in </a:t>
            </a:r>
            <a:r>
              <a:rPr lang="en-US" dirty="0" err="1" smtClean="0"/>
              <a:t>Taji</a:t>
            </a:r>
            <a:r>
              <a:rPr lang="en-US" dirty="0" smtClean="0"/>
              <a:t>, Iraq, his brothers in arms gave him a funeral. The tribute involved a 21-gun salute, and the awarding of both a Purple Heart and a Bronze Star Medal. All in recognition, </a:t>
            </a:r>
            <a:r>
              <a:rPr lang="en-US" dirty="0" smtClean="0">
                <a:hlinkClick r:id="rId3"/>
              </a:rPr>
              <a:t>according to a soldier who has worked with Boomer's comrades</a:t>
            </a:r>
            <a:r>
              <a:rPr lang="en-US" dirty="0" smtClean="0"/>
              <a:t>, of Boomer's heroism and of the many lives he had saved on the battlefield. </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31</a:t>
            </a:fld>
            <a:endParaRPr lang="en-US"/>
          </a:p>
        </p:txBody>
      </p:sp>
    </p:spTree>
    <p:extLst>
      <p:ext uri="{BB962C8B-B14F-4D97-AF65-F5344CB8AC3E}">
        <p14:creationId xmlns:p14="http://schemas.microsoft.com/office/powerpoint/2010/main" val="89654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32</a:t>
            </a:fld>
            <a:endParaRPr lang="en-US"/>
          </a:p>
        </p:txBody>
      </p:sp>
    </p:spTree>
    <p:extLst>
      <p:ext uri="{BB962C8B-B14F-4D97-AF65-F5344CB8AC3E}">
        <p14:creationId xmlns:p14="http://schemas.microsoft.com/office/powerpoint/2010/main" val="89654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May only be apparent through experience and/or breakdowns and tradeoffs</a:t>
            </a:r>
          </a:p>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47</a:t>
            </a:fld>
            <a:endParaRPr lang="en-US"/>
          </a:p>
        </p:txBody>
      </p:sp>
    </p:spTree>
    <p:extLst>
      <p:ext uri="{BB962C8B-B14F-4D97-AF65-F5344CB8AC3E}">
        <p14:creationId xmlns:p14="http://schemas.microsoft.com/office/powerpoint/2010/main" val="225090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a:t>
            </a:r>
            <a:r>
              <a:rPr lang="en-US" baseline="0" dirty="0" smtClean="0"/>
              <a:t> is </a:t>
            </a:r>
            <a:r>
              <a:rPr lang="en-US" dirty="0" smtClean="0"/>
              <a:t>adapted from a paper in </a:t>
            </a:r>
            <a:r>
              <a:rPr lang="en-US" dirty="0" err="1" smtClean="0"/>
              <a:t>Pietro</a:t>
            </a:r>
            <a:r>
              <a:rPr lang="en-US" dirty="0" smtClean="0"/>
              <a:t> </a:t>
            </a:r>
            <a:r>
              <a:rPr lang="en-US" dirty="0" err="1" smtClean="0"/>
              <a:t>Michelucci’s</a:t>
            </a:r>
            <a:r>
              <a:rPr lang="en-US" dirty="0" smtClean="0"/>
              <a:t> Handbook of Human Computation,</a:t>
            </a:r>
            <a:r>
              <a:rPr lang="en-US" baseline="0" dirty="0" smtClean="0"/>
              <a:t> making the argument about complimentary capabilities between humans and machines.</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50</a:t>
            </a:fld>
            <a:endParaRPr lang="en-US"/>
          </a:p>
        </p:txBody>
      </p:sp>
    </p:spTree>
    <p:extLst>
      <p:ext uri="{BB962C8B-B14F-4D97-AF65-F5344CB8AC3E}">
        <p14:creationId xmlns:p14="http://schemas.microsoft.com/office/powerpoint/2010/main" val="132336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 76 of</a:t>
            </a:r>
            <a:r>
              <a:rPr lang="en-US" baseline="0" dirty="0" smtClean="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12</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 76 of</a:t>
            </a:r>
            <a:r>
              <a:rPr lang="en-US" baseline="0" dirty="0" smtClean="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13</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a:t>
            </a:r>
            <a:r>
              <a:rPr lang="en-US" baseline="0" dirty="0" smtClean="0"/>
              <a:t> here about insufficient feedback being a problem for pilots – you become untrained in emergency settings.</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14</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 76 of</a:t>
            </a:r>
            <a:r>
              <a:rPr lang="en-US" baseline="0" dirty="0" smtClean="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15</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19</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 76 of</a:t>
            </a:r>
            <a:r>
              <a:rPr lang="en-US" baseline="0" dirty="0" smtClean="0"/>
              <a:t> “Cybernetic Moment” to get description of this moth/bedbug machine.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20</a:t>
            </a:fld>
            <a:endParaRPr lang="en-US"/>
          </a:p>
        </p:txBody>
      </p:sp>
    </p:spTree>
    <p:extLst>
      <p:ext uri="{BB962C8B-B14F-4D97-AF65-F5344CB8AC3E}">
        <p14:creationId xmlns:p14="http://schemas.microsoft.com/office/powerpoint/2010/main" val="3691262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term “distributed” comes from the fact that cognitive process is distributed among humans and material artifacts. Distributed cognitive systems are hybrid systems.  (The related term “collective cognition” refers to all-human ensembles)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 key feature of a distributed cognitive system is that it contains external representations, which are representations of the world that don’t exist solely in a person’s brain or in a computer. These external representations are created and manipulated by the humans in the distributed cognitive system.</a:t>
            </a:r>
          </a:p>
          <a:p>
            <a:endParaRPr lang="en-US" dirty="0" smtClean="0"/>
          </a:p>
          <a:p>
            <a:r>
              <a:rPr lang="en-US" dirty="0" smtClean="0"/>
              <a:t>Humans are the only cognitively active agents in a distributed cognitive system.  There is no need to endow the system as a whole with other attributes of human cognitive agents such as intention, belief, knowledge, responsibility and consciousness.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24</a:t>
            </a:fld>
            <a:endParaRPr lang="en-US"/>
          </a:p>
        </p:txBody>
      </p:sp>
    </p:spTree>
    <p:extLst>
      <p:ext uri="{BB962C8B-B14F-4D97-AF65-F5344CB8AC3E}">
        <p14:creationId xmlns:p14="http://schemas.microsoft.com/office/powerpoint/2010/main" val="2930721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an inconsistency</a:t>
            </a:r>
            <a:r>
              <a:rPr lang="en-US" baseline="0" dirty="0" smtClean="0"/>
              <a:t> showing up using a simple majority rule as an aggregation procedure.</a:t>
            </a:r>
            <a:endParaRPr lang="en-US" dirty="0"/>
          </a:p>
        </p:txBody>
      </p:sp>
      <p:sp>
        <p:nvSpPr>
          <p:cNvPr id="4" name="Slide Number Placeholder 3"/>
          <p:cNvSpPr>
            <a:spLocks noGrp="1"/>
          </p:cNvSpPr>
          <p:nvPr>
            <p:ph type="sldNum" sz="quarter" idx="10"/>
          </p:nvPr>
        </p:nvSpPr>
        <p:spPr/>
        <p:txBody>
          <a:bodyPr/>
          <a:lstStyle/>
          <a:p>
            <a:fld id="{04D209BD-E89E-3143-8153-EF392C42177B}" type="slidenum">
              <a:rPr lang="en-US" smtClean="0"/>
              <a:t>25</a:t>
            </a:fld>
            <a:endParaRPr lang="en-US"/>
          </a:p>
        </p:txBody>
      </p:sp>
    </p:spTree>
    <p:extLst>
      <p:ext uri="{BB962C8B-B14F-4D97-AF65-F5344CB8AC3E}">
        <p14:creationId xmlns:p14="http://schemas.microsoft.com/office/powerpoint/2010/main" val="174864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home.jpg"/>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galois-p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4854" y="3070958"/>
            <a:ext cx="2734292" cy="716084"/>
          </a:xfrm>
          <a:prstGeom prst="rect">
            <a:avLst/>
          </a:prstGeom>
        </p:spPr>
      </p:pic>
    </p:spTree>
    <p:extLst>
      <p:ext uri="{BB962C8B-B14F-4D97-AF65-F5344CB8AC3E}">
        <p14:creationId xmlns:p14="http://schemas.microsoft.com/office/powerpoint/2010/main" val="336527643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List Slide Title</a:t>
            </a:r>
          </a:p>
        </p:txBody>
      </p:sp>
      <p:sp>
        <p:nvSpPr>
          <p:cNvPr id="4" name="Text Placeholder 3"/>
          <p:cNvSpPr>
            <a:spLocks noGrp="1"/>
          </p:cNvSpPr>
          <p:nvPr>
            <p:ph type="body" sz="quarter" idx="10"/>
          </p:nvPr>
        </p:nvSpPr>
        <p:spPr>
          <a:xfrm>
            <a:off x="466725" y="1425575"/>
            <a:ext cx="8226425" cy="4114800"/>
          </a:xfrm>
        </p:spPr>
        <p:txBody>
          <a:bodyPr>
            <a:normAutofit/>
          </a:bodyPr>
          <a:lstStyle>
            <a:lvl1pPr>
              <a:defRPr sz="2000"/>
            </a:lvl1pPr>
            <a:lvl2pPr>
              <a:defRPr sz="2000"/>
            </a:lvl2pPr>
            <a:lvl3pPr>
              <a:defRPr sz="18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788680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Outline Numbering Title</a:t>
            </a:r>
          </a:p>
        </p:txBody>
      </p:sp>
      <p:sp>
        <p:nvSpPr>
          <p:cNvPr id="3" name="Text Placeholder 3"/>
          <p:cNvSpPr>
            <a:spLocks noGrp="1"/>
          </p:cNvSpPr>
          <p:nvPr>
            <p:ph type="body" sz="quarter" idx="10"/>
          </p:nvPr>
        </p:nvSpPr>
        <p:spPr>
          <a:xfrm>
            <a:off x="466725" y="1425575"/>
            <a:ext cx="8226425" cy="4114800"/>
          </a:xfrm>
        </p:spPr>
        <p:txBody>
          <a:bodyPr/>
          <a:lstStyle>
            <a:lvl1pPr marL="400050" indent="-400050">
              <a:buFont typeface="+mj-lt"/>
              <a:buAutoNum type="romanUcPeriod"/>
              <a:defRPr sz="2000"/>
            </a:lvl1pPr>
            <a:lvl2pPr marL="800100" indent="-342900">
              <a:buFont typeface="+mj-lt"/>
              <a:buAutoNum type="alphaUcPeriod"/>
              <a:defRPr sz="2000"/>
            </a:lvl2pPr>
            <a:lvl3pPr marL="1257300" indent="-342900">
              <a:buFont typeface="+mj-lt"/>
              <a:buAutoNum type="arabicPeriod"/>
              <a:defRPr sz="1800"/>
            </a:lvl3pPr>
            <a:lvl4pPr marL="1652587" indent="-342900">
              <a:buFont typeface="+mj-lt"/>
              <a:buAutoNum type="alphaLcPeriod"/>
              <a:defRPr sz="1600"/>
            </a:lvl4pPr>
            <a:lvl5pPr marL="2114550" indent="-400050">
              <a:buFont typeface="+mj-lt"/>
              <a:buAutoNum type="romanLcPeriod"/>
              <a:defRPr sz="1600">
                <a:solidFill>
                  <a:schemeClr val="tx1"/>
                </a:solidFill>
              </a:defRPr>
            </a:lvl5pPr>
            <a:lvl6pPr>
              <a:defRPr sz="1600" baseline="0">
                <a:solidFill>
                  <a:schemeClr val="tx1"/>
                </a:solidFill>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75387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37" y="3441423"/>
            <a:ext cx="8223090" cy="388713"/>
          </a:xfrm>
        </p:spPr>
        <p:txBody>
          <a:bodyPr>
            <a:noAutofit/>
          </a:bodyPr>
          <a:lstStyle>
            <a:lvl1pPr>
              <a:defRPr sz="3400" baseline="0">
                <a:solidFill>
                  <a:srgbClr val="FFC32E"/>
                </a:solidFill>
              </a:defRPr>
            </a:lvl1pPr>
          </a:lstStyle>
          <a:p>
            <a:r>
              <a:rPr lang="en-US" dirty="0"/>
              <a:t>This is a chapter title page</a:t>
            </a:r>
          </a:p>
        </p:txBody>
      </p:sp>
      <p:sp>
        <p:nvSpPr>
          <p:cNvPr id="5" name="Text Placeholder 4"/>
          <p:cNvSpPr>
            <a:spLocks noGrp="1"/>
          </p:cNvSpPr>
          <p:nvPr>
            <p:ph type="body" sz="quarter" idx="11" hasCustomPrompt="1"/>
          </p:nvPr>
        </p:nvSpPr>
        <p:spPr>
          <a:xfrm>
            <a:off x="466336" y="4010000"/>
            <a:ext cx="5756664" cy="1724025"/>
          </a:xfrm>
        </p:spPr>
        <p:txBody>
          <a:bodyPr>
            <a:normAutofit/>
          </a:bodyPr>
          <a:lstStyle>
            <a:lvl1pPr>
              <a:spcAft>
                <a:spcPts val="600"/>
              </a:spcAft>
              <a:defRPr sz="1600" baseline="0">
                <a:solidFill>
                  <a:schemeClr val="bg1">
                    <a:lumMod val="8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This is an intro for a chapter section. This can be a brief excerpt. </a:t>
            </a:r>
          </a:p>
        </p:txBody>
      </p:sp>
    </p:spTree>
    <p:extLst>
      <p:ext uri="{BB962C8B-B14F-4D97-AF65-F5344CB8AC3E}">
        <p14:creationId xmlns:p14="http://schemas.microsoft.com/office/powerpoint/2010/main" val="269297160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777BC"/>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460375" y="4010000"/>
            <a:ext cx="8229052" cy="907722"/>
          </a:xfrm>
        </p:spPr>
        <p:txBody>
          <a:bodyPr>
            <a:normAutofit/>
          </a:bodyPr>
          <a:lstStyle>
            <a:lvl1pPr marL="0" indent="0" algn="l">
              <a:spcAft>
                <a:spcPts val="0"/>
              </a:spcAft>
              <a:buNone/>
              <a:defRPr sz="1400" b="1" i="0" cap="none">
                <a:solidFill>
                  <a:schemeClr val="bg1"/>
                </a:solidFill>
                <a:latin typeface="Helvetica"/>
                <a:cs typeface="Helvetica"/>
              </a:defRPr>
            </a:lvl1pPr>
          </a:lstStyle>
          <a:p>
            <a:pPr lvl="0"/>
            <a:r>
              <a:rPr lang="en-US" dirty="0"/>
              <a:t>Presenter’s Name</a:t>
            </a:r>
          </a:p>
        </p:txBody>
      </p:sp>
      <p:sp>
        <p:nvSpPr>
          <p:cNvPr id="5" name="Title 1"/>
          <p:cNvSpPr>
            <a:spLocks noGrp="1"/>
          </p:cNvSpPr>
          <p:nvPr>
            <p:ph type="title" hasCustomPrompt="1"/>
          </p:nvPr>
        </p:nvSpPr>
        <p:spPr>
          <a:xfrm>
            <a:off x="466337" y="3441423"/>
            <a:ext cx="8223090" cy="388713"/>
          </a:xfrm>
        </p:spPr>
        <p:txBody>
          <a:bodyPr>
            <a:noAutofit/>
          </a:bodyPr>
          <a:lstStyle>
            <a:lvl1pPr>
              <a:defRPr sz="3400" baseline="0">
                <a:solidFill>
                  <a:srgbClr val="FFC32E"/>
                </a:solidFill>
              </a:defRPr>
            </a:lvl1pPr>
          </a:lstStyle>
          <a:p>
            <a:r>
              <a:rPr lang="en-US" dirty="0"/>
              <a:t>This is a presentation title page</a:t>
            </a:r>
          </a:p>
        </p:txBody>
      </p:sp>
      <p:pic>
        <p:nvPicPr>
          <p:cNvPr id="4" name="Picture 3" descr="galois-p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660" y="552294"/>
            <a:ext cx="2032696" cy="532343"/>
          </a:xfrm>
          <a:prstGeom prst="rect">
            <a:avLst/>
          </a:prstGeom>
        </p:spPr>
      </p:pic>
    </p:spTree>
    <p:extLst>
      <p:ext uri="{BB962C8B-B14F-4D97-AF65-F5344CB8AC3E}">
        <p14:creationId xmlns:p14="http://schemas.microsoft.com/office/powerpoint/2010/main" val="332184533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flip="none" rotWithShape="1">
          <a:gsLst>
            <a:gs pos="0">
              <a:schemeClr val="bg1"/>
            </a:gs>
            <a:gs pos="100000">
              <a:schemeClr val="bg1">
                <a:lumMod val="85000"/>
              </a:schemeClr>
            </a:gs>
          </a:gsLst>
          <a:lin ang="16140000" scaled="0"/>
          <a:tileRect/>
        </a:gra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4" hasCustomPrompt="1"/>
          </p:nvPr>
        </p:nvSpPr>
        <p:spPr>
          <a:xfrm>
            <a:off x="466337" y="3437583"/>
            <a:ext cx="8223090" cy="1206556"/>
          </a:xfrm>
        </p:spPr>
        <p:txBody>
          <a:bodyPr>
            <a:normAutofit/>
          </a:bodyPr>
          <a:lstStyle>
            <a:lvl1pPr>
              <a:defRPr sz="3200" b="1" i="0" baseline="0">
                <a:solidFill>
                  <a:schemeClr val="tx1">
                    <a:lumMod val="75000"/>
                    <a:lumOff val="25000"/>
                  </a:schemeClr>
                </a:solidFill>
                <a:latin typeface="Helvetica"/>
                <a:cs typeface="Helvetica"/>
              </a:defRPr>
            </a:lvl1pPr>
          </a:lstStyle>
          <a:p>
            <a:pPr lvl="0"/>
            <a:r>
              <a:rPr lang="en-US" dirty="0"/>
              <a:t>This is an area for a short quote or sentence.</a:t>
            </a:r>
          </a:p>
        </p:txBody>
      </p:sp>
      <p:sp>
        <p:nvSpPr>
          <p:cNvPr id="14" name="Text Placeholder 13"/>
          <p:cNvSpPr>
            <a:spLocks noGrp="1"/>
          </p:cNvSpPr>
          <p:nvPr>
            <p:ph type="body" sz="quarter" idx="15" hasCustomPrompt="1"/>
          </p:nvPr>
        </p:nvSpPr>
        <p:spPr>
          <a:xfrm>
            <a:off x="457200" y="5926678"/>
            <a:ext cx="8232227" cy="403225"/>
          </a:xfrm>
        </p:spPr>
        <p:txBody>
          <a:bodyPr>
            <a:normAutofit/>
          </a:bodyPr>
          <a:lstStyle>
            <a:lvl1pPr>
              <a:defRPr sz="1300" b="1" i="0" baseline="0">
                <a:solidFill>
                  <a:schemeClr val="tx1">
                    <a:lumMod val="75000"/>
                    <a:lumOff val="25000"/>
                  </a:schemeClr>
                </a:solidFill>
                <a:latin typeface="Helvetica"/>
                <a:cs typeface="Helvetica"/>
              </a:defRPr>
            </a:lvl1pPr>
          </a:lstStyle>
          <a:p>
            <a:pPr lvl="0"/>
            <a:r>
              <a:rPr lang="en-US" dirty="0"/>
              <a:t>- </a:t>
            </a:r>
            <a:r>
              <a:rPr lang="en-US" dirty="0" err="1"/>
              <a:t>Evariste</a:t>
            </a:r>
            <a:r>
              <a:rPr lang="en-US" dirty="0"/>
              <a:t> Galois</a:t>
            </a:r>
          </a:p>
        </p:txBody>
      </p:sp>
      <p:sp>
        <p:nvSpPr>
          <p:cNvPr id="5" name="Rectangle 4"/>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7" name="TextBox 6"/>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a:t>
            </a:r>
            <a:r>
              <a:rPr lang="en-US" sz="1000" b="0" i="0" dirty="0" smtClean="0">
                <a:solidFill>
                  <a:schemeClr val="bg1"/>
                </a:solidFill>
                <a:latin typeface="Helvetica"/>
                <a:cs typeface="Helvetica"/>
              </a:rPr>
              <a:t>2019 </a:t>
            </a:r>
            <a:r>
              <a:rPr lang="en-US" sz="1000" b="0" i="0" dirty="0">
                <a:solidFill>
                  <a:schemeClr val="bg1"/>
                </a:solidFill>
                <a:latin typeface="Helvetica"/>
                <a:cs typeface="Helvetica"/>
              </a:rPr>
              <a:t>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9" name="TextBox 8"/>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65572055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37" y="1050925"/>
            <a:ext cx="8223638" cy="404893"/>
          </a:xfrm>
        </p:spPr>
        <p:txBody>
          <a:bodyPr>
            <a:noAutofit/>
          </a:bodyPr>
          <a:lstStyle>
            <a:lvl1pPr>
              <a:defRPr sz="2800" b="1" i="0" baseline="0">
                <a:solidFill>
                  <a:schemeClr val="tx1">
                    <a:lumMod val="75000"/>
                    <a:lumOff val="25000"/>
                  </a:schemeClr>
                </a:solidFill>
                <a:latin typeface="Helvetica"/>
                <a:cs typeface="Helvetica"/>
              </a:defRPr>
            </a:lvl1pPr>
          </a:lstStyle>
          <a:p>
            <a:r>
              <a:rPr lang="en-US" dirty="0"/>
              <a:t>Click to edit master title style</a:t>
            </a:r>
          </a:p>
        </p:txBody>
      </p:sp>
      <p:sp>
        <p:nvSpPr>
          <p:cNvPr id="3" name="Content Placeholder 2"/>
          <p:cNvSpPr>
            <a:spLocks noGrp="1"/>
          </p:cNvSpPr>
          <p:nvPr>
            <p:ph idx="1"/>
          </p:nvPr>
        </p:nvSpPr>
        <p:spPr>
          <a:xfrm>
            <a:off x="466337" y="1693862"/>
            <a:ext cx="8223638" cy="4429125"/>
          </a:xfrm>
        </p:spPr>
        <p:txBody>
          <a:bodyPr>
            <a:normAutofit/>
          </a:bodyPr>
          <a:lstStyle>
            <a:lvl1pPr>
              <a:spcAft>
                <a:spcPts val="0"/>
              </a:spcAft>
              <a:defRPr sz="2000" b="1"/>
            </a:lvl1pPr>
            <a:lvl2pPr>
              <a:defRPr sz="20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11" name="TextBox 10"/>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a:t>
            </a:r>
            <a:r>
              <a:rPr lang="en-US" sz="1000" b="0" i="0" dirty="0" smtClean="0">
                <a:solidFill>
                  <a:schemeClr val="bg1"/>
                </a:solidFill>
                <a:latin typeface="Helvetica"/>
                <a:cs typeface="Helvetica"/>
              </a:rPr>
              <a:t>2019 </a:t>
            </a:r>
            <a:r>
              <a:rPr lang="en-US" sz="1000" b="0" i="0" dirty="0">
                <a:solidFill>
                  <a:schemeClr val="bg1"/>
                </a:solidFill>
                <a:latin typeface="Helvetica"/>
                <a:cs typeface="Helvetica"/>
              </a:rPr>
              <a:t>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12" name="TextBox 11"/>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196802721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Box 14"/>
          <p:cNvSpPr txBox="1"/>
          <p:nvPr userDrawn="1"/>
        </p:nvSpPr>
        <p:spPr>
          <a:xfrm>
            <a:off x="6597020" y="6591402"/>
            <a:ext cx="2448756" cy="492443"/>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Helvetica"/>
                <a:cs typeface="Helvetica"/>
              </a:rPr>
              <a:t>© 2014 Galois, </a:t>
            </a:r>
            <a:r>
              <a:rPr lang="en-US" sz="700" b="0" i="0" dirty="0" err="1">
                <a:solidFill>
                  <a:schemeClr val="bg1"/>
                </a:solidFill>
                <a:latin typeface="Helvetica"/>
                <a:cs typeface="Helvetica"/>
              </a:rPr>
              <a:t>Inc</a:t>
            </a:r>
            <a:endParaRPr lang="en-US" sz="700" b="0" i="0" dirty="0">
              <a:latin typeface="Helvetica"/>
              <a:cs typeface="Helvetica"/>
            </a:endParaRPr>
          </a:p>
          <a:p>
            <a:endParaRPr lang="en-US" dirty="0"/>
          </a:p>
        </p:txBody>
      </p:sp>
      <p:sp>
        <p:nvSpPr>
          <p:cNvPr id="10" name="Title 1"/>
          <p:cNvSpPr>
            <a:spLocks noGrp="1"/>
          </p:cNvSpPr>
          <p:nvPr>
            <p:ph type="title" hasCustomPrompt="1"/>
          </p:nvPr>
        </p:nvSpPr>
        <p:spPr>
          <a:xfrm>
            <a:off x="466336" y="1050925"/>
            <a:ext cx="8201413" cy="404893"/>
          </a:xfrm>
        </p:spPr>
        <p:txBody>
          <a:bodyPr>
            <a:noAutofit/>
          </a:bodyPr>
          <a:lstStyle>
            <a:lvl1pPr>
              <a:defRPr sz="2800" b="1" i="0" baseline="0">
                <a:solidFill>
                  <a:schemeClr val="tx1">
                    <a:lumMod val="75000"/>
                    <a:lumOff val="25000"/>
                  </a:schemeClr>
                </a:solidFill>
                <a:latin typeface="Helvetica"/>
                <a:cs typeface="Helvetica"/>
              </a:defRPr>
            </a:lvl1pPr>
          </a:lstStyle>
          <a:p>
            <a:r>
              <a:rPr lang="en-US" dirty="0"/>
              <a:t>Click to edit master title style</a:t>
            </a:r>
          </a:p>
        </p:txBody>
      </p:sp>
      <p:sp>
        <p:nvSpPr>
          <p:cNvPr id="18" name="Content Placeholder 3"/>
          <p:cNvSpPr>
            <a:spLocks noGrp="1"/>
          </p:cNvSpPr>
          <p:nvPr>
            <p:ph sz="half" idx="2" hasCustomPrompt="1"/>
          </p:nvPr>
        </p:nvSpPr>
        <p:spPr>
          <a:xfrm>
            <a:off x="466337" y="1693862"/>
            <a:ext cx="3879885" cy="4440309"/>
          </a:xfrm>
        </p:spPr>
        <p:txBody>
          <a:bodyPr>
            <a:normAutofit/>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19" name="Content Placeholder 5"/>
          <p:cNvSpPr>
            <a:spLocks noGrp="1"/>
          </p:cNvSpPr>
          <p:nvPr>
            <p:ph sz="quarter" idx="4" hasCustomPrompt="1"/>
          </p:nvPr>
        </p:nvSpPr>
        <p:spPr>
          <a:xfrm>
            <a:off x="4802364" y="1693862"/>
            <a:ext cx="3878086" cy="4440309"/>
          </a:xfrm>
        </p:spPr>
        <p:txBody>
          <a:bodyPr>
            <a:normAutofit/>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22" name="Rectangle 21"/>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24" name="TextBox 23"/>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a:t>
            </a:r>
            <a:r>
              <a:rPr lang="en-US" sz="1000" b="0" i="0" dirty="0" smtClean="0">
                <a:solidFill>
                  <a:schemeClr val="bg1"/>
                </a:solidFill>
                <a:latin typeface="Helvetica"/>
                <a:cs typeface="Helvetica"/>
              </a:rPr>
              <a:t>2019 </a:t>
            </a:r>
            <a:r>
              <a:rPr lang="en-US" sz="1000" b="0" i="0" dirty="0">
                <a:solidFill>
                  <a:schemeClr val="bg1"/>
                </a:solidFill>
                <a:latin typeface="Helvetica"/>
                <a:cs typeface="Helvetica"/>
              </a:rPr>
              <a:t>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25" name="TextBox 24"/>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327536459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6337" y="1698750"/>
            <a:ext cx="3879885" cy="291918"/>
          </a:xfrm>
        </p:spPr>
        <p:txBody>
          <a:bodyPr anchor="b">
            <a:noAutofit/>
          </a:bodyPr>
          <a:lstStyle>
            <a:lvl1pPr marL="0" indent="0">
              <a:buNone/>
              <a:defRPr sz="1400" b="1" i="0">
                <a:solidFill>
                  <a:schemeClr val="tx1">
                    <a:lumMod val="75000"/>
                    <a:lumOff val="25000"/>
                  </a:schemeClr>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466337" y="2066187"/>
            <a:ext cx="3879885" cy="4135492"/>
          </a:xfrm>
        </p:spPr>
        <p:txBody>
          <a:bodyPr>
            <a:normAutofit/>
          </a:bodyPr>
          <a:lstStyle>
            <a:lvl1pPr>
              <a:defRPr sz="1400">
                <a:solidFill>
                  <a:schemeClr val="tx1">
                    <a:lumMod val="75000"/>
                    <a:lumOff val="25000"/>
                  </a:schemeClr>
                </a:solidFill>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5" name="Text Placeholder 4"/>
          <p:cNvSpPr>
            <a:spLocks noGrp="1"/>
          </p:cNvSpPr>
          <p:nvPr>
            <p:ph type="body" sz="quarter" idx="3"/>
          </p:nvPr>
        </p:nvSpPr>
        <p:spPr>
          <a:xfrm>
            <a:off x="4802364" y="1698750"/>
            <a:ext cx="3878086" cy="291918"/>
          </a:xfrm>
        </p:spPr>
        <p:txBody>
          <a:bodyPr anchor="b">
            <a:noAutofit/>
          </a:bodyPr>
          <a:lstStyle>
            <a:lvl1pPr marL="0" indent="0">
              <a:buNone/>
              <a:defRPr sz="1400" b="1" i="0">
                <a:solidFill>
                  <a:schemeClr val="tx1">
                    <a:lumMod val="75000"/>
                    <a:lumOff val="25000"/>
                  </a:schemeClr>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hasCustomPrompt="1"/>
          </p:nvPr>
        </p:nvSpPr>
        <p:spPr>
          <a:xfrm>
            <a:off x="4802364" y="2066187"/>
            <a:ext cx="3878086" cy="4153764"/>
          </a:xfrm>
        </p:spPr>
        <p:txBody>
          <a:bodyPr>
            <a:normAutofit/>
          </a:bodyPr>
          <a:lstStyle>
            <a:lvl1pPr>
              <a:defRPr sz="1400">
                <a:solidFill>
                  <a:schemeClr val="tx1">
                    <a:lumMod val="75000"/>
                    <a:lumOff val="25000"/>
                  </a:schemeClr>
                </a:solidFill>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This is a two column layout.</a:t>
            </a:r>
          </a:p>
        </p:txBody>
      </p:sp>
      <p:sp>
        <p:nvSpPr>
          <p:cNvPr id="22" name="TextBox 21"/>
          <p:cNvSpPr txBox="1"/>
          <p:nvPr userDrawn="1"/>
        </p:nvSpPr>
        <p:spPr>
          <a:xfrm>
            <a:off x="6597020" y="6591402"/>
            <a:ext cx="2448756" cy="492443"/>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Helvetica"/>
                <a:cs typeface="Helvetica"/>
              </a:rPr>
              <a:t>© 2014 Galois, </a:t>
            </a:r>
            <a:r>
              <a:rPr lang="en-US" sz="700" b="0" i="0" dirty="0" err="1">
                <a:solidFill>
                  <a:schemeClr val="bg1"/>
                </a:solidFill>
                <a:latin typeface="Helvetica"/>
                <a:cs typeface="Helvetica"/>
              </a:rPr>
              <a:t>Inc</a:t>
            </a:r>
            <a:endParaRPr lang="en-US" sz="700" b="0" i="0" dirty="0">
              <a:latin typeface="Helvetica"/>
              <a:cs typeface="Helvetica"/>
            </a:endParaRPr>
          </a:p>
          <a:p>
            <a:endParaRPr lang="en-US" dirty="0"/>
          </a:p>
        </p:txBody>
      </p:sp>
      <p:sp>
        <p:nvSpPr>
          <p:cNvPr id="12" name="Title 1"/>
          <p:cNvSpPr>
            <a:spLocks noGrp="1"/>
          </p:cNvSpPr>
          <p:nvPr>
            <p:ph type="title" hasCustomPrompt="1"/>
          </p:nvPr>
        </p:nvSpPr>
        <p:spPr>
          <a:xfrm>
            <a:off x="466337" y="1050925"/>
            <a:ext cx="8220464" cy="404893"/>
          </a:xfrm>
        </p:spPr>
        <p:txBody>
          <a:bodyPr>
            <a:noAutofit/>
          </a:bodyPr>
          <a:lstStyle>
            <a:lvl1pPr>
              <a:defRPr sz="2800" b="1" i="0" baseline="0">
                <a:solidFill>
                  <a:schemeClr val="tx1">
                    <a:lumMod val="75000"/>
                    <a:lumOff val="25000"/>
                  </a:schemeClr>
                </a:solidFill>
                <a:latin typeface="Helvetica"/>
                <a:cs typeface="Helvetica"/>
              </a:defRPr>
            </a:lvl1pPr>
          </a:lstStyle>
          <a:p>
            <a:r>
              <a:rPr lang="en-US" dirty="0"/>
              <a:t>Click to edit master title style</a:t>
            </a:r>
          </a:p>
        </p:txBody>
      </p:sp>
      <p:sp>
        <p:nvSpPr>
          <p:cNvPr id="13" name="Rectangle 12"/>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16" name="TextBox 15"/>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a:t>
            </a:r>
            <a:r>
              <a:rPr lang="en-US" sz="1000" b="0" i="0" dirty="0" smtClean="0">
                <a:solidFill>
                  <a:schemeClr val="bg1"/>
                </a:solidFill>
                <a:latin typeface="Helvetica"/>
                <a:cs typeface="Helvetica"/>
              </a:rPr>
              <a:t>2019 </a:t>
            </a:r>
            <a:r>
              <a:rPr lang="en-US" sz="1000" b="0" i="0" dirty="0">
                <a:solidFill>
                  <a:schemeClr val="bg1"/>
                </a:solidFill>
                <a:latin typeface="Helvetica"/>
                <a:cs typeface="Helvetica"/>
              </a:rPr>
              <a:t>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17" name="TextBox 16"/>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56295973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6336" y="185607"/>
            <a:ext cx="8220463" cy="404893"/>
          </a:xfrm>
        </p:spPr>
        <p:txBody>
          <a:bodyPr>
            <a:noAutofit/>
          </a:bodyPr>
          <a:lstStyle>
            <a:lvl1pPr algn="ctr">
              <a:defRPr sz="2800" b="1" i="0" baseline="0">
                <a:solidFill>
                  <a:schemeClr val="tx1">
                    <a:lumMod val="85000"/>
                    <a:lumOff val="15000"/>
                  </a:schemeClr>
                </a:solidFill>
                <a:latin typeface="+mj-lt"/>
                <a:cs typeface="Helvetica"/>
              </a:defRPr>
            </a:lvl1pPr>
          </a:lstStyle>
          <a:p>
            <a:r>
              <a:rPr lang="en-US" dirty="0"/>
              <a:t>Title to Image</a:t>
            </a:r>
          </a:p>
        </p:txBody>
      </p:sp>
      <p:sp>
        <p:nvSpPr>
          <p:cNvPr id="17" name="Rectangle 16"/>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19" name="TextBox 18"/>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a:t>
            </a:r>
            <a:r>
              <a:rPr lang="en-US" sz="1000" b="0" i="0" dirty="0" smtClean="0">
                <a:solidFill>
                  <a:schemeClr val="bg1"/>
                </a:solidFill>
                <a:latin typeface="Helvetica"/>
                <a:cs typeface="Helvetica"/>
              </a:rPr>
              <a:t>2019 </a:t>
            </a:r>
            <a:r>
              <a:rPr lang="en-US" sz="1000" b="0" i="0" dirty="0">
                <a:solidFill>
                  <a:schemeClr val="bg1"/>
                </a:solidFill>
                <a:latin typeface="Helvetica"/>
                <a:cs typeface="Helvetica"/>
              </a:rPr>
              <a:t>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20" name="TextBox 19"/>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369644527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p:cNvSpPr/>
          <p:nvPr userDrawn="1"/>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galois-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20" name="TextBox 19"/>
          <p:cNvSpPr txBox="1"/>
          <p:nvPr userDrawn="1"/>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a:t>
            </a:r>
            <a:r>
              <a:rPr lang="en-US" sz="1000" b="0" i="0" dirty="0" smtClean="0">
                <a:solidFill>
                  <a:schemeClr val="bg1"/>
                </a:solidFill>
                <a:latin typeface="Helvetica"/>
                <a:cs typeface="Helvetica"/>
              </a:rPr>
              <a:t>2019 </a:t>
            </a:r>
            <a:r>
              <a:rPr lang="en-US" sz="1000" b="0" i="0" dirty="0">
                <a:solidFill>
                  <a:schemeClr val="bg1"/>
                </a:solidFill>
                <a:latin typeface="Helvetica"/>
                <a:cs typeface="Helvetica"/>
              </a:rPr>
              <a:t>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21" name="TextBox 20"/>
          <p:cNvSpPr txBox="1"/>
          <p:nvPr userDrawn="1"/>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113710230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760"/>
            <a:ext cx="8226107" cy="731520"/>
          </a:xfrm>
          <a:prstGeom prst="rect">
            <a:avLst/>
          </a:prstGeom>
        </p:spPr>
        <p:txBody>
          <a:bodyPr vert="horz" lIns="91440" tIns="45720" rIns="91440" bIns="45720" rtlCol="0" anchor="ctr">
            <a:noAutofit/>
          </a:bodyPr>
          <a:lstStyle/>
          <a:p>
            <a:r>
              <a:rPr lang="en-US" dirty="0"/>
              <a:t>This is a page title</a:t>
            </a:r>
          </a:p>
        </p:txBody>
      </p:sp>
      <p:sp>
        <p:nvSpPr>
          <p:cNvPr id="3" name="Text Placeholder 2"/>
          <p:cNvSpPr>
            <a:spLocks noGrp="1"/>
          </p:cNvSpPr>
          <p:nvPr>
            <p:ph type="body" idx="1"/>
          </p:nvPr>
        </p:nvSpPr>
        <p:spPr>
          <a:xfrm>
            <a:off x="457200" y="1097280"/>
            <a:ext cx="8226107"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Rectangle 3"/>
          <p:cNvSpPr/>
          <p:nvPr/>
        </p:nvSpPr>
        <p:spPr>
          <a:xfrm>
            <a:off x="0" y="6544526"/>
            <a:ext cx="9144000" cy="313474"/>
          </a:xfrm>
          <a:prstGeom prst="rect">
            <a:avLst/>
          </a:prstGeom>
          <a:solidFill>
            <a:srgbClr val="3777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galois-ico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681" y="6630977"/>
            <a:ext cx="223161" cy="169295"/>
          </a:xfrm>
          <a:prstGeom prst="rect">
            <a:avLst/>
          </a:prstGeom>
        </p:spPr>
      </p:pic>
      <p:sp>
        <p:nvSpPr>
          <p:cNvPr id="6" name="TextBox 5"/>
          <p:cNvSpPr txBox="1"/>
          <p:nvPr/>
        </p:nvSpPr>
        <p:spPr>
          <a:xfrm>
            <a:off x="6597020" y="6606642"/>
            <a:ext cx="244875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Helvetica"/>
                <a:cs typeface="Helvetica"/>
              </a:rPr>
              <a:t>© </a:t>
            </a:r>
            <a:r>
              <a:rPr lang="en-US" sz="1000" b="0" i="0" dirty="0" smtClean="0">
                <a:solidFill>
                  <a:schemeClr val="bg1"/>
                </a:solidFill>
                <a:latin typeface="Helvetica"/>
                <a:cs typeface="Helvetica"/>
              </a:rPr>
              <a:t>2019 </a:t>
            </a:r>
            <a:r>
              <a:rPr lang="en-US" sz="1000" b="0" i="0" dirty="0">
                <a:solidFill>
                  <a:schemeClr val="bg1"/>
                </a:solidFill>
                <a:latin typeface="Helvetica"/>
                <a:cs typeface="Helvetica"/>
              </a:rPr>
              <a:t>Galois,</a:t>
            </a:r>
            <a:r>
              <a:rPr lang="en-US" sz="1000" b="0" i="0" baseline="0" dirty="0">
                <a:solidFill>
                  <a:schemeClr val="bg1"/>
                </a:solidFill>
                <a:latin typeface="Helvetica"/>
                <a:cs typeface="Helvetica"/>
              </a:rPr>
              <a:t> Inc.</a:t>
            </a:r>
            <a:endParaRPr lang="en-US" sz="1000" b="0" i="0" dirty="0">
              <a:latin typeface="Helvetica"/>
              <a:cs typeface="Helvetica"/>
            </a:endParaRPr>
          </a:p>
        </p:txBody>
      </p:sp>
      <p:sp>
        <p:nvSpPr>
          <p:cNvPr id="7" name="TextBox 6"/>
          <p:cNvSpPr txBox="1"/>
          <p:nvPr/>
        </p:nvSpPr>
        <p:spPr>
          <a:xfrm>
            <a:off x="4256192" y="6581777"/>
            <a:ext cx="631616" cy="261610"/>
          </a:xfrm>
          <a:prstGeom prst="rect">
            <a:avLst/>
          </a:prstGeom>
          <a:noFill/>
        </p:spPr>
        <p:txBody>
          <a:bodyPr wrap="square" rtlCol="0">
            <a:spAutoFit/>
          </a:bodyPr>
          <a:lstStyle/>
          <a:p>
            <a:pPr algn="ctr"/>
            <a:fld id="{EA23579D-7CA2-5A45-A47D-F9781EB38D53}" type="slidenum">
              <a:rPr lang="en-US" sz="1100" b="0" i="0" baseline="0" smtClean="0">
                <a:solidFill>
                  <a:schemeClr val="bg1"/>
                </a:solidFill>
                <a:latin typeface="Helvetica"/>
                <a:cs typeface="Helvetica"/>
              </a:rPr>
              <a:t>‹#›</a:t>
            </a:fld>
            <a:endParaRPr lang="en-US" sz="1100" b="0" i="0" dirty="0">
              <a:latin typeface="Helvetica"/>
              <a:cs typeface="Helvetica"/>
            </a:endParaRPr>
          </a:p>
        </p:txBody>
      </p:sp>
    </p:spTree>
    <p:extLst>
      <p:ext uri="{BB962C8B-B14F-4D97-AF65-F5344CB8AC3E}">
        <p14:creationId xmlns:p14="http://schemas.microsoft.com/office/powerpoint/2010/main" val="1283824041"/>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49" r:id="rId3"/>
    <p:sldLayoutId id="2147483661" r:id="rId4"/>
    <p:sldLayoutId id="2147483650" r:id="rId5"/>
    <p:sldLayoutId id="2147483652" r:id="rId6"/>
    <p:sldLayoutId id="2147483653" r:id="rId7"/>
    <p:sldLayoutId id="2147483654" r:id="rId8"/>
    <p:sldLayoutId id="2147483655" r:id="rId9"/>
    <p:sldLayoutId id="2147483663" r:id="rId10"/>
    <p:sldLayoutId id="2147483664" r:id="rId11"/>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4000" b="1" i="0" kern="1200" cap="none" baseline="0">
          <a:solidFill>
            <a:schemeClr val="tx1">
              <a:lumMod val="75000"/>
              <a:lumOff val="25000"/>
            </a:schemeClr>
          </a:solidFill>
          <a:latin typeface="Calibri"/>
          <a:ea typeface="+mj-ea"/>
          <a:cs typeface="Calibri"/>
        </a:defRPr>
      </a:lvl1pPr>
    </p:titleStyle>
    <p:bodyStyle>
      <a:lvl1pPr marL="0" indent="0" algn="l" defTabSz="457200" rtl="0" eaLnBrk="1" latinLnBrk="0" hangingPunct="1">
        <a:spcBef>
          <a:spcPct val="20000"/>
        </a:spcBef>
        <a:spcAft>
          <a:spcPts val="0"/>
        </a:spcAft>
        <a:buFont typeface="Arial"/>
        <a:buNone/>
        <a:defRPr sz="3200" b="0" i="0" kern="1200">
          <a:solidFill>
            <a:schemeClr val="tx1"/>
          </a:solidFill>
          <a:latin typeface="Calibri"/>
          <a:ea typeface="+mn-ea"/>
          <a:cs typeface="Calibri"/>
        </a:defRPr>
      </a:lvl1pPr>
      <a:lvl2pPr marL="630238" indent="-173038" algn="l" defTabSz="457200" rtl="0" eaLnBrk="1" latinLnBrk="0" hangingPunct="1">
        <a:spcBef>
          <a:spcPct val="20000"/>
        </a:spcBef>
        <a:buFont typeface="Wingdings" panose="05000000000000000000" pitchFamily="2" charset="2"/>
        <a:buChar char="§"/>
        <a:defRPr sz="2400" b="0" i="0" kern="1200">
          <a:solidFill>
            <a:schemeClr val="tx1"/>
          </a:solidFill>
          <a:latin typeface="Calibri"/>
          <a:ea typeface="+mn-ea"/>
          <a:cs typeface="Calibri"/>
        </a:defRPr>
      </a:lvl2pPr>
      <a:lvl3pPr marL="1084263" indent="-169863" algn="l" defTabSz="457200" rtl="0" eaLnBrk="1" latinLnBrk="0" hangingPunct="1">
        <a:spcBef>
          <a:spcPct val="20000"/>
        </a:spcBef>
        <a:buFont typeface="Arial"/>
        <a:buChar char="•"/>
        <a:defRPr sz="2400" b="0" i="0" kern="1200">
          <a:solidFill>
            <a:schemeClr val="tx1"/>
          </a:solidFill>
          <a:latin typeface="Calibri"/>
          <a:ea typeface="+mn-ea"/>
          <a:cs typeface="Calibri"/>
        </a:defRPr>
      </a:lvl3pPr>
      <a:lvl4pPr marL="1489075" indent="-179388" algn="l" defTabSz="457200" rtl="0" eaLnBrk="1" latinLnBrk="0" hangingPunct="1">
        <a:spcBef>
          <a:spcPct val="20000"/>
        </a:spcBef>
        <a:buFontTx/>
        <a:buChar char="-"/>
        <a:defRPr sz="2400" b="0" i="0" kern="1200">
          <a:solidFill>
            <a:schemeClr val="tx1"/>
          </a:solidFill>
          <a:latin typeface="Calibri"/>
          <a:ea typeface="+mn-ea"/>
          <a:cs typeface="Calibri"/>
        </a:defRPr>
      </a:lvl4pPr>
      <a:lvl5pPr marL="1884363" indent="-169863"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gif"/><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jpg"/><Relationship Id="rId3"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8.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jpg"/><Relationship Id="rId3"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45.png"/><Relationship Id="rId1" Type="http://schemas.microsoft.com/office/2007/relationships/media" Target="../media/media1.mp4"/><Relationship Id="rId2" Type="http://schemas.openxmlformats.org/officeDocument/2006/relationships/video" Target="../media/media1.mp4"/></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jpg"/><Relationship Id="rId3" Type="http://schemas.openxmlformats.org/officeDocument/2006/relationships/image" Target="../media/image4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mailto:davidb@galois.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g"/><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g"/><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0375" y="4172516"/>
            <a:ext cx="8229052" cy="840421"/>
          </a:xfrm>
        </p:spPr>
        <p:txBody>
          <a:bodyPr>
            <a:noAutofit/>
          </a:bodyPr>
          <a:lstStyle/>
          <a:p>
            <a:pPr algn="ctr"/>
            <a:r>
              <a:rPr lang="en-US" sz="2400" dirty="0" smtClean="0">
                <a:latin typeface="+mj-lt"/>
              </a:rPr>
              <a:t>David Burke</a:t>
            </a:r>
          </a:p>
          <a:p>
            <a:pPr algn="ctr"/>
            <a:r>
              <a:rPr lang="en-US" sz="2400" dirty="0" smtClean="0">
                <a:latin typeface="+mj-lt"/>
              </a:rPr>
              <a:t>C3E 2019 </a:t>
            </a:r>
            <a:endParaRPr lang="en-US" sz="2400" dirty="0">
              <a:latin typeface="+mj-lt"/>
            </a:endParaRPr>
          </a:p>
        </p:txBody>
      </p:sp>
      <p:sp>
        <p:nvSpPr>
          <p:cNvPr id="3" name="Title 2"/>
          <p:cNvSpPr>
            <a:spLocks noGrp="1"/>
          </p:cNvSpPr>
          <p:nvPr>
            <p:ph type="title"/>
          </p:nvPr>
        </p:nvSpPr>
        <p:spPr>
          <a:xfrm>
            <a:off x="460455" y="2019301"/>
            <a:ext cx="8223090" cy="1804988"/>
          </a:xfrm>
        </p:spPr>
        <p:txBody>
          <a:bodyPr anchor="b" anchorCtr="0"/>
          <a:lstStyle/>
          <a:p>
            <a:pPr algn="ctr"/>
            <a:r>
              <a:rPr lang="en-US" sz="4000" dirty="0" smtClean="0"/>
              <a:t>Human-Machine Teaming:</a:t>
            </a:r>
            <a:br>
              <a:rPr lang="en-US" sz="4000" dirty="0" smtClean="0"/>
            </a:br>
            <a:r>
              <a:rPr lang="en-US" sz="4000" dirty="0" smtClean="0"/>
              <a:t>Theme and Variations</a:t>
            </a:r>
            <a:endParaRPr lang="en-US" sz="4000" dirty="0"/>
          </a:p>
        </p:txBody>
      </p:sp>
    </p:spTree>
    <p:extLst>
      <p:ext uri="{BB962C8B-B14F-4D97-AF65-F5344CB8AC3E}">
        <p14:creationId xmlns:p14="http://schemas.microsoft.com/office/powerpoint/2010/main" val="29550715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F Skinner Project Pigeon Pain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90" y="657123"/>
            <a:ext cx="7372134" cy="5540619"/>
          </a:xfrm>
          <a:prstGeom prst="rect">
            <a:avLst/>
          </a:prstGeom>
        </p:spPr>
      </p:pic>
      <p:sp>
        <p:nvSpPr>
          <p:cNvPr id="4" name="Title 3"/>
          <p:cNvSpPr>
            <a:spLocks noGrp="1"/>
          </p:cNvSpPr>
          <p:nvPr>
            <p:ph type="title"/>
          </p:nvPr>
        </p:nvSpPr>
        <p:spPr>
          <a:xfrm>
            <a:off x="466336" y="72995"/>
            <a:ext cx="8220463" cy="404893"/>
          </a:xfrm>
        </p:spPr>
        <p:txBody>
          <a:bodyPr/>
          <a:lstStyle/>
          <a:p>
            <a:r>
              <a:rPr lang="en-US" sz="2400" dirty="0" smtClean="0">
                <a:solidFill>
                  <a:srgbClr val="31859C"/>
                </a:solidFill>
              </a:rPr>
              <a:t>B.F. Skinner and Project Pigeon</a:t>
            </a:r>
            <a:endParaRPr lang="en-US" sz="2400" dirty="0">
              <a:solidFill>
                <a:srgbClr val="31859C"/>
              </a:solidFill>
            </a:endParaRPr>
          </a:p>
        </p:txBody>
      </p:sp>
    </p:spTree>
    <p:extLst>
      <p:ext uri="{BB962C8B-B14F-4D97-AF65-F5344CB8AC3E}">
        <p14:creationId xmlns:p14="http://schemas.microsoft.com/office/powerpoint/2010/main" val="42272831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Project </a:t>
            </a:r>
            <a:r>
              <a:rPr lang="en-US" sz="2400" dirty="0" smtClean="0">
                <a:solidFill>
                  <a:srgbClr val="31859C"/>
                </a:solidFill>
              </a:rPr>
              <a:t>Pigeon Prototype</a:t>
            </a:r>
            <a:endParaRPr lang="en-US" sz="2400" dirty="0">
              <a:solidFill>
                <a:srgbClr val="31859C"/>
              </a:solidFill>
            </a:endParaRPr>
          </a:p>
        </p:txBody>
      </p:sp>
      <p:pic>
        <p:nvPicPr>
          <p:cNvPr id="5" name="Picture 4" descr="Project Pige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77" y="982293"/>
            <a:ext cx="8894935" cy="5003401"/>
          </a:xfrm>
          <a:prstGeom prst="rect">
            <a:avLst/>
          </a:prstGeom>
        </p:spPr>
      </p:pic>
    </p:spTree>
    <p:extLst>
      <p:ext uri="{BB962C8B-B14F-4D97-AF65-F5344CB8AC3E}">
        <p14:creationId xmlns:p14="http://schemas.microsoft.com/office/powerpoint/2010/main" val="2254252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 56 Fire Contr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573" y="108725"/>
            <a:ext cx="4929820" cy="6271149"/>
          </a:xfrm>
          <a:prstGeom prst="rect">
            <a:avLst/>
          </a:prstGeom>
          <a:ln w="28575" cmpd="sng">
            <a:solidFill>
              <a:srgbClr val="31859C"/>
            </a:solidFill>
          </a:ln>
        </p:spPr>
      </p:pic>
      <p:sp>
        <p:nvSpPr>
          <p:cNvPr id="3" name="TextBox 2"/>
          <p:cNvSpPr txBox="1"/>
          <p:nvPr/>
        </p:nvSpPr>
        <p:spPr>
          <a:xfrm>
            <a:off x="379555" y="2777419"/>
            <a:ext cx="2391099" cy="830997"/>
          </a:xfrm>
          <a:prstGeom prst="rect">
            <a:avLst/>
          </a:prstGeom>
          <a:noFill/>
        </p:spPr>
        <p:txBody>
          <a:bodyPr wrap="none" rtlCol="0">
            <a:spAutoFit/>
          </a:bodyPr>
          <a:lstStyle/>
          <a:p>
            <a:r>
              <a:rPr lang="en-US" sz="2400" b="1" dirty="0" smtClean="0">
                <a:solidFill>
                  <a:srgbClr val="31859C"/>
                </a:solidFill>
              </a:rPr>
              <a:t>Mark 56 Gun Fire</a:t>
            </a:r>
          </a:p>
          <a:p>
            <a:r>
              <a:rPr lang="en-US" sz="2400" b="1" dirty="0" smtClean="0">
                <a:solidFill>
                  <a:srgbClr val="31859C"/>
                </a:solidFill>
              </a:rPr>
              <a:t>Control System</a:t>
            </a:r>
            <a:endParaRPr lang="en-US" sz="2400" b="1" dirty="0">
              <a:solidFill>
                <a:srgbClr val="31859C"/>
              </a:solidFill>
            </a:endParaRPr>
          </a:p>
        </p:txBody>
      </p:sp>
    </p:spTree>
    <p:extLst>
      <p:ext uri="{BB962C8B-B14F-4D97-AF65-F5344CB8AC3E}">
        <p14:creationId xmlns:p14="http://schemas.microsoft.com/office/powerpoint/2010/main" val="24725917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Norbert Weiner and Cybernetics</a:t>
            </a:r>
            <a:endParaRPr lang="en-US" sz="2400" dirty="0">
              <a:solidFill>
                <a:srgbClr val="31859C"/>
              </a:solidFill>
            </a:endParaRPr>
          </a:p>
        </p:txBody>
      </p:sp>
      <p:pic>
        <p:nvPicPr>
          <p:cNvPr id="5" name="Picture 4" descr="Norbert Weiner at his des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798" y="833573"/>
            <a:ext cx="5937302" cy="5484073"/>
          </a:xfrm>
          <a:prstGeom prst="rect">
            <a:avLst/>
          </a:prstGeom>
        </p:spPr>
      </p:pic>
    </p:spTree>
    <p:extLst>
      <p:ext uri="{BB962C8B-B14F-4D97-AF65-F5344CB8AC3E}">
        <p14:creationId xmlns:p14="http://schemas.microsoft.com/office/powerpoint/2010/main" val="16423872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Cybernetics and Feedback</a:t>
            </a:r>
            <a:r>
              <a:rPr lang="en-US" sz="2400" dirty="0" smtClean="0">
                <a:solidFill>
                  <a:srgbClr val="31859C"/>
                </a:solidFill>
              </a:rPr>
              <a:t> </a:t>
            </a:r>
            <a:r>
              <a:rPr lang="en-US" sz="2400" dirty="0" smtClean="0">
                <a:solidFill>
                  <a:srgbClr val="31859C"/>
                </a:solidFill>
              </a:rPr>
              <a:t>Loops</a:t>
            </a:r>
            <a:endParaRPr lang="en-US" sz="2400" dirty="0">
              <a:solidFill>
                <a:srgbClr val="31859C"/>
              </a:solidFill>
            </a:endParaRPr>
          </a:p>
        </p:txBody>
      </p:sp>
      <p:pic>
        <p:nvPicPr>
          <p:cNvPr id="10" name="Picture 9" descr="First order cybernet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596" y="3855874"/>
            <a:ext cx="6775581" cy="2562194"/>
          </a:xfrm>
          <a:prstGeom prst="rect">
            <a:avLst/>
          </a:prstGeom>
        </p:spPr>
      </p:pic>
      <p:pic>
        <p:nvPicPr>
          <p:cNvPr id="3" name="Picture 2" descr="CyberneticLoop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413" y="894599"/>
            <a:ext cx="7192471" cy="2961275"/>
          </a:xfrm>
          <a:prstGeom prst="rect">
            <a:avLst/>
          </a:prstGeom>
        </p:spPr>
      </p:pic>
    </p:spTree>
    <p:extLst>
      <p:ext uri="{BB962C8B-B14F-4D97-AF65-F5344CB8AC3E}">
        <p14:creationId xmlns:p14="http://schemas.microsoft.com/office/powerpoint/2010/main" val="24770438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2</a:t>
            </a:r>
            <a:r>
              <a:rPr lang="en-US" sz="2400" baseline="30000" dirty="0" smtClean="0">
                <a:solidFill>
                  <a:srgbClr val="31859C"/>
                </a:solidFill>
              </a:rPr>
              <a:t>nd</a:t>
            </a:r>
            <a:r>
              <a:rPr lang="en-US" sz="2400" dirty="0" smtClean="0">
                <a:solidFill>
                  <a:srgbClr val="31859C"/>
                </a:solidFill>
              </a:rPr>
              <a:t> Order Cybernetics</a:t>
            </a:r>
            <a:endParaRPr lang="en-US" sz="2400" dirty="0">
              <a:solidFill>
                <a:srgbClr val="31859C"/>
              </a:solidFill>
            </a:endParaRPr>
          </a:p>
        </p:txBody>
      </p:sp>
      <p:sp>
        <p:nvSpPr>
          <p:cNvPr id="2" name="TextBox 1"/>
          <p:cNvSpPr txBox="1"/>
          <p:nvPr/>
        </p:nvSpPr>
        <p:spPr>
          <a:xfrm>
            <a:off x="826157" y="5783908"/>
            <a:ext cx="7547313" cy="400110"/>
          </a:xfrm>
          <a:prstGeom prst="rect">
            <a:avLst/>
          </a:prstGeom>
          <a:noFill/>
        </p:spPr>
        <p:txBody>
          <a:bodyPr wrap="square" rtlCol="0">
            <a:spAutoFit/>
          </a:bodyPr>
          <a:lstStyle/>
          <a:p>
            <a:r>
              <a:rPr lang="en-US" sz="2000" dirty="0" smtClean="0">
                <a:solidFill>
                  <a:srgbClr val="000090"/>
                </a:solidFill>
              </a:rPr>
              <a:t>In 2</a:t>
            </a:r>
            <a:r>
              <a:rPr lang="en-US" sz="2000" baseline="30000" dirty="0" smtClean="0">
                <a:solidFill>
                  <a:srgbClr val="000090"/>
                </a:solidFill>
              </a:rPr>
              <a:t>nd</a:t>
            </a:r>
            <a:r>
              <a:rPr lang="en-US" sz="2000" dirty="0" smtClean="0">
                <a:solidFill>
                  <a:srgbClr val="000090"/>
                </a:solidFill>
              </a:rPr>
              <a:t> Order Cybernetics, observers </a:t>
            </a:r>
            <a:r>
              <a:rPr lang="en-US" sz="2000" dirty="0" smtClean="0">
                <a:solidFill>
                  <a:srgbClr val="000090"/>
                </a:solidFill>
              </a:rPr>
              <a:t>are </a:t>
            </a:r>
            <a:r>
              <a:rPr lang="en-US" sz="2000" dirty="0" smtClean="0">
                <a:solidFill>
                  <a:srgbClr val="000090"/>
                </a:solidFill>
              </a:rPr>
              <a:t>part of the system under study.</a:t>
            </a:r>
            <a:endParaRPr lang="en-US" sz="2000" dirty="0">
              <a:solidFill>
                <a:srgbClr val="000090"/>
              </a:solidFill>
            </a:endParaRPr>
          </a:p>
        </p:txBody>
      </p:sp>
      <p:pic>
        <p:nvPicPr>
          <p:cNvPr id="10" name="Picture 9" descr="Second order cybernet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57" y="1132327"/>
            <a:ext cx="7713759" cy="4132904"/>
          </a:xfrm>
          <a:prstGeom prst="rect">
            <a:avLst/>
          </a:prstGeom>
        </p:spPr>
      </p:pic>
    </p:spTree>
    <p:extLst>
      <p:ext uri="{BB962C8B-B14F-4D97-AF65-F5344CB8AC3E}">
        <p14:creationId xmlns:p14="http://schemas.microsoft.com/office/powerpoint/2010/main" val="34484144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31859C"/>
                </a:solidFill>
              </a:rPr>
              <a:t>HABA</a:t>
            </a:r>
            <a:r>
              <a:rPr lang="en-US" sz="2400" dirty="0" smtClean="0">
                <a:solidFill>
                  <a:srgbClr val="31859C"/>
                </a:solidFill>
              </a:rPr>
              <a:t>-MABA </a:t>
            </a:r>
            <a:r>
              <a:rPr lang="en-US" sz="2400" dirty="0" smtClean="0">
                <a:solidFill>
                  <a:srgbClr val="31859C"/>
                </a:solidFill>
              </a:rPr>
              <a:t>(</a:t>
            </a:r>
            <a:r>
              <a:rPr lang="en-US" sz="2400" dirty="0" err="1" smtClean="0">
                <a:solidFill>
                  <a:srgbClr val="31859C"/>
                </a:solidFill>
              </a:rPr>
              <a:t>Fitts</a:t>
            </a:r>
            <a:r>
              <a:rPr lang="en-US" sz="2400" dirty="0" smtClean="0">
                <a:solidFill>
                  <a:srgbClr val="31859C"/>
                </a:solidFill>
              </a:rPr>
              <a:t>, 1951</a:t>
            </a:r>
            <a:r>
              <a:rPr lang="en-US" sz="2400" dirty="0" smtClean="0">
                <a:solidFill>
                  <a:srgbClr val="31859C"/>
                </a:solidFill>
              </a:rPr>
              <a:t>)</a:t>
            </a:r>
            <a:endParaRPr lang="en-US" sz="2400" dirty="0">
              <a:solidFill>
                <a:srgbClr val="31859C"/>
              </a:solidFill>
            </a:endParaRPr>
          </a:p>
        </p:txBody>
      </p:sp>
      <p:sp>
        <p:nvSpPr>
          <p:cNvPr id="5" name="TextBox 4"/>
          <p:cNvSpPr txBox="1"/>
          <p:nvPr/>
        </p:nvSpPr>
        <p:spPr>
          <a:xfrm>
            <a:off x="1350108" y="1409740"/>
            <a:ext cx="2779777" cy="400110"/>
          </a:xfrm>
          <a:prstGeom prst="rect">
            <a:avLst/>
          </a:prstGeom>
          <a:noFill/>
        </p:spPr>
        <p:txBody>
          <a:bodyPr wrap="none" rtlCol="0">
            <a:spAutoFit/>
          </a:bodyPr>
          <a:lstStyle/>
          <a:p>
            <a:r>
              <a:rPr lang="en-US" sz="2000" dirty="0" smtClean="0">
                <a:solidFill>
                  <a:srgbClr val="0000FF"/>
                </a:solidFill>
                <a:latin typeface="Comic Sans MS"/>
                <a:cs typeface="Comic Sans MS"/>
              </a:rPr>
              <a:t>Humans are better at</a:t>
            </a:r>
            <a:endParaRPr lang="en-US" sz="2000" dirty="0">
              <a:solidFill>
                <a:srgbClr val="0000FF"/>
              </a:solidFill>
              <a:latin typeface="Comic Sans MS"/>
              <a:cs typeface="Comic Sans MS"/>
            </a:endParaRPr>
          </a:p>
        </p:txBody>
      </p:sp>
      <p:sp>
        <p:nvSpPr>
          <p:cNvPr id="6" name="TextBox 5"/>
          <p:cNvSpPr txBox="1"/>
          <p:nvPr/>
        </p:nvSpPr>
        <p:spPr>
          <a:xfrm>
            <a:off x="5618096" y="1409740"/>
            <a:ext cx="2968882" cy="400110"/>
          </a:xfrm>
          <a:prstGeom prst="rect">
            <a:avLst/>
          </a:prstGeom>
          <a:noFill/>
        </p:spPr>
        <p:txBody>
          <a:bodyPr wrap="none" rtlCol="0">
            <a:spAutoFit/>
          </a:bodyPr>
          <a:lstStyle/>
          <a:p>
            <a:r>
              <a:rPr lang="en-US" sz="2000" dirty="0" smtClean="0">
                <a:solidFill>
                  <a:srgbClr val="0000FF"/>
                </a:solidFill>
                <a:latin typeface="Comic Sans MS"/>
                <a:cs typeface="Comic Sans MS"/>
              </a:rPr>
              <a:t>Machines are better at</a:t>
            </a:r>
            <a:endParaRPr lang="en-US" sz="2000" dirty="0">
              <a:solidFill>
                <a:srgbClr val="0000FF"/>
              </a:solidFill>
              <a:latin typeface="Comic Sans MS"/>
              <a:cs typeface="Comic Sans MS"/>
            </a:endParaRPr>
          </a:p>
        </p:txBody>
      </p:sp>
      <p:pic>
        <p:nvPicPr>
          <p:cNvPr id="8" name="Picture 7" descr="robot clip 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686" y="1842895"/>
            <a:ext cx="1070687" cy="1608956"/>
          </a:xfrm>
          <a:prstGeom prst="rect">
            <a:avLst/>
          </a:prstGeom>
        </p:spPr>
      </p:pic>
      <p:pic>
        <p:nvPicPr>
          <p:cNvPr id="9" name="Picture 8" descr="human clip art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6" y="1842895"/>
            <a:ext cx="1762858" cy="1762858"/>
          </a:xfrm>
          <a:prstGeom prst="rect">
            <a:avLst/>
          </a:prstGeom>
        </p:spPr>
      </p:pic>
      <p:sp>
        <p:nvSpPr>
          <p:cNvPr id="7" name="Content Placeholder 3"/>
          <p:cNvSpPr>
            <a:spLocks noGrp="1"/>
          </p:cNvSpPr>
          <p:nvPr/>
        </p:nvSpPr>
        <p:spPr>
          <a:xfrm>
            <a:off x="6242756" y="2447905"/>
            <a:ext cx="2551994" cy="3407833"/>
          </a:xfrm>
          <a:prstGeom prst="rect">
            <a:avLst/>
          </a:prstGeom>
          <a:ln w="28575" cmpd="sng">
            <a:solidFill>
              <a:srgbClr val="31859C"/>
            </a:solidFill>
          </a:ln>
        </p:spPr>
        <p:txBody>
          <a:bodyPr vert="horz" lIns="91440" tIns="45720" rIns="91440" bIns="45720" rtlCol="0">
            <a:normAutofit fontScale="92500" lnSpcReduction="20000"/>
          </a:bodyPr>
          <a:lstStyle>
            <a:lvl1pPr marL="0" indent="0" algn="l" defTabSz="457200" rtl="0" eaLnBrk="1" latinLnBrk="0" hangingPunct="1">
              <a:spcBef>
                <a:spcPct val="20000"/>
              </a:spcBef>
              <a:spcAft>
                <a:spcPts val="0"/>
              </a:spcAft>
              <a:buFont typeface="Arial"/>
              <a:buNone/>
              <a:defRPr sz="2000" b="0" i="0" kern="1200">
                <a:solidFill>
                  <a:schemeClr val="tx1"/>
                </a:solidFill>
                <a:latin typeface="Helvetica Light"/>
                <a:ea typeface="+mn-ea"/>
                <a:cs typeface="Helvetica Light"/>
              </a:defRPr>
            </a:lvl1pPr>
            <a:lvl2pPr marL="630238" indent="-173038" algn="l" defTabSz="457200" rtl="0" eaLnBrk="1" latinLnBrk="0" hangingPunct="1">
              <a:spcBef>
                <a:spcPct val="20000"/>
              </a:spcBef>
              <a:buFont typeface="Wingdings" panose="05000000000000000000" pitchFamily="2" charset="2"/>
              <a:buChar char="§"/>
              <a:defRPr sz="1600" b="0" i="0" kern="1200">
                <a:solidFill>
                  <a:schemeClr val="tx1"/>
                </a:solidFill>
                <a:latin typeface="Helvetica Light"/>
                <a:ea typeface="+mn-ea"/>
                <a:cs typeface="Helvetica Light"/>
              </a:defRPr>
            </a:lvl2pPr>
            <a:lvl3pPr marL="10842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3pPr>
            <a:lvl4pPr marL="1489075" indent="-179388" algn="l" defTabSz="457200" rtl="0" eaLnBrk="1" latinLnBrk="0" hangingPunct="1">
              <a:spcBef>
                <a:spcPct val="20000"/>
              </a:spcBef>
              <a:buFontTx/>
              <a:buChar char="-"/>
              <a:defRPr sz="1600" b="0" i="0" kern="1200">
                <a:solidFill>
                  <a:schemeClr val="tx1"/>
                </a:solidFill>
                <a:latin typeface="Helvetica Light"/>
                <a:ea typeface="+mn-ea"/>
                <a:cs typeface="Helvetica Light"/>
              </a:defRPr>
            </a:lvl4pPr>
            <a:lvl5pPr marL="18843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b="1" kern="1200" dirty="0" smtClean="0">
                <a:latin typeface="+mn-lt"/>
              </a:rPr>
              <a:t>MABA</a:t>
            </a:r>
          </a:p>
          <a:p>
            <a:pPr marL="0" indent="0" algn="ctr">
              <a:buNone/>
            </a:pPr>
            <a:endParaRPr lang="en-US" b="1" kern="1200" dirty="0" smtClean="0">
              <a:latin typeface="+mn-lt"/>
            </a:endParaRPr>
          </a:p>
          <a:p>
            <a:pPr marL="0" indent="0">
              <a:buNone/>
            </a:pPr>
            <a:r>
              <a:rPr lang="en-US" sz="1900" kern="1200" dirty="0" smtClean="0">
                <a:latin typeface="+mn-lt"/>
              </a:rPr>
              <a:t>Responding quickly and applying great force smoothly and </a:t>
            </a:r>
            <a:r>
              <a:rPr lang="en-US" sz="1900" kern="1200" dirty="0" smtClean="0">
                <a:latin typeface="+mn-lt"/>
              </a:rPr>
              <a:t>precisely.</a:t>
            </a:r>
            <a:endParaRPr lang="en-US" sz="1900" kern="1200" dirty="0" smtClean="0">
              <a:latin typeface="+mn-lt"/>
            </a:endParaRPr>
          </a:p>
          <a:p>
            <a:pPr marL="0" indent="0">
              <a:buNone/>
            </a:pPr>
            <a:r>
              <a:rPr lang="en-US" sz="1900" kern="1200" dirty="0" smtClean="0">
                <a:latin typeface="+mn-lt"/>
              </a:rPr>
              <a:t>Performing repetitive, routine </a:t>
            </a:r>
            <a:r>
              <a:rPr lang="en-US" sz="1900" kern="1200" dirty="0" smtClean="0">
                <a:latin typeface="+mn-lt"/>
              </a:rPr>
              <a:t>tasks.</a:t>
            </a:r>
            <a:endParaRPr lang="en-US" sz="1900" kern="1200" dirty="0" smtClean="0">
              <a:latin typeface="+mn-lt"/>
            </a:endParaRPr>
          </a:p>
          <a:p>
            <a:pPr marL="0" indent="0">
              <a:buNone/>
            </a:pPr>
            <a:r>
              <a:rPr lang="en-US" sz="1900" kern="1200" dirty="0" smtClean="0">
                <a:latin typeface="+mn-lt"/>
              </a:rPr>
              <a:t>Storing information briefly, then erasing it </a:t>
            </a:r>
            <a:r>
              <a:rPr lang="en-US" sz="1900" kern="1200" dirty="0" smtClean="0">
                <a:latin typeface="+mn-lt"/>
              </a:rPr>
              <a:t>completely.</a:t>
            </a:r>
            <a:endParaRPr lang="en-US" sz="1900" kern="1200" dirty="0" smtClean="0">
              <a:latin typeface="+mn-lt"/>
            </a:endParaRPr>
          </a:p>
          <a:p>
            <a:pPr marL="0" indent="0">
              <a:buNone/>
            </a:pPr>
            <a:r>
              <a:rPr lang="en-US" sz="1900" kern="1200" dirty="0" smtClean="0">
                <a:latin typeface="+mn-lt"/>
              </a:rPr>
              <a:t>Reasoning </a:t>
            </a:r>
            <a:r>
              <a:rPr lang="en-US" sz="1900" kern="1200" dirty="0" smtClean="0">
                <a:latin typeface="+mn-lt"/>
              </a:rPr>
              <a:t>deductively.</a:t>
            </a:r>
            <a:endParaRPr lang="en-US" sz="1900" kern="1200" dirty="0" smtClean="0">
              <a:latin typeface="+mn-lt"/>
            </a:endParaRPr>
          </a:p>
          <a:p>
            <a:pPr marL="0" indent="0">
              <a:buNone/>
            </a:pPr>
            <a:r>
              <a:rPr lang="en-US" sz="1900" kern="1200" dirty="0" smtClean="0">
                <a:latin typeface="+mn-lt"/>
              </a:rPr>
              <a:t>Multitasking.</a:t>
            </a:r>
            <a:endParaRPr lang="en-US" sz="1900" kern="1200" dirty="0">
              <a:latin typeface="+mn-lt"/>
            </a:endParaRPr>
          </a:p>
        </p:txBody>
      </p:sp>
      <p:sp>
        <p:nvSpPr>
          <p:cNvPr id="10" name="Content Placeholder 2"/>
          <p:cNvSpPr>
            <a:spLocks noGrp="1"/>
          </p:cNvSpPr>
          <p:nvPr/>
        </p:nvSpPr>
        <p:spPr>
          <a:xfrm>
            <a:off x="1703915" y="2447905"/>
            <a:ext cx="2656417" cy="3866631"/>
          </a:xfrm>
          <a:prstGeom prst="rect">
            <a:avLst/>
          </a:prstGeom>
          <a:ln w="28575" cmpd="sng">
            <a:solidFill>
              <a:schemeClr val="accent5">
                <a:lumMod val="75000"/>
              </a:schemeClr>
            </a:solidFill>
          </a:ln>
        </p:spPr>
        <p:txBody>
          <a:bodyPr vert="horz" lIns="91440" tIns="45720" rIns="91440" bIns="45720" rtlCol="0">
            <a:normAutofit fontScale="85000" lnSpcReduction="10000"/>
          </a:bodyPr>
          <a:lstStyle>
            <a:lvl1pPr marL="0" indent="0" algn="l" defTabSz="457200" rtl="0" eaLnBrk="1" latinLnBrk="0" hangingPunct="1">
              <a:spcBef>
                <a:spcPct val="20000"/>
              </a:spcBef>
              <a:spcAft>
                <a:spcPts val="0"/>
              </a:spcAft>
              <a:buFont typeface="Arial"/>
              <a:buNone/>
              <a:defRPr sz="2000" b="0" i="0" kern="1200">
                <a:solidFill>
                  <a:schemeClr val="tx1"/>
                </a:solidFill>
                <a:latin typeface="Helvetica Light"/>
                <a:ea typeface="+mn-ea"/>
                <a:cs typeface="Helvetica Light"/>
              </a:defRPr>
            </a:lvl1pPr>
            <a:lvl2pPr marL="630238" indent="-173038" algn="l" defTabSz="457200" rtl="0" eaLnBrk="1" latinLnBrk="0" hangingPunct="1">
              <a:spcBef>
                <a:spcPct val="20000"/>
              </a:spcBef>
              <a:buFont typeface="Wingdings" panose="05000000000000000000" pitchFamily="2" charset="2"/>
              <a:buChar char="§"/>
              <a:defRPr sz="1600" b="0" i="0" kern="1200">
                <a:solidFill>
                  <a:schemeClr val="tx1"/>
                </a:solidFill>
                <a:latin typeface="Helvetica Light"/>
                <a:ea typeface="+mn-ea"/>
                <a:cs typeface="Helvetica Light"/>
              </a:defRPr>
            </a:lvl2pPr>
            <a:lvl3pPr marL="10842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3pPr>
            <a:lvl4pPr marL="1489075" indent="-179388" algn="l" defTabSz="457200" rtl="0" eaLnBrk="1" latinLnBrk="0" hangingPunct="1">
              <a:spcBef>
                <a:spcPct val="20000"/>
              </a:spcBef>
              <a:buFontTx/>
              <a:buChar char="-"/>
              <a:defRPr sz="1600" b="0" i="0" kern="1200">
                <a:solidFill>
                  <a:schemeClr val="tx1"/>
                </a:solidFill>
                <a:latin typeface="Helvetica Light"/>
                <a:ea typeface="+mn-ea"/>
                <a:cs typeface="Helvetica Light"/>
              </a:defRPr>
            </a:lvl4pPr>
            <a:lvl5pPr marL="1884363" indent="-169863" algn="l" defTabSz="457200" rtl="0" eaLnBrk="1" latinLnBrk="0" hangingPunct="1">
              <a:spcBef>
                <a:spcPct val="20000"/>
              </a:spcBef>
              <a:buFont typeface="Arial"/>
              <a:buChar char="•"/>
              <a:defRPr sz="16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b="1" kern="1200" dirty="0" smtClean="0">
                <a:latin typeface="+mn-lt"/>
              </a:rPr>
              <a:t>HABA</a:t>
            </a:r>
          </a:p>
          <a:p>
            <a:pPr marL="0" indent="0" algn="ctr">
              <a:buNone/>
            </a:pPr>
            <a:endParaRPr lang="en-US" kern="1200" dirty="0" smtClean="0">
              <a:latin typeface="+mn-lt"/>
            </a:endParaRPr>
          </a:p>
          <a:p>
            <a:pPr marL="0" indent="0">
              <a:buNone/>
            </a:pPr>
            <a:r>
              <a:rPr lang="en-US" sz="2000" kern="1200" dirty="0" smtClean="0">
                <a:latin typeface="+mn-lt"/>
              </a:rPr>
              <a:t>Detecting small amounts of visual and auditory </a:t>
            </a:r>
            <a:r>
              <a:rPr lang="en-US" sz="2000" kern="1200" dirty="0" smtClean="0">
                <a:latin typeface="+mn-lt"/>
              </a:rPr>
              <a:t>energy.</a:t>
            </a:r>
            <a:endParaRPr lang="en-US" sz="2000" kern="1200" dirty="0" smtClean="0">
              <a:latin typeface="+mn-lt"/>
            </a:endParaRPr>
          </a:p>
          <a:p>
            <a:pPr marL="0" indent="0">
              <a:buNone/>
            </a:pPr>
            <a:r>
              <a:rPr lang="en-US" sz="2000" kern="1200" dirty="0" smtClean="0">
                <a:latin typeface="+mn-lt"/>
              </a:rPr>
              <a:t>Perceiving patterns of light and </a:t>
            </a:r>
            <a:r>
              <a:rPr lang="en-US" sz="2000" kern="1200" dirty="0" smtClean="0">
                <a:latin typeface="+mn-lt"/>
              </a:rPr>
              <a:t>sound.</a:t>
            </a:r>
            <a:endParaRPr lang="en-US" sz="2000" kern="1200" dirty="0" smtClean="0">
              <a:latin typeface="+mn-lt"/>
            </a:endParaRPr>
          </a:p>
          <a:p>
            <a:pPr marL="0" indent="0">
              <a:buNone/>
            </a:pPr>
            <a:r>
              <a:rPr lang="en-US" sz="2000" kern="1200" dirty="0" smtClean="0">
                <a:latin typeface="+mn-lt"/>
              </a:rPr>
              <a:t>Improvising/using flexible </a:t>
            </a:r>
            <a:r>
              <a:rPr lang="en-US" sz="2000" kern="1200" dirty="0" smtClean="0">
                <a:latin typeface="+mn-lt"/>
              </a:rPr>
              <a:t>procedures.</a:t>
            </a:r>
            <a:endParaRPr lang="en-US" sz="2000" kern="1200" dirty="0" smtClean="0">
              <a:latin typeface="+mn-lt"/>
            </a:endParaRPr>
          </a:p>
          <a:p>
            <a:pPr marL="0" indent="0">
              <a:buNone/>
            </a:pPr>
            <a:r>
              <a:rPr lang="en-US" sz="2000" kern="1200" dirty="0" smtClean="0">
                <a:latin typeface="+mn-lt"/>
              </a:rPr>
              <a:t>Storing large amounts of information and performing selective </a:t>
            </a:r>
            <a:r>
              <a:rPr lang="en-US" sz="2000" kern="1200" dirty="0" smtClean="0">
                <a:latin typeface="+mn-lt"/>
              </a:rPr>
              <a:t>recall.</a:t>
            </a:r>
            <a:endParaRPr lang="en-US" sz="2000" kern="1200" dirty="0" smtClean="0">
              <a:latin typeface="+mn-lt"/>
            </a:endParaRPr>
          </a:p>
          <a:p>
            <a:pPr marL="0" indent="0">
              <a:buNone/>
            </a:pPr>
            <a:r>
              <a:rPr lang="en-US" sz="2000" kern="1200" dirty="0" smtClean="0">
                <a:latin typeface="+mn-lt"/>
              </a:rPr>
              <a:t>Reasoning </a:t>
            </a:r>
            <a:r>
              <a:rPr lang="en-US" sz="2000" kern="1200" dirty="0" smtClean="0">
                <a:latin typeface="+mn-lt"/>
              </a:rPr>
              <a:t>inductively.</a:t>
            </a:r>
            <a:endParaRPr lang="en-US" sz="2000" kern="1200" dirty="0" smtClean="0">
              <a:latin typeface="+mn-lt"/>
            </a:endParaRPr>
          </a:p>
          <a:p>
            <a:pPr marL="0" indent="0">
              <a:buNone/>
            </a:pPr>
            <a:r>
              <a:rPr lang="en-US" sz="2000" kern="1200" dirty="0" smtClean="0">
                <a:latin typeface="+mn-lt"/>
              </a:rPr>
              <a:t>Exercising </a:t>
            </a:r>
            <a:r>
              <a:rPr lang="en-US" sz="2000" kern="1200" dirty="0" smtClean="0">
                <a:latin typeface="+mn-lt"/>
              </a:rPr>
              <a:t>judgment.</a:t>
            </a:r>
            <a:endParaRPr lang="en-US" sz="2000" kern="1200" dirty="0" smtClean="0">
              <a:latin typeface="+mn-lt"/>
            </a:endParaRPr>
          </a:p>
        </p:txBody>
      </p:sp>
    </p:spTree>
    <p:extLst>
      <p:ext uri="{BB962C8B-B14F-4D97-AF65-F5344CB8AC3E}">
        <p14:creationId xmlns:p14="http://schemas.microsoft.com/office/powerpoint/2010/main" val="24559136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81" y="1792383"/>
            <a:ext cx="3377990" cy="2079744"/>
          </a:xfrm>
        </p:spPr>
        <p:txBody>
          <a:bodyPr/>
          <a:lstStyle/>
          <a:p>
            <a:r>
              <a:rPr lang="en-US" sz="2400" dirty="0" smtClean="0">
                <a:solidFill>
                  <a:srgbClr val="31859C"/>
                </a:solidFill>
              </a:rPr>
              <a:t>HABA-MABA as</a:t>
            </a:r>
            <a:br>
              <a:rPr lang="en-US" sz="2400" dirty="0" smtClean="0">
                <a:solidFill>
                  <a:srgbClr val="31859C"/>
                </a:solidFill>
              </a:rPr>
            </a:br>
            <a:r>
              <a:rPr lang="en-US" sz="2400" dirty="0" smtClean="0">
                <a:solidFill>
                  <a:srgbClr val="31859C"/>
                </a:solidFill>
              </a:rPr>
              <a:t> a moving </a:t>
            </a:r>
            <a:r>
              <a:rPr lang="en-US" sz="2400" dirty="0">
                <a:solidFill>
                  <a:srgbClr val="31859C"/>
                </a:solidFill>
              </a:rPr>
              <a:t>t</a:t>
            </a:r>
            <a:r>
              <a:rPr lang="en-US" sz="2400" dirty="0" smtClean="0">
                <a:solidFill>
                  <a:srgbClr val="31859C"/>
                </a:solidFill>
              </a:rPr>
              <a:t>arget</a:t>
            </a:r>
            <a:endParaRPr lang="en-US" sz="2400" dirty="0">
              <a:solidFill>
                <a:srgbClr val="31859C"/>
              </a:solidFill>
            </a:endParaRPr>
          </a:p>
        </p:txBody>
      </p:sp>
      <p:pic>
        <p:nvPicPr>
          <p:cNvPr id="3" name="Picture 2" descr="Kurzweil HABA Comment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161" y="189759"/>
            <a:ext cx="4827873" cy="6248512"/>
          </a:xfrm>
          <a:prstGeom prst="rect">
            <a:avLst/>
          </a:prstGeom>
        </p:spPr>
      </p:pic>
      <p:sp>
        <p:nvSpPr>
          <p:cNvPr id="4" name="TextBox 3"/>
          <p:cNvSpPr txBox="1"/>
          <p:nvPr/>
        </p:nvSpPr>
        <p:spPr>
          <a:xfrm>
            <a:off x="827705" y="5842418"/>
            <a:ext cx="2550285" cy="523220"/>
          </a:xfrm>
          <a:prstGeom prst="rect">
            <a:avLst/>
          </a:prstGeom>
          <a:noFill/>
          <a:ln w="19050" cmpd="sng">
            <a:solidFill>
              <a:srgbClr val="008000"/>
            </a:solidFill>
          </a:ln>
        </p:spPr>
        <p:txBody>
          <a:bodyPr wrap="none" rtlCol="0">
            <a:spAutoFit/>
          </a:bodyPr>
          <a:lstStyle/>
          <a:p>
            <a:r>
              <a:rPr lang="en-US" sz="1400" dirty="0" smtClean="0"/>
              <a:t>Source: “The Singularity is Near”</a:t>
            </a:r>
          </a:p>
          <a:p>
            <a:r>
              <a:rPr lang="en-US" sz="1400" dirty="0" smtClean="0"/>
              <a:t> by Ray </a:t>
            </a:r>
            <a:r>
              <a:rPr lang="en-US" sz="1400" dirty="0" err="1" smtClean="0"/>
              <a:t>Kurzweil</a:t>
            </a:r>
            <a:endParaRPr lang="en-US" sz="1400" dirty="0"/>
          </a:p>
        </p:txBody>
      </p:sp>
    </p:spTree>
    <p:extLst>
      <p:ext uri="{BB962C8B-B14F-4D97-AF65-F5344CB8AC3E}">
        <p14:creationId xmlns:p14="http://schemas.microsoft.com/office/powerpoint/2010/main" val="245192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J.C.R. </a:t>
            </a:r>
            <a:r>
              <a:rPr lang="en-US" sz="2400" dirty="0" err="1" smtClean="0">
                <a:solidFill>
                  <a:srgbClr val="31859C"/>
                </a:solidFill>
              </a:rPr>
              <a:t>Licklider</a:t>
            </a:r>
            <a:r>
              <a:rPr lang="en-US" sz="2400" dirty="0" smtClean="0">
                <a:solidFill>
                  <a:srgbClr val="31859C"/>
                </a:solidFill>
              </a:rPr>
              <a:t> and Human-Computer Symbiosis </a:t>
            </a:r>
            <a:endParaRPr lang="en-US" sz="2400" dirty="0">
              <a:solidFill>
                <a:srgbClr val="31859C"/>
              </a:solidFill>
            </a:endParaRPr>
          </a:p>
        </p:txBody>
      </p:sp>
      <p:sp>
        <p:nvSpPr>
          <p:cNvPr id="2" name="TextBox 1"/>
          <p:cNvSpPr txBox="1"/>
          <p:nvPr/>
        </p:nvSpPr>
        <p:spPr>
          <a:xfrm>
            <a:off x="3573632" y="1221884"/>
            <a:ext cx="5402269" cy="4401205"/>
          </a:xfrm>
          <a:prstGeom prst="rect">
            <a:avLst/>
          </a:prstGeom>
          <a:noFill/>
        </p:spPr>
        <p:txBody>
          <a:bodyPr wrap="square" rtlCol="0">
            <a:spAutoFit/>
          </a:bodyPr>
          <a:lstStyle/>
          <a:p>
            <a:r>
              <a:rPr lang="en-US" sz="2000" dirty="0">
                <a:solidFill>
                  <a:srgbClr val="000090"/>
                </a:solidFill>
              </a:rPr>
              <a:t>“The hope is that in not too many years, human brains </a:t>
            </a:r>
            <a:r>
              <a:rPr lang="en-US" sz="2000" dirty="0" smtClean="0">
                <a:solidFill>
                  <a:srgbClr val="000090"/>
                </a:solidFill>
              </a:rPr>
              <a:t>and </a:t>
            </a:r>
            <a:r>
              <a:rPr lang="en-US" sz="2000" dirty="0">
                <a:solidFill>
                  <a:srgbClr val="000090"/>
                </a:solidFill>
              </a:rPr>
              <a:t>computing machines will be coupled together very tightly, </a:t>
            </a:r>
            <a:r>
              <a:rPr lang="en-US" sz="2000" dirty="0" smtClean="0">
                <a:solidFill>
                  <a:srgbClr val="000090"/>
                </a:solidFill>
              </a:rPr>
              <a:t>and </a:t>
            </a:r>
            <a:r>
              <a:rPr lang="en-US" sz="2000" dirty="0">
                <a:solidFill>
                  <a:srgbClr val="000090"/>
                </a:solidFill>
              </a:rPr>
              <a:t>that the resulting partnership will think as no human brain </a:t>
            </a:r>
            <a:r>
              <a:rPr lang="en-US" sz="2000" dirty="0" smtClean="0">
                <a:solidFill>
                  <a:srgbClr val="000090"/>
                </a:solidFill>
              </a:rPr>
              <a:t>has </a:t>
            </a:r>
            <a:r>
              <a:rPr lang="en-US" sz="2000" dirty="0">
                <a:solidFill>
                  <a:srgbClr val="000090"/>
                </a:solidFill>
              </a:rPr>
              <a:t>ever thought and process data in a way not approached </a:t>
            </a:r>
            <a:r>
              <a:rPr lang="en-US" sz="2000" dirty="0" smtClean="0">
                <a:solidFill>
                  <a:srgbClr val="000090"/>
                </a:solidFill>
              </a:rPr>
              <a:t>by </a:t>
            </a:r>
            <a:r>
              <a:rPr lang="en-US" sz="2000" dirty="0">
                <a:solidFill>
                  <a:srgbClr val="000090"/>
                </a:solidFill>
              </a:rPr>
              <a:t>the information-handling machines we know today.</a:t>
            </a:r>
            <a:r>
              <a:rPr lang="en-US" sz="2000" dirty="0" smtClean="0">
                <a:solidFill>
                  <a:srgbClr val="000090"/>
                </a:solidFill>
              </a:rPr>
              <a:t>”</a:t>
            </a:r>
          </a:p>
          <a:p>
            <a:endParaRPr lang="en-US" sz="2000" dirty="0">
              <a:solidFill>
                <a:srgbClr val="000090"/>
              </a:solidFill>
            </a:endParaRPr>
          </a:p>
          <a:p>
            <a:r>
              <a:rPr lang="en-US" sz="2000" dirty="0" smtClean="0">
                <a:solidFill>
                  <a:srgbClr val="000090"/>
                </a:solidFill>
              </a:rPr>
              <a:t>“Men </a:t>
            </a:r>
            <a:r>
              <a:rPr lang="en-US" sz="2000" dirty="0">
                <a:solidFill>
                  <a:srgbClr val="000090"/>
                </a:solidFill>
              </a:rPr>
              <a:t>will set the goals, formulate the hypotheses, determine the </a:t>
            </a:r>
            <a:r>
              <a:rPr lang="en-US" sz="2000" dirty="0" smtClean="0">
                <a:solidFill>
                  <a:srgbClr val="000090"/>
                </a:solidFill>
              </a:rPr>
              <a:t>criteria</a:t>
            </a:r>
            <a:r>
              <a:rPr lang="en-US" sz="2000" dirty="0">
                <a:solidFill>
                  <a:srgbClr val="000090"/>
                </a:solidFill>
              </a:rPr>
              <a:t>, and perform the evaluations. Computing machines will </a:t>
            </a:r>
            <a:r>
              <a:rPr lang="en-US" sz="2000" dirty="0" smtClean="0">
                <a:solidFill>
                  <a:srgbClr val="000090"/>
                </a:solidFill>
              </a:rPr>
              <a:t>do </a:t>
            </a:r>
            <a:r>
              <a:rPr lang="en-US" sz="2000" dirty="0">
                <a:solidFill>
                  <a:srgbClr val="000090"/>
                </a:solidFill>
              </a:rPr>
              <a:t>the </a:t>
            </a:r>
            <a:r>
              <a:rPr lang="en-US" sz="2000" dirty="0" err="1">
                <a:solidFill>
                  <a:srgbClr val="000090"/>
                </a:solidFill>
              </a:rPr>
              <a:t>routinizable</a:t>
            </a:r>
            <a:r>
              <a:rPr lang="en-US" sz="2000" dirty="0">
                <a:solidFill>
                  <a:srgbClr val="000090"/>
                </a:solidFill>
              </a:rPr>
              <a:t> work that must be done to prepare the </a:t>
            </a:r>
            <a:r>
              <a:rPr lang="en-US" sz="2000" dirty="0" smtClean="0">
                <a:solidFill>
                  <a:srgbClr val="000090"/>
                </a:solidFill>
              </a:rPr>
              <a:t>way for </a:t>
            </a:r>
            <a:r>
              <a:rPr lang="en-US" sz="2000" dirty="0">
                <a:solidFill>
                  <a:srgbClr val="000090"/>
                </a:solidFill>
              </a:rPr>
              <a:t>insights and decisions in technical and scientific thinking"</a:t>
            </a:r>
          </a:p>
        </p:txBody>
      </p:sp>
      <p:pic>
        <p:nvPicPr>
          <p:cNvPr id="7" name="Picture 6" descr="Licklider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16" y="2211683"/>
            <a:ext cx="3082087" cy="2311565"/>
          </a:xfrm>
          <a:prstGeom prst="rect">
            <a:avLst/>
          </a:prstGeom>
        </p:spPr>
      </p:pic>
    </p:spTree>
    <p:extLst>
      <p:ext uri="{BB962C8B-B14F-4D97-AF65-F5344CB8AC3E}">
        <p14:creationId xmlns:p14="http://schemas.microsoft.com/office/powerpoint/2010/main" val="40688648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Dec 9</a:t>
            </a:r>
            <a:r>
              <a:rPr lang="en-US" sz="2400" baseline="30000" dirty="0" smtClean="0">
                <a:solidFill>
                  <a:srgbClr val="31859C"/>
                </a:solidFill>
              </a:rPr>
              <a:t>th</a:t>
            </a:r>
            <a:r>
              <a:rPr lang="en-US" sz="2400" dirty="0" smtClean="0">
                <a:solidFill>
                  <a:srgbClr val="31859C"/>
                </a:solidFill>
              </a:rPr>
              <a:t>, 1968 – The “</a:t>
            </a:r>
            <a:r>
              <a:rPr lang="en-US" sz="2400" dirty="0" smtClean="0">
                <a:solidFill>
                  <a:srgbClr val="31859C"/>
                </a:solidFill>
              </a:rPr>
              <a:t>Mother </a:t>
            </a:r>
            <a:r>
              <a:rPr lang="en-US" sz="2400" dirty="0" smtClean="0">
                <a:solidFill>
                  <a:srgbClr val="31859C"/>
                </a:solidFill>
              </a:rPr>
              <a:t>of All Demos”</a:t>
            </a:r>
            <a:endParaRPr lang="en-US" sz="2400" dirty="0">
              <a:solidFill>
                <a:srgbClr val="31859C"/>
              </a:solidFill>
            </a:endParaRPr>
          </a:p>
        </p:txBody>
      </p:sp>
      <p:pic>
        <p:nvPicPr>
          <p:cNvPr id="3" name="Picture 2" descr="Doug Engelbart Demo Screen 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889" y="973179"/>
            <a:ext cx="3124799" cy="2272581"/>
          </a:xfrm>
          <a:prstGeom prst="rect">
            <a:avLst/>
          </a:prstGeom>
        </p:spPr>
      </p:pic>
      <p:pic>
        <p:nvPicPr>
          <p:cNvPr id="6" name="Picture 5" descr="Douglas Engelhart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47" y="793263"/>
            <a:ext cx="3902810" cy="5204763"/>
          </a:xfrm>
          <a:prstGeom prst="rect">
            <a:avLst/>
          </a:prstGeom>
        </p:spPr>
      </p:pic>
      <p:sp>
        <p:nvSpPr>
          <p:cNvPr id="7" name="TextBox 6"/>
          <p:cNvSpPr txBox="1"/>
          <p:nvPr/>
        </p:nvSpPr>
        <p:spPr>
          <a:xfrm>
            <a:off x="4792889" y="3473352"/>
            <a:ext cx="3893910" cy="2308324"/>
          </a:xfrm>
          <a:prstGeom prst="rect">
            <a:avLst/>
          </a:prstGeom>
          <a:noFill/>
        </p:spPr>
        <p:txBody>
          <a:bodyPr wrap="square" rtlCol="0">
            <a:spAutoFit/>
          </a:bodyPr>
          <a:lstStyle/>
          <a:p>
            <a:pPr marL="285750" indent="-285750">
              <a:buFont typeface="Arial"/>
              <a:buChar char="•"/>
            </a:pPr>
            <a:r>
              <a:rPr lang="en-US" dirty="0">
                <a:solidFill>
                  <a:srgbClr val="000090"/>
                </a:solidFill>
              </a:rPr>
              <a:t>mouse </a:t>
            </a:r>
            <a:endParaRPr lang="en-US" dirty="0" smtClean="0">
              <a:solidFill>
                <a:srgbClr val="000090"/>
              </a:solidFill>
            </a:endParaRPr>
          </a:p>
          <a:p>
            <a:pPr marL="285750" indent="-285750">
              <a:buFont typeface="Arial"/>
              <a:buChar char="•"/>
            </a:pPr>
            <a:r>
              <a:rPr lang="en-US" dirty="0" smtClean="0">
                <a:solidFill>
                  <a:srgbClr val="000090"/>
                </a:solidFill>
              </a:rPr>
              <a:t>interactive </a:t>
            </a:r>
            <a:r>
              <a:rPr lang="en-US" dirty="0">
                <a:solidFill>
                  <a:srgbClr val="000090"/>
                </a:solidFill>
              </a:rPr>
              <a:t>real-time computing; </a:t>
            </a:r>
            <a:endParaRPr lang="en-US" dirty="0" smtClean="0">
              <a:solidFill>
                <a:srgbClr val="000090"/>
              </a:solidFill>
            </a:endParaRPr>
          </a:p>
          <a:p>
            <a:pPr marL="285750" indent="-285750">
              <a:buFont typeface="Arial"/>
              <a:buChar char="•"/>
            </a:pPr>
            <a:r>
              <a:rPr lang="en-US" dirty="0" smtClean="0">
                <a:solidFill>
                  <a:srgbClr val="000090"/>
                </a:solidFill>
              </a:rPr>
              <a:t>the </a:t>
            </a:r>
            <a:r>
              <a:rPr lang="en-US" dirty="0">
                <a:solidFill>
                  <a:srgbClr val="000090"/>
                </a:solidFill>
              </a:rPr>
              <a:t>graphical user interface</a:t>
            </a:r>
            <a:r>
              <a:rPr lang="en-US" dirty="0" smtClean="0">
                <a:solidFill>
                  <a:srgbClr val="000090"/>
                </a:solidFill>
              </a:rPr>
              <a:t>;</a:t>
            </a:r>
          </a:p>
          <a:p>
            <a:pPr marL="285750" indent="-285750">
              <a:buFont typeface="Arial"/>
              <a:buChar char="•"/>
            </a:pPr>
            <a:r>
              <a:rPr lang="en-US" dirty="0" smtClean="0">
                <a:solidFill>
                  <a:srgbClr val="000090"/>
                </a:solidFill>
              </a:rPr>
              <a:t>hypertext </a:t>
            </a:r>
            <a:r>
              <a:rPr lang="en-US" dirty="0">
                <a:solidFill>
                  <a:srgbClr val="000090"/>
                </a:solidFill>
              </a:rPr>
              <a:t>linking; </a:t>
            </a:r>
            <a:endParaRPr lang="en-US" dirty="0" smtClean="0">
              <a:solidFill>
                <a:srgbClr val="000090"/>
              </a:solidFill>
            </a:endParaRPr>
          </a:p>
          <a:p>
            <a:pPr marL="285750" indent="-285750">
              <a:buFont typeface="Arial"/>
              <a:buChar char="•"/>
            </a:pPr>
            <a:r>
              <a:rPr lang="en-US" dirty="0" smtClean="0">
                <a:solidFill>
                  <a:srgbClr val="000090"/>
                </a:solidFill>
              </a:rPr>
              <a:t>cut</a:t>
            </a:r>
            <a:r>
              <a:rPr lang="en-US" dirty="0">
                <a:solidFill>
                  <a:srgbClr val="000090"/>
                </a:solidFill>
              </a:rPr>
              <a:t>-copy-paste editing</a:t>
            </a:r>
            <a:r>
              <a:rPr lang="en-US" dirty="0" smtClean="0">
                <a:solidFill>
                  <a:srgbClr val="000090"/>
                </a:solidFill>
              </a:rPr>
              <a:t>;</a:t>
            </a:r>
          </a:p>
          <a:p>
            <a:pPr marL="285750" indent="-285750">
              <a:buFont typeface="Arial"/>
              <a:buChar char="•"/>
            </a:pPr>
            <a:r>
              <a:rPr lang="en-US" dirty="0" smtClean="0">
                <a:solidFill>
                  <a:srgbClr val="000090"/>
                </a:solidFill>
              </a:rPr>
              <a:t>collaborative </a:t>
            </a:r>
            <a:r>
              <a:rPr lang="en-US" dirty="0">
                <a:solidFill>
                  <a:srgbClr val="000090"/>
                </a:solidFill>
              </a:rPr>
              <a:t>document sharing by multiple </a:t>
            </a:r>
            <a:r>
              <a:rPr lang="en-US" dirty="0" smtClean="0">
                <a:solidFill>
                  <a:srgbClr val="000090"/>
                </a:solidFill>
              </a:rPr>
              <a:t>users </a:t>
            </a:r>
          </a:p>
          <a:p>
            <a:pPr marL="285750" indent="-285750">
              <a:buFont typeface="Arial"/>
              <a:buChar char="•"/>
            </a:pPr>
            <a:r>
              <a:rPr lang="en-US" dirty="0" smtClean="0">
                <a:solidFill>
                  <a:srgbClr val="000090"/>
                </a:solidFill>
              </a:rPr>
              <a:t>modern </a:t>
            </a:r>
            <a:r>
              <a:rPr lang="en-US" dirty="0">
                <a:solidFill>
                  <a:srgbClr val="000090"/>
                </a:solidFill>
              </a:rPr>
              <a:t>teleconferencing</a:t>
            </a:r>
          </a:p>
        </p:txBody>
      </p:sp>
    </p:spTree>
    <p:extLst>
      <p:ext uri="{BB962C8B-B14F-4D97-AF65-F5344CB8AC3E}">
        <p14:creationId xmlns:p14="http://schemas.microsoft.com/office/powerpoint/2010/main" val="23044844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chemeClr val="accent5">
                    <a:lumMod val="75000"/>
                  </a:schemeClr>
                </a:solidFill>
              </a:rPr>
              <a:t>Spectrum of Themes</a:t>
            </a:r>
            <a:endParaRPr lang="en-US" sz="2400" dirty="0">
              <a:solidFill>
                <a:schemeClr val="accent5">
                  <a:lumMod val="75000"/>
                </a:schemeClr>
              </a:solidFill>
            </a:endParaRPr>
          </a:p>
        </p:txBody>
      </p:sp>
      <p:cxnSp>
        <p:nvCxnSpPr>
          <p:cNvPr id="3" name="Straight Connector 2"/>
          <p:cNvCxnSpPr/>
          <p:nvPr/>
        </p:nvCxnSpPr>
        <p:spPr>
          <a:xfrm>
            <a:off x="117086" y="2444774"/>
            <a:ext cx="8569713" cy="0"/>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2333" y="2084915"/>
            <a:ext cx="1282723" cy="338554"/>
          </a:xfrm>
          <a:prstGeom prst="rect">
            <a:avLst/>
          </a:prstGeom>
          <a:noFill/>
        </p:spPr>
        <p:txBody>
          <a:bodyPr wrap="none" rtlCol="0">
            <a:spAutoFit/>
          </a:bodyPr>
          <a:lstStyle/>
          <a:p>
            <a:r>
              <a:rPr lang="en-US" sz="1600" dirty="0" smtClean="0"/>
              <a:t>Replacement</a:t>
            </a:r>
            <a:endParaRPr lang="en-US" sz="1600" dirty="0"/>
          </a:p>
        </p:txBody>
      </p:sp>
      <p:sp>
        <p:nvSpPr>
          <p:cNvPr id="8" name="TextBox 7"/>
          <p:cNvSpPr txBox="1"/>
          <p:nvPr/>
        </p:nvSpPr>
        <p:spPr>
          <a:xfrm>
            <a:off x="2174483" y="2089037"/>
            <a:ext cx="548147" cy="338554"/>
          </a:xfrm>
          <a:prstGeom prst="rect">
            <a:avLst/>
          </a:prstGeom>
          <a:noFill/>
        </p:spPr>
        <p:txBody>
          <a:bodyPr wrap="none" rtlCol="0">
            <a:spAutoFit/>
          </a:bodyPr>
          <a:lstStyle/>
          <a:p>
            <a:r>
              <a:rPr lang="en-US" sz="1600" dirty="0" smtClean="0"/>
              <a:t>Tool</a:t>
            </a:r>
            <a:endParaRPr lang="en-US" sz="1600" dirty="0"/>
          </a:p>
        </p:txBody>
      </p:sp>
      <p:sp>
        <p:nvSpPr>
          <p:cNvPr id="9" name="TextBox 8"/>
          <p:cNvSpPr txBox="1"/>
          <p:nvPr/>
        </p:nvSpPr>
        <p:spPr>
          <a:xfrm>
            <a:off x="3599010" y="2106220"/>
            <a:ext cx="1153581" cy="338554"/>
          </a:xfrm>
          <a:prstGeom prst="rect">
            <a:avLst/>
          </a:prstGeom>
          <a:noFill/>
        </p:spPr>
        <p:txBody>
          <a:bodyPr wrap="none" rtlCol="0">
            <a:spAutoFit/>
          </a:bodyPr>
          <a:lstStyle/>
          <a:p>
            <a:r>
              <a:rPr lang="en-US" sz="1600" dirty="0" smtClean="0"/>
              <a:t>Partnership</a:t>
            </a:r>
            <a:endParaRPr lang="en-US" sz="1600" dirty="0"/>
          </a:p>
        </p:txBody>
      </p:sp>
      <p:sp>
        <p:nvSpPr>
          <p:cNvPr id="10" name="TextBox 9"/>
          <p:cNvSpPr txBox="1"/>
          <p:nvPr/>
        </p:nvSpPr>
        <p:spPr>
          <a:xfrm>
            <a:off x="5561153" y="2107889"/>
            <a:ext cx="1425991" cy="338554"/>
          </a:xfrm>
          <a:prstGeom prst="rect">
            <a:avLst/>
          </a:prstGeom>
          <a:noFill/>
        </p:spPr>
        <p:txBody>
          <a:bodyPr wrap="none" rtlCol="0">
            <a:spAutoFit/>
          </a:bodyPr>
          <a:lstStyle/>
          <a:p>
            <a:r>
              <a:rPr lang="en-US" sz="1600" dirty="0" smtClean="0"/>
              <a:t>Augmentation</a:t>
            </a:r>
            <a:endParaRPr lang="en-US" sz="1600" dirty="0"/>
          </a:p>
        </p:txBody>
      </p:sp>
      <p:sp>
        <p:nvSpPr>
          <p:cNvPr id="11" name="TextBox 10"/>
          <p:cNvSpPr txBox="1"/>
          <p:nvPr/>
        </p:nvSpPr>
        <p:spPr>
          <a:xfrm>
            <a:off x="7508502" y="2107889"/>
            <a:ext cx="1006405" cy="338554"/>
          </a:xfrm>
          <a:prstGeom prst="rect">
            <a:avLst/>
          </a:prstGeom>
          <a:noFill/>
        </p:spPr>
        <p:txBody>
          <a:bodyPr wrap="none" rtlCol="0">
            <a:spAutoFit/>
          </a:bodyPr>
          <a:lstStyle/>
          <a:p>
            <a:r>
              <a:rPr lang="en-US" sz="1600" dirty="0" smtClean="0"/>
              <a:t>Symbiosis</a:t>
            </a:r>
            <a:endParaRPr lang="en-US" sz="1600" dirty="0"/>
          </a:p>
        </p:txBody>
      </p:sp>
      <p:sp>
        <p:nvSpPr>
          <p:cNvPr id="12" name="Rectangle 11"/>
          <p:cNvSpPr/>
          <p:nvPr/>
        </p:nvSpPr>
        <p:spPr>
          <a:xfrm>
            <a:off x="359376" y="2556417"/>
            <a:ext cx="1546216" cy="338554"/>
          </a:xfrm>
          <a:prstGeom prst="rect">
            <a:avLst/>
          </a:prstGeom>
        </p:spPr>
        <p:txBody>
          <a:bodyPr wrap="none">
            <a:spAutoFit/>
          </a:bodyPr>
          <a:lstStyle/>
          <a:p>
            <a:r>
              <a:rPr lang="en-US" sz="1600" dirty="0" smtClean="0">
                <a:solidFill>
                  <a:srgbClr val="0000FF"/>
                </a:solidFill>
              </a:rPr>
              <a:t>Loosely Coupled</a:t>
            </a:r>
            <a:endParaRPr lang="en-US" sz="1600" dirty="0">
              <a:solidFill>
                <a:srgbClr val="0000FF"/>
              </a:solidFill>
            </a:endParaRPr>
          </a:p>
        </p:txBody>
      </p:sp>
      <p:sp>
        <p:nvSpPr>
          <p:cNvPr id="13" name="Rectangle 12"/>
          <p:cNvSpPr/>
          <p:nvPr/>
        </p:nvSpPr>
        <p:spPr>
          <a:xfrm>
            <a:off x="6987144" y="2556417"/>
            <a:ext cx="1481395" cy="338554"/>
          </a:xfrm>
          <a:prstGeom prst="rect">
            <a:avLst/>
          </a:prstGeom>
        </p:spPr>
        <p:txBody>
          <a:bodyPr wrap="none">
            <a:spAutoFit/>
          </a:bodyPr>
          <a:lstStyle/>
          <a:p>
            <a:r>
              <a:rPr lang="en-US" sz="1600" dirty="0" smtClean="0">
                <a:solidFill>
                  <a:srgbClr val="0000FF"/>
                </a:solidFill>
              </a:rPr>
              <a:t>Tightly Coupled</a:t>
            </a:r>
            <a:endParaRPr lang="en-US" sz="1600" dirty="0">
              <a:solidFill>
                <a:srgbClr val="0000FF"/>
              </a:solidFill>
            </a:endParaRPr>
          </a:p>
        </p:txBody>
      </p:sp>
    </p:spTree>
    <p:extLst>
      <p:ext uri="{BB962C8B-B14F-4D97-AF65-F5344CB8AC3E}">
        <p14:creationId xmlns:p14="http://schemas.microsoft.com/office/powerpoint/2010/main" val="1915059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336" y="4483028"/>
            <a:ext cx="3748497" cy="1277801"/>
          </a:xfrm>
        </p:spPr>
        <p:txBody>
          <a:bodyPr/>
          <a:lstStyle/>
          <a:p>
            <a:r>
              <a:rPr lang="en-US" dirty="0" smtClean="0">
                <a:solidFill>
                  <a:srgbClr val="31859C"/>
                </a:solidFill>
              </a:rPr>
              <a:t>“Augmentation </a:t>
            </a:r>
            <a:r>
              <a:rPr lang="en-US" dirty="0" smtClean="0">
                <a:solidFill>
                  <a:srgbClr val="31859C"/>
                </a:solidFill>
              </a:rPr>
              <a:t>is fundamentally a matter of </a:t>
            </a:r>
            <a:r>
              <a:rPr lang="en-US" dirty="0" smtClean="0">
                <a:solidFill>
                  <a:srgbClr val="31859C"/>
                </a:solidFill>
              </a:rPr>
              <a:t>organization.”</a:t>
            </a:r>
            <a:endParaRPr lang="en-US" dirty="0">
              <a:solidFill>
                <a:srgbClr val="31859C"/>
              </a:solidFill>
            </a:endParaRPr>
          </a:p>
        </p:txBody>
      </p:sp>
      <p:pic>
        <p:nvPicPr>
          <p:cNvPr id="5" name="Picture 4" descr="brickpenc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36" y="745653"/>
            <a:ext cx="3589470" cy="3167707"/>
          </a:xfrm>
          <a:prstGeom prst="rect">
            <a:avLst/>
          </a:prstGeom>
        </p:spPr>
      </p:pic>
      <p:pic>
        <p:nvPicPr>
          <p:cNvPr id="7" name="Picture 6" descr="brickpencilresults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332" y="745653"/>
            <a:ext cx="4192531" cy="5301134"/>
          </a:xfrm>
          <a:prstGeom prst="rect">
            <a:avLst/>
          </a:prstGeom>
        </p:spPr>
      </p:pic>
    </p:spTree>
    <p:extLst>
      <p:ext uri="{BB962C8B-B14F-4D97-AF65-F5344CB8AC3E}">
        <p14:creationId xmlns:p14="http://schemas.microsoft.com/office/powerpoint/2010/main" val="34935201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Heidegger and Representations</a:t>
            </a:r>
            <a:endParaRPr lang="en-US" sz="2400" dirty="0">
              <a:solidFill>
                <a:srgbClr val="31859C"/>
              </a:solidFill>
            </a:endParaRPr>
          </a:p>
        </p:txBody>
      </p:sp>
      <p:pic>
        <p:nvPicPr>
          <p:cNvPr id="2" name="Picture 1" descr="Heidegg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495" y="781656"/>
            <a:ext cx="4058322" cy="5724824"/>
          </a:xfrm>
          <a:prstGeom prst="rect">
            <a:avLst/>
          </a:prstGeom>
        </p:spPr>
      </p:pic>
    </p:spTree>
    <p:extLst>
      <p:ext uri="{BB962C8B-B14F-4D97-AF65-F5344CB8AC3E}">
        <p14:creationId xmlns:p14="http://schemas.microsoft.com/office/powerpoint/2010/main" val="6754253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tsmarthymie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8" y="1014376"/>
            <a:ext cx="8630753" cy="4864099"/>
          </a:xfrm>
          <a:prstGeom prst="rect">
            <a:avLst/>
          </a:prstGeom>
        </p:spPr>
      </p:pic>
      <p:sp>
        <p:nvSpPr>
          <p:cNvPr id="3" name="Title 2"/>
          <p:cNvSpPr>
            <a:spLocks noGrp="1"/>
          </p:cNvSpPr>
          <p:nvPr>
            <p:ph type="title"/>
          </p:nvPr>
        </p:nvSpPr>
        <p:spPr>
          <a:xfrm>
            <a:off x="466336" y="388053"/>
            <a:ext cx="8220463" cy="404893"/>
          </a:xfrm>
        </p:spPr>
        <p:txBody>
          <a:bodyPr/>
          <a:lstStyle/>
          <a:p>
            <a:r>
              <a:rPr lang="en-US" sz="2400" dirty="0" smtClean="0">
                <a:solidFill>
                  <a:srgbClr val="31859C"/>
                </a:solidFill>
              </a:rPr>
              <a:t>Maxwell Smart and Robot Colleague</a:t>
            </a:r>
            <a:endParaRPr lang="en-US" sz="2400" dirty="0">
              <a:solidFill>
                <a:srgbClr val="31859C"/>
              </a:solidFill>
            </a:endParaRPr>
          </a:p>
        </p:txBody>
      </p:sp>
    </p:spTree>
    <p:extLst>
      <p:ext uri="{BB962C8B-B14F-4D97-AF65-F5344CB8AC3E}">
        <p14:creationId xmlns:p14="http://schemas.microsoft.com/office/powerpoint/2010/main" val="41872840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400" dirty="0" smtClean="0">
                <a:solidFill>
                  <a:srgbClr val="31859C"/>
                </a:solidFill>
              </a:rPr>
              <a:t>Edwin Hutchins and “Cognition in the Wild”</a:t>
            </a:r>
            <a:endParaRPr lang="en-US" sz="2400" dirty="0">
              <a:solidFill>
                <a:srgbClr val="31859C"/>
              </a:solidFill>
            </a:endParaRPr>
          </a:p>
        </p:txBody>
      </p:sp>
      <p:pic>
        <p:nvPicPr>
          <p:cNvPr id="2" name="Picture 1" descr="USS_Essex_Thail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28" y="1708106"/>
            <a:ext cx="5604774" cy="3734182"/>
          </a:xfrm>
          <a:prstGeom prst="rect">
            <a:avLst/>
          </a:prstGeom>
          <a:ln>
            <a:solidFill>
              <a:schemeClr val="tx1"/>
            </a:solidFill>
          </a:ln>
        </p:spPr>
      </p:pic>
      <p:pic>
        <p:nvPicPr>
          <p:cNvPr id="3" name="Picture 2" descr="CognitionInTheWild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083" y="1708107"/>
            <a:ext cx="2735777" cy="3734180"/>
          </a:xfrm>
          <a:prstGeom prst="rect">
            <a:avLst/>
          </a:prstGeom>
          <a:ln>
            <a:solidFill>
              <a:srgbClr val="008000"/>
            </a:solidFill>
          </a:ln>
        </p:spPr>
      </p:pic>
    </p:spTree>
    <p:extLst>
      <p:ext uri="{BB962C8B-B14F-4D97-AF65-F5344CB8AC3E}">
        <p14:creationId xmlns:p14="http://schemas.microsoft.com/office/powerpoint/2010/main" val="13677060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9107"/>
            <a:ext cx="8226107" cy="731520"/>
          </a:xfrm>
        </p:spPr>
        <p:txBody>
          <a:bodyPr/>
          <a:lstStyle/>
          <a:p>
            <a:pPr algn="ctr"/>
            <a:r>
              <a:rPr lang="en-US" sz="2400" dirty="0" smtClean="0">
                <a:solidFill>
                  <a:srgbClr val="31859C"/>
                </a:solidFill>
              </a:rPr>
              <a:t>Naturally Situated Cognition</a:t>
            </a:r>
            <a:endParaRPr lang="en-US" sz="2400" dirty="0">
              <a:solidFill>
                <a:srgbClr val="31859C"/>
              </a:solidFill>
            </a:endParaRPr>
          </a:p>
        </p:txBody>
      </p:sp>
      <p:sp>
        <p:nvSpPr>
          <p:cNvPr id="5" name="Text Placeholder 4"/>
          <p:cNvSpPr>
            <a:spLocks noGrp="1"/>
          </p:cNvSpPr>
          <p:nvPr>
            <p:ph type="body" sz="quarter" idx="10"/>
          </p:nvPr>
        </p:nvSpPr>
        <p:spPr>
          <a:xfrm>
            <a:off x="457200" y="1206587"/>
            <a:ext cx="8226425" cy="4662314"/>
          </a:xfrm>
        </p:spPr>
        <p:txBody>
          <a:bodyPr>
            <a:noAutofit/>
          </a:bodyPr>
          <a:lstStyle/>
          <a:p>
            <a:pPr marL="0" indent="0">
              <a:buNone/>
            </a:pPr>
            <a:r>
              <a:rPr lang="en-US" dirty="0" smtClean="0">
                <a:solidFill>
                  <a:srgbClr val="000090"/>
                </a:solidFill>
              </a:rPr>
              <a:t>Big idea: </a:t>
            </a:r>
            <a:r>
              <a:rPr lang="en-US" dirty="0" smtClean="0">
                <a:solidFill>
                  <a:srgbClr val="000090"/>
                </a:solidFill>
              </a:rPr>
              <a:t>Cognition </a:t>
            </a:r>
            <a:r>
              <a:rPr lang="en-US" dirty="0" smtClean="0">
                <a:solidFill>
                  <a:srgbClr val="000090"/>
                </a:solidFill>
              </a:rPr>
              <a:t>is </a:t>
            </a:r>
            <a:r>
              <a:rPr lang="en-US" i="1" dirty="0" smtClean="0">
                <a:solidFill>
                  <a:srgbClr val="000090"/>
                </a:solidFill>
              </a:rPr>
              <a:t>socially </a:t>
            </a:r>
            <a:r>
              <a:rPr lang="en-US" i="1" dirty="0" smtClean="0">
                <a:solidFill>
                  <a:srgbClr val="000090"/>
                </a:solidFill>
              </a:rPr>
              <a:t>distributed.  </a:t>
            </a:r>
            <a:r>
              <a:rPr lang="en-US" dirty="0" smtClean="0">
                <a:solidFill>
                  <a:srgbClr val="000090"/>
                </a:solidFill>
              </a:rPr>
              <a:t>Systems of activity have cognitive properties of their own than are different than the cognitive properties of individuals.</a:t>
            </a:r>
            <a:endParaRPr lang="en-US" i="1" dirty="0" smtClean="0">
              <a:solidFill>
                <a:srgbClr val="000090"/>
              </a:solidFill>
            </a:endParaRPr>
          </a:p>
          <a:p>
            <a:pPr marL="0" indent="0">
              <a:buNone/>
            </a:pPr>
            <a:endParaRPr lang="en-US" dirty="0" smtClean="0">
              <a:solidFill>
                <a:srgbClr val="000090"/>
              </a:solidFill>
            </a:endParaRPr>
          </a:p>
          <a:p>
            <a:pPr marL="0" indent="0">
              <a:buNone/>
            </a:pPr>
            <a:r>
              <a:rPr lang="en-US" dirty="0" err="1" smtClean="0">
                <a:solidFill>
                  <a:srgbClr val="0000FF"/>
                </a:solidFill>
              </a:rPr>
              <a:t>Hutchkins</a:t>
            </a:r>
            <a:r>
              <a:rPr lang="en-US" dirty="0" smtClean="0">
                <a:solidFill>
                  <a:srgbClr val="0000FF"/>
                </a:solidFill>
              </a:rPr>
              <a:t> found “too </a:t>
            </a:r>
            <a:r>
              <a:rPr lang="en-US" dirty="0" smtClean="0">
                <a:solidFill>
                  <a:srgbClr val="0000FF"/>
                </a:solidFill>
              </a:rPr>
              <a:t>much emphasis on finding knowledge structures inside an individual instead of knowledge being situated in a complex sociocultural </a:t>
            </a:r>
            <a:r>
              <a:rPr lang="en-US" dirty="0" smtClean="0">
                <a:solidFill>
                  <a:srgbClr val="0000FF"/>
                </a:solidFill>
              </a:rPr>
              <a:t>world” </a:t>
            </a:r>
          </a:p>
          <a:p>
            <a:pPr marL="0" indent="0">
              <a:buNone/>
            </a:pPr>
            <a:endParaRPr lang="en-US" dirty="0" smtClean="0">
              <a:solidFill>
                <a:srgbClr val="000090"/>
              </a:solidFill>
            </a:endParaRPr>
          </a:p>
          <a:p>
            <a:pPr marL="0" indent="0">
              <a:buNone/>
            </a:pPr>
            <a:r>
              <a:rPr lang="en-US" i="1" dirty="0" smtClean="0">
                <a:solidFill>
                  <a:srgbClr val="000090"/>
                </a:solidFill>
              </a:rPr>
              <a:t>Distributed cognitive systems </a:t>
            </a:r>
            <a:r>
              <a:rPr lang="en-US" dirty="0" smtClean="0">
                <a:solidFill>
                  <a:srgbClr val="000090"/>
                </a:solidFill>
              </a:rPr>
              <a:t>are hybrid systems where cognition is distributed among humans and material/computational artifacts.</a:t>
            </a:r>
          </a:p>
          <a:p>
            <a:pPr marL="0" indent="0">
              <a:buNone/>
            </a:pPr>
            <a:endParaRPr lang="en-US" dirty="0" smtClean="0">
              <a:solidFill>
                <a:srgbClr val="000090"/>
              </a:solidFill>
            </a:endParaRPr>
          </a:p>
          <a:p>
            <a:pPr marL="0" indent="0">
              <a:buNone/>
            </a:pPr>
            <a:r>
              <a:rPr lang="en-US" dirty="0" smtClean="0">
                <a:solidFill>
                  <a:srgbClr val="0000FF"/>
                </a:solidFill>
              </a:rPr>
              <a:t>“</a:t>
            </a:r>
            <a:r>
              <a:rPr lang="en-US" dirty="0">
                <a:solidFill>
                  <a:srgbClr val="0000FF"/>
                </a:solidFill>
              </a:rPr>
              <a:t>Humans create their cognitive powers by creating the environments in which they exercise those powers” </a:t>
            </a:r>
            <a:endParaRPr lang="en-US" dirty="0">
              <a:solidFill>
                <a:srgbClr val="0000FF"/>
              </a:solidFill>
            </a:endParaRPr>
          </a:p>
        </p:txBody>
      </p:sp>
    </p:spTree>
    <p:extLst>
      <p:ext uri="{BB962C8B-B14F-4D97-AF65-F5344CB8AC3E}">
        <p14:creationId xmlns:p14="http://schemas.microsoft.com/office/powerpoint/2010/main" val="25238365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37" y="261244"/>
            <a:ext cx="8223638" cy="404893"/>
          </a:xfrm>
        </p:spPr>
        <p:txBody>
          <a:bodyPr/>
          <a:lstStyle/>
          <a:p>
            <a:pPr algn="ctr"/>
            <a:r>
              <a:rPr lang="en-US" sz="2400" dirty="0" smtClean="0">
                <a:solidFill>
                  <a:srgbClr val="31859C"/>
                </a:solidFill>
                <a:latin typeface="+mj-lt"/>
              </a:rPr>
              <a:t>Paradoxes of Judgment Aggregation</a:t>
            </a:r>
            <a:endParaRPr lang="en-US" sz="2400" dirty="0">
              <a:solidFill>
                <a:srgbClr val="31859C"/>
              </a:solidFill>
              <a:latin typeface="+mj-lt"/>
            </a:endParaRPr>
          </a:p>
        </p:txBody>
      </p:sp>
      <p:sp>
        <p:nvSpPr>
          <p:cNvPr id="3" name="Content Placeholder 2"/>
          <p:cNvSpPr>
            <a:spLocks noGrp="1"/>
          </p:cNvSpPr>
          <p:nvPr>
            <p:ph idx="1"/>
          </p:nvPr>
        </p:nvSpPr>
        <p:spPr>
          <a:xfrm>
            <a:off x="304800" y="4370468"/>
            <a:ext cx="8531225" cy="1867188"/>
          </a:xfrm>
        </p:spPr>
        <p:txBody>
          <a:bodyPr>
            <a:normAutofit/>
          </a:bodyPr>
          <a:lstStyle/>
          <a:p>
            <a:r>
              <a:rPr lang="en-US" dirty="0" smtClean="0">
                <a:solidFill>
                  <a:srgbClr val="31859C"/>
                </a:solidFill>
              </a:rPr>
              <a:t>Each of three judges uses their judgments of the premises p, p-&gt;q and propositional logic to draw conclusions about q (first three lines of the table)</a:t>
            </a:r>
          </a:p>
          <a:p>
            <a:r>
              <a:rPr lang="en-US" dirty="0" smtClean="0">
                <a:solidFill>
                  <a:srgbClr val="31859C"/>
                </a:solidFill>
              </a:rPr>
              <a:t>However, if we simply aggregate each column by taking the majority vote, we have both p and p-&gt; q both being true, and q as false. </a:t>
            </a:r>
            <a:endParaRPr lang="en-US" dirty="0">
              <a:solidFill>
                <a:srgbClr val="31859C"/>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11121926"/>
              </p:ext>
            </p:extLst>
          </p:nvPr>
        </p:nvGraphicFramePr>
        <p:xfrm>
          <a:off x="832052" y="984710"/>
          <a:ext cx="7328388" cy="3072510"/>
        </p:xfrm>
        <a:graphic>
          <a:graphicData uri="http://schemas.openxmlformats.org/drawingml/2006/table">
            <a:tbl>
              <a:tblPr firstRow="1" bandRow="1">
                <a:tableStyleId>{0E3FDE45-AF77-4B5C-9715-49D594BDF05E}</a:tableStyleId>
              </a:tblPr>
              <a:tblGrid>
                <a:gridCol w="1832097"/>
                <a:gridCol w="1832097"/>
                <a:gridCol w="1832097"/>
                <a:gridCol w="1832097"/>
              </a:tblGrid>
              <a:tr h="606430">
                <a:tc>
                  <a:txBody>
                    <a:bodyPr/>
                    <a:lstStyle/>
                    <a:p>
                      <a:endParaRPr lang="en-US" dirty="0"/>
                    </a:p>
                  </a:txBody>
                  <a:tcPr/>
                </a:tc>
                <a:tc>
                  <a:txBody>
                    <a:bodyPr/>
                    <a:lstStyle/>
                    <a:p>
                      <a:pPr algn="ctr"/>
                      <a:r>
                        <a:rPr lang="en-US" sz="2400" dirty="0" smtClean="0">
                          <a:solidFill>
                            <a:srgbClr val="0000FF"/>
                          </a:solidFill>
                        </a:rPr>
                        <a:t>p</a:t>
                      </a:r>
                      <a:endParaRPr lang="en-US" sz="2400" dirty="0">
                        <a:solidFill>
                          <a:srgbClr val="0000FF"/>
                        </a:solidFill>
                      </a:endParaRPr>
                    </a:p>
                  </a:txBody>
                  <a:tcPr/>
                </a:tc>
                <a:tc>
                  <a:txBody>
                    <a:bodyPr/>
                    <a:lstStyle/>
                    <a:p>
                      <a:pPr algn="ctr"/>
                      <a:r>
                        <a:rPr lang="en-US" sz="2400" dirty="0" smtClean="0">
                          <a:solidFill>
                            <a:srgbClr val="0000FF"/>
                          </a:solidFill>
                        </a:rPr>
                        <a:t>p -&gt; q</a:t>
                      </a:r>
                      <a:endParaRPr lang="en-US" sz="2400" dirty="0">
                        <a:solidFill>
                          <a:srgbClr val="0000FF"/>
                        </a:solidFill>
                      </a:endParaRPr>
                    </a:p>
                  </a:txBody>
                  <a:tcPr/>
                </a:tc>
                <a:tc>
                  <a:txBody>
                    <a:bodyPr/>
                    <a:lstStyle/>
                    <a:p>
                      <a:pPr algn="ctr"/>
                      <a:r>
                        <a:rPr lang="en-US" sz="2400" dirty="0" smtClean="0">
                          <a:solidFill>
                            <a:srgbClr val="0000FF"/>
                          </a:solidFill>
                        </a:rPr>
                        <a:t>q</a:t>
                      </a:r>
                      <a:endParaRPr lang="en-US" sz="2400" dirty="0">
                        <a:solidFill>
                          <a:srgbClr val="0000FF"/>
                        </a:solidFill>
                      </a:endParaRPr>
                    </a:p>
                  </a:txBody>
                  <a:tcPr/>
                </a:tc>
              </a:tr>
              <a:tr h="606430">
                <a:tc>
                  <a:txBody>
                    <a:bodyPr/>
                    <a:lstStyle/>
                    <a:p>
                      <a:r>
                        <a:rPr lang="en-US" sz="2800" dirty="0" smtClean="0"/>
                        <a:t>Judge 1</a:t>
                      </a:r>
                      <a:endParaRPr lang="en-US" sz="2800" dirty="0"/>
                    </a:p>
                  </a:txBody>
                  <a:tcPr/>
                </a:tc>
                <a:tc>
                  <a:txBody>
                    <a:bodyPr/>
                    <a:lstStyle/>
                    <a:p>
                      <a:pPr algn="ctr"/>
                      <a:r>
                        <a:rPr lang="en-US" sz="2800" dirty="0" smtClean="0"/>
                        <a:t>True</a:t>
                      </a:r>
                      <a:endParaRPr lang="en-US" sz="2800" dirty="0"/>
                    </a:p>
                  </a:txBody>
                  <a:tcPr/>
                </a:tc>
                <a:tc>
                  <a:txBody>
                    <a:bodyPr/>
                    <a:lstStyle/>
                    <a:p>
                      <a:pPr algn="ctr"/>
                      <a:r>
                        <a:rPr lang="en-US" sz="2800" dirty="0" smtClean="0"/>
                        <a:t>True</a:t>
                      </a:r>
                      <a:endParaRPr lang="en-US" sz="2800" dirty="0"/>
                    </a:p>
                  </a:txBody>
                  <a:tcPr/>
                </a:tc>
                <a:tc>
                  <a:txBody>
                    <a:bodyPr/>
                    <a:lstStyle/>
                    <a:p>
                      <a:pPr algn="ctr"/>
                      <a:r>
                        <a:rPr lang="en-US" sz="2800" dirty="0" smtClean="0"/>
                        <a:t>True</a:t>
                      </a:r>
                      <a:endParaRPr lang="en-US" sz="2800" dirty="0"/>
                    </a:p>
                  </a:txBody>
                  <a:tcPr/>
                </a:tc>
              </a:tr>
              <a:tr h="606430">
                <a:tc>
                  <a:txBody>
                    <a:bodyPr/>
                    <a:lstStyle/>
                    <a:p>
                      <a:r>
                        <a:rPr lang="en-US" sz="2800" dirty="0" smtClean="0"/>
                        <a:t>Judge 2</a:t>
                      </a:r>
                      <a:endParaRPr lang="en-US" sz="2800" dirty="0"/>
                    </a:p>
                  </a:txBody>
                  <a:tcPr/>
                </a:tc>
                <a:tc>
                  <a:txBody>
                    <a:bodyPr/>
                    <a:lstStyle/>
                    <a:p>
                      <a:pPr algn="ctr"/>
                      <a:r>
                        <a:rPr lang="en-US" sz="2800" dirty="0" smtClean="0"/>
                        <a:t>True</a:t>
                      </a:r>
                      <a:endParaRPr lang="en-US" sz="2800" dirty="0"/>
                    </a:p>
                  </a:txBody>
                  <a:tcPr/>
                </a:tc>
                <a:tc>
                  <a:txBody>
                    <a:bodyPr/>
                    <a:lstStyle/>
                    <a:p>
                      <a:pPr algn="ctr"/>
                      <a:r>
                        <a:rPr lang="en-US" sz="2800" dirty="0" smtClean="0">
                          <a:solidFill>
                            <a:srgbClr val="FF0000"/>
                          </a:solidFill>
                        </a:rPr>
                        <a:t>False</a:t>
                      </a:r>
                      <a:endParaRPr lang="en-US" sz="2800" dirty="0">
                        <a:solidFill>
                          <a:srgbClr val="FF0000"/>
                        </a:solidFill>
                      </a:endParaRPr>
                    </a:p>
                  </a:txBody>
                  <a:tcPr/>
                </a:tc>
                <a:tc>
                  <a:txBody>
                    <a:bodyPr/>
                    <a:lstStyle/>
                    <a:p>
                      <a:pPr algn="ctr"/>
                      <a:r>
                        <a:rPr lang="en-US" sz="2800" dirty="0" smtClean="0">
                          <a:solidFill>
                            <a:srgbClr val="FF0000"/>
                          </a:solidFill>
                        </a:rPr>
                        <a:t>False</a:t>
                      </a:r>
                      <a:endParaRPr lang="en-US" sz="2800" dirty="0">
                        <a:solidFill>
                          <a:srgbClr val="FF0000"/>
                        </a:solidFill>
                      </a:endParaRPr>
                    </a:p>
                  </a:txBody>
                  <a:tcPr/>
                </a:tc>
              </a:tr>
              <a:tr h="606430">
                <a:tc>
                  <a:txBody>
                    <a:bodyPr/>
                    <a:lstStyle/>
                    <a:p>
                      <a:r>
                        <a:rPr lang="en-US" sz="2800" dirty="0" smtClean="0"/>
                        <a:t>Judge 3</a:t>
                      </a:r>
                      <a:endParaRPr lang="en-US" sz="2800" dirty="0"/>
                    </a:p>
                  </a:txBody>
                  <a:tcPr/>
                </a:tc>
                <a:tc>
                  <a:txBody>
                    <a:bodyPr/>
                    <a:lstStyle/>
                    <a:p>
                      <a:pPr algn="ctr"/>
                      <a:r>
                        <a:rPr lang="en-US" sz="2800" dirty="0" smtClean="0">
                          <a:solidFill>
                            <a:srgbClr val="FF0000"/>
                          </a:solidFill>
                        </a:rPr>
                        <a:t>False</a:t>
                      </a:r>
                      <a:endParaRPr lang="en-US" sz="2800" dirty="0">
                        <a:solidFill>
                          <a:srgbClr val="FF0000"/>
                        </a:solidFill>
                      </a:endParaRPr>
                    </a:p>
                  </a:txBody>
                  <a:tcPr/>
                </a:tc>
                <a:tc>
                  <a:txBody>
                    <a:bodyPr/>
                    <a:lstStyle/>
                    <a:p>
                      <a:pPr algn="ctr"/>
                      <a:r>
                        <a:rPr lang="en-US" sz="2800" dirty="0" smtClean="0"/>
                        <a:t>True</a:t>
                      </a:r>
                      <a:endParaRPr lang="en-US" sz="2800" dirty="0"/>
                    </a:p>
                  </a:txBody>
                  <a:tcPr/>
                </a:tc>
                <a:tc>
                  <a:txBody>
                    <a:bodyPr/>
                    <a:lstStyle/>
                    <a:p>
                      <a:pPr algn="ctr"/>
                      <a:r>
                        <a:rPr lang="en-US" sz="2800" dirty="0" smtClean="0">
                          <a:solidFill>
                            <a:srgbClr val="FF0000"/>
                          </a:solidFill>
                        </a:rPr>
                        <a:t>False</a:t>
                      </a:r>
                      <a:endParaRPr lang="en-US" sz="2800" dirty="0">
                        <a:solidFill>
                          <a:srgbClr val="FF0000"/>
                        </a:solidFill>
                      </a:endParaRPr>
                    </a:p>
                  </a:txBody>
                  <a:tcPr/>
                </a:tc>
              </a:tr>
              <a:tr h="646790">
                <a:tc>
                  <a:txBody>
                    <a:bodyPr/>
                    <a:lstStyle/>
                    <a:p>
                      <a:r>
                        <a:rPr lang="en-US" sz="2800" b="1" dirty="0" smtClean="0">
                          <a:solidFill>
                            <a:srgbClr val="0000FF"/>
                          </a:solidFill>
                        </a:rPr>
                        <a:t>Majority</a:t>
                      </a:r>
                      <a:endParaRPr lang="en-US" sz="2800" b="1" dirty="0">
                        <a:solidFill>
                          <a:srgbClr val="0000FF"/>
                        </a:solidFill>
                      </a:endParaRPr>
                    </a:p>
                  </a:txBody>
                  <a:tcPr>
                    <a:solidFill>
                      <a:schemeClr val="bg1">
                        <a:lumMod val="85000"/>
                      </a:schemeClr>
                    </a:solidFill>
                  </a:tcPr>
                </a:tc>
                <a:tc>
                  <a:txBody>
                    <a:bodyPr/>
                    <a:lstStyle/>
                    <a:p>
                      <a:pPr algn="ctr"/>
                      <a:r>
                        <a:rPr lang="en-US" sz="2800" b="1" dirty="0" smtClean="0">
                          <a:solidFill>
                            <a:schemeClr val="tx1"/>
                          </a:solidFill>
                        </a:rPr>
                        <a:t>True</a:t>
                      </a:r>
                      <a:endParaRPr lang="en-US" sz="2800" b="1" dirty="0">
                        <a:solidFill>
                          <a:schemeClr val="tx1"/>
                        </a:solidFill>
                      </a:endParaRPr>
                    </a:p>
                  </a:txBody>
                  <a:tcPr>
                    <a:solidFill>
                      <a:schemeClr val="bg1">
                        <a:lumMod val="85000"/>
                      </a:schemeClr>
                    </a:solidFill>
                  </a:tcPr>
                </a:tc>
                <a:tc>
                  <a:txBody>
                    <a:bodyPr/>
                    <a:lstStyle/>
                    <a:p>
                      <a:pPr algn="ctr"/>
                      <a:r>
                        <a:rPr lang="en-US" sz="2800" b="1" dirty="0" smtClean="0">
                          <a:solidFill>
                            <a:srgbClr val="000000"/>
                          </a:solidFill>
                        </a:rPr>
                        <a:t>True</a:t>
                      </a:r>
                      <a:endParaRPr lang="en-US" sz="2800" b="1" dirty="0">
                        <a:solidFill>
                          <a:srgbClr val="000000"/>
                        </a:solidFill>
                      </a:endParaRPr>
                    </a:p>
                  </a:txBody>
                  <a:tcPr>
                    <a:solidFill>
                      <a:schemeClr val="bg1">
                        <a:lumMod val="85000"/>
                      </a:schemeClr>
                    </a:solidFill>
                  </a:tcPr>
                </a:tc>
                <a:tc>
                  <a:txBody>
                    <a:bodyPr/>
                    <a:lstStyle/>
                    <a:p>
                      <a:pPr algn="ctr"/>
                      <a:r>
                        <a:rPr lang="en-US" sz="2800" b="1" dirty="0" smtClean="0">
                          <a:solidFill>
                            <a:srgbClr val="FF0000"/>
                          </a:solidFill>
                        </a:rPr>
                        <a:t>False</a:t>
                      </a:r>
                      <a:endParaRPr lang="en-US" sz="2800" b="1" dirty="0">
                        <a:solidFill>
                          <a:srgbClr val="FF0000"/>
                        </a:solidFill>
                      </a:endParaRPr>
                    </a:p>
                  </a:txBody>
                  <a:tcPr>
                    <a:solidFill>
                      <a:schemeClr val="bg1">
                        <a:lumMod val="85000"/>
                      </a:schemeClr>
                    </a:solidFill>
                  </a:tcPr>
                </a:tc>
              </a:tr>
            </a:tbl>
          </a:graphicData>
        </a:graphic>
      </p:graphicFrame>
    </p:spTree>
    <p:extLst>
      <p:ext uri="{BB962C8B-B14F-4D97-AF65-F5344CB8AC3E}">
        <p14:creationId xmlns:p14="http://schemas.microsoft.com/office/powerpoint/2010/main" val="1121796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Progress in Computer Chess</a:t>
            </a:r>
            <a:endParaRPr lang="en-US" sz="2400" dirty="0">
              <a:solidFill>
                <a:srgbClr val="31859C"/>
              </a:solidFill>
            </a:endParaRPr>
          </a:p>
        </p:txBody>
      </p:sp>
      <p:pic>
        <p:nvPicPr>
          <p:cNvPr id="6" name="Picture 5" descr="DeepBlueFirstWinFinalPosi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994" y="1514876"/>
            <a:ext cx="3703388" cy="3722982"/>
          </a:xfrm>
          <a:prstGeom prst="rect">
            <a:avLst/>
          </a:prstGeom>
        </p:spPr>
      </p:pic>
      <p:pic>
        <p:nvPicPr>
          <p:cNvPr id="7" name="Picture 6" descr="ChessRatingsOverTim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3" y="1600490"/>
            <a:ext cx="5166071" cy="3403639"/>
          </a:xfrm>
          <a:prstGeom prst="rect">
            <a:avLst/>
          </a:prstGeom>
        </p:spPr>
      </p:pic>
      <p:sp>
        <p:nvSpPr>
          <p:cNvPr id="8" name="TextBox 7"/>
          <p:cNvSpPr txBox="1"/>
          <p:nvPr/>
        </p:nvSpPr>
        <p:spPr>
          <a:xfrm>
            <a:off x="5459627" y="5486059"/>
            <a:ext cx="3421129" cy="584776"/>
          </a:xfrm>
          <a:prstGeom prst="rect">
            <a:avLst/>
          </a:prstGeom>
          <a:noFill/>
        </p:spPr>
        <p:txBody>
          <a:bodyPr wrap="none" rtlCol="0">
            <a:spAutoFit/>
          </a:bodyPr>
          <a:lstStyle/>
          <a:p>
            <a:pPr algn="ctr"/>
            <a:r>
              <a:rPr lang="en-US" sz="1600" dirty="0" smtClean="0">
                <a:solidFill>
                  <a:srgbClr val="0000FF"/>
                </a:solidFill>
              </a:rPr>
              <a:t>Deep Blue (white) vs. Kasparov (black):</a:t>
            </a:r>
          </a:p>
          <a:p>
            <a:pPr algn="ctr"/>
            <a:r>
              <a:rPr lang="en-US" sz="1600" dirty="0" smtClean="0">
                <a:solidFill>
                  <a:srgbClr val="0000FF"/>
                </a:solidFill>
              </a:rPr>
              <a:t>Game 1 final position (black resigns)</a:t>
            </a:r>
            <a:endParaRPr lang="en-US" sz="1600" dirty="0">
              <a:solidFill>
                <a:srgbClr val="0000FF"/>
              </a:solidFill>
            </a:endParaRPr>
          </a:p>
        </p:txBody>
      </p:sp>
      <p:sp>
        <p:nvSpPr>
          <p:cNvPr id="9" name="TextBox 8"/>
          <p:cNvSpPr txBox="1"/>
          <p:nvPr/>
        </p:nvSpPr>
        <p:spPr>
          <a:xfrm>
            <a:off x="1236860" y="5598638"/>
            <a:ext cx="2029998" cy="307777"/>
          </a:xfrm>
          <a:prstGeom prst="rect">
            <a:avLst/>
          </a:prstGeom>
          <a:noFill/>
          <a:ln>
            <a:solidFill>
              <a:srgbClr val="008000"/>
            </a:solidFill>
          </a:ln>
        </p:spPr>
        <p:txBody>
          <a:bodyPr wrap="none" rtlCol="0">
            <a:spAutoFit/>
          </a:bodyPr>
          <a:lstStyle/>
          <a:p>
            <a:r>
              <a:rPr lang="en-US" sz="1400" dirty="0" smtClean="0"/>
              <a:t>Source: Erik </a:t>
            </a:r>
            <a:r>
              <a:rPr lang="en-US" sz="1400" dirty="0" err="1" smtClean="0"/>
              <a:t>Brynjolfsson</a:t>
            </a:r>
            <a:r>
              <a:rPr lang="en-US" sz="1400" dirty="0" smtClean="0"/>
              <a:t> </a:t>
            </a:r>
            <a:endParaRPr lang="en-US" sz="1400" dirty="0"/>
          </a:p>
        </p:txBody>
      </p:sp>
    </p:spTree>
    <p:extLst>
      <p:ext uri="{BB962C8B-B14F-4D97-AF65-F5344CB8AC3E}">
        <p14:creationId xmlns:p14="http://schemas.microsoft.com/office/powerpoint/2010/main" val="706769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9767"/>
            <a:ext cx="8226107" cy="510196"/>
          </a:xfrm>
        </p:spPr>
        <p:txBody>
          <a:bodyPr/>
          <a:lstStyle/>
          <a:p>
            <a:pPr algn="ctr"/>
            <a:r>
              <a:rPr lang="en-US" sz="2400" dirty="0" smtClean="0">
                <a:solidFill>
                  <a:schemeClr val="accent5">
                    <a:lumMod val="75000"/>
                  </a:schemeClr>
                </a:solidFill>
              </a:rPr>
              <a:t>Freestyle </a:t>
            </a:r>
            <a:r>
              <a:rPr lang="en-US" sz="2400" dirty="0" smtClean="0">
                <a:solidFill>
                  <a:schemeClr val="accent5">
                    <a:lumMod val="75000"/>
                  </a:schemeClr>
                </a:solidFill>
              </a:rPr>
              <a:t>Chess</a:t>
            </a:r>
            <a:endParaRPr lang="en-US" sz="2400" dirty="0">
              <a:solidFill>
                <a:schemeClr val="accent5">
                  <a:lumMod val="75000"/>
                </a:schemeClr>
              </a:solidFill>
            </a:endParaRPr>
          </a:p>
        </p:txBody>
      </p:sp>
      <p:sp>
        <p:nvSpPr>
          <p:cNvPr id="2" name="Text Placeholder 1"/>
          <p:cNvSpPr>
            <a:spLocks noGrp="1"/>
          </p:cNvSpPr>
          <p:nvPr>
            <p:ph type="body" sz="quarter" idx="10"/>
          </p:nvPr>
        </p:nvSpPr>
        <p:spPr>
          <a:xfrm>
            <a:off x="466725" y="1094944"/>
            <a:ext cx="8226425" cy="2890653"/>
          </a:xfrm>
        </p:spPr>
        <p:txBody>
          <a:bodyPr>
            <a:normAutofit fontScale="92500" lnSpcReduction="20000"/>
          </a:bodyPr>
          <a:lstStyle/>
          <a:p>
            <a:endParaRPr lang="en-US" dirty="0"/>
          </a:p>
          <a:p>
            <a:r>
              <a:rPr lang="en-US" dirty="0" smtClean="0"/>
              <a:t>Garry Kasparov introduced the idea of “</a:t>
            </a:r>
            <a:r>
              <a:rPr lang="en-US" dirty="0"/>
              <a:t>centaur chess” or “cyborg chess</a:t>
            </a:r>
            <a:r>
              <a:rPr lang="en-US" dirty="0" smtClean="0"/>
              <a:t>” as a way to further increase the level of chess play – a player can use a chess program as a consultant.</a:t>
            </a:r>
          </a:p>
          <a:p>
            <a:r>
              <a:rPr lang="en-US" dirty="0" smtClean="0"/>
              <a:t> </a:t>
            </a:r>
          </a:p>
          <a:p>
            <a:r>
              <a:rPr lang="en-US" dirty="0" smtClean="0"/>
              <a:t>Freestyle Chess is an “anything goes” variant: any number of humans and machines play chess under time controls.</a:t>
            </a:r>
          </a:p>
          <a:p>
            <a:endParaRPr lang="en-US" dirty="0"/>
          </a:p>
          <a:p>
            <a:r>
              <a:rPr lang="en-US" dirty="0" smtClean="0"/>
              <a:t>The first Freestyle Chess tournament took place in 2005, with 48 entrants, including several Grandmasters (ratings 2500 or above).</a:t>
            </a:r>
          </a:p>
          <a:p>
            <a:endParaRPr lang="en-US" dirty="0"/>
          </a:p>
        </p:txBody>
      </p:sp>
    </p:spTree>
    <p:extLst>
      <p:ext uri="{BB962C8B-B14F-4D97-AF65-F5344CB8AC3E}">
        <p14:creationId xmlns:p14="http://schemas.microsoft.com/office/powerpoint/2010/main" val="2485064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9767"/>
            <a:ext cx="8226107" cy="510196"/>
          </a:xfrm>
        </p:spPr>
        <p:txBody>
          <a:bodyPr/>
          <a:lstStyle/>
          <a:p>
            <a:pPr algn="ctr"/>
            <a:r>
              <a:rPr lang="en-US" sz="2400" dirty="0" smtClean="0">
                <a:solidFill>
                  <a:srgbClr val="31859C"/>
                </a:solidFill>
              </a:rPr>
              <a:t>Freestyle </a:t>
            </a:r>
            <a:r>
              <a:rPr lang="en-US" sz="2400" dirty="0" smtClean="0">
                <a:solidFill>
                  <a:srgbClr val="31859C"/>
                </a:solidFill>
              </a:rPr>
              <a:t>Chess</a:t>
            </a:r>
            <a:endParaRPr lang="en-US" sz="2400" dirty="0">
              <a:solidFill>
                <a:srgbClr val="31859C"/>
              </a:solidFill>
            </a:endParaRPr>
          </a:p>
        </p:txBody>
      </p:sp>
      <p:sp>
        <p:nvSpPr>
          <p:cNvPr id="2" name="Text Placeholder 1"/>
          <p:cNvSpPr>
            <a:spLocks noGrp="1"/>
          </p:cNvSpPr>
          <p:nvPr>
            <p:ph type="body" sz="quarter" idx="10"/>
          </p:nvPr>
        </p:nvSpPr>
        <p:spPr>
          <a:xfrm>
            <a:off x="466725" y="1094944"/>
            <a:ext cx="8226425" cy="4934548"/>
          </a:xfrm>
        </p:spPr>
        <p:txBody>
          <a:bodyPr>
            <a:normAutofit fontScale="92500" lnSpcReduction="20000"/>
          </a:bodyPr>
          <a:lstStyle/>
          <a:p>
            <a:endParaRPr lang="en-US" dirty="0"/>
          </a:p>
          <a:p>
            <a:r>
              <a:rPr lang="en-US" dirty="0" smtClean="0"/>
              <a:t>Garry Kasparov introduced the idea of “</a:t>
            </a:r>
            <a:r>
              <a:rPr lang="en-US" dirty="0"/>
              <a:t>centaur chess” or “cyborg chess</a:t>
            </a:r>
            <a:r>
              <a:rPr lang="en-US" dirty="0" smtClean="0"/>
              <a:t>” as a way to further increase the level of chess play – a player can use a chess program as a consultant.</a:t>
            </a:r>
          </a:p>
          <a:p>
            <a:r>
              <a:rPr lang="en-US" dirty="0" smtClean="0"/>
              <a:t> </a:t>
            </a:r>
          </a:p>
          <a:p>
            <a:r>
              <a:rPr lang="en-US" dirty="0" smtClean="0"/>
              <a:t>Freestyle Chess is an “anything goes” variant: any number of humans and machines play chess under time controls.</a:t>
            </a:r>
          </a:p>
          <a:p>
            <a:endParaRPr lang="en-US" dirty="0"/>
          </a:p>
          <a:p>
            <a:r>
              <a:rPr lang="en-US" dirty="0" smtClean="0"/>
              <a:t>The first Freestyle Chess tournament took place in 2005, with 48 entrants, including several Grandmasters (ratings 2500 or above).</a:t>
            </a:r>
          </a:p>
          <a:p>
            <a:endParaRPr lang="en-US" dirty="0"/>
          </a:p>
          <a:p>
            <a:r>
              <a:rPr lang="en-US" dirty="0" smtClean="0">
                <a:solidFill>
                  <a:srgbClr val="000090"/>
                </a:solidFill>
              </a:rPr>
              <a:t>The winning team:</a:t>
            </a:r>
          </a:p>
          <a:p>
            <a:r>
              <a:rPr lang="en-US" dirty="0" smtClean="0">
                <a:solidFill>
                  <a:srgbClr val="000090"/>
                </a:solidFill>
              </a:rPr>
              <a:t>Steven </a:t>
            </a:r>
            <a:r>
              <a:rPr lang="en-US" dirty="0" err="1" smtClean="0">
                <a:solidFill>
                  <a:srgbClr val="000090"/>
                </a:solidFill>
              </a:rPr>
              <a:t>Cramton</a:t>
            </a:r>
            <a:r>
              <a:rPr lang="en-US" dirty="0">
                <a:solidFill>
                  <a:srgbClr val="000090"/>
                </a:solidFill>
              </a:rPr>
              <a:t> </a:t>
            </a:r>
            <a:r>
              <a:rPr lang="en-US" dirty="0" smtClean="0">
                <a:solidFill>
                  <a:srgbClr val="000090"/>
                </a:solidFill>
              </a:rPr>
              <a:t>(1685 USCF) and Zackary Stephen</a:t>
            </a:r>
            <a:r>
              <a:rPr lang="en-US" dirty="0">
                <a:solidFill>
                  <a:srgbClr val="000090"/>
                </a:solidFill>
              </a:rPr>
              <a:t> </a:t>
            </a:r>
            <a:r>
              <a:rPr lang="en-US" dirty="0" smtClean="0">
                <a:solidFill>
                  <a:srgbClr val="000090"/>
                </a:solidFill>
              </a:rPr>
              <a:t>(1398 USCF) with 3 computers running chess engines.</a:t>
            </a:r>
          </a:p>
          <a:p>
            <a:endParaRPr lang="en-US" dirty="0" smtClean="0"/>
          </a:p>
          <a:p>
            <a:r>
              <a:rPr lang="en-US" i="1" dirty="0">
                <a:solidFill>
                  <a:srgbClr val="0000FF"/>
                </a:solidFill>
              </a:rPr>
              <a:t>“We had really good methodology for when to use the computer and when to use our human </a:t>
            </a:r>
            <a:r>
              <a:rPr lang="en-US" i="1" dirty="0" smtClean="0">
                <a:solidFill>
                  <a:srgbClr val="0000FF"/>
                </a:solidFill>
              </a:rPr>
              <a:t>judgment</a:t>
            </a:r>
            <a:r>
              <a:rPr lang="en-US" i="1" dirty="0">
                <a:solidFill>
                  <a:srgbClr val="0000FF"/>
                </a:solidFill>
              </a:rPr>
              <a:t>, that elevated our advantage,</a:t>
            </a:r>
            <a:r>
              <a:rPr lang="en-US" i="1" dirty="0" smtClean="0">
                <a:solidFill>
                  <a:srgbClr val="0000FF"/>
                </a:solidFill>
              </a:rPr>
              <a:t>”</a:t>
            </a:r>
            <a:endParaRPr lang="en-US" i="1" dirty="0">
              <a:solidFill>
                <a:srgbClr val="0000FF"/>
              </a:solidFill>
            </a:endParaRPr>
          </a:p>
        </p:txBody>
      </p:sp>
    </p:spTree>
    <p:extLst>
      <p:ext uri="{BB962C8B-B14F-4D97-AF65-F5344CB8AC3E}">
        <p14:creationId xmlns:p14="http://schemas.microsoft.com/office/powerpoint/2010/main" val="8191647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336" y="941374"/>
            <a:ext cx="8215714" cy="2123658"/>
          </a:xfrm>
          <a:prstGeom prst="rect">
            <a:avLst/>
          </a:prstGeom>
          <a:noFill/>
          <a:ln w="19050" cmpd="sng">
            <a:solidFill>
              <a:srgbClr val="008000"/>
            </a:solidFill>
          </a:ln>
        </p:spPr>
        <p:txBody>
          <a:bodyPr wrap="square" rtlCol="0">
            <a:spAutoFit/>
          </a:bodyPr>
          <a:lstStyle/>
          <a:p>
            <a:r>
              <a:rPr lang="en-US" sz="2400" dirty="0" smtClean="0">
                <a:solidFill>
                  <a:srgbClr val="0000FF"/>
                </a:solidFill>
              </a:rPr>
              <a:t>“[A] weak </a:t>
            </a:r>
            <a:r>
              <a:rPr lang="en-US" sz="2400" dirty="0">
                <a:solidFill>
                  <a:srgbClr val="0000FF"/>
                </a:solidFill>
              </a:rPr>
              <a:t>human </a:t>
            </a:r>
            <a:r>
              <a:rPr lang="en-US" sz="2400" dirty="0" smtClean="0">
                <a:solidFill>
                  <a:srgbClr val="0000FF"/>
                </a:solidFill>
              </a:rPr>
              <a:t>plus </a:t>
            </a:r>
            <a:r>
              <a:rPr lang="en-US" sz="2400" dirty="0">
                <a:solidFill>
                  <a:srgbClr val="0000FF"/>
                </a:solidFill>
              </a:rPr>
              <a:t>machine </a:t>
            </a:r>
            <a:r>
              <a:rPr lang="en-US" sz="2400" dirty="0" smtClean="0">
                <a:solidFill>
                  <a:srgbClr val="0000FF"/>
                </a:solidFill>
              </a:rPr>
              <a:t>plus </a:t>
            </a:r>
            <a:r>
              <a:rPr lang="en-US" sz="2400" i="1" dirty="0">
                <a:solidFill>
                  <a:srgbClr val="0000FF"/>
                </a:solidFill>
              </a:rPr>
              <a:t>better process </a:t>
            </a:r>
            <a:r>
              <a:rPr lang="en-US" sz="2400" dirty="0" smtClean="0">
                <a:solidFill>
                  <a:srgbClr val="0000FF"/>
                </a:solidFill>
              </a:rPr>
              <a:t>was </a:t>
            </a:r>
            <a:r>
              <a:rPr lang="en-US" sz="2400" dirty="0">
                <a:solidFill>
                  <a:srgbClr val="0000FF"/>
                </a:solidFill>
              </a:rPr>
              <a:t>superior to </a:t>
            </a:r>
            <a:r>
              <a:rPr lang="en-US" sz="2400" dirty="0" smtClean="0">
                <a:solidFill>
                  <a:srgbClr val="0000FF"/>
                </a:solidFill>
              </a:rPr>
              <a:t>a </a:t>
            </a:r>
            <a:r>
              <a:rPr lang="en-US" sz="2400" dirty="0">
                <a:solidFill>
                  <a:srgbClr val="0000FF"/>
                </a:solidFill>
              </a:rPr>
              <a:t>strong computer alone and, more remarkably</a:t>
            </a:r>
            <a:r>
              <a:rPr lang="en-US" sz="2400" dirty="0" smtClean="0">
                <a:solidFill>
                  <a:srgbClr val="0000FF"/>
                </a:solidFill>
              </a:rPr>
              <a:t>, superior </a:t>
            </a:r>
            <a:r>
              <a:rPr lang="en-US" sz="2400" dirty="0">
                <a:solidFill>
                  <a:srgbClr val="0000FF"/>
                </a:solidFill>
              </a:rPr>
              <a:t>to a strong human </a:t>
            </a:r>
            <a:r>
              <a:rPr lang="en-US" sz="2400" dirty="0" smtClean="0">
                <a:solidFill>
                  <a:srgbClr val="0000FF"/>
                </a:solidFill>
              </a:rPr>
              <a:t>plus </a:t>
            </a:r>
            <a:r>
              <a:rPr lang="en-US" sz="2400" dirty="0">
                <a:solidFill>
                  <a:srgbClr val="0000FF"/>
                </a:solidFill>
              </a:rPr>
              <a:t>machine </a:t>
            </a:r>
            <a:r>
              <a:rPr lang="en-US" sz="2400" dirty="0" smtClean="0">
                <a:solidFill>
                  <a:srgbClr val="0000FF"/>
                </a:solidFill>
              </a:rPr>
              <a:t>plus</a:t>
            </a:r>
            <a:r>
              <a:rPr lang="en-US" sz="2400" dirty="0" smtClean="0">
                <a:solidFill>
                  <a:srgbClr val="0000FF"/>
                </a:solidFill>
              </a:rPr>
              <a:t> </a:t>
            </a:r>
            <a:r>
              <a:rPr lang="en-US" sz="2400" i="1" dirty="0">
                <a:solidFill>
                  <a:srgbClr val="0000FF"/>
                </a:solidFill>
              </a:rPr>
              <a:t>inferior process</a:t>
            </a:r>
            <a:r>
              <a:rPr lang="en-US" sz="2400" dirty="0">
                <a:solidFill>
                  <a:srgbClr val="0000FF"/>
                </a:solidFill>
              </a:rPr>
              <a:t>.”</a:t>
            </a:r>
            <a:r>
              <a:rPr lang="en-US" sz="2400" i="1" dirty="0">
                <a:solidFill>
                  <a:srgbClr val="0000FF"/>
                </a:solidFill>
              </a:rPr>
              <a:t> </a:t>
            </a:r>
            <a:endParaRPr lang="en-US" sz="2400" i="1" dirty="0" smtClean="0">
              <a:solidFill>
                <a:srgbClr val="0000FF"/>
              </a:solidFill>
            </a:endParaRPr>
          </a:p>
          <a:p>
            <a:endParaRPr lang="en-US" sz="2400" i="1" dirty="0"/>
          </a:p>
          <a:p>
            <a:r>
              <a:rPr lang="en-US" i="1" dirty="0" smtClean="0">
                <a:solidFill>
                  <a:srgbClr val="0000FF"/>
                </a:solidFill>
              </a:rPr>
              <a:t>Garry Kasparov</a:t>
            </a:r>
            <a:endParaRPr lang="en-US" dirty="0">
              <a:solidFill>
                <a:srgbClr val="0000FF"/>
              </a:solidFill>
            </a:endParaRPr>
          </a:p>
          <a:p>
            <a:endParaRPr lang="en-US" dirty="0"/>
          </a:p>
        </p:txBody>
      </p:sp>
      <p:sp>
        <p:nvSpPr>
          <p:cNvPr id="3" name="Title 2"/>
          <p:cNvSpPr>
            <a:spLocks noGrp="1"/>
          </p:cNvSpPr>
          <p:nvPr>
            <p:ph type="title"/>
          </p:nvPr>
        </p:nvSpPr>
        <p:spPr/>
        <p:txBody>
          <a:bodyPr/>
          <a:lstStyle/>
          <a:p>
            <a:r>
              <a:rPr lang="en-US" sz="2400" dirty="0" smtClean="0">
                <a:solidFill>
                  <a:schemeClr val="accent5">
                    <a:lumMod val="75000"/>
                  </a:schemeClr>
                </a:solidFill>
              </a:rPr>
              <a:t>Kasparov on Freestyle</a:t>
            </a:r>
            <a:endParaRPr lang="en-US" sz="2400" dirty="0">
              <a:solidFill>
                <a:schemeClr val="accent5">
                  <a:lumMod val="75000"/>
                </a:schemeClr>
              </a:solidFill>
            </a:endParaRPr>
          </a:p>
        </p:txBody>
      </p:sp>
    </p:spTree>
    <p:extLst>
      <p:ext uri="{BB962C8B-B14F-4D97-AF65-F5344CB8AC3E}">
        <p14:creationId xmlns:p14="http://schemas.microsoft.com/office/powerpoint/2010/main" val="21717740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Spectrum of Themes</a:t>
            </a:r>
            <a:endParaRPr lang="en-US" sz="2400" dirty="0">
              <a:solidFill>
                <a:srgbClr val="31859C"/>
              </a:solidFill>
            </a:endParaRPr>
          </a:p>
        </p:txBody>
      </p:sp>
      <p:cxnSp>
        <p:nvCxnSpPr>
          <p:cNvPr id="3" name="Straight Connector 2"/>
          <p:cNvCxnSpPr/>
          <p:nvPr/>
        </p:nvCxnSpPr>
        <p:spPr>
          <a:xfrm>
            <a:off x="117086" y="2444774"/>
            <a:ext cx="8569713" cy="0"/>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2333" y="2084915"/>
            <a:ext cx="1282723" cy="338554"/>
          </a:xfrm>
          <a:prstGeom prst="rect">
            <a:avLst/>
          </a:prstGeom>
          <a:noFill/>
        </p:spPr>
        <p:txBody>
          <a:bodyPr wrap="none" rtlCol="0">
            <a:spAutoFit/>
          </a:bodyPr>
          <a:lstStyle/>
          <a:p>
            <a:r>
              <a:rPr lang="en-US" sz="1600" dirty="0" smtClean="0"/>
              <a:t>Replacement</a:t>
            </a:r>
            <a:endParaRPr lang="en-US" sz="1600" dirty="0"/>
          </a:p>
        </p:txBody>
      </p:sp>
      <p:sp>
        <p:nvSpPr>
          <p:cNvPr id="8" name="TextBox 7"/>
          <p:cNvSpPr txBox="1"/>
          <p:nvPr/>
        </p:nvSpPr>
        <p:spPr>
          <a:xfrm>
            <a:off x="2174483" y="2089037"/>
            <a:ext cx="548147" cy="338554"/>
          </a:xfrm>
          <a:prstGeom prst="rect">
            <a:avLst/>
          </a:prstGeom>
          <a:noFill/>
        </p:spPr>
        <p:txBody>
          <a:bodyPr wrap="none" rtlCol="0">
            <a:spAutoFit/>
          </a:bodyPr>
          <a:lstStyle/>
          <a:p>
            <a:r>
              <a:rPr lang="en-US" sz="1600" dirty="0" smtClean="0"/>
              <a:t>Tool</a:t>
            </a:r>
            <a:endParaRPr lang="en-US" sz="1600" dirty="0"/>
          </a:p>
        </p:txBody>
      </p:sp>
      <p:sp>
        <p:nvSpPr>
          <p:cNvPr id="9" name="TextBox 8"/>
          <p:cNvSpPr txBox="1"/>
          <p:nvPr/>
        </p:nvSpPr>
        <p:spPr>
          <a:xfrm>
            <a:off x="3599010" y="2106220"/>
            <a:ext cx="1153581" cy="338554"/>
          </a:xfrm>
          <a:prstGeom prst="rect">
            <a:avLst/>
          </a:prstGeom>
          <a:noFill/>
        </p:spPr>
        <p:txBody>
          <a:bodyPr wrap="none" rtlCol="0">
            <a:spAutoFit/>
          </a:bodyPr>
          <a:lstStyle/>
          <a:p>
            <a:r>
              <a:rPr lang="en-US" sz="1600" dirty="0" smtClean="0"/>
              <a:t>Partnership</a:t>
            </a:r>
            <a:endParaRPr lang="en-US" sz="1600" dirty="0"/>
          </a:p>
        </p:txBody>
      </p:sp>
      <p:sp>
        <p:nvSpPr>
          <p:cNvPr id="10" name="TextBox 9"/>
          <p:cNvSpPr txBox="1"/>
          <p:nvPr/>
        </p:nvSpPr>
        <p:spPr>
          <a:xfrm>
            <a:off x="5463142" y="2107889"/>
            <a:ext cx="1425991" cy="338554"/>
          </a:xfrm>
          <a:prstGeom prst="rect">
            <a:avLst/>
          </a:prstGeom>
          <a:noFill/>
        </p:spPr>
        <p:txBody>
          <a:bodyPr wrap="none" rtlCol="0">
            <a:spAutoFit/>
          </a:bodyPr>
          <a:lstStyle/>
          <a:p>
            <a:r>
              <a:rPr lang="en-US" sz="1600" dirty="0" smtClean="0"/>
              <a:t>Augmentation</a:t>
            </a:r>
            <a:endParaRPr lang="en-US" sz="1600" dirty="0"/>
          </a:p>
        </p:txBody>
      </p:sp>
      <p:sp>
        <p:nvSpPr>
          <p:cNvPr id="11" name="TextBox 10"/>
          <p:cNvSpPr txBox="1"/>
          <p:nvPr/>
        </p:nvSpPr>
        <p:spPr>
          <a:xfrm>
            <a:off x="7508502" y="2107889"/>
            <a:ext cx="1006405" cy="338554"/>
          </a:xfrm>
          <a:prstGeom prst="rect">
            <a:avLst/>
          </a:prstGeom>
          <a:noFill/>
        </p:spPr>
        <p:txBody>
          <a:bodyPr wrap="none" rtlCol="0">
            <a:spAutoFit/>
          </a:bodyPr>
          <a:lstStyle/>
          <a:p>
            <a:r>
              <a:rPr lang="en-US" sz="1600" dirty="0" smtClean="0"/>
              <a:t>Symbiosis</a:t>
            </a:r>
            <a:endParaRPr lang="en-US" sz="1600" dirty="0"/>
          </a:p>
        </p:txBody>
      </p:sp>
      <p:sp>
        <p:nvSpPr>
          <p:cNvPr id="12" name="Rectangle 11"/>
          <p:cNvSpPr/>
          <p:nvPr/>
        </p:nvSpPr>
        <p:spPr>
          <a:xfrm>
            <a:off x="359376" y="2556417"/>
            <a:ext cx="1546216" cy="338554"/>
          </a:xfrm>
          <a:prstGeom prst="rect">
            <a:avLst/>
          </a:prstGeom>
        </p:spPr>
        <p:txBody>
          <a:bodyPr wrap="none">
            <a:spAutoFit/>
          </a:bodyPr>
          <a:lstStyle/>
          <a:p>
            <a:r>
              <a:rPr lang="en-US" sz="1600" dirty="0" smtClean="0">
                <a:solidFill>
                  <a:srgbClr val="0000FF"/>
                </a:solidFill>
              </a:rPr>
              <a:t>Loosely Coupled</a:t>
            </a:r>
            <a:endParaRPr lang="en-US" sz="1600" dirty="0">
              <a:solidFill>
                <a:srgbClr val="0000FF"/>
              </a:solidFill>
            </a:endParaRPr>
          </a:p>
        </p:txBody>
      </p:sp>
      <p:sp>
        <p:nvSpPr>
          <p:cNvPr id="13" name="Rectangle 12"/>
          <p:cNvSpPr/>
          <p:nvPr/>
        </p:nvSpPr>
        <p:spPr>
          <a:xfrm>
            <a:off x="6987144" y="2556417"/>
            <a:ext cx="1481395" cy="338554"/>
          </a:xfrm>
          <a:prstGeom prst="rect">
            <a:avLst/>
          </a:prstGeom>
        </p:spPr>
        <p:txBody>
          <a:bodyPr wrap="none">
            <a:spAutoFit/>
          </a:bodyPr>
          <a:lstStyle/>
          <a:p>
            <a:r>
              <a:rPr lang="en-US" sz="1600" dirty="0" smtClean="0">
                <a:solidFill>
                  <a:srgbClr val="0000FF"/>
                </a:solidFill>
              </a:rPr>
              <a:t>Tightly Coupled</a:t>
            </a:r>
            <a:endParaRPr lang="en-US" sz="1600" dirty="0">
              <a:solidFill>
                <a:srgbClr val="0000FF"/>
              </a:solidFill>
            </a:endParaRPr>
          </a:p>
        </p:txBody>
      </p:sp>
      <p:pic>
        <p:nvPicPr>
          <p:cNvPr id="5" name="Picture 4" descr="roboc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976" y="3357032"/>
            <a:ext cx="1492253" cy="1401923"/>
          </a:xfrm>
          <a:prstGeom prst="rect">
            <a:avLst/>
          </a:prstGeom>
        </p:spPr>
      </p:pic>
      <p:pic>
        <p:nvPicPr>
          <p:cNvPr id="15" name="Picture 14" descr="lost-in-space-rob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865" y="3369605"/>
            <a:ext cx="1887073" cy="1389350"/>
          </a:xfrm>
          <a:prstGeom prst="rect">
            <a:avLst/>
          </a:prstGeom>
        </p:spPr>
      </p:pic>
      <p:pic>
        <p:nvPicPr>
          <p:cNvPr id="16" name="Picture 15" descr="Terminat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53" y="3357031"/>
            <a:ext cx="1692385" cy="1401923"/>
          </a:xfrm>
          <a:prstGeom prst="rect">
            <a:avLst/>
          </a:prstGeom>
        </p:spPr>
      </p:pic>
      <p:pic>
        <p:nvPicPr>
          <p:cNvPr id="17" name="Picture 16" descr="deckerily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8893" y="3340787"/>
            <a:ext cx="2037682" cy="1418167"/>
          </a:xfrm>
          <a:prstGeom prst="rect">
            <a:avLst/>
          </a:prstGeom>
        </p:spPr>
      </p:pic>
      <p:pic>
        <p:nvPicPr>
          <p:cNvPr id="18" name="Picture 17" descr="bladerunn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1219" y="3369605"/>
            <a:ext cx="1535409" cy="1389349"/>
          </a:xfrm>
          <a:prstGeom prst="rect">
            <a:avLst/>
          </a:prstGeom>
        </p:spPr>
      </p:pic>
    </p:spTree>
    <p:extLst>
      <p:ext uri="{BB962C8B-B14F-4D97-AF65-F5344CB8AC3E}">
        <p14:creationId xmlns:p14="http://schemas.microsoft.com/office/powerpoint/2010/main" val="35847792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336" y="941374"/>
            <a:ext cx="8215714" cy="2123658"/>
          </a:xfrm>
          <a:prstGeom prst="rect">
            <a:avLst/>
          </a:prstGeom>
          <a:noFill/>
          <a:ln w="19050" cmpd="sng">
            <a:solidFill>
              <a:srgbClr val="008000"/>
            </a:solidFill>
          </a:ln>
        </p:spPr>
        <p:txBody>
          <a:bodyPr wrap="square" rtlCol="0">
            <a:spAutoFit/>
          </a:bodyPr>
          <a:lstStyle/>
          <a:p>
            <a:r>
              <a:rPr lang="en-US" sz="2400" dirty="0" smtClean="0">
                <a:solidFill>
                  <a:srgbClr val="0000FF"/>
                </a:solidFill>
              </a:rPr>
              <a:t>“[A] weak </a:t>
            </a:r>
            <a:r>
              <a:rPr lang="en-US" sz="2400" dirty="0">
                <a:solidFill>
                  <a:srgbClr val="0000FF"/>
                </a:solidFill>
              </a:rPr>
              <a:t>human </a:t>
            </a:r>
            <a:r>
              <a:rPr lang="en-US" sz="2400" dirty="0" smtClean="0">
                <a:solidFill>
                  <a:srgbClr val="0000FF"/>
                </a:solidFill>
              </a:rPr>
              <a:t>plus </a:t>
            </a:r>
            <a:r>
              <a:rPr lang="en-US" sz="2400" dirty="0">
                <a:solidFill>
                  <a:srgbClr val="0000FF"/>
                </a:solidFill>
              </a:rPr>
              <a:t>machine </a:t>
            </a:r>
            <a:r>
              <a:rPr lang="en-US" sz="2400" dirty="0" smtClean="0">
                <a:solidFill>
                  <a:srgbClr val="0000FF"/>
                </a:solidFill>
              </a:rPr>
              <a:t>plus </a:t>
            </a:r>
            <a:r>
              <a:rPr lang="en-US" sz="2400" i="1" dirty="0">
                <a:solidFill>
                  <a:srgbClr val="0000FF"/>
                </a:solidFill>
              </a:rPr>
              <a:t>better process </a:t>
            </a:r>
            <a:r>
              <a:rPr lang="en-US" sz="2400" dirty="0" smtClean="0">
                <a:solidFill>
                  <a:srgbClr val="0000FF"/>
                </a:solidFill>
              </a:rPr>
              <a:t>was </a:t>
            </a:r>
            <a:r>
              <a:rPr lang="en-US" sz="2400" dirty="0">
                <a:solidFill>
                  <a:srgbClr val="0000FF"/>
                </a:solidFill>
              </a:rPr>
              <a:t>superior to </a:t>
            </a:r>
            <a:r>
              <a:rPr lang="en-US" sz="2400" dirty="0" smtClean="0">
                <a:solidFill>
                  <a:srgbClr val="0000FF"/>
                </a:solidFill>
              </a:rPr>
              <a:t>a </a:t>
            </a:r>
            <a:r>
              <a:rPr lang="en-US" sz="2400" dirty="0">
                <a:solidFill>
                  <a:srgbClr val="0000FF"/>
                </a:solidFill>
              </a:rPr>
              <a:t>strong computer alone and, more remarkably</a:t>
            </a:r>
            <a:r>
              <a:rPr lang="en-US" sz="2400" dirty="0" smtClean="0">
                <a:solidFill>
                  <a:srgbClr val="0000FF"/>
                </a:solidFill>
              </a:rPr>
              <a:t>, superior </a:t>
            </a:r>
            <a:r>
              <a:rPr lang="en-US" sz="2400" dirty="0">
                <a:solidFill>
                  <a:srgbClr val="0000FF"/>
                </a:solidFill>
              </a:rPr>
              <a:t>to a strong human </a:t>
            </a:r>
            <a:r>
              <a:rPr lang="en-US" sz="2400" dirty="0" smtClean="0">
                <a:solidFill>
                  <a:srgbClr val="0000FF"/>
                </a:solidFill>
              </a:rPr>
              <a:t>plus </a:t>
            </a:r>
            <a:r>
              <a:rPr lang="en-US" sz="2400" dirty="0">
                <a:solidFill>
                  <a:srgbClr val="0000FF"/>
                </a:solidFill>
              </a:rPr>
              <a:t>machine </a:t>
            </a:r>
            <a:r>
              <a:rPr lang="en-US" sz="2400" dirty="0" smtClean="0">
                <a:solidFill>
                  <a:srgbClr val="0000FF"/>
                </a:solidFill>
              </a:rPr>
              <a:t>plus</a:t>
            </a:r>
            <a:r>
              <a:rPr lang="en-US" sz="2400" dirty="0" smtClean="0">
                <a:solidFill>
                  <a:srgbClr val="0000FF"/>
                </a:solidFill>
              </a:rPr>
              <a:t> </a:t>
            </a:r>
            <a:r>
              <a:rPr lang="en-US" sz="2400" i="1" dirty="0">
                <a:solidFill>
                  <a:srgbClr val="0000FF"/>
                </a:solidFill>
              </a:rPr>
              <a:t>inferior process</a:t>
            </a:r>
            <a:r>
              <a:rPr lang="en-US" sz="2400" dirty="0">
                <a:solidFill>
                  <a:srgbClr val="0000FF"/>
                </a:solidFill>
              </a:rPr>
              <a:t>.”</a:t>
            </a:r>
            <a:r>
              <a:rPr lang="en-US" sz="2400" i="1" dirty="0">
                <a:solidFill>
                  <a:srgbClr val="0000FF"/>
                </a:solidFill>
              </a:rPr>
              <a:t> </a:t>
            </a:r>
            <a:endParaRPr lang="en-US" sz="2400" i="1" dirty="0" smtClean="0">
              <a:solidFill>
                <a:srgbClr val="0000FF"/>
              </a:solidFill>
            </a:endParaRPr>
          </a:p>
          <a:p>
            <a:endParaRPr lang="en-US" sz="2400" i="1" dirty="0"/>
          </a:p>
          <a:p>
            <a:r>
              <a:rPr lang="en-US" i="1" dirty="0" smtClean="0">
                <a:solidFill>
                  <a:srgbClr val="0000FF"/>
                </a:solidFill>
              </a:rPr>
              <a:t>Garry Kasparov</a:t>
            </a:r>
            <a:endParaRPr lang="en-US" dirty="0">
              <a:solidFill>
                <a:srgbClr val="0000FF"/>
              </a:solidFill>
            </a:endParaRPr>
          </a:p>
          <a:p>
            <a:endParaRPr lang="en-US" dirty="0"/>
          </a:p>
        </p:txBody>
      </p:sp>
      <p:sp>
        <p:nvSpPr>
          <p:cNvPr id="2" name="TextBox 1"/>
          <p:cNvSpPr txBox="1"/>
          <p:nvPr/>
        </p:nvSpPr>
        <p:spPr>
          <a:xfrm>
            <a:off x="1520718" y="3675516"/>
            <a:ext cx="6480919" cy="2308324"/>
          </a:xfrm>
          <a:prstGeom prst="rect">
            <a:avLst/>
          </a:prstGeom>
          <a:noFill/>
          <a:ln w="28575" cmpd="sng">
            <a:solidFill>
              <a:schemeClr val="accent6">
                <a:lumMod val="50000"/>
              </a:schemeClr>
            </a:solidFill>
          </a:ln>
        </p:spPr>
        <p:txBody>
          <a:bodyPr wrap="square" rtlCol="0">
            <a:spAutoFit/>
          </a:bodyPr>
          <a:lstStyle/>
          <a:p>
            <a:r>
              <a:rPr lang="en-US" dirty="0" smtClean="0">
                <a:solidFill>
                  <a:srgbClr val="000090"/>
                </a:solidFill>
              </a:rPr>
              <a:t>Excerpt from a recent interview with Kasparov:</a:t>
            </a:r>
          </a:p>
          <a:p>
            <a:endParaRPr lang="en-US" dirty="0" smtClean="0">
              <a:solidFill>
                <a:srgbClr val="000090"/>
              </a:solidFill>
            </a:endParaRPr>
          </a:p>
          <a:p>
            <a:r>
              <a:rPr lang="en-US" b="1" i="1" dirty="0" smtClean="0">
                <a:solidFill>
                  <a:srgbClr val="000090"/>
                </a:solidFill>
              </a:rPr>
              <a:t>Interviewer</a:t>
            </a:r>
            <a:r>
              <a:rPr lang="en-US" i="1" dirty="0" smtClean="0">
                <a:solidFill>
                  <a:srgbClr val="000090"/>
                </a:solidFill>
              </a:rPr>
              <a:t>: Today</a:t>
            </a:r>
            <a:r>
              <a:rPr lang="en-US" i="1" dirty="0">
                <a:solidFill>
                  <a:srgbClr val="000090"/>
                </a:solidFill>
              </a:rPr>
              <a:t>, 2017, do you still think it’s the case that a human paired with a set of programs is better than playing against just the single strongest computer program in chess</a:t>
            </a:r>
            <a:r>
              <a:rPr lang="en-US" i="1" dirty="0" smtClean="0">
                <a:solidFill>
                  <a:srgbClr val="000090"/>
                </a:solidFill>
              </a:rPr>
              <a:t>?</a:t>
            </a:r>
          </a:p>
          <a:p>
            <a:endParaRPr lang="en-US" i="1" dirty="0">
              <a:solidFill>
                <a:srgbClr val="000090"/>
              </a:solidFill>
            </a:endParaRPr>
          </a:p>
          <a:p>
            <a:r>
              <a:rPr lang="en-US" b="1" i="1" dirty="0">
                <a:solidFill>
                  <a:srgbClr val="000090"/>
                </a:solidFill>
              </a:rPr>
              <a:t>KASPAROV:</a:t>
            </a:r>
            <a:r>
              <a:rPr lang="en-US" i="1" dirty="0">
                <a:solidFill>
                  <a:srgbClr val="000090"/>
                </a:solidFill>
              </a:rPr>
              <a:t> There’s no doubt about it.</a:t>
            </a:r>
          </a:p>
          <a:p>
            <a:endParaRPr lang="en-US" i="1" dirty="0"/>
          </a:p>
        </p:txBody>
      </p:sp>
      <p:sp>
        <p:nvSpPr>
          <p:cNvPr id="3" name="Title 2"/>
          <p:cNvSpPr>
            <a:spLocks noGrp="1"/>
          </p:cNvSpPr>
          <p:nvPr>
            <p:ph type="title"/>
          </p:nvPr>
        </p:nvSpPr>
        <p:spPr/>
        <p:txBody>
          <a:bodyPr/>
          <a:lstStyle/>
          <a:p>
            <a:r>
              <a:rPr lang="en-US" sz="2400" dirty="0" smtClean="0">
                <a:solidFill>
                  <a:srgbClr val="31859C"/>
                </a:solidFill>
              </a:rPr>
              <a:t>Kasparov on Freestyle</a:t>
            </a:r>
            <a:endParaRPr lang="en-US" sz="2400" dirty="0">
              <a:solidFill>
                <a:srgbClr val="31859C"/>
              </a:solidFill>
            </a:endParaRPr>
          </a:p>
        </p:txBody>
      </p:sp>
    </p:spTree>
    <p:extLst>
      <p:ext uri="{BB962C8B-B14F-4D97-AF65-F5344CB8AC3E}">
        <p14:creationId xmlns:p14="http://schemas.microsoft.com/office/powerpoint/2010/main" val="31299246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Robot-IED-28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321" y="301564"/>
            <a:ext cx="5362014" cy="5745015"/>
          </a:xfrm>
          <a:prstGeom prst="rect">
            <a:avLst/>
          </a:prstGeom>
        </p:spPr>
      </p:pic>
      <p:sp>
        <p:nvSpPr>
          <p:cNvPr id="6" name="TextBox 5"/>
          <p:cNvSpPr txBox="1"/>
          <p:nvPr/>
        </p:nvSpPr>
        <p:spPr>
          <a:xfrm>
            <a:off x="2798375" y="6161846"/>
            <a:ext cx="4112875" cy="276999"/>
          </a:xfrm>
          <a:prstGeom prst="rect">
            <a:avLst/>
          </a:prstGeom>
          <a:noFill/>
          <a:ln w="28575" cmpd="sng">
            <a:solidFill>
              <a:srgbClr val="008000"/>
            </a:solidFill>
          </a:ln>
        </p:spPr>
        <p:txBody>
          <a:bodyPr wrap="none" rtlCol="0">
            <a:spAutoFit/>
          </a:bodyPr>
          <a:lstStyle/>
          <a:p>
            <a:r>
              <a:rPr lang="en-US" sz="1200" dirty="0" smtClean="0"/>
              <a:t>Credit: U.S</a:t>
            </a:r>
            <a:r>
              <a:rPr lang="en-US" sz="1200" dirty="0"/>
              <a:t>. Navy photo by Journalist 1st Class Jeremy L. Wood. </a:t>
            </a:r>
          </a:p>
        </p:txBody>
      </p:sp>
    </p:spTree>
    <p:extLst>
      <p:ext uri="{BB962C8B-B14F-4D97-AF65-F5344CB8AC3E}">
        <p14:creationId xmlns:p14="http://schemas.microsoft.com/office/powerpoint/2010/main" val="3892307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31859C"/>
                </a:solidFill>
              </a:rPr>
              <a:t>Cockpit of the Future</a:t>
            </a:r>
            <a:endParaRPr lang="en-US" sz="2400" dirty="0">
              <a:solidFill>
                <a:srgbClr val="31859C"/>
              </a:solidFill>
            </a:endParaRPr>
          </a:p>
        </p:txBody>
      </p:sp>
      <p:pic>
        <p:nvPicPr>
          <p:cNvPr id="3" name="Picture 2" descr="cockpitofthefu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8" y="850900"/>
            <a:ext cx="8887746" cy="4999357"/>
          </a:xfrm>
          <a:prstGeom prst="rect">
            <a:avLst/>
          </a:prstGeom>
        </p:spPr>
      </p:pic>
    </p:spTree>
    <p:extLst>
      <p:ext uri="{BB962C8B-B14F-4D97-AF65-F5344CB8AC3E}">
        <p14:creationId xmlns:p14="http://schemas.microsoft.com/office/powerpoint/2010/main" val="2687129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 y="127000"/>
            <a:ext cx="8564879" cy="868393"/>
          </a:xfrm>
        </p:spPr>
        <p:txBody>
          <a:bodyPr/>
          <a:lstStyle/>
          <a:p>
            <a:r>
              <a:rPr lang="en-US" sz="2400" dirty="0" smtClean="0">
                <a:solidFill>
                  <a:srgbClr val="31859C"/>
                </a:solidFill>
              </a:rPr>
              <a:t>“Finally</a:t>
            </a:r>
            <a:r>
              <a:rPr lang="en-US" sz="2400" dirty="0">
                <a:solidFill>
                  <a:srgbClr val="31859C"/>
                </a:solidFill>
              </a:rPr>
              <a:t>, Driverless Vehicles Have Arrived in New </a:t>
            </a:r>
            <a:r>
              <a:rPr lang="en-US" sz="2400" dirty="0" smtClean="0">
                <a:solidFill>
                  <a:srgbClr val="31859C"/>
                </a:solidFill>
              </a:rPr>
              <a:t>York City” </a:t>
            </a:r>
            <a:r>
              <a:rPr lang="en-US" sz="2400" dirty="0" smtClean="0">
                <a:solidFill>
                  <a:srgbClr val="31859C"/>
                </a:solidFill>
              </a:rPr>
              <a:t/>
            </a:r>
            <a:br>
              <a:rPr lang="en-US" sz="2400" dirty="0" smtClean="0">
                <a:solidFill>
                  <a:srgbClr val="31859C"/>
                </a:solidFill>
              </a:rPr>
            </a:br>
            <a:r>
              <a:rPr lang="en-US" sz="1800" b="0" dirty="0" smtClean="0"/>
              <a:t>(</a:t>
            </a:r>
            <a:r>
              <a:rPr lang="en-US" sz="1800" b="0" dirty="0" smtClean="0"/>
              <a:t>says </a:t>
            </a:r>
            <a:r>
              <a:rPr lang="en-US" sz="1800" b="0" i="1" dirty="0" smtClean="0"/>
              <a:t>Architectural Digest </a:t>
            </a:r>
            <a:r>
              <a:rPr lang="en-US" sz="1800" b="0" dirty="0" smtClean="0"/>
              <a:t>Magazine)</a:t>
            </a:r>
            <a:endParaRPr lang="en-US" sz="1800" b="0" dirty="0"/>
          </a:p>
        </p:txBody>
      </p:sp>
      <p:pic>
        <p:nvPicPr>
          <p:cNvPr id="6" name="Picture 5" descr="optimus-ride--brooklyn-navy-y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77" y="1059409"/>
            <a:ext cx="8788399" cy="4943474"/>
          </a:xfrm>
          <a:prstGeom prst="rect">
            <a:avLst/>
          </a:prstGeom>
        </p:spPr>
      </p:pic>
      <p:sp>
        <p:nvSpPr>
          <p:cNvPr id="2" name="TextBox 1"/>
          <p:cNvSpPr txBox="1"/>
          <p:nvPr/>
        </p:nvSpPr>
        <p:spPr>
          <a:xfrm>
            <a:off x="3624777" y="6150735"/>
            <a:ext cx="1762021" cy="307777"/>
          </a:xfrm>
          <a:prstGeom prst="rect">
            <a:avLst/>
          </a:prstGeom>
          <a:noFill/>
          <a:ln w="28575" cmpd="sng">
            <a:solidFill>
              <a:srgbClr val="008000"/>
            </a:solidFill>
          </a:ln>
        </p:spPr>
        <p:txBody>
          <a:bodyPr wrap="none" rtlCol="0">
            <a:spAutoFit/>
          </a:bodyPr>
          <a:lstStyle/>
          <a:p>
            <a:r>
              <a:rPr lang="en-US" sz="1400" dirty="0" smtClean="0"/>
              <a:t>Source: </a:t>
            </a:r>
            <a:r>
              <a:rPr lang="en-US" sz="1400" dirty="0" err="1" smtClean="0"/>
              <a:t>Optimus</a:t>
            </a:r>
            <a:r>
              <a:rPr lang="en-US" sz="1400" dirty="0" smtClean="0"/>
              <a:t> Ride</a:t>
            </a:r>
            <a:endParaRPr lang="en-US" sz="1400" dirty="0"/>
          </a:p>
        </p:txBody>
      </p:sp>
    </p:spTree>
    <p:extLst>
      <p:ext uri="{BB962C8B-B14F-4D97-AF65-F5344CB8AC3E}">
        <p14:creationId xmlns:p14="http://schemas.microsoft.com/office/powerpoint/2010/main" val="30225434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399" y="1929049"/>
            <a:ext cx="8483400" cy="2062103"/>
          </a:xfrm>
          <a:prstGeom prst="rect">
            <a:avLst/>
          </a:prstGeom>
          <a:noFill/>
        </p:spPr>
        <p:txBody>
          <a:bodyPr wrap="square" rtlCol="0">
            <a:spAutoFit/>
          </a:bodyPr>
          <a:lstStyle/>
          <a:p>
            <a:r>
              <a:rPr lang="en-US" sz="3200" dirty="0" smtClean="0">
                <a:solidFill>
                  <a:srgbClr val="0000FF"/>
                </a:solidFill>
              </a:rPr>
              <a:t>“</a:t>
            </a:r>
            <a:r>
              <a:rPr lang="en-US" sz="3200" dirty="0" err="1">
                <a:solidFill>
                  <a:srgbClr val="0000FF"/>
                </a:solidFill>
              </a:rPr>
              <a:t>A</a:t>
            </a:r>
            <a:r>
              <a:rPr lang="en-US" sz="3200" dirty="0" err="1" smtClean="0">
                <a:solidFill>
                  <a:srgbClr val="0000FF"/>
                </a:solidFill>
              </a:rPr>
              <a:t>occdrnig</a:t>
            </a:r>
            <a:r>
              <a:rPr lang="en-US" sz="3200" dirty="0" smtClean="0">
                <a:solidFill>
                  <a:srgbClr val="0000FF"/>
                </a:solidFill>
              </a:rPr>
              <a:t> </a:t>
            </a:r>
            <a:r>
              <a:rPr lang="en-US" sz="3200" dirty="0">
                <a:solidFill>
                  <a:srgbClr val="0000FF"/>
                </a:solidFill>
              </a:rPr>
              <a:t>to a </a:t>
            </a:r>
            <a:r>
              <a:rPr lang="en-US" sz="3200" dirty="0" err="1">
                <a:solidFill>
                  <a:srgbClr val="0000FF"/>
                </a:solidFill>
              </a:rPr>
              <a:t>rsceareh</a:t>
            </a:r>
            <a:r>
              <a:rPr lang="en-US" sz="3200" dirty="0">
                <a:solidFill>
                  <a:srgbClr val="0000FF"/>
                </a:solidFill>
              </a:rPr>
              <a:t> at </a:t>
            </a:r>
            <a:r>
              <a:rPr lang="en-US" sz="3200" dirty="0" err="1">
                <a:solidFill>
                  <a:srgbClr val="0000FF"/>
                </a:solidFill>
              </a:rPr>
              <a:t>Cmabrigde</a:t>
            </a:r>
            <a:r>
              <a:rPr lang="en-US" sz="3200" dirty="0">
                <a:solidFill>
                  <a:srgbClr val="0000FF"/>
                </a:solidFill>
              </a:rPr>
              <a:t> </a:t>
            </a:r>
            <a:r>
              <a:rPr lang="en-US" sz="3200" dirty="0" err="1">
                <a:solidFill>
                  <a:srgbClr val="0000FF"/>
                </a:solidFill>
              </a:rPr>
              <a:t>Uinervtisy</a:t>
            </a:r>
            <a:r>
              <a:rPr lang="en-US" sz="3200" dirty="0">
                <a:solidFill>
                  <a:srgbClr val="0000FF"/>
                </a:solidFill>
              </a:rPr>
              <a:t>, it </a:t>
            </a:r>
            <a:r>
              <a:rPr lang="en-US" sz="3200" dirty="0" err="1">
                <a:solidFill>
                  <a:srgbClr val="0000FF"/>
                </a:solidFill>
              </a:rPr>
              <a:t>dseno’t</a:t>
            </a:r>
            <a:r>
              <a:rPr lang="en-US" sz="3200" dirty="0">
                <a:solidFill>
                  <a:srgbClr val="0000FF"/>
                </a:solidFill>
              </a:rPr>
              <a:t> </a:t>
            </a:r>
            <a:r>
              <a:rPr lang="en-US" sz="3200" dirty="0" err="1">
                <a:solidFill>
                  <a:srgbClr val="0000FF"/>
                </a:solidFill>
              </a:rPr>
              <a:t>mtaetr</a:t>
            </a:r>
            <a:r>
              <a:rPr lang="en-US" sz="3200" dirty="0">
                <a:solidFill>
                  <a:srgbClr val="0000FF"/>
                </a:solidFill>
              </a:rPr>
              <a:t> in </a:t>
            </a:r>
            <a:r>
              <a:rPr lang="en-US" sz="3200" dirty="0" err="1">
                <a:solidFill>
                  <a:srgbClr val="0000FF"/>
                </a:solidFill>
              </a:rPr>
              <a:t>waht</a:t>
            </a:r>
            <a:r>
              <a:rPr lang="en-US" sz="3200" dirty="0">
                <a:solidFill>
                  <a:srgbClr val="0000FF"/>
                </a:solidFill>
              </a:rPr>
              <a:t> </a:t>
            </a:r>
            <a:r>
              <a:rPr lang="en-US" sz="3200" dirty="0" err="1" smtClean="0">
                <a:solidFill>
                  <a:srgbClr val="0000FF"/>
                </a:solidFill>
              </a:rPr>
              <a:t>oerdr</a:t>
            </a:r>
            <a:r>
              <a:rPr lang="en-US" sz="3200" dirty="0">
                <a:solidFill>
                  <a:srgbClr val="0000FF"/>
                </a:solidFill>
              </a:rPr>
              <a:t> </a:t>
            </a:r>
            <a:r>
              <a:rPr lang="en-US" sz="3200" dirty="0" smtClean="0">
                <a:solidFill>
                  <a:srgbClr val="0000FF"/>
                </a:solidFill>
              </a:rPr>
              <a:t>the </a:t>
            </a:r>
            <a:r>
              <a:rPr lang="en-US" sz="3200" dirty="0" err="1">
                <a:solidFill>
                  <a:srgbClr val="0000FF"/>
                </a:solidFill>
              </a:rPr>
              <a:t>ltteres</a:t>
            </a:r>
            <a:r>
              <a:rPr lang="en-US" sz="3200" dirty="0">
                <a:solidFill>
                  <a:srgbClr val="0000FF"/>
                </a:solidFill>
              </a:rPr>
              <a:t> in a </a:t>
            </a:r>
            <a:r>
              <a:rPr lang="en-US" sz="3200" dirty="0" err="1">
                <a:solidFill>
                  <a:srgbClr val="0000FF"/>
                </a:solidFill>
              </a:rPr>
              <a:t>wrod</a:t>
            </a:r>
            <a:r>
              <a:rPr lang="en-US" sz="3200" dirty="0">
                <a:solidFill>
                  <a:srgbClr val="0000FF"/>
                </a:solidFill>
              </a:rPr>
              <a:t> are, the </a:t>
            </a:r>
            <a:r>
              <a:rPr lang="en-US" sz="3200" dirty="0" err="1">
                <a:solidFill>
                  <a:srgbClr val="0000FF"/>
                </a:solidFill>
              </a:rPr>
              <a:t>olny</a:t>
            </a:r>
            <a:r>
              <a:rPr lang="en-US" sz="3200" dirty="0">
                <a:solidFill>
                  <a:srgbClr val="0000FF"/>
                </a:solidFill>
              </a:rPr>
              <a:t> </a:t>
            </a:r>
            <a:r>
              <a:rPr lang="en-US" sz="3200" dirty="0" err="1" smtClean="0">
                <a:solidFill>
                  <a:srgbClr val="0000FF"/>
                </a:solidFill>
              </a:rPr>
              <a:t>iproamtnt</a:t>
            </a:r>
            <a:r>
              <a:rPr lang="en-US" sz="3200" dirty="0" smtClean="0">
                <a:solidFill>
                  <a:srgbClr val="0000FF"/>
                </a:solidFill>
              </a:rPr>
              <a:t> </a:t>
            </a:r>
            <a:r>
              <a:rPr lang="en-US" sz="3200" dirty="0" err="1">
                <a:solidFill>
                  <a:srgbClr val="0000FF"/>
                </a:solidFill>
              </a:rPr>
              <a:t>tihng</a:t>
            </a:r>
            <a:r>
              <a:rPr lang="en-US" sz="3200" dirty="0">
                <a:solidFill>
                  <a:srgbClr val="0000FF"/>
                </a:solidFill>
              </a:rPr>
              <a:t> is </a:t>
            </a:r>
            <a:r>
              <a:rPr lang="en-US" sz="3200" dirty="0" err="1">
                <a:solidFill>
                  <a:srgbClr val="0000FF"/>
                </a:solidFill>
              </a:rPr>
              <a:t>taht</a:t>
            </a:r>
            <a:r>
              <a:rPr lang="en-US" sz="3200" dirty="0">
                <a:solidFill>
                  <a:srgbClr val="0000FF"/>
                </a:solidFill>
              </a:rPr>
              <a:t> the </a:t>
            </a:r>
            <a:r>
              <a:rPr lang="en-US" sz="3200" dirty="0" err="1">
                <a:solidFill>
                  <a:srgbClr val="0000FF"/>
                </a:solidFill>
              </a:rPr>
              <a:t>frsit</a:t>
            </a:r>
            <a:r>
              <a:rPr lang="en-US" sz="3200" dirty="0">
                <a:solidFill>
                  <a:srgbClr val="0000FF"/>
                </a:solidFill>
              </a:rPr>
              <a:t> and </a:t>
            </a:r>
            <a:r>
              <a:rPr lang="en-US" sz="3200" dirty="0" err="1">
                <a:solidFill>
                  <a:srgbClr val="0000FF"/>
                </a:solidFill>
              </a:rPr>
              <a:t>lsat</a:t>
            </a:r>
            <a:r>
              <a:rPr lang="en-US" sz="3200" dirty="0">
                <a:solidFill>
                  <a:srgbClr val="0000FF"/>
                </a:solidFill>
              </a:rPr>
              <a:t> </a:t>
            </a:r>
            <a:r>
              <a:rPr lang="en-US" sz="3200" dirty="0" err="1">
                <a:solidFill>
                  <a:srgbClr val="0000FF"/>
                </a:solidFill>
              </a:rPr>
              <a:t>ltteer</a:t>
            </a:r>
            <a:r>
              <a:rPr lang="en-US" sz="3200" dirty="0">
                <a:solidFill>
                  <a:srgbClr val="0000FF"/>
                </a:solidFill>
              </a:rPr>
              <a:t> be in the </a:t>
            </a:r>
            <a:r>
              <a:rPr lang="en-US" sz="3200" dirty="0" err="1">
                <a:solidFill>
                  <a:srgbClr val="0000FF"/>
                </a:solidFill>
              </a:rPr>
              <a:t>rghit</a:t>
            </a:r>
            <a:r>
              <a:rPr lang="en-US" sz="3200" dirty="0">
                <a:solidFill>
                  <a:srgbClr val="0000FF"/>
                </a:solidFill>
              </a:rPr>
              <a:t> </a:t>
            </a:r>
            <a:r>
              <a:rPr lang="en-US" sz="3200" dirty="0" err="1">
                <a:solidFill>
                  <a:srgbClr val="0000FF"/>
                </a:solidFill>
              </a:rPr>
              <a:t>pclae</a:t>
            </a:r>
            <a:r>
              <a:rPr lang="en-US" sz="3200" dirty="0">
                <a:solidFill>
                  <a:srgbClr val="0000FF"/>
                </a:solidFill>
              </a:rPr>
              <a:t>.”</a:t>
            </a:r>
            <a:r>
              <a:rPr lang="en-US" sz="3200" dirty="0" smtClean="0">
                <a:solidFill>
                  <a:srgbClr val="0000FF"/>
                </a:solidFill>
              </a:rPr>
              <a:t> </a:t>
            </a:r>
            <a:endParaRPr lang="en-US" sz="3200" dirty="0">
              <a:solidFill>
                <a:srgbClr val="0000FF"/>
              </a:solidFill>
            </a:endParaRPr>
          </a:p>
        </p:txBody>
      </p:sp>
    </p:spTree>
    <p:extLst>
      <p:ext uri="{BB962C8B-B14F-4D97-AF65-F5344CB8AC3E}">
        <p14:creationId xmlns:p14="http://schemas.microsoft.com/office/powerpoint/2010/main" val="20819512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Repair, </a:t>
            </a:r>
            <a:r>
              <a:rPr lang="en-US" sz="2400" dirty="0" smtClean="0">
                <a:solidFill>
                  <a:srgbClr val="31859C"/>
                </a:solidFill>
              </a:rPr>
              <a:t>Attribution, </a:t>
            </a:r>
            <a:r>
              <a:rPr lang="en-US" sz="2400" dirty="0" smtClean="0">
                <a:solidFill>
                  <a:srgbClr val="31859C"/>
                </a:solidFill>
              </a:rPr>
              <a:t>and all </a:t>
            </a:r>
            <a:r>
              <a:rPr lang="en-US" sz="2400" dirty="0" smtClean="0">
                <a:solidFill>
                  <a:srgbClr val="31859C"/>
                </a:solidFill>
              </a:rPr>
              <a:t>That </a:t>
            </a:r>
            <a:r>
              <a:rPr lang="en-US" sz="2400" dirty="0" smtClean="0">
                <a:solidFill>
                  <a:srgbClr val="31859C"/>
                </a:solidFill>
              </a:rPr>
              <a:t>(RAT)</a:t>
            </a:r>
            <a:endParaRPr lang="en-US" sz="2400" dirty="0">
              <a:solidFill>
                <a:srgbClr val="31859C"/>
              </a:solidFill>
            </a:endParaRPr>
          </a:p>
        </p:txBody>
      </p:sp>
      <p:sp>
        <p:nvSpPr>
          <p:cNvPr id="6" name="TextBox 5"/>
          <p:cNvSpPr txBox="1"/>
          <p:nvPr/>
        </p:nvSpPr>
        <p:spPr>
          <a:xfrm>
            <a:off x="555615" y="1562047"/>
            <a:ext cx="8026006" cy="2246769"/>
          </a:xfrm>
          <a:prstGeom prst="rect">
            <a:avLst/>
          </a:prstGeom>
          <a:noFill/>
        </p:spPr>
        <p:txBody>
          <a:bodyPr wrap="square" rtlCol="0">
            <a:spAutoFit/>
          </a:bodyPr>
          <a:lstStyle/>
          <a:p>
            <a:r>
              <a:rPr lang="en-US" sz="2800" i="1" dirty="0" smtClean="0">
                <a:solidFill>
                  <a:srgbClr val="000090"/>
                </a:solidFill>
              </a:rPr>
              <a:t>“H</a:t>
            </a:r>
            <a:r>
              <a:rPr lang="en-US" sz="2800" i="1" dirty="0" smtClean="0">
                <a:solidFill>
                  <a:srgbClr val="000090"/>
                </a:solidFill>
              </a:rPr>
              <a:t>uman</a:t>
            </a:r>
            <a:r>
              <a:rPr lang="en-US" sz="2800" i="1" dirty="0" smtClean="0">
                <a:solidFill>
                  <a:srgbClr val="000090"/>
                </a:solidFill>
              </a:rPr>
              <a:t> </a:t>
            </a:r>
            <a:r>
              <a:rPr lang="en-US" sz="2800" i="1" dirty="0" smtClean="0">
                <a:solidFill>
                  <a:srgbClr val="000090"/>
                </a:solidFill>
              </a:rPr>
              <a:t>users </a:t>
            </a:r>
            <a:r>
              <a:rPr lang="en-US" sz="2800" i="1" dirty="0">
                <a:solidFill>
                  <a:srgbClr val="000090"/>
                </a:solidFill>
              </a:rPr>
              <a:t>constantly ‘repair’ the inadequacy of computer </a:t>
            </a:r>
            <a:r>
              <a:rPr lang="en-US" sz="2800" i="1" dirty="0" smtClean="0">
                <a:solidFill>
                  <a:srgbClr val="000090"/>
                </a:solidFill>
              </a:rPr>
              <a:t>behavior</a:t>
            </a:r>
            <a:r>
              <a:rPr lang="en-US" sz="2800" i="1" dirty="0">
                <a:solidFill>
                  <a:srgbClr val="000090"/>
                </a:solidFill>
              </a:rPr>
              <a:t>, </a:t>
            </a:r>
            <a:r>
              <a:rPr lang="en-US" sz="2800" i="1" dirty="0" smtClean="0">
                <a:solidFill>
                  <a:srgbClr val="000090"/>
                </a:solidFill>
              </a:rPr>
              <a:t>then attribute </a:t>
            </a:r>
            <a:r>
              <a:rPr lang="en-US" sz="2800" i="1" dirty="0">
                <a:solidFill>
                  <a:srgbClr val="000090"/>
                </a:solidFill>
              </a:rPr>
              <a:t>the results to intelligence on the part of the machine, while </a:t>
            </a:r>
            <a:r>
              <a:rPr lang="en-US" sz="2800" i="1" dirty="0" smtClean="0">
                <a:solidFill>
                  <a:srgbClr val="000090"/>
                </a:solidFill>
              </a:rPr>
              <a:t>discounting </a:t>
            </a:r>
            <a:r>
              <a:rPr lang="en-US" sz="2800" i="1" dirty="0">
                <a:solidFill>
                  <a:srgbClr val="000090"/>
                </a:solidFill>
              </a:rPr>
              <a:t>the actual intelligence that was supplied in the process of repair</a:t>
            </a:r>
            <a:r>
              <a:rPr lang="en-US" sz="2800" i="1" dirty="0" smtClean="0">
                <a:solidFill>
                  <a:srgbClr val="000090"/>
                </a:solidFill>
              </a:rPr>
              <a:t>.”</a:t>
            </a:r>
            <a:endParaRPr lang="en-US" sz="2800" i="1" dirty="0">
              <a:solidFill>
                <a:srgbClr val="000090"/>
              </a:solidFill>
            </a:endParaRPr>
          </a:p>
        </p:txBody>
      </p:sp>
      <p:sp>
        <p:nvSpPr>
          <p:cNvPr id="2" name="TextBox 1"/>
          <p:cNvSpPr txBox="1"/>
          <p:nvPr/>
        </p:nvSpPr>
        <p:spPr>
          <a:xfrm>
            <a:off x="3224719" y="4361219"/>
            <a:ext cx="5248352" cy="584776"/>
          </a:xfrm>
          <a:prstGeom prst="rect">
            <a:avLst/>
          </a:prstGeom>
          <a:noFill/>
          <a:ln w="28575" cmpd="sng">
            <a:solidFill>
              <a:srgbClr val="008000"/>
            </a:solidFill>
          </a:ln>
        </p:spPr>
        <p:txBody>
          <a:bodyPr wrap="none" rtlCol="0">
            <a:spAutoFit/>
          </a:bodyPr>
          <a:lstStyle/>
          <a:p>
            <a:r>
              <a:rPr lang="en-US" sz="1600" dirty="0"/>
              <a:t>F</a:t>
            </a:r>
            <a:r>
              <a:rPr lang="en-US" sz="1600" dirty="0" smtClean="0"/>
              <a:t>rom Collins and Kusch (1999)</a:t>
            </a:r>
          </a:p>
          <a:p>
            <a:r>
              <a:rPr lang="en-US" sz="1600" dirty="0" smtClean="0"/>
              <a:t>“The Shape of Actions: What Humans and Machines Can Do”</a:t>
            </a:r>
            <a:endParaRPr lang="en-US" sz="1600" dirty="0"/>
          </a:p>
        </p:txBody>
      </p:sp>
    </p:spTree>
    <p:extLst>
      <p:ext uri="{BB962C8B-B14F-4D97-AF65-F5344CB8AC3E}">
        <p14:creationId xmlns:p14="http://schemas.microsoft.com/office/powerpoint/2010/main" val="12743821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Trolley </a:t>
            </a:r>
            <a:r>
              <a:rPr lang="en-US" sz="2400" dirty="0" smtClean="0">
                <a:solidFill>
                  <a:srgbClr val="31859C"/>
                </a:solidFill>
              </a:rPr>
              <a:t>Problem</a:t>
            </a:r>
            <a:endParaRPr lang="en-US" sz="2400" dirty="0">
              <a:solidFill>
                <a:srgbClr val="31859C"/>
              </a:solidFill>
            </a:endParaRPr>
          </a:p>
        </p:txBody>
      </p:sp>
      <p:pic>
        <p:nvPicPr>
          <p:cNvPr id="3" name="Picture 2" descr="Trolleyproblem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900"/>
            <a:ext cx="9144000" cy="3120517"/>
          </a:xfrm>
          <a:prstGeom prst="rect">
            <a:avLst/>
          </a:prstGeom>
        </p:spPr>
      </p:pic>
    </p:spTree>
    <p:extLst>
      <p:ext uri="{BB962C8B-B14F-4D97-AF65-F5344CB8AC3E}">
        <p14:creationId xmlns:p14="http://schemas.microsoft.com/office/powerpoint/2010/main" val="322942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botastrona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266" y="1117216"/>
            <a:ext cx="2096458" cy="2014697"/>
          </a:xfrm>
          <a:prstGeom prst="rect">
            <a:avLst/>
          </a:prstGeom>
        </p:spPr>
      </p:pic>
      <p:sp>
        <p:nvSpPr>
          <p:cNvPr id="12" name="TextBox 11"/>
          <p:cNvSpPr txBox="1"/>
          <p:nvPr/>
        </p:nvSpPr>
        <p:spPr>
          <a:xfrm>
            <a:off x="123204" y="1135852"/>
            <a:ext cx="6673371" cy="1938992"/>
          </a:xfrm>
          <a:prstGeom prst="rect">
            <a:avLst/>
          </a:prstGeom>
          <a:noFill/>
        </p:spPr>
        <p:txBody>
          <a:bodyPr wrap="none" rtlCol="0">
            <a:spAutoFit/>
          </a:bodyPr>
          <a:lstStyle/>
          <a:p>
            <a:r>
              <a:rPr lang="en-US" sz="2400" dirty="0" smtClean="0">
                <a:solidFill>
                  <a:srgbClr val="0000FF"/>
                </a:solidFill>
              </a:rPr>
              <a:t>Trusted robot, whom you’ve known </a:t>
            </a:r>
            <a:r>
              <a:rPr lang="en-US" sz="2400" dirty="0" smtClean="0">
                <a:solidFill>
                  <a:srgbClr val="0000FF"/>
                </a:solidFill>
              </a:rPr>
              <a:t>for many years</a:t>
            </a:r>
            <a:r>
              <a:rPr lang="en-US" sz="2400" dirty="0" smtClean="0">
                <a:solidFill>
                  <a:srgbClr val="0000FF"/>
                </a:solidFill>
              </a:rPr>
              <a:t>.</a:t>
            </a:r>
            <a:endParaRPr lang="en-US" sz="2400" dirty="0" smtClean="0">
              <a:solidFill>
                <a:srgbClr val="0000FF"/>
              </a:solidFill>
            </a:endParaRPr>
          </a:p>
          <a:p>
            <a:r>
              <a:rPr lang="en-US" sz="2400" dirty="0" smtClean="0">
                <a:solidFill>
                  <a:srgbClr val="0000FF"/>
                </a:solidFill>
              </a:rPr>
              <a:t>Intelligent, dependable, and wise.</a:t>
            </a:r>
            <a:endParaRPr lang="en-US" sz="2400" dirty="0" smtClean="0">
              <a:solidFill>
                <a:srgbClr val="0000FF"/>
              </a:solidFill>
            </a:endParaRPr>
          </a:p>
          <a:p>
            <a:endParaRPr lang="en-US" sz="2400" dirty="0" smtClean="0">
              <a:solidFill>
                <a:srgbClr val="0000FF"/>
              </a:solidFill>
            </a:endParaRPr>
          </a:p>
          <a:p>
            <a:pPr algn="ctr"/>
            <a:r>
              <a:rPr lang="en-US" sz="2400" dirty="0" smtClean="0"/>
              <a:t>				</a:t>
            </a:r>
            <a:r>
              <a:rPr lang="en-US" sz="2400" dirty="0" smtClean="0">
                <a:solidFill>
                  <a:srgbClr val="FF0000"/>
                </a:solidFill>
              </a:rPr>
              <a:t>“Pull the switch!”</a:t>
            </a:r>
          </a:p>
          <a:p>
            <a:endParaRPr lang="en-US" sz="2400" dirty="0"/>
          </a:p>
        </p:txBody>
      </p:sp>
      <p:sp>
        <p:nvSpPr>
          <p:cNvPr id="13" name="TextBox 12"/>
          <p:cNvSpPr txBox="1"/>
          <p:nvPr/>
        </p:nvSpPr>
        <p:spPr>
          <a:xfrm>
            <a:off x="123204" y="3852433"/>
            <a:ext cx="6855062" cy="1846659"/>
          </a:xfrm>
          <a:prstGeom prst="rect">
            <a:avLst/>
          </a:prstGeom>
          <a:noFill/>
        </p:spPr>
        <p:txBody>
          <a:bodyPr wrap="none" rtlCol="0">
            <a:spAutoFit/>
          </a:bodyPr>
          <a:lstStyle/>
          <a:p>
            <a:r>
              <a:rPr lang="en-US" sz="2400" dirty="0" smtClean="0">
                <a:solidFill>
                  <a:srgbClr val="0000FF"/>
                </a:solidFill>
              </a:rPr>
              <a:t>Trusted human, whom you’ve known </a:t>
            </a:r>
            <a:r>
              <a:rPr lang="en-US" sz="2400" dirty="0" smtClean="0">
                <a:solidFill>
                  <a:srgbClr val="0000FF"/>
                </a:solidFill>
              </a:rPr>
              <a:t>for many years</a:t>
            </a:r>
            <a:r>
              <a:rPr lang="en-US" sz="2400" dirty="0" smtClean="0">
                <a:solidFill>
                  <a:srgbClr val="0000FF"/>
                </a:solidFill>
              </a:rPr>
              <a:t>.</a:t>
            </a:r>
            <a:endParaRPr lang="en-US" sz="2400" dirty="0" smtClean="0">
              <a:solidFill>
                <a:srgbClr val="0000FF"/>
              </a:solidFill>
            </a:endParaRPr>
          </a:p>
          <a:p>
            <a:r>
              <a:rPr lang="en-US" sz="2400" dirty="0" smtClean="0">
                <a:solidFill>
                  <a:srgbClr val="0000FF"/>
                </a:solidFill>
              </a:rPr>
              <a:t>Intelligent, </a:t>
            </a:r>
            <a:r>
              <a:rPr lang="en-US" sz="2400" dirty="0" smtClean="0">
                <a:solidFill>
                  <a:srgbClr val="0000FF"/>
                </a:solidFill>
              </a:rPr>
              <a:t>dependable, and wise.</a:t>
            </a:r>
            <a:endParaRPr lang="en-US" sz="2400" dirty="0" smtClean="0">
              <a:solidFill>
                <a:srgbClr val="0000FF"/>
              </a:solidFill>
            </a:endParaRPr>
          </a:p>
          <a:p>
            <a:endParaRPr lang="en-US" sz="2400" dirty="0" smtClean="0">
              <a:solidFill>
                <a:srgbClr val="0000FF"/>
              </a:solidFill>
            </a:endParaRPr>
          </a:p>
          <a:p>
            <a:r>
              <a:rPr lang="en-US" sz="2400" dirty="0" smtClean="0"/>
              <a:t>				</a:t>
            </a:r>
            <a:r>
              <a:rPr lang="en-US" sz="2400" dirty="0" smtClean="0">
                <a:solidFill>
                  <a:srgbClr val="FF0000"/>
                </a:solidFill>
              </a:rPr>
              <a:t>“Pull the switch!”</a:t>
            </a:r>
          </a:p>
          <a:p>
            <a:endParaRPr lang="en-US" dirty="0"/>
          </a:p>
        </p:txBody>
      </p:sp>
      <p:pic>
        <p:nvPicPr>
          <p:cNvPr id="2" name="Picture 1" descr="BillStreil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797" y="3549296"/>
            <a:ext cx="1625600" cy="2438400"/>
          </a:xfrm>
          <a:prstGeom prst="rect">
            <a:avLst/>
          </a:prstGeom>
        </p:spPr>
      </p:pic>
      <p:sp>
        <p:nvSpPr>
          <p:cNvPr id="3" name="Title 2"/>
          <p:cNvSpPr>
            <a:spLocks noGrp="1"/>
          </p:cNvSpPr>
          <p:nvPr>
            <p:ph type="title"/>
          </p:nvPr>
        </p:nvSpPr>
        <p:spPr/>
        <p:txBody>
          <a:bodyPr/>
          <a:lstStyle/>
          <a:p>
            <a:r>
              <a:rPr lang="en-US" sz="2400" dirty="0" smtClean="0">
                <a:solidFill>
                  <a:srgbClr val="31859C"/>
                </a:solidFill>
              </a:rPr>
              <a:t>Two Scenarios</a:t>
            </a:r>
            <a:endParaRPr lang="en-US" sz="2400" dirty="0">
              <a:solidFill>
                <a:srgbClr val="31859C"/>
              </a:solidFill>
            </a:endParaRPr>
          </a:p>
        </p:txBody>
      </p:sp>
    </p:spTree>
    <p:extLst>
      <p:ext uri="{BB962C8B-B14F-4D97-AF65-F5344CB8AC3E}">
        <p14:creationId xmlns:p14="http://schemas.microsoft.com/office/powerpoint/2010/main" val="5621368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Denouement</a:t>
            </a:r>
            <a:endParaRPr lang="en-US" sz="2400" dirty="0">
              <a:solidFill>
                <a:srgbClr val="31859C"/>
              </a:solidFill>
            </a:endParaRPr>
          </a:p>
        </p:txBody>
      </p:sp>
      <p:pic>
        <p:nvPicPr>
          <p:cNvPr id="7" name="Picture 6" descr="TrolleyCras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825500"/>
            <a:ext cx="5803900" cy="5207000"/>
          </a:xfrm>
          <a:prstGeom prst="rect">
            <a:avLst/>
          </a:prstGeom>
        </p:spPr>
      </p:pic>
    </p:spTree>
    <p:extLst>
      <p:ext uri="{BB962C8B-B14F-4D97-AF65-F5344CB8AC3E}">
        <p14:creationId xmlns:p14="http://schemas.microsoft.com/office/powerpoint/2010/main" val="20612001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Empirical Findings</a:t>
            </a:r>
            <a:endParaRPr lang="en-US" sz="2400" dirty="0">
              <a:solidFill>
                <a:srgbClr val="31859C"/>
              </a:solidFill>
            </a:endParaRPr>
          </a:p>
        </p:txBody>
      </p:sp>
      <p:sp>
        <p:nvSpPr>
          <p:cNvPr id="2" name="TextBox 1"/>
          <p:cNvSpPr txBox="1"/>
          <p:nvPr/>
        </p:nvSpPr>
        <p:spPr>
          <a:xfrm>
            <a:off x="328897" y="1466948"/>
            <a:ext cx="7875749" cy="1323439"/>
          </a:xfrm>
          <a:prstGeom prst="rect">
            <a:avLst/>
          </a:prstGeom>
          <a:noFill/>
        </p:spPr>
        <p:txBody>
          <a:bodyPr wrap="none" rtlCol="0">
            <a:spAutoFit/>
          </a:bodyPr>
          <a:lstStyle/>
          <a:p>
            <a:r>
              <a:rPr lang="en-US" sz="2000" dirty="0" smtClean="0"/>
              <a:t>Almost half the participants didn’t want to pull the switch:</a:t>
            </a:r>
          </a:p>
          <a:p>
            <a:r>
              <a:rPr lang="en-US" sz="2000" dirty="0" smtClean="0"/>
              <a:t>	</a:t>
            </a:r>
            <a:r>
              <a:rPr lang="en-US" sz="2000" i="1" dirty="0" smtClean="0">
                <a:solidFill>
                  <a:srgbClr val="0000FF"/>
                </a:solidFill>
              </a:rPr>
              <a:t>“people shouldn’t take decisions like this upon themselves”</a:t>
            </a:r>
          </a:p>
          <a:p>
            <a:r>
              <a:rPr lang="en-US" sz="2000" i="1" dirty="0">
                <a:solidFill>
                  <a:srgbClr val="0000FF"/>
                </a:solidFill>
              </a:rPr>
              <a:t>	</a:t>
            </a:r>
            <a:r>
              <a:rPr lang="en-US" sz="2000" i="1" dirty="0" smtClean="0">
                <a:solidFill>
                  <a:srgbClr val="0000FF"/>
                </a:solidFill>
              </a:rPr>
              <a:t>“saving five people doesn’t warrant the death of an innocent person”</a:t>
            </a:r>
          </a:p>
          <a:p>
            <a:endParaRPr lang="en-US" sz="2000" i="1" dirty="0" smtClean="0"/>
          </a:p>
        </p:txBody>
      </p:sp>
    </p:spTree>
    <p:extLst>
      <p:ext uri="{BB962C8B-B14F-4D97-AF65-F5344CB8AC3E}">
        <p14:creationId xmlns:p14="http://schemas.microsoft.com/office/powerpoint/2010/main" val="38881782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00px-Wrightfly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4" y="756896"/>
            <a:ext cx="8890355" cy="5304578"/>
          </a:xfrm>
          <a:prstGeom prst="rect">
            <a:avLst/>
          </a:prstGeom>
        </p:spPr>
      </p:pic>
    </p:spTree>
    <p:extLst>
      <p:ext uri="{BB962C8B-B14F-4D97-AF65-F5344CB8AC3E}">
        <p14:creationId xmlns:p14="http://schemas.microsoft.com/office/powerpoint/2010/main" val="28842123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Empirica</a:t>
            </a:r>
            <a:r>
              <a:rPr lang="en-US" sz="2400" dirty="0" smtClean="0">
                <a:solidFill>
                  <a:srgbClr val="31859C"/>
                </a:solidFill>
              </a:rPr>
              <a:t>l </a:t>
            </a:r>
            <a:r>
              <a:rPr lang="en-US" sz="2400" dirty="0" smtClean="0">
                <a:solidFill>
                  <a:srgbClr val="31859C"/>
                </a:solidFill>
              </a:rPr>
              <a:t>Findings</a:t>
            </a:r>
            <a:endParaRPr lang="en-US" sz="2400" dirty="0">
              <a:solidFill>
                <a:srgbClr val="31859C"/>
              </a:solidFill>
            </a:endParaRPr>
          </a:p>
        </p:txBody>
      </p:sp>
      <p:sp>
        <p:nvSpPr>
          <p:cNvPr id="2" name="TextBox 1"/>
          <p:cNvSpPr txBox="1"/>
          <p:nvPr/>
        </p:nvSpPr>
        <p:spPr>
          <a:xfrm>
            <a:off x="328897" y="1466948"/>
            <a:ext cx="8277939" cy="4093428"/>
          </a:xfrm>
          <a:prstGeom prst="rect">
            <a:avLst/>
          </a:prstGeom>
          <a:noFill/>
        </p:spPr>
        <p:txBody>
          <a:bodyPr wrap="none" rtlCol="0">
            <a:spAutoFit/>
          </a:bodyPr>
          <a:lstStyle/>
          <a:p>
            <a:r>
              <a:rPr lang="en-US" sz="2000" dirty="0" smtClean="0"/>
              <a:t>Almost half the participants didn’t want to pull the switch:</a:t>
            </a:r>
          </a:p>
          <a:p>
            <a:r>
              <a:rPr lang="en-US" sz="2000" dirty="0" smtClean="0"/>
              <a:t>	</a:t>
            </a:r>
            <a:r>
              <a:rPr lang="en-US" sz="2000" i="1" dirty="0" smtClean="0">
                <a:solidFill>
                  <a:srgbClr val="0000FF"/>
                </a:solidFill>
              </a:rPr>
              <a:t>“people shouldn’t take decisions like this upon themselves”</a:t>
            </a:r>
          </a:p>
          <a:p>
            <a:r>
              <a:rPr lang="en-US" sz="2000" i="1" dirty="0">
                <a:solidFill>
                  <a:srgbClr val="0000FF"/>
                </a:solidFill>
              </a:rPr>
              <a:t>	</a:t>
            </a:r>
            <a:r>
              <a:rPr lang="en-US" sz="2000" i="1" dirty="0" smtClean="0">
                <a:solidFill>
                  <a:srgbClr val="0000FF"/>
                </a:solidFill>
              </a:rPr>
              <a:t>“saving five people doesn’t warrant the death of an innocent person”</a:t>
            </a:r>
          </a:p>
          <a:p>
            <a:endParaRPr lang="en-US" sz="2000" i="1" dirty="0" smtClean="0"/>
          </a:p>
          <a:p>
            <a:r>
              <a:rPr lang="en-US" sz="2000" dirty="0" smtClean="0"/>
              <a:t>When the switch </a:t>
            </a:r>
            <a:r>
              <a:rPr lang="en-US" sz="2000" i="1" dirty="0" smtClean="0"/>
              <a:t>was</a:t>
            </a:r>
            <a:r>
              <a:rPr lang="en-US" sz="2000" dirty="0" smtClean="0"/>
              <a:t> pulled, who is to blame for the death of the </a:t>
            </a:r>
          </a:p>
          <a:p>
            <a:r>
              <a:rPr lang="en-US" sz="2000" dirty="0" smtClean="0"/>
              <a:t>innocent bystander?</a:t>
            </a:r>
          </a:p>
          <a:p>
            <a:endParaRPr lang="en-US" sz="2000" dirty="0"/>
          </a:p>
          <a:p>
            <a:r>
              <a:rPr lang="en-US" sz="2000" dirty="0" smtClean="0"/>
              <a:t>1. In the case of the human advisor:</a:t>
            </a:r>
          </a:p>
          <a:p>
            <a:r>
              <a:rPr lang="en-US" sz="2000" dirty="0" smtClean="0"/>
              <a:t>	</a:t>
            </a:r>
            <a:r>
              <a:rPr lang="en-US" sz="2000" i="1" dirty="0" smtClean="0">
                <a:solidFill>
                  <a:srgbClr val="0000FF"/>
                </a:solidFill>
              </a:rPr>
              <a:t>The majority of respondents wanted to share blame equally between the </a:t>
            </a:r>
          </a:p>
          <a:p>
            <a:r>
              <a:rPr lang="en-US" sz="2000" i="1" dirty="0" smtClean="0">
                <a:solidFill>
                  <a:srgbClr val="0000FF"/>
                </a:solidFill>
              </a:rPr>
              <a:t>	advisor and the switch puller.</a:t>
            </a:r>
          </a:p>
          <a:p>
            <a:r>
              <a:rPr lang="en-US" sz="2000" dirty="0"/>
              <a:t>	</a:t>
            </a:r>
            <a:endParaRPr lang="en-US" sz="2000" dirty="0" smtClean="0"/>
          </a:p>
          <a:p>
            <a:r>
              <a:rPr lang="en-US" sz="2000" dirty="0" smtClean="0"/>
              <a:t>2. In the case of the robot advisor:</a:t>
            </a:r>
          </a:p>
          <a:p>
            <a:r>
              <a:rPr lang="en-US" sz="2000" dirty="0" smtClean="0"/>
              <a:t>	</a:t>
            </a:r>
            <a:endParaRPr lang="en-US" sz="2000" dirty="0"/>
          </a:p>
        </p:txBody>
      </p:sp>
    </p:spTree>
    <p:extLst>
      <p:ext uri="{BB962C8B-B14F-4D97-AF65-F5344CB8AC3E}">
        <p14:creationId xmlns:p14="http://schemas.microsoft.com/office/powerpoint/2010/main" val="18635225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solidFill>
                  <a:srgbClr val="31859C"/>
                </a:solidFill>
              </a:rPr>
              <a:t>Empirical Findings</a:t>
            </a:r>
            <a:endParaRPr lang="en-US" sz="2400" dirty="0">
              <a:solidFill>
                <a:srgbClr val="31859C"/>
              </a:solidFill>
            </a:endParaRPr>
          </a:p>
        </p:txBody>
      </p:sp>
      <p:sp>
        <p:nvSpPr>
          <p:cNvPr id="2" name="TextBox 1"/>
          <p:cNvSpPr txBox="1"/>
          <p:nvPr/>
        </p:nvSpPr>
        <p:spPr>
          <a:xfrm>
            <a:off x="328897" y="1466948"/>
            <a:ext cx="8277939" cy="4093428"/>
          </a:xfrm>
          <a:prstGeom prst="rect">
            <a:avLst/>
          </a:prstGeom>
          <a:noFill/>
        </p:spPr>
        <p:txBody>
          <a:bodyPr wrap="none" rtlCol="0">
            <a:spAutoFit/>
          </a:bodyPr>
          <a:lstStyle/>
          <a:p>
            <a:r>
              <a:rPr lang="en-US" sz="2000" dirty="0" smtClean="0"/>
              <a:t>Almost half the participants didn’t want to pull the switch:</a:t>
            </a:r>
          </a:p>
          <a:p>
            <a:r>
              <a:rPr lang="en-US" sz="2000" dirty="0" smtClean="0"/>
              <a:t>	</a:t>
            </a:r>
            <a:r>
              <a:rPr lang="en-US" sz="2000" i="1" dirty="0" smtClean="0">
                <a:solidFill>
                  <a:srgbClr val="0000FF"/>
                </a:solidFill>
              </a:rPr>
              <a:t>“people shouldn’t take decisions like this upon themselves”</a:t>
            </a:r>
          </a:p>
          <a:p>
            <a:r>
              <a:rPr lang="en-US" sz="2000" i="1" dirty="0">
                <a:solidFill>
                  <a:srgbClr val="0000FF"/>
                </a:solidFill>
              </a:rPr>
              <a:t>	</a:t>
            </a:r>
            <a:r>
              <a:rPr lang="en-US" sz="2000" i="1" dirty="0" smtClean="0">
                <a:solidFill>
                  <a:srgbClr val="0000FF"/>
                </a:solidFill>
              </a:rPr>
              <a:t>“saving five people doesn’t warrant the death of an innocent person”</a:t>
            </a:r>
          </a:p>
          <a:p>
            <a:endParaRPr lang="en-US" sz="2000" i="1" dirty="0" smtClean="0"/>
          </a:p>
          <a:p>
            <a:r>
              <a:rPr lang="en-US" sz="2000" dirty="0" smtClean="0"/>
              <a:t>When the switch </a:t>
            </a:r>
            <a:r>
              <a:rPr lang="en-US" sz="2000" i="1" dirty="0" smtClean="0"/>
              <a:t>was</a:t>
            </a:r>
            <a:r>
              <a:rPr lang="en-US" sz="2000" dirty="0" smtClean="0"/>
              <a:t> pulled, who is to blame for the death of the </a:t>
            </a:r>
          </a:p>
          <a:p>
            <a:r>
              <a:rPr lang="en-US" sz="2000" dirty="0" smtClean="0"/>
              <a:t>innocent bystander?</a:t>
            </a:r>
          </a:p>
          <a:p>
            <a:endParaRPr lang="en-US" sz="2000" dirty="0"/>
          </a:p>
          <a:p>
            <a:r>
              <a:rPr lang="en-US" sz="2000" dirty="0" smtClean="0"/>
              <a:t>1. In the case of the human advisor:</a:t>
            </a:r>
          </a:p>
          <a:p>
            <a:r>
              <a:rPr lang="en-US" sz="2000" dirty="0" smtClean="0"/>
              <a:t>	</a:t>
            </a:r>
            <a:r>
              <a:rPr lang="en-US" sz="2000" dirty="0" smtClean="0">
                <a:solidFill>
                  <a:srgbClr val="0000FF"/>
                </a:solidFill>
              </a:rPr>
              <a:t>The majority of respondents wanted to share blame equally between the </a:t>
            </a:r>
          </a:p>
          <a:p>
            <a:r>
              <a:rPr lang="en-US" sz="2000" dirty="0" smtClean="0">
                <a:solidFill>
                  <a:srgbClr val="0000FF"/>
                </a:solidFill>
              </a:rPr>
              <a:t>	advisor and the switch puller.</a:t>
            </a:r>
          </a:p>
          <a:p>
            <a:r>
              <a:rPr lang="en-US" sz="2000" dirty="0"/>
              <a:t>	</a:t>
            </a:r>
            <a:endParaRPr lang="en-US" sz="2000" dirty="0" smtClean="0"/>
          </a:p>
          <a:p>
            <a:r>
              <a:rPr lang="en-US" sz="2000" dirty="0" smtClean="0"/>
              <a:t>2. In the case of the robot advisor:</a:t>
            </a:r>
          </a:p>
          <a:p>
            <a:r>
              <a:rPr lang="en-US" sz="2000" dirty="0" smtClean="0"/>
              <a:t>	</a:t>
            </a:r>
            <a:r>
              <a:rPr lang="en-US" sz="2000" i="1" dirty="0" smtClean="0">
                <a:solidFill>
                  <a:srgbClr val="FF0000"/>
                </a:solidFill>
              </a:rPr>
              <a:t>None</a:t>
            </a:r>
            <a:r>
              <a:rPr lang="en-US" sz="2000" dirty="0" smtClean="0">
                <a:solidFill>
                  <a:srgbClr val="FF0000"/>
                </a:solidFill>
              </a:rPr>
              <a:t> of the respondents blamed the robot!</a:t>
            </a:r>
            <a:endParaRPr lang="en-US" sz="2000" dirty="0">
              <a:solidFill>
                <a:srgbClr val="FF0000"/>
              </a:solidFill>
            </a:endParaRPr>
          </a:p>
        </p:txBody>
      </p:sp>
    </p:spTree>
    <p:extLst>
      <p:ext uri="{BB962C8B-B14F-4D97-AF65-F5344CB8AC3E}">
        <p14:creationId xmlns:p14="http://schemas.microsoft.com/office/powerpoint/2010/main" val="18448058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31859C"/>
                </a:solidFill>
              </a:rPr>
              <a:t>One Concern – Emergency Responder Tools</a:t>
            </a:r>
            <a:endParaRPr lang="en-US" sz="2400" dirty="0">
              <a:solidFill>
                <a:srgbClr val="31859C"/>
              </a:solidFill>
            </a:endParaRPr>
          </a:p>
        </p:txBody>
      </p:sp>
      <p:pic>
        <p:nvPicPr>
          <p:cNvPr id="3" name="OneConcern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4750" y="914482"/>
            <a:ext cx="6868583" cy="5336740"/>
          </a:xfrm>
          <a:prstGeom prst="rect">
            <a:avLst/>
          </a:prstGeom>
        </p:spPr>
      </p:pic>
    </p:spTree>
    <p:extLst>
      <p:ext uri="{BB962C8B-B14F-4D97-AF65-F5344CB8AC3E}">
        <p14:creationId xmlns:p14="http://schemas.microsoft.com/office/powerpoint/2010/main" val="404613477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7300" y="1638854"/>
            <a:ext cx="7985396" cy="2677656"/>
          </a:xfrm>
          <a:prstGeom prst="rect">
            <a:avLst/>
          </a:prstGeom>
          <a:noFill/>
        </p:spPr>
        <p:txBody>
          <a:bodyPr wrap="square" rtlCol="0">
            <a:spAutoFit/>
          </a:bodyPr>
          <a:lstStyle/>
          <a:p>
            <a:r>
              <a:rPr lang="en-US" sz="2400" i="1" dirty="0">
                <a:solidFill>
                  <a:srgbClr val="000090"/>
                </a:solidFill>
              </a:rPr>
              <a:t>“We are in no way ever telling these first responders </a:t>
            </a:r>
            <a:r>
              <a:rPr lang="en-US" sz="2400" i="1" dirty="0" smtClean="0">
                <a:solidFill>
                  <a:srgbClr val="000090"/>
                </a:solidFill>
              </a:rPr>
              <a:t>that </a:t>
            </a:r>
            <a:r>
              <a:rPr lang="en-US" sz="2400" i="1" dirty="0">
                <a:solidFill>
                  <a:srgbClr val="000090"/>
                </a:solidFill>
              </a:rPr>
              <a:t>we are replacing your decision-making judgment or </a:t>
            </a:r>
            <a:r>
              <a:rPr lang="en-US" sz="2400" i="1" dirty="0" smtClean="0">
                <a:solidFill>
                  <a:srgbClr val="000090"/>
                </a:solidFill>
              </a:rPr>
              <a:t>capability.”</a:t>
            </a:r>
          </a:p>
          <a:p>
            <a:endParaRPr lang="en-US" sz="2400" dirty="0" smtClean="0">
              <a:solidFill>
                <a:srgbClr val="000090"/>
              </a:solidFill>
            </a:endParaRPr>
          </a:p>
          <a:p>
            <a:r>
              <a:rPr lang="en-US" sz="2400" dirty="0" smtClean="0">
                <a:solidFill>
                  <a:srgbClr val="000090"/>
                </a:solidFill>
              </a:rPr>
              <a:t>As </a:t>
            </a:r>
            <a:r>
              <a:rPr lang="en-US" sz="2400" dirty="0">
                <a:solidFill>
                  <a:srgbClr val="000090"/>
                </a:solidFill>
              </a:rPr>
              <a:t>the reach of artificial intelligence expands</a:t>
            </a:r>
            <a:r>
              <a:rPr lang="en-US" sz="2400" i="1" dirty="0" smtClean="0">
                <a:solidFill>
                  <a:srgbClr val="000090"/>
                </a:solidFill>
              </a:rPr>
              <a:t>, “… </a:t>
            </a:r>
            <a:r>
              <a:rPr lang="en-US" sz="2400" i="1" dirty="0">
                <a:solidFill>
                  <a:srgbClr val="000090"/>
                </a:solidFill>
              </a:rPr>
              <a:t>it remains </a:t>
            </a:r>
            <a:r>
              <a:rPr lang="en-US" sz="2400" i="1" dirty="0" smtClean="0">
                <a:solidFill>
                  <a:srgbClr val="000090"/>
                </a:solidFill>
              </a:rPr>
              <a:t>difficult to </a:t>
            </a:r>
            <a:r>
              <a:rPr lang="en-US" sz="2400" i="1" dirty="0">
                <a:solidFill>
                  <a:srgbClr val="000090"/>
                </a:solidFill>
              </a:rPr>
              <a:t>convey concepts </a:t>
            </a:r>
            <a:r>
              <a:rPr lang="en-US" sz="2400" i="1" dirty="0" smtClean="0">
                <a:solidFill>
                  <a:srgbClr val="000090"/>
                </a:solidFill>
              </a:rPr>
              <a:t>of uncertainty </a:t>
            </a:r>
            <a:r>
              <a:rPr lang="en-US" sz="2400" i="1" dirty="0">
                <a:solidFill>
                  <a:srgbClr val="000090"/>
                </a:solidFill>
              </a:rPr>
              <a:t>to officials who often </a:t>
            </a:r>
            <a:endParaRPr lang="en-US" sz="2400" i="1" dirty="0" smtClean="0">
              <a:solidFill>
                <a:srgbClr val="000090"/>
              </a:solidFill>
            </a:endParaRPr>
          </a:p>
          <a:p>
            <a:r>
              <a:rPr lang="en-US" sz="2400" i="1" dirty="0" smtClean="0">
                <a:solidFill>
                  <a:srgbClr val="000090"/>
                </a:solidFill>
              </a:rPr>
              <a:t>do </a:t>
            </a:r>
            <a:r>
              <a:rPr lang="en-US" sz="2400" i="1" dirty="0">
                <a:solidFill>
                  <a:srgbClr val="000090"/>
                </a:solidFill>
              </a:rPr>
              <a:t>not have technical backgrounds and who want clear-cut answers</a:t>
            </a:r>
            <a:r>
              <a:rPr lang="en-US" sz="2400" i="1" dirty="0" smtClean="0">
                <a:solidFill>
                  <a:srgbClr val="000090"/>
                </a:solidFill>
              </a:rPr>
              <a:t>.”</a:t>
            </a:r>
            <a:endParaRPr lang="en-US" sz="2400" dirty="0">
              <a:solidFill>
                <a:srgbClr val="000090"/>
              </a:solidFill>
            </a:endParaRPr>
          </a:p>
        </p:txBody>
      </p:sp>
      <p:sp>
        <p:nvSpPr>
          <p:cNvPr id="5" name="TextBox 4"/>
          <p:cNvSpPr txBox="1"/>
          <p:nvPr/>
        </p:nvSpPr>
        <p:spPr>
          <a:xfrm>
            <a:off x="1063792" y="5778978"/>
            <a:ext cx="7348323" cy="307777"/>
          </a:xfrm>
          <a:prstGeom prst="rect">
            <a:avLst/>
          </a:prstGeom>
          <a:noFill/>
          <a:ln w="28575" cmpd="sng">
            <a:solidFill>
              <a:srgbClr val="008000"/>
            </a:solidFill>
          </a:ln>
        </p:spPr>
        <p:txBody>
          <a:bodyPr wrap="none" rtlCol="0">
            <a:spAutoFit/>
          </a:bodyPr>
          <a:lstStyle/>
          <a:p>
            <a:r>
              <a:rPr lang="en-US" sz="1400" dirty="0" smtClean="0"/>
              <a:t>Source: </a:t>
            </a:r>
            <a:r>
              <a:rPr lang="en-US" sz="1400" dirty="0"/>
              <a:t>https://</a:t>
            </a:r>
            <a:r>
              <a:rPr lang="en-US" sz="1400" dirty="0" err="1"/>
              <a:t>www.nytimes.com</a:t>
            </a:r>
            <a:r>
              <a:rPr lang="en-US" sz="1400" dirty="0"/>
              <a:t>/2019/08/09/us/emergency-response-disaster-</a:t>
            </a:r>
            <a:r>
              <a:rPr lang="en-US" sz="1400" dirty="0" err="1"/>
              <a:t>technology.html</a:t>
            </a:r>
            <a:r>
              <a:rPr lang="en-US" sz="1400" dirty="0" smtClean="0"/>
              <a:t> </a:t>
            </a:r>
            <a:endParaRPr lang="en-US" sz="1400" dirty="0"/>
          </a:p>
        </p:txBody>
      </p:sp>
      <p:sp>
        <p:nvSpPr>
          <p:cNvPr id="6" name="Title 5"/>
          <p:cNvSpPr>
            <a:spLocks noGrp="1"/>
          </p:cNvSpPr>
          <p:nvPr>
            <p:ph type="title"/>
          </p:nvPr>
        </p:nvSpPr>
        <p:spPr/>
        <p:txBody>
          <a:bodyPr/>
          <a:lstStyle/>
          <a:p>
            <a:r>
              <a:rPr lang="en-US" sz="2400" dirty="0" smtClean="0">
                <a:solidFill>
                  <a:srgbClr val="31859C"/>
                </a:solidFill>
              </a:rPr>
              <a:t>Caveats</a:t>
            </a:r>
            <a:endParaRPr lang="en-US" sz="2400" dirty="0">
              <a:solidFill>
                <a:srgbClr val="31859C"/>
              </a:solidFill>
            </a:endParaRPr>
          </a:p>
        </p:txBody>
      </p:sp>
    </p:spTree>
    <p:extLst>
      <p:ext uri="{BB962C8B-B14F-4D97-AF65-F5344CB8AC3E}">
        <p14:creationId xmlns:p14="http://schemas.microsoft.com/office/powerpoint/2010/main" val="57513754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65760"/>
            <a:ext cx="8226107" cy="364203"/>
          </a:xfrm>
        </p:spPr>
        <p:txBody>
          <a:bodyPr/>
          <a:lstStyle/>
          <a:p>
            <a:pPr algn="ctr"/>
            <a:r>
              <a:rPr lang="en-US" sz="2400" dirty="0" smtClean="0">
                <a:solidFill>
                  <a:srgbClr val="31859C"/>
                </a:solidFill>
              </a:rPr>
              <a:t>How Machines Learn</a:t>
            </a:r>
            <a:endParaRPr lang="en-US" sz="2400" dirty="0">
              <a:solidFill>
                <a:srgbClr val="31859C"/>
              </a:solidFill>
            </a:endParaRPr>
          </a:p>
        </p:txBody>
      </p:sp>
      <p:sp>
        <p:nvSpPr>
          <p:cNvPr id="2" name="Text Placeholder 1"/>
          <p:cNvSpPr>
            <a:spLocks noGrp="1"/>
          </p:cNvSpPr>
          <p:nvPr>
            <p:ph type="body" sz="quarter" idx="10"/>
          </p:nvPr>
        </p:nvSpPr>
        <p:spPr>
          <a:xfrm>
            <a:off x="456882" y="1430727"/>
            <a:ext cx="8226425" cy="2700862"/>
          </a:xfrm>
        </p:spPr>
        <p:txBody>
          <a:bodyPr>
            <a:noAutofit/>
          </a:bodyPr>
          <a:lstStyle/>
          <a:p>
            <a:pPr>
              <a:buFont typeface="+mj-lt"/>
              <a:buAutoNum type="arabicPeriod"/>
            </a:pPr>
            <a:r>
              <a:rPr lang="en-US" sz="2400" dirty="0" smtClean="0"/>
              <a:t>Machines can share their knowledge at extremely high speeds compared to humans, who must do knowledge sharing via language.</a:t>
            </a:r>
          </a:p>
          <a:p>
            <a:pPr>
              <a:buFont typeface="+mj-lt"/>
              <a:buAutoNum type="arabicPeriod"/>
            </a:pPr>
            <a:r>
              <a:rPr lang="en-US" sz="2400" dirty="0" smtClean="0"/>
              <a:t>Machines will have access via the Internet to all of the knowledge of our human-machine civilization, and will master all of this knowledge.</a:t>
            </a:r>
          </a:p>
          <a:p>
            <a:pPr>
              <a:buFont typeface="+mj-lt"/>
              <a:buAutoNum type="arabicPeriod"/>
            </a:pPr>
            <a:r>
              <a:rPr lang="en-US" sz="2400" dirty="0" err="1" smtClean="0"/>
              <a:t>Nonbiological</a:t>
            </a:r>
            <a:r>
              <a:rPr lang="en-US" sz="2400" dirty="0" smtClean="0"/>
              <a:t> intelligence will be able to download skills and knowledge from other machines, as well as absorbing all knowledge from humans.</a:t>
            </a:r>
            <a:endParaRPr lang="en-US" sz="2400" dirty="0"/>
          </a:p>
        </p:txBody>
      </p:sp>
      <p:sp>
        <p:nvSpPr>
          <p:cNvPr id="3" name="TextBox 2"/>
          <p:cNvSpPr txBox="1"/>
          <p:nvPr/>
        </p:nvSpPr>
        <p:spPr>
          <a:xfrm>
            <a:off x="3383596" y="5562317"/>
            <a:ext cx="4606149" cy="584776"/>
          </a:xfrm>
          <a:prstGeom prst="rect">
            <a:avLst/>
          </a:prstGeom>
          <a:noFill/>
          <a:ln w="28575" cmpd="sng">
            <a:solidFill>
              <a:srgbClr val="008000"/>
            </a:solidFill>
          </a:ln>
        </p:spPr>
        <p:txBody>
          <a:bodyPr wrap="none" rtlCol="0">
            <a:spAutoFit/>
          </a:bodyPr>
          <a:lstStyle/>
          <a:p>
            <a:r>
              <a:rPr lang="en-US" sz="1600" dirty="0" smtClean="0"/>
              <a:t>Adapted from Ray </a:t>
            </a:r>
            <a:r>
              <a:rPr lang="en-US" sz="1600" dirty="0" err="1" smtClean="0"/>
              <a:t>Kurzweil’s</a:t>
            </a:r>
            <a:r>
              <a:rPr lang="en-US" sz="1600" dirty="0" smtClean="0"/>
              <a:t> “How to Create a Mind: </a:t>
            </a:r>
          </a:p>
          <a:p>
            <a:r>
              <a:rPr lang="en-US" sz="1600" dirty="0" smtClean="0"/>
              <a:t>The Secret of Human Thought Revealed” (2012)</a:t>
            </a:r>
            <a:endParaRPr lang="en-US" sz="1600" dirty="0"/>
          </a:p>
        </p:txBody>
      </p:sp>
    </p:spTree>
    <p:extLst>
      <p:ext uri="{BB962C8B-B14F-4D97-AF65-F5344CB8AC3E}">
        <p14:creationId xmlns:p14="http://schemas.microsoft.com/office/powerpoint/2010/main" val="9922450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2400" dirty="0" smtClean="0">
                <a:solidFill>
                  <a:srgbClr val="31859C"/>
                </a:solidFill>
              </a:rPr>
              <a:t>How Humans Learn</a:t>
            </a:r>
            <a:endParaRPr lang="en-US" sz="2400" dirty="0">
              <a:solidFill>
                <a:srgbClr val="31859C"/>
              </a:solidFill>
            </a:endParaRPr>
          </a:p>
        </p:txBody>
      </p:sp>
      <p:pic>
        <p:nvPicPr>
          <p:cNvPr id="12" name="Picture 11" descr="carpentr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79" y="2080305"/>
            <a:ext cx="4621400" cy="3073231"/>
          </a:xfrm>
          <a:prstGeom prst="rect">
            <a:avLst/>
          </a:prstGeom>
        </p:spPr>
      </p:pic>
      <p:pic>
        <p:nvPicPr>
          <p:cNvPr id="13" name="Picture 12" descr="Carpentr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178" y="2080305"/>
            <a:ext cx="4118763" cy="3073231"/>
          </a:xfrm>
          <a:prstGeom prst="rect">
            <a:avLst/>
          </a:prstGeom>
        </p:spPr>
      </p:pic>
    </p:spTree>
    <p:extLst>
      <p:ext uri="{BB962C8B-B14F-4D97-AF65-F5344CB8AC3E}">
        <p14:creationId xmlns:p14="http://schemas.microsoft.com/office/powerpoint/2010/main" val="3744011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043" y="248966"/>
            <a:ext cx="8226107" cy="731520"/>
          </a:xfrm>
        </p:spPr>
        <p:txBody>
          <a:bodyPr/>
          <a:lstStyle/>
          <a:p>
            <a:pPr algn="ctr"/>
            <a:r>
              <a:rPr lang="en-US" sz="2400" dirty="0" smtClean="0">
                <a:solidFill>
                  <a:srgbClr val="31859C"/>
                </a:solidFill>
              </a:rPr>
              <a:t>Myths of Autonomy</a:t>
            </a:r>
            <a:endParaRPr lang="en-US" sz="2400" dirty="0">
              <a:solidFill>
                <a:srgbClr val="31859C"/>
              </a:solidFill>
            </a:endParaRPr>
          </a:p>
        </p:txBody>
      </p:sp>
      <p:sp>
        <p:nvSpPr>
          <p:cNvPr id="5" name="Text Placeholder 4"/>
          <p:cNvSpPr>
            <a:spLocks noGrp="1"/>
          </p:cNvSpPr>
          <p:nvPr>
            <p:ph type="body" sz="quarter" idx="10"/>
          </p:nvPr>
        </p:nvSpPr>
        <p:spPr>
          <a:xfrm>
            <a:off x="466725" y="1396376"/>
            <a:ext cx="8226425" cy="4114800"/>
          </a:xfrm>
        </p:spPr>
        <p:txBody>
          <a:bodyPr/>
          <a:lstStyle/>
          <a:p>
            <a:endParaRPr lang="en-US" dirty="0" smtClean="0">
              <a:solidFill>
                <a:srgbClr val="000090"/>
              </a:solidFill>
            </a:endParaRPr>
          </a:p>
          <a:p>
            <a:r>
              <a:rPr lang="en-US" sz="2400" dirty="0" smtClean="0">
                <a:solidFill>
                  <a:srgbClr val="000090"/>
                </a:solidFill>
              </a:rPr>
              <a:t>Myth 4: Autonomous systems are autonomous.</a:t>
            </a:r>
          </a:p>
          <a:p>
            <a:endParaRPr lang="en-US" sz="2400" dirty="0">
              <a:solidFill>
                <a:srgbClr val="000090"/>
              </a:solidFill>
            </a:endParaRPr>
          </a:p>
          <a:p>
            <a:r>
              <a:rPr lang="en-US" sz="2400" dirty="0" smtClean="0">
                <a:solidFill>
                  <a:srgbClr val="000090"/>
                </a:solidFill>
              </a:rPr>
              <a:t>Myth 5: Once achieved, full autonomy obviates the need for human-machine collaboration.</a:t>
            </a:r>
          </a:p>
          <a:p>
            <a:endParaRPr lang="en-US" sz="2400" dirty="0">
              <a:solidFill>
                <a:srgbClr val="000090"/>
              </a:solidFill>
            </a:endParaRPr>
          </a:p>
          <a:p>
            <a:r>
              <a:rPr lang="en-US" sz="2400" dirty="0" smtClean="0">
                <a:solidFill>
                  <a:srgbClr val="000090"/>
                </a:solidFill>
              </a:rPr>
              <a:t>Myth 7: “Full autonomy” is not only possible, but is always desirable.</a:t>
            </a:r>
          </a:p>
          <a:p>
            <a:endParaRPr lang="en-US" dirty="0" smtClean="0">
              <a:solidFill>
                <a:srgbClr val="000090"/>
              </a:solidFill>
            </a:endParaRPr>
          </a:p>
          <a:p>
            <a:endParaRPr lang="en-US" dirty="0">
              <a:solidFill>
                <a:srgbClr val="000090"/>
              </a:solidFill>
            </a:endParaRPr>
          </a:p>
          <a:p>
            <a:endParaRPr lang="en-US" dirty="0"/>
          </a:p>
        </p:txBody>
      </p:sp>
      <p:sp>
        <p:nvSpPr>
          <p:cNvPr id="2" name="TextBox 1"/>
          <p:cNvSpPr txBox="1"/>
          <p:nvPr/>
        </p:nvSpPr>
        <p:spPr>
          <a:xfrm>
            <a:off x="1941572" y="5752107"/>
            <a:ext cx="5912305" cy="584776"/>
          </a:xfrm>
          <a:prstGeom prst="rect">
            <a:avLst/>
          </a:prstGeom>
          <a:noFill/>
          <a:ln w="28575" cmpd="sng">
            <a:solidFill>
              <a:srgbClr val="008000"/>
            </a:solidFill>
          </a:ln>
        </p:spPr>
        <p:txBody>
          <a:bodyPr wrap="square" rtlCol="0">
            <a:spAutoFit/>
          </a:bodyPr>
          <a:lstStyle/>
          <a:p>
            <a:pPr algn="ctr"/>
            <a:r>
              <a:rPr lang="en-US" sz="1600" dirty="0" smtClean="0"/>
              <a:t>Source: </a:t>
            </a:r>
            <a:r>
              <a:rPr lang="en-US" sz="1600" i="1" dirty="0" smtClean="0"/>
              <a:t>The Seven Deadly Myths of “Autonomous Systems”  </a:t>
            </a:r>
            <a:r>
              <a:rPr lang="en-US" sz="1600" dirty="0" smtClean="0"/>
              <a:t>Bradshaw, Hoffman, Johnson and Woods (2013) </a:t>
            </a:r>
            <a:endParaRPr lang="en-US" sz="1600" dirty="0"/>
          </a:p>
        </p:txBody>
      </p:sp>
    </p:spTree>
    <p:extLst>
      <p:ext uri="{BB962C8B-B14F-4D97-AF65-F5344CB8AC3E}">
        <p14:creationId xmlns:p14="http://schemas.microsoft.com/office/powerpoint/2010/main" val="2594947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969"/>
            <a:ext cx="8226107" cy="731520"/>
          </a:xfrm>
        </p:spPr>
        <p:txBody>
          <a:bodyPr/>
          <a:lstStyle/>
          <a:p>
            <a:pPr algn="ctr"/>
            <a:r>
              <a:rPr lang="en-US" sz="2400" dirty="0" smtClean="0">
                <a:solidFill>
                  <a:srgbClr val="31859C"/>
                </a:solidFill>
              </a:rPr>
              <a:t>Takeaways</a:t>
            </a:r>
            <a:endParaRPr lang="en-US" sz="2400" dirty="0">
              <a:solidFill>
                <a:srgbClr val="31859C"/>
              </a:solidFill>
            </a:endParaRPr>
          </a:p>
        </p:txBody>
      </p:sp>
      <p:sp>
        <p:nvSpPr>
          <p:cNvPr id="3" name="Text Placeholder 2"/>
          <p:cNvSpPr>
            <a:spLocks noGrp="1"/>
          </p:cNvSpPr>
          <p:nvPr>
            <p:ph type="body" sz="quarter" idx="10"/>
          </p:nvPr>
        </p:nvSpPr>
        <p:spPr>
          <a:xfrm>
            <a:off x="1361975" y="1085017"/>
            <a:ext cx="6345918" cy="4114800"/>
          </a:xfrm>
          <a:ln w="38100" cmpd="sng">
            <a:solidFill>
              <a:srgbClr val="0000FF"/>
            </a:solidFill>
          </a:ln>
        </p:spPr>
        <p:txBody>
          <a:bodyPr>
            <a:normAutofit fontScale="92500" lnSpcReduction="20000"/>
          </a:bodyPr>
          <a:lstStyle/>
          <a:p>
            <a:pPr marL="342900" indent="-342900">
              <a:buFont typeface="Arial"/>
              <a:buChar char="•"/>
            </a:pPr>
            <a:r>
              <a:rPr lang="en-US" dirty="0" smtClean="0"/>
              <a:t>Identification of Interaction Dimensions</a:t>
            </a:r>
          </a:p>
          <a:p>
            <a:pPr marL="342900" indent="-342900">
              <a:buFont typeface="Arial"/>
              <a:buChar char="•"/>
            </a:pPr>
            <a:r>
              <a:rPr lang="en-US" dirty="0" smtClean="0"/>
              <a:t>Attention and Cognitive Loading</a:t>
            </a:r>
          </a:p>
          <a:p>
            <a:pPr marL="342900" indent="-342900">
              <a:buFont typeface="Arial"/>
              <a:buChar char="•"/>
            </a:pPr>
            <a:r>
              <a:rPr lang="en-US" dirty="0" smtClean="0"/>
              <a:t>Autonomy isn’t one-dimensional</a:t>
            </a:r>
          </a:p>
          <a:p>
            <a:pPr marL="342900" indent="-342900">
              <a:buFont typeface="Arial"/>
              <a:buChar char="•"/>
            </a:pPr>
            <a:r>
              <a:rPr lang="en-US" dirty="0" err="1"/>
              <a:t>Observability</a:t>
            </a:r>
            <a:r>
              <a:rPr lang="en-US" dirty="0"/>
              <a:t> &amp; </a:t>
            </a:r>
            <a:r>
              <a:rPr lang="en-US" dirty="0" smtClean="0"/>
              <a:t>Predictability</a:t>
            </a:r>
          </a:p>
          <a:p>
            <a:pPr marL="342900" indent="-342900">
              <a:buFont typeface="Arial"/>
              <a:buChar char="•"/>
            </a:pPr>
            <a:r>
              <a:rPr lang="en-US" dirty="0" smtClean="0"/>
              <a:t>Feedback &amp; Causality</a:t>
            </a:r>
          </a:p>
          <a:p>
            <a:pPr marL="342900" indent="-342900">
              <a:buFont typeface="Arial"/>
              <a:buChar char="•"/>
            </a:pPr>
            <a:r>
              <a:rPr lang="en-US" dirty="0" smtClean="0"/>
              <a:t>Augmentation/Symbiosis as organizational design</a:t>
            </a:r>
          </a:p>
          <a:p>
            <a:pPr marL="342900" indent="-342900">
              <a:buFont typeface="Arial"/>
              <a:buChar char="•"/>
            </a:pPr>
            <a:r>
              <a:rPr lang="en-US" dirty="0" smtClean="0"/>
              <a:t>Explicitness of Representations</a:t>
            </a:r>
          </a:p>
          <a:p>
            <a:pPr marL="342900" indent="-342900">
              <a:buFont typeface="Arial"/>
              <a:buChar char="•"/>
            </a:pPr>
            <a:r>
              <a:rPr lang="en-US" dirty="0" smtClean="0"/>
              <a:t>Context</a:t>
            </a:r>
          </a:p>
          <a:p>
            <a:pPr marL="342900" indent="-342900">
              <a:buFont typeface="Arial"/>
              <a:buChar char="•"/>
            </a:pPr>
            <a:r>
              <a:rPr lang="en-US" dirty="0" smtClean="0"/>
              <a:t>Distributed Cognition</a:t>
            </a:r>
          </a:p>
          <a:p>
            <a:pPr marL="342900" indent="-342900">
              <a:buFont typeface="Arial"/>
              <a:buChar char="•"/>
            </a:pPr>
            <a:r>
              <a:rPr lang="en-US" dirty="0" smtClean="0"/>
              <a:t>Resource Allocation</a:t>
            </a:r>
          </a:p>
          <a:p>
            <a:pPr marL="342900" indent="-342900">
              <a:buFont typeface="Arial"/>
              <a:buChar char="•"/>
            </a:pPr>
            <a:r>
              <a:rPr lang="en-US" dirty="0" smtClean="0"/>
              <a:t>Repair and Skill </a:t>
            </a:r>
            <a:r>
              <a:rPr lang="en-US" dirty="0"/>
              <a:t>A</a:t>
            </a:r>
            <a:r>
              <a:rPr lang="en-US" dirty="0" smtClean="0"/>
              <a:t>ttribution</a:t>
            </a:r>
          </a:p>
          <a:p>
            <a:pPr marL="342900" indent="-342900">
              <a:buFont typeface="Arial"/>
              <a:buChar char="•"/>
            </a:pPr>
            <a:r>
              <a:rPr lang="en-US" dirty="0" err="1" smtClean="0"/>
              <a:t>Explainability</a:t>
            </a:r>
            <a:endParaRPr lang="en-US" dirty="0" smtClean="0"/>
          </a:p>
          <a:p>
            <a:pPr marL="342900" indent="-342900">
              <a:buFont typeface="Arial"/>
              <a:buChar char="•"/>
            </a:pPr>
            <a:r>
              <a:rPr lang="en-US" dirty="0" smtClean="0"/>
              <a:t>Trust</a:t>
            </a:r>
          </a:p>
          <a:p>
            <a:pPr marL="342900" indent="-342900">
              <a:buFont typeface="Arial"/>
              <a:buChar char="•"/>
            </a:pPr>
            <a:r>
              <a:rPr lang="en-US" dirty="0" smtClean="0"/>
              <a:t>Learning</a:t>
            </a:r>
          </a:p>
        </p:txBody>
      </p:sp>
      <p:sp>
        <p:nvSpPr>
          <p:cNvPr id="4" name="TextBox 3"/>
          <p:cNvSpPr txBox="1"/>
          <p:nvPr/>
        </p:nvSpPr>
        <p:spPr>
          <a:xfrm>
            <a:off x="773709" y="5591806"/>
            <a:ext cx="7596801" cy="707886"/>
          </a:xfrm>
          <a:prstGeom prst="rect">
            <a:avLst/>
          </a:prstGeom>
          <a:noFill/>
          <a:ln w="28575" cmpd="sng">
            <a:solidFill>
              <a:schemeClr val="accent2"/>
            </a:solidFill>
          </a:ln>
        </p:spPr>
        <p:txBody>
          <a:bodyPr wrap="none" rtlCol="0">
            <a:spAutoFit/>
          </a:bodyPr>
          <a:lstStyle/>
          <a:p>
            <a:r>
              <a:rPr lang="en-US" sz="2000" dirty="0" smtClean="0">
                <a:solidFill>
                  <a:srgbClr val="000090"/>
                </a:solidFill>
              </a:rPr>
              <a:t>Good online resource: </a:t>
            </a:r>
          </a:p>
          <a:p>
            <a:r>
              <a:rPr lang="en-US" sz="2000" dirty="0" smtClean="0">
                <a:solidFill>
                  <a:srgbClr val="000090"/>
                </a:solidFill>
              </a:rPr>
              <a:t>MITRE’s “Human-Machine Teaming Systems Engineering Guide” (2018) </a:t>
            </a:r>
            <a:endParaRPr lang="en-US" sz="2000" dirty="0">
              <a:solidFill>
                <a:srgbClr val="000090"/>
              </a:solidFill>
            </a:endParaRPr>
          </a:p>
        </p:txBody>
      </p:sp>
    </p:spTree>
    <p:extLst>
      <p:ext uri="{BB962C8B-B14F-4D97-AF65-F5344CB8AC3E}">
        <p14:creationId xmlns:p14="http://schemas.microsoft.com/office/powerpoint/2010/main" val="780070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95853"/>
            <a:ext cx="8226107" cy="731520"/>
          </a:xfrm>
        </p:spPr>
        <p:txBody>
          <a:bodyPr/>
          <a:lstStyle/>
          <a:p>
            <a:r>
              <a:rPr lang="en-US" sz="2400" b="0" dirty="0" smtClean="0">
                <a:solidFill>
                  <a:srgbClr val="31859C"/>
                </a:solidFill>
              </a:rPr>
              <a:t>To continue the discussion…</a:t>
            </a:r>
            <a:endParaRPr lang="en-US" sz="2400" b="0" dirty="0">
              <a:solidFill>
                <a:srgbClr val="31859C"/>
              </a:solidFill>
            </a:endParaRPr>
          </a:p>
        </p:txBody>
      </p:sp>
      <p:sp>
        <p:nvSpPr>
          <p:cNvPr id="5" name="Text Placeholder 4"/>
          <p:cNvSpPr>
            <a:spLocks noGrp="1"/>
          </p:cNvSpPr>
          <p:nvPr>
            <p:ph type="body" sz="quarter" idx="10"/>
          </p:nvPr>
        </p:nvSpPr>
        <p:spPr>
          <a:xfrm>
            <a:off x="2379310" y="2340604"/>
            <a:ext cx="5051215" cy="1830059"/>
          </a:xfrm>
        </p:spPr>
        <p:txBody>
          <a:bodyPr>
            <a:normAutofit/>
          </a:bodyPr>
          <a:lstStyle/>
          <a:p>
            <a:r>
              <a:rPr lang="en-US" sz="3200" dirty="0" smtClean="0"/>
              <a:t>David Burke</a:t>
            </a:r>
          </a:p>
          <a:p>
            <a:r>
              <a:rPr lang="en-US" sz="3200" dirty="0" smtClean="0">
                <a:hlinkClick r:id="rId2"/>
              </a:rPr>
              <a:t>davidb@</a:t>
            </a:r>
            <a:r>
              <a:rPr lang="en-US" sz="3200" dirty="0" smtClean="0">
                <a:hlinkClick r:id="rId2"/>
              </a:rPr>
              <a:t>galois.com</a:t>
            </a:r>
            <a:endParaRPr lang="en-US" sz="3200" dirty="0" smtClean="0"/>
          </a:p>
          <a:p>
            <a:r>
              <a:rPr lang="en-US" sz="3200" dirty="0" smtClean="0"/>
              <a:t>503-330-9512</a:t>
            </a:r>
            <a:endParaRPr lang="en-US" sz="3200" dirty="0" smtClean="0"/>
          </a:p>
          <a:p>
            <a:endParaRPr lang="en-US" sz="4000" dirty="0"/>
          </a:p>
          <a:p>
            <a:endParaRPr lang="en-US" dirty="0"/>
          </a:p>
        </p:txBody>
      </p:sp>
    </p:spTree>
    <p:extLst>
      <p:ext uri="{BB962C8B-B14F-4D97-AF65-F5344CB8AC3E}">
        <p14:creationId xmlns:p14="http://schemas.microsoft.com/office/powerpoint/2010/main" val="221675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37" y="2712720"/>
            <a:ext cx="8223090" cy="1117417"/>
          </a:xfrm>
        </p:spPr>
        <p:txBody>
          <a:bodyPr/>
          <a:lstStyle/>
          <a:p>
            <a:r>
              <a:rPr lang="en-US" sz="4000" dirty="0" smtClean="0"/>
              <a:t>Backups</a:t>
            </a:r>
            <a:endParaRPr lang="en-US" sz="4000" dirty="0"/>
          </a:p>
        </p:txBody>
      </p:sp>
    </p:spTree>
    <p:extLst>
      <p:ext uri="{BB962C8B-B14F-4D97-AF65-F5344CB8AC3E}">
        <p14:creationId xmlns:p14="http://schemas.microsoft.com/office/powerpoint/2010/main" val="342512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36" y="260024"/>
            <a:ext cx="8220463" cy="404893"/>
          </a:xfrm>
        </p:spPr>
        <p:txBody>
          <a:bodyPr/>
          <a:lstStyle/>
          <a:p>
            <a:r>
              <a:rPr lang="en-US" sz="2400" dirty="0" smtClean="0">
                <a:solidFill>
                  <a:srgbClr val="31859C"/>
                </a:solidFill>
              </a:rPr>
              <a:t>Elmer </a:t>
            </a:r>
            <a:r>
              <a:rPr lang="en-US" sz="2400" dirty="0" smtClean="0">
                <a:solidFill>
                  <a:srgbClr val="31859C"/>
                </a:solidFill>
              </a:rPr>
              <a:t>Sperry and Early Control Systems</a:t>
            </a:r>
            <a:endParaRPr lang="en-US" sz="2400" dirty="0">
              <a:solidFill>
                <a:srgbClr val="31859C"/>
              </a:solidFill>
            </a:endParaRPr>
          </a:p>
        </p:txBody>
      </p:sp>
      <p:pic>
        <p:nvPicPr>
          <p:cNvPr id="3" name="Picture 2" descr="Sperry Gyropilot Adv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36" y="847080"/>
            <a:ext cx="3763302" cy="5534267"/>
          </a:xfrm>
          <a:prstGeom prst="rect">
            <a:avLst/>
          </a:prstGeom>
        </p:spPr>
      </p:pic>
      <p:pic>
        <p:nvPicPr>
          <p:cNvPr id="4" name="Picture 3" descr="ElmerSp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895" y="2234009"/>
            <a:ext cx="4218904" cy="2372138"/>
          </a:xfrm>
          <a:prstGeom prst="rect">
            <a:avLst/>
          </a:prstGeom>
        </p:spPr>
      </p:pic>
    </p:spTree>
    <p:extLst>
      <p:ext uri="{BB962C8B-B14F-4D97-AF65-F5344CB8AC3E}">
        <p14:creationId xmlns:p14="http://schemas.microsoft.com/office/powerpoint/2010/main" val="8071462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6336" y="219423"/>
            <a:ext cx="8220463" cy="404893"/>
          </a:xfrm>
        </p:spPr>
        <p:txBody>
          <a:bodyPr/>
          <a:lstStyle/>
          <a:p>
            <a:pPr algn="ctr"/>
            <a:r>
              <a:rPr lang="en-US" sz="2400" dirty="0" smtClean="0">
                <a:solidFill>
                  <a:srgbClr val="31859C"/>
                </a:solidFill>
              </a:rPr>
              <a:t>Human-Machine Difficulty Matrix</a:t>
            </a:r>
            <a:endParaRPr lang="en-US" sz="2400" dirty="0">
              <a:solidFill>
                <a:srgbClr val="31859C"/>
              </a:solidFill>
            </a:endParaRPr>
          </a:p>
        </p:txBody>
      </p:sp>
      <p:pic>
        <p:nvPicPr>
          <p:cNvPr id="6" name="Picture 5" descr="Human-Machine Difficulty Matrix Nov 201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599" y="770601"/>
            <a:ext cx="5651228" cy="5556161"/>
          </a:xfrm>
          <a:prstGeom prst="rect">
            <a:avLst/>
          </a:prstGeom>
        </p:spPr>
      </p:pic>
    </p:spTree>
    <p:extLst>
      <p:ext uri="{BB962C8B-B14F-4D97-AF65-F5344CB8AC3E}">
        <p14:creationId xmlns:p14="http://schemas.microsoft.com/office/powerpoint/2010/main" val="179809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31859C"/>
                </a:solidFill>
              </a:rPr>
              <a:t>Sperry Gyro-Pilot - “Metal Mike”</a:t>
            </a:r>
            <a:endParaRPr lang="en-US" sz="2400" dirty="0">
              <a:solidFill>
                <a:srgbClr val="31859C"/>
              </a:solidFill>
            </a:endParaRPr>
          </a:p>
        </p:txBody>
      </p:sp>
      <p:pic>
        <p:nvPicPr>
          <p:cNvPr id="3" name="Picture 2" descr="MetalMi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 y="1503723"/>
            <a:ext cx="4360313" cy="3270234"/>
          </a:xfrm>
          <a:prstGeom prst="rect">
            <a:avLst/>
          </a:prstGeom>
        </p:spPr>
      </p:pic>
      <p:sp>
        <p:nvSpPr>
          <p:cNvPr id="4" name="TextBox 3"/>
          <p:cNvSpPr txBox="1"/>
          <p:nvPr/>
        </p:nvSpPr>
        <p:spPr>
          <a:xfrm>
            <a:off x="4846628" y="819134"/>
            <a:ext cx="3971553" cy="5016758"/>
          </a:xfrm>
          <a:prstGeom prst="rect">
            <a:avLst/>
          </a:prstGeom>
          <a:noFill/>
          <a:ln w="38100" cmpd="sng">
            <a:solidFill>
              <a:schemeClr val="accent5">
                <a:lumMod val="75000"/>
              </a:schemeClr>
            </a:solidFill>
          </a:ln>
        </p:spPr>
        <p:txBody>
          <a:bodyPr wrap="square" rtlCol="0">
            <a:spAutoFit/>
          </a:bodyPr>
          <a:lstStyle/>
          <a:p>
            <a:r>
              <a:rPr lang="en-US" sz="2000" dirty="0" smtClean="0"/>
              <a:t>“Wanted – a permanent position on board ship as a wheelsman.  Have had experience in steering every type of merchant ship, can steer courses more accurately than others and use less rudder. Am sober, intelligent, strictly attentive to business, never ask for time off, do not talk back, am not affected by … poor cooking, in fact do not eat at all. Wages wanted, only 54 cents per day for 24 hours service.”</a:t>
            </a:r>
          </a:p>
          <a:p>
            <a:endParaRPr lang="en-US" sz="2000" dirty="0"/>
          </a:p>
          <a:p>
            <a:r>
              <a:rPr lang="en-US" sz="2000" dirty="0" smtClean="0"/>
              <a:t>[signed]</a:t>
            </a:r>
          </a:p>
          <a:p>
            <a:r>
              <a:rPr lang="en-US" sz="2000" dirty="0" smtClean="0"/>
              <a:t>Sperry Gyro Pilot</a:t>
            </a:r>
          </a:p>
          <a:p>
            <a:endParaRPr lang="en-US" sz="2000" dirty="0"/>
          </a:p>
        </p:txBody>
      </p:sp>
      <p:sp>
        <p:nvSpPr>
          <p:cNvPr id="5" name="TextBox 4"/>
          <p:cNvSpPr txBox="1"/>
          <p:nvPr/>
        </p:nvSpPr>
        <p:spPr>
          <a:xfrm>
            <a:off x="5701131" y="5940726"/>
            <a:ext cx="2236510" cy="369332"/>
          </a:xfrm>
          <a:prstGeom prst="rect">
            <a:avLst/>
          </a:prstGeom>
          <a:noFill/>
        </p:spPr>
        <p:txBody>
          <a:bodyPr wrap="none" rtlCol="0">
            <a:spAutoFit/>
          </a:bodyPr>
          <a:lstStyle/>
          <a:p>
            <a:r>
              <a:rPr lang="en-US" dirty="0" smtClean="0">
                <a:solidFill>
                  <a:srgbClr val="000090"/>
                </a:solidFill>
              </a:rPr>
              <a:t>Sperry Advertisement </a:t>
            </a:r>
            <a:endParaRPr lang="en-US" dirty="0">
              <a:solidFill>
                <a:srgbClr val="000090"/>
              </a:solidFill>
            </a:endParaRPr>
          </a:p>
        </p:txBody>
      </p:sp>
    </p:spTree>
    <p:extLst>
      <p:ext uri="{BB962C8B-B14F-4D97-AF65-F5344CB8AC3E}">
        <p14:creationId xmlns:p14="http://schemas.microsoft.com/office/powerpoint/2010/main" val="20628976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8888" y="686165"/>
            <a:ext cx="7007176" cy="5781305"/>
          </a:xfrm>
          <a:prstGeom prst="rect">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49550" y="80857"/>
            <a:ext cx="8220463" cy="404893"/>
          </a:xfrm>
        </p:spPr>
        <p:txBody>
          <a:bodyPr/>
          <a:lstStyle/>
          <a:p>
            <a:r>
              <a:rPr lang="en-US" sz="2400" dirty="0" smtClean="0">
                <a:solidFill>
                  <a:srgbClr val="31859C"/>
                </a:solidFill>
              </a:rPr>
              <a:t>Human-Machine Interface: WWII B-17 Bomber </a:t>
            </a:r>
            <a:endParaRPr lang="en-US" sz="2400" dirty="0">
              <a:solidFill>
                <a:srgbClr val="31859C"/>
              </a:solidFill>
            </a:endParaRPr>
          </a:p>
        </p:txBody>
      </p:sp>
      <p:pic>
        <p:nvPicPr>
          <p:cNvPr id="5" name="Picture 4" descr="SperryCrimiDraw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555" y="848789"/>
            <a:ext cx="6633583" cy="5472706"/>
          </a:xfrm>
          <a:prstGeom prst="rect">
            <a:avLst/>
          </a:prstGeom>
        </p:spPr>
      </p:pic>
    </p:spTree>
    <p:extLst>
      <p:ext uri="{BB962C8B-B14F-4D97-AF65-F5344CB8AC3E}">
        <p14:creationId xmlns:p14="http://schemas.microsoft.com/office/powerpoint/2010/main" val="41788964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4068" y="43800"/>
            <a:ext cx="7226150" cy="637987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unnery See-Throughs - 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833" y="137314"/>
            <a:ext cx="6965599" cy="6172436"/>
          </a:xfrm>
          <a:prstGeom prst="rect">
            <a:avLst/>
          </a:prstGeom>
        </p:spPr>
      </p:pic>
    </p:spTree>
    <p:extLst>
      <p:ext uri="{BB962C8B-B14F-4D97-AF65-F5344CB8AC3E}">
        <p14:creationId xmlns:p14="http://schemas.microsoft.com/office/powerpoint/2010/main" val="21725091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DN1 Drone on Carri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048" y="1109543"/>
            <a:ext cx="5735316" cy="4248383"/>
          </a:xfrm>
          <a:prstGeom prst="rect">
            <a:avLst/>
          </a:prstGeom>
          <a:ln w="28575" cmpd="sng">
            <a:solidFill>
              <a:schemeClr val="accent5">
                <a:lumMod val="75000"/>
              </a:schemeClr>
            </a:solidFill>
          </a:ln>
        </p:spPr>
      </p:pic>
      <p:pic>
        <p:nvPicPr>
          <p:cNvPr id="4" name="Picture 3" descr="Ernest King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79" y="1524016"/>
            <a:ext cx="2676071" cy="3415689"/>
          </a:xfrm>
          <a:prstGeom prst="rect">
            <a:avLst/>
          </a:prstGeom>
        </p:spPr>
      </p:pic>
      <p:sp>
        <p:nvSpPr>
          <p:cNvPr id="5" name="TextBox 4"/>
          <p:cNvSpPr txBox="1"/>
          <p:nvPr/>
        </p:nvSpPr>
        <p:spPr>
          <a:xfrm>
            <a:off x="4423280" y="5573338"/>
            <a:ext cx="3129808" cy="369332"/>
          </a:xfrm>
          <a:prstGeom prst="rect">
            <a:avLst/>
          </a:prstGeom>
          <a:noFill/>
        </p:spPr>
        <p:txBody>
          <a:bodyPr wrap="none" rtlCol="0">
            <a:spAutoFit/>
          </a:bodyPr>
          <a:lstStyle/>
          <a:p>
            <a:r>
              <a:rPr lang="en-US" dirty="0">
                <a:solidFill>
                  <a:srgbClr val="000090"/>
                </a:solidFill>
              </a:rPr>
              <a:t>TDN-1 Drones on the USS Sable</a:t>
            </a:r>
          </a:p>
        </p:txBody>
      </p:sp>
      <p:sp>
        <p:nvSpPr>
          <p:cNvPr id="6" name="TextBox 5"/>
          <p:cNvSpPr txBox="1"/>
          <p:nvPr/>
        </p:nvSpPr>
        <p:spPr>
          <a:xfrm>
            <a:off x="233571" y="5134587"/>
            <a:ext cx="2543259" cy="369332"/>
          </a:xfrm>
          <a:prstGeom prst="rect">
            <a:avLst/>
          </a:prstGeom>
          <a:noFill/>
        </p:spPr>
        <p:txBody>
          <a:bodyPr wrap="none" rtlCol="0">
            <a:spAutoFit/>
          </a:bodyPr>
          <a:lstStyle/>
          <a:p>
            <a:r>
              <a:rPr lang="en-US" dirty="0" smtClean="0">
                <a:solidFill>
                  <a:srgbClr val="000090"/>
                </a:solidFill>
              </a:rPr>
              <a:t>Fleet Admiral Ernest King</a:t>
            </a:r>
            <a:endParaRPr lang="en-US" dirty="0">
              <a:solidFill>
                <a:srgbClr val="000090"/>
              </a:solidFill>
            </a:endParaRPr>
          </a:p>
        </p:txBody>
      </p:sp>
      <p:sp>
        <p:nvSpPr>
          <p:cNvPr id="7" name="Title 6"/>
          <p:cNvSpPr>
            <a:spLocks noGrp="1"/>
          </p:cNvSpPr>
          <p:nvPr>
            <p:ph type="title"/>
          </p:nvPr>
        </p:nvSpPr>
        <p:spPr/>
        <p:txBody>
          <a:bodyPr/>
          <a:lstStyle/>
          <a:p>
            <a:r>
              <a:rPr lang="en-US" sz="2400" dirty="0" smtClean="0">
                <a:solidFill>
                  <a:srgbClr val="31859C"/>
                </a:solidFill>
              </a:rPr>
              <a:t>Project Option</a:t>
            </a:r>
            <a:endParaRPr lang="en-US" sz="2400" dirty="0">
              <a:solidFill>
                <a:srgbClr val="31859C"/>
              </a:solidFill>
            </a:endParaRPr>
          </a:p>
        </p:txBody>
      </p:sp>
    </p:spTree>
    <p:extLst>
      <p:ext uri="{BB962C8B-B14F-4D97-AF65-F5344CB8AC3E}">
        <p14:creationId xmlns:p14="http://schemas.microsoft.com/office/powerpoint/2010/main" val="21336413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alois Standard 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Galois Standard 2019.potx</Template>
  <TotalTime>17370</TotalTime>
  <Words>1944</Words>
  <Application>Microsoft Macintosh PowerPoint</Application>
  <PresentationFormat>On-screen Show (4:3)</PresentationFormat>
  <Paragraphs>267</Paragraphs>
  <Slides>50</Slides>
  <Notes>13</Notes>
  <HiddenSlides>0</HiddenSlides>
  <MMClips>1</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Galois Standard 2019</vt:lpstr>
      <vt:lpstr>Human-Machine Teaming: Theme and Variations</vt:lpstr>
      <vt:lpstr>Spectrum of Themes</vt:lpstr>
      <vt:lpstr>Spectrum of Themes</vt:lpstr>
      <vt:lpstr>PowerPoint Presentation</vt:lpstr>
      <vt:lpstr>Elmer Sperry and Early Control Systems</vt:lpstr>
      <vt:lpstr>Sperry Gyro-Pilot - “Metal Mike”</vt:lpstr>
      <vt:lpstr>Human-Machine Interface: WWII B-17 Bomber </vt:lpstr>
      <vt:lpstr>PowerPoint Presentation</vt:lpstr>
      <vt:lpstr>Project Option</vt:lpstr>
      <vt:lpstr>B.F. Skinner and Project Pigeon</vt:lpstr>
      <vt:lpstr>Project Pigeon Prototype</vt:lpstr>
      <vt:lpstr>PowerPoint Presentation</vt:lpstr>
      <vt:lpstr>Norbert Weiner and Cybernetics</vt:lpstr>
      <vt:lpstr>Cybernetics and Feedback Loops</vt:lpstr>
      <vt:lpstr>2nd Order Cybernetics</vt:lpstr>
      <vt:lpstr>HABA-MABA (Fitts, 1951)</vt:lpstr>
      <vt:lpstr>HABA-MABA as  a moving target</vt:lpstr>
      <vt:lpstr>J.C.R. Licklider and Human-Computer Symbiosis </vt:lpstr>
      <vt:lpstr>Dec 9th, 1968 – The “Mother of All Demos”</vt:lpstr>
      <vt:lpstr>“Augmentation is fundamentally a matter of organization.”</vt:lpstr>
      <vt:lpstr>Heidegger and Representations</vt:lpstr>
      <vt:lpstr>Maxwell Smart and Robot Colleague</vt:lpstr>
      <vt:lpstr>Edwin Hutchins and “Cognition in the Wild”</vt:lpstr>
      <vt:lpstr>Naturally Situated Cognition</vt:lpstr>
      <vt:lpstr>Paradoxes of Judgment Aggregation</vt:lpstr>
      <vt:lpstr>Progress in Computer Chess</vt:lpstr>
      <vt:lpstr>Freestyle Chess</vt:lpstr>
      <vt:lpstr>Freestyle Chess</vt:lpstr>
      <vt:lpstr>Kasparov on Freestyle</vt:lpstr>
      <vt:lpstr>Kasparov on Freestyle</vt:lpstr>
      <vt:lpstr>PowerPoint Presentation</vt:lpstr>
      <vt:lpstr>Cockpit of the Future</vt:lpstr>
      <vt:lpstr>“Finally, Driverless Vehicles Have Arrived in New York City”  (says Architectural Digest Magazine)</vt:lpstr>
      <vt:lpstr>PowerPoint Presentation</vt:lpstr>
      <vt:lpstr>Repair, Attribution, and all That (RAT)</vt:lpstr>
      <vt:lpstr>Trolley Problem</vt:lpstr>
      <vt:lpstr>Two Scenarios</vt:lpstr>
      <vt:lpstr>Denouement</vt:lpstr>
      <vt:lpstr>Empirical Findings</vt:lpstr>
      <vt:lpstr>Empirical Findings</vt:lpstr>
      <vt:lpstr>Empirical Findings</vt:lpstr>
      <vt:lpstr>One Concern – Emergency Responder Tools</vt:lpstr>
      <vt:lpstr>Caveats</vt:lpstr>
      <vt:lpstr>How Machines Learn</vt:lpstr>
      <vt:lpstr>How Humans Learn</vt:lpstr>
      <vt:lpstr>Myths of Autonomy</vt:lpstr>
      <vt:lpstr>Takeaways</vt:lpstr>
      <vt:lpstr>To continue the discussion…</vt:lpstr>
      <vt:lpstr>Backups</vt:lpstr>
      <vt:lpstr>Human-Machine Difficulty Matrix</vt:lpstr>
    </vt:vector>
  </TitlesOfParts>
  <Company>Jessica Tate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Tate</dc:creator>
  <cp:lastModifiedBy>David Burke</cp:lastModifiedBy>
  <cp:revision>221</cp:revision>
  <dcterms:created xsi:type="dcterms:W3CDTF">2014-09-29T19:50:07Z</dcterms:created>
  <dcterms:modified xsi:type="dcterms:W3CDTF">2019-09-11T17:36:59Z</dcterms:modified>
</cp:coreProperties>
</file>