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3"/>
  </p:notesMasterIdLst>
  <p:handoutMasterIdLst>
    <p:handoutMasterId r:id="rId24"/>
  </p:handoutMasterIdLst>
  <p:sldIdLst>
    <p:sldId id="260" r:id="rId2"/>
    <p:sldId id="274" r:id="rId3"/>
    <p:sldId id="277" r:id="rId4"/>
    <p:sldId id="278" r:id="rId5"/>
    <p:sldId id="279" r:id="rId6"/>
    <p:sldId id="290" r:id="rId7"/>
    <p:sldId id="281" r:id="rId8"/>
    <p:sldId id="294" r:id="rId9"/>
    <p:sldId id="292" r:id="rId10"/>
    <p:sldId id="293" r:id="rId11"/>
    <p:sldId id="287" r:id="rId12"/>
    <p:sldId id="288" r:id="rId13"/>
    <p:sldId id="297" r:id="rId14"/>
    <p:sldId id="298" r:id="rId15"/>
    <p:sldId id="299" r:id="rId16"/>
    <p:sldId id="295" r:id="rId17"/>
    <p:sldId id="296" r:id="rId18"/>
    <p:sldId id="282" r:id="rId19"/>
    <p:sldId id="283" r:id="rId20"/>
    <p:sldId id="289" r:id="rId21"/>
    <p:sldId id="26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260" autoAdjust="0"/>
  </p:normalViewPr>
  <p:slideViewPr>
    <p:cSldViewPr snapToGrid="0" snapToObjects="1">
      <p:cViewPr varScale="1">
        <p:scale>
          <a:sx n="97" d="100"/>
          <a:sy n="97" d="100"/>
        </p:scale>
        <p:origin x="571" y="77"/>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Mike J" userId="a67d2062-86bf-4e23-9f33-0d28e7efa9bf" providerId="ADAL" clId="{1B5C5AD4-C887-4A82-9703-DD8C34A54783}"/>
    <pc:docChg chg="modSld">
      <pc:chgData name="Parker, Mike J" userId="a67d2062-86bf-4e23-9f33-0d28e7efa9bf" providerId="ADAL" clId="{1B5C5AD4-C887-4A82-9703-DD8C34A54783}" dt="2019-02-04T19:26:18.125" v="0" actId="6549"/>
      <pc:docMkLst>
        <pc:docMk/>
      </pc:docMkLst>
      <pc:sldChg chg="modNotesTx">
        <pc:chgData name="Parker, Mike J" userId="a67d2062-86bf-4e23-9f33-0d28e7efa9bf" providerId="ADAL" clId="{1B5C5AD4-C887-4A82-9703-DD8C34A54783}" dt="2019-02-04T19:26:18.125" v="0" actId="6549"/>
        <pc:sldMkLst>
          <pc:docMk/>
          <pc:sldMk cId="1152154647"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8/27/2019</a:t>
            </a:fld>
            <a:endParaRPr lang="en-US"/>
          </a:p>
        </p:txBody>
      </p:sp>
      <p:sp>
        <p:nvSpPr>
          <p:cNvPr id="4" name="Footer Placeholder 3">
            <a:extLst>
              <a:ext uri="{FF2B5EF4-FFF2-40B4-BE49-F238E27FC236}">
                <a16:creationId xmlns:a16="http://schemas.microsoft.com/office/drawing/2014/main" xmlns=""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hutterstock.com/g/Rawpixe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shutterstock.com/g/Olena+Yakobchu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hutterstock.com/g/antonioguill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Abstract Data Visualization – Stock Photo</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“Spreadsheet Document Information</a:t>
            </a:r>
            <a:r>
              <a:rPr lang="en-US" sz="1200" b="0" i="0" kern="1200" baseline="0" dirty="0">
                <a:solidFill>
                  <a:schemeClr val="tx1"/>
                </a:solidFill>
                <a:effectLst/>
                <a:latin typeface="+mn-lt"/>
                <a:ea typeface="+mn-ea"/>
                <a:cs typeface="+mn-cs"/>
              </a:rPr>
              <a:t> Financial Startup Concept</a:t>
            </a:r>
            <a:r>
              <a:rPr lang="en-US" sz="1200" b="0" i="0" kern="1200" dirty="0">
                <a:solidFill>
                  <a:schemeClr val="tx1"/>
                </a:solidFill>
                <a:effectLst/>
                <a:latin typeface="+mn-lt"/>
                <a:ea typeface="+mn-ea"/>
                <a:cs typeface="+mn-cs"/>
              </a:rPr>
              <a:t>" by </a:t>
            </a:r>
            <a:r>
              <a:rPr lang="en-US" sz="1200" b="0" i="0" u="sng" kern="1200" dirty="0">
                <a:solidFill>
                  <a:schemeClr val="tx1"/>
                </a:solidFill>
                <a:effectLst/>
                <a:latin typeface="+mn-lt"/>
                <a:ea typeface="+mn-ea"/>
                <a:cs typeface="+mn-cs"/>
                <a:hlinkClick r:id="rId3"/>
              </a:rPr>
              <a:t>Rawpixel.com</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“Man with laptop is shaking hands with android” by </a:t>
            </a:r>
            <a:r>
              <a:rPr lang="en-US" sz="1200" b="0" i="0" u="sng" kern="1200" dirty="0" err="1">
                <a:solidFill>
                  <a:schemeClr val="tx1"/>
                </a:solidFill>
                <a:effectLst/>
                <a:latin typeface="+mn-lt"/>
                <a:ea typeface="+mn-ea"/>
                <a:cs typeface="+mn-cs"/>
                <a:hlinkClick r:id="rId4"/>
              </a:rPr>
              <a:t>Olena</a:t>
            </a:r>
            <a:r>
              <a:rPr lang="en-US" sz="1200" b="0" i="0" u="sng" kern="1200" dirty="0">
                <a:solidFill>
                  <a:schemeClr val="tx1"/>
                </a:solidFill>
                <a:effectLst/>
                <a:latin typeface="+mn-lt"/>
                <a:ea typeface="+mn-ea"/>
                <a:cs typeface="+mn-cs"/>
                <a:hlinkClick r:id="rId4"/>
              </a:rPr>
              <a:t> </a:t>
            </a:r>
            <a:r>
              <a:rPr lang="en-US" sz="1200" b="0" i="0" u="sng" kern="1200" dirty="0" err="1" smtClean="0">
                <a:solidFill>
                  <a:schemeClr val="tx1"/>
                </a:solidFill>
                <a:effectLst/>
                <a:latin typeface="+mn-lt"/>
                <a:ea typeface="+mn-ea"/>
                <a:cs typeface="+mn-cs"/>
                <a:hlinkClick r:id="rId4"/>
              </a:rPr>
              <a:t>Yakobchuk</a:t>
            </a:r>
            <a:endParaRPr lang="en-US" sz="1200" b="0" i="0" u="sng" kern="1200" dirty="0" smtClean="0">
              <a:solidFill>
                <a:schemeClr val="tx1"/>
              </a:solidFill>
              <a:effectLst/>
              <a:latin typeface="+mn-lt"/>
              <a:ea typeface="+mn-ea"/>
              <a:cs typeface="+mn-cs"/>
            </a:endParaRPr>
          </a:p>
          <a:p>
            <a:endParaRPr lang="en-US" sz="1200" b="0" i="0" u="sng"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Cyber security areas</a:t>
            </a:r>
            <a:r>
              <a:rPr lang="en-US" sz="1200" b="0" i="0" u="sng" kern="1200" baseline="0" dirty="0" smtClean="0">
                <a:solidFill>
                  <a:schemeClr val="tx1"/>
                </a:solidFill>
                <a:effectLst/>
                <a:latin typeface="+mn-lt"/>
                <a:ea typeface="+mn-ea"/>
                <a:cs typeface="+mn-cs"/>
              </a:rPr>
              <a:t> of interest </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a:t>
            </a:fld>
            <a:endParaRPr lang="en-US"/>
          </a:p>
        </p:txBody>
      </p:sp>
    </p:spTree>
    <p:extLst>
      <p:ext uri="{BB962C8B-B14F-4D97-AF65-F5344CB8AC3E}">
        <p14:creationId xmlns:p14="http://schemas.microsoft.com/office/powerpoint/2010/main" val="112715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78826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“Overworked and tired businesswoman</a:t>
            </a:r>
            <a:r>
              <a:rPr lang="en-US" baseline="0" dirty="0"/>
              <a:t> sleeping over a laptop in a desk at work in her office” by </a:t>
            </a:r>
            <a:r>
              <a:rPr lang="en-US" sz="1200" b="0" i="0" u="sng" kern="1200" dirty="0">
                <a:solidFill>
                  <a:schemeClr val="tx1"/>
                </a:solidFill>
                <a:effectLst/>
                <a:latin typeface="+mn-lt"/>
                <a:ea typeface="+mn-ea"/>
                <a:cs typeface="+mn-cs"/>
                <a:hlinkClick r:id="rId3"/>
              </a:rPr>
              <a:t>Antonio </a:t>
            </a:r>
            <a:r>
              <a:rPr lang="en-US" sz="1200" b="0" i="0" u="sng" kern="1200" dirty="0" err="1">
                <a:solidFill>
                  <a:schemeClr val="tx1"/>
                </a:solidFill>
                <a:effectLst/>
                <a:latin typeface="+mn-lt"/>
                <a:ea typeface="+mn-ea"/>
                <a:cs typeface="+mn-cs"/>
                <a:hlinkClick r:id="rId3"/>
              </a:rPr>
              <a:t>Guillem</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a:t>
            </a:fld>
            <a:endParaRPr lang="en-US"/>
          </a:p>
        </p:txBody>
      </p:sp>
    </p:spTree>
    <p:extLst>
      <p:ext uri="{BB962C8B-B14F-4D97-AF65-F5344CB8AC3E}">
        <p14:creationId xmlns:p14="http://schemas.microsoft.com/office/powerpoint/2010/main" val="33480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395395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62772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0" name="Text Placeholder 19">
            <a:extLst>
              <a:ext uri="{FF2B5EF4-FFF2-40B4-BE49-F238E27FC236}">
                <a16:creationId xmlns:a16="http://schemas.microsoft.com/office/drawing/2014/main" xmlns=""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xmlns=""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xmlns=""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xmlns=""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xmlns=""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xmlns=""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xmlns=""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August 27, 2019</a:t>
            </a:fld>
            <a:endParaRPr lang="en-US" dirty="0"/>
          </a:p>
        </p:txBody>
      </p:sp>
      <p:sp>
        <p:nvSpPr>
          <p:cNvPr id="16" name="Footer Placeholder 2">
            <a:extLst>
              <a:ext uri="{FF2B5EF4-FFF2-40B4-BE49-F238E27FC236}">
                <a16:creationId xmlns:a16="http://schemas.microsoft.com/office/drawing/2014/main" xmlns=""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p:nvPr userDrawn="1"/>
        </p:nvSpPr>
        <p:spPr>
          <a:xfrm>
            <a:off x="0" y="1470355"/>
            <a:ext cx="14630400" cy="67592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ln>
                <a:noFill/>
              </a:ln>
              <a:solidFill>
                <a:schemeClr val="bg1"/>
              </a:solidFill>
            </a:endParaRPr>
          </a:p>
        </p:txBody>
      </p:sp>
      <p:sp>
        <p:nvSpPr>
          <p:cNvPr id="3" name="Date Placeholder 2"/>
          <p:cNvSpPr>
            <a:spLocks noGrp="1"/>
          </p:cNvSpPr>
          <p:nvPr userDrawn="1">
            <p:ph type="dt" sz="half" idx="10"/>
          </p:nvPr>
        </p:nvSpPr>
        <p:spPr>
          <a:xfrm>
            <a:off x="10972800" y="7627621"/>
            <a:ext cx="2560320" cy="438150"/>
          </a:xfrm>
          <a:prstGeom prst="rect">
            <a:avLst/>
          </a:prstGeom>
        </p:spPr>
        <p:txBody>
          <a:bodyPr lIns="0" tIns="0" rIns="0" bIns="0"/>
          <a:lstStyle>
            <a:lvl1pPr>
              <a:defRPr sz="1080">
                <a:latin typeface="Arial"/>
                <a:cs typeface="Arial"/>
              </a:defRPr>
            </a:lvl1pPr>
          </a:lstStyle>
          <a:p>
            <a:fld id="{BD363373-6C73-B64D-B353-B00504264C42}" type="datetime4">
              <a:rPr lang="en-US" smtClean="0"/>
              <a:t>August 28, 2019</a:t>
            </a:fld>
            <a:endParaRPr lang="en-US"/>
          </a:p>
        </p:txBody>
      </p:sp>
      <p:sp>
        <p:nvSpPr>
          <p:cNvPr id="4" name="Footer Placeholder 3"/>
          <p:cNvSpPr>
            <a:spLocks noGrp="1"/>
          </p:cNvSpPr>
          <p:nvPr userDrawn="1">
            <p:ph type="ftr" sz="quarter" idx="11"/>
          </p:nvPr>
        </p:nvSpPr>
        <p:spPr/>
        <p:txBody>
          <a:bodyPr lIns="0" tIns="0" rIns="0" bIns="0"/>
          <a:lstStyle>
            <a:lvl1pPr>
              <a:defRPr sz="1080">
                <a:latin typeface="Arial"/>
                <a:cs typeface="Arial"/>
              </a:defRPr>
            </a:lvl1pPr>
          </a:lstStyle>
          <a:p>
            <a:endParaRPr lang="en-US"/>
          </a:p>
        </p:txBody>
      </p:sp>
      <p:sp>
        <p:nvSpPr>
          <p:cNvPr id="10" name="Slide Number Placeholder 5"/>
          <p:cNvSpPr>
            <a:spLocks noGrp="1"/>
          </p:cNvSpPr>
          <p:nvPr>
            <p:ph type="sldNum" sz="quarter" idx="13"/>
          </p:nvPr>
        </p:nvSpPr>
        <p:spPr>
          <a:xfrm>
            <a:off x="13986663" y="7627621"/>
            <a:ext cx="482803" cy="438150"/>
          </a:xfrm>
          <a:prstGeom prst="rect">
            <a:avLst/>
          </a:prstGeom>
        </p:spPr>
        <p:txBody>
          <a:bodyPr lIns="0" tIns="0" rIns="0" bIns="0" anchor="ctr" anchorCtr="0"/>
          <a:lstStyle>
            <a:lvl1pPr algn="l">
              <a:defRPr sz="1080" b="1">
                <a:solidFill>
                  <a:srgbClr val="707276"/>
                </a:solidFill>
              </a:defRPr>
            </a:lvl1pPr>
          </a:lstStyle>
          <a:p>
            <a:fld id="{03722D57-58D6-9447-A6D5-A97F6C35A8FB}" type="slidenum">
              <a:rPr lang="en-US" smtClean="0"/>
              <a:pPr/>
              <a:t>‹#›</a:t>
            </a:fld>
            <a:endParaRPr lang="en-US" dirty="0"/>
          </a:p>
        </p:txBody>
      </p:sp>
      <p:cxnSp>
        <p:nvCxnSpPr>
          <p:cNvPr id="11" name="Straight Connector 10"/>
          <p:cNvCxnSpPr/>
          <p:nvPr userDrawn="1"/>
        </p:nvCxnSpPr>
        <p:spPr>
          <a:xfrm>
            <a:off x="13763608" y="7745970"/>
            <a:ext cx="0" cy="21945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38912" y="241402"/>
            <a:ext cx="10607040" cy="1042416"/>
          </a:xfrm>
          <a:prstGeom prst="rect">
            <a:avLst/>
          </a:prstGeom>
        </p:spPr>
        <p:txBody>
          <a:bodyPr lIns="0" tIns="0" rIns="0" bIns="0" anchor="b" anchorCtr="0">
            <a:noAutofit/>
          </a:bodyPr>
          <a:lstStyle>
            <a:lvl1pPr algn="l">
              <a:defRPr sz="3120" b="1">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321841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xmlns=""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13" name="Slide Number Placeholder 3">
            <a:extLst>
              <a:ext uri="{FF2B5EF4-FFF2-40B4-BE49-F238E27FC236}">
                <a16:creationId xmlns:a16="http://schemas.microsoft.com/office/drawing/2014/main" xmlns=""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xmlns=""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xmlns=""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xmlns=""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
            <a:extLst>
              <a:ext uri="{FF2B5EF4-FFF2-40B4-BE49-F238E27FC236}">
                <a16:creationId xmlns:a16="http://schemas.microsoft.com/office/drawing/2014/main" xmlns=""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15" name="Footer Placeholder 2">
            <a:extLst>
              <a:ext uri="{FF2B5EF4-FFF2-40B4-BE49-F238E27FC236}">
                <a16:creationId xmlns:a16="http://schemas.microsoft.com/office/drawing/2014/main" xmlns=""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xmlns=""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xmlns=""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a:extLst>
              <a:ext uri="{FF2B5EF4-FFF2-40B4-BE49-F238E27FC236}">
                <a16:creationId xmlns:a16="http://schemas.microsoft.com/office/drawing/2014/main" xmlns=""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
            <a:extLst>
              <a:ext uri="{FF2B5EF4-FFF2-40B4-BE49-F238E27FC236}">
                <a16:creationId xmlns:a16="http://schemas.microsoft.com/office/drawing/2014/main" xmlns=""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19" name="Footer Placeholder 2">
            <a:extLst>
              <a:ext uri="{FF2B5EF4-FFF2-40B4-BE49-F238E27FC236}">
                <a16:creationId xmlns:a16="http://schemas.microsoft.com/office/drawing/2014/main" xmlns=""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xmlns=""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xmlns=""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xmlns=""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
            <a:extLst>
              <a:ext uri="{FF2B5EF4-FFF2-40B4-BE49-F238E27FC236}">
                <a16:creationId xmlns:a16="http://schemas.microsoft.com/office/drawing/2014/main" xmlns=""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15" name="Footer Placeholder 2">
            <a:extLst>
              <a:ext uri="{FF2B5EF4-FFF2-40B4-BE49-F238E27FC236}">
                <a16:creationId xmlns:a16="http://schemas.microsoft.com/office/drawing/2014/main" xmlns=""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7" name="Picture Placeholder 2">
            <a:extLst>
              <a:ext uri="{FF2B5EF4-FFF2-40B4-BE49-F238E27FC236}">
                <a16:creationId xmlns:a16="http://schemas.microsoft.com/office/drawing/2014/main" xmlns=""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8" name="Picture Placeholder 2">
            <a:extLst>
              <a:ext uri="{FF2B5EF4-FFF2-40B4-BE49-F238E27FC236}">
                <a16:creationId xmlns:a16="http://schemas.microsoft.com/office/drawing/2014/main" xmlns=""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2" name="Picture Placeholder 2">
            <a:extLst>
              <a:ext uri="{FF2B5EF4-FFF2-40B4-BE49-F238E27FC236}">
                <a16:creationId xmlns:a16="http://schemas.microsoft.com/office/drawing/2014/main" xmlns=""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6" name="Text Placeholder 5">
            <a:extLst>
              <a:ext uri="{FF2B5EF4-FFF2-40B4-BE49-F238E27FC236}">
                <a16:creationId xmlns:a16="http://schemas.microsoft.com/office/drawing/2014/main" xmlns=""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xmlns=""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xmlns=""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xmlns=""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xmlns=""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xmlns=""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xmlns=""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Date Placeholder 1">
            <a:extLst>
              <a:ext uri="{FF2B5EF4-FFF2-40B4-BE49-F238E27FC236}">
                <a16:creationId xmlns:a16="http://schemas.microsoft.com/office/drawing/2014/main" xmlns=""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26" name="Footer Placeholder 2">
            <a:extLst>
              <a:ext uri="{FF2B5EF4-FFF2-40B4-BE49-F238E27FC236}">
                <a16:creationId xmlns:a16="http://schemas.microsoft.com/office/drawing/2014/main" xmlns=""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1" name="Picture Placeholder 2">
            <a:extLst>
              <a:ext uri="{FF2B5EF4-FFF2-40B4-BE49-F238E27FC236}">
                <a16:creationId xmlns:a16="http://schemas.microsoft.com/office/drawing/2014/main" xmlns=""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13" name="Picture Placeholder 2">
            <a:extLst>
              <a:ext uri="{FF2B5EF4-FFF2-40B4-BE49-F238E27FC236}">
                <a16:creationId xmlns:a16="http://schemas.microsoft.com/office/drawing/2014/main" xmlns=""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4" name="Picture Placeholder 2">
            <a:extLst>
              <a:ext uri="{FF2B5EF4-FFF2-40B4-BE49-F238E27FC236}">
                <a16:creationId xmlns:a16="http://schemas.microsoft.com/office/drawing/2014/main" xmlns=""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5" name="Picture Placeholder 2">
            <a:extLst>
              <a:ext uri="{FF2B5EF4-FFF2-40B4-BE49-F238E27FC236}">
                <a16:creationId xmlns:a16="http://schemas.microsoft.com/office/drawing/2014/main" xmlns=""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6" name="Picture Placeholder 2">
            <a:extLst>
              <a:ext uri="{FF2B5EF4-FFF2-40B4-BE49-F238E27FC236}">
                <a16:creationId xmlns:a16="http://schemas.microsoft.com/office/drawing/2014/main" xmlns=""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7" name="Text Placeholder 5">
            <a:extLst>
              <a:ext uri="{FF2B5EF4-FFF2-40B4-BE49-F238E27FC236}">
                <a16:creationId xmlns:a16="http://schemas.microsoft.com/office/drawing/2014/main" xmlns=""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xmlns=""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xmlns=""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xmlns=""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xmlns=""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xmlns=""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xmlns=""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xmlns=""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xmlns=""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31" name="Footer Placeholder 2">
            <a:extLst>
              <a:ext uri="{FF2B5EF4-FFF2-40B4-BE49-F238E27FC236}">
                <a16:creationId xmlns:a16="http://schemas.microsoft.com/office/drawing/2014/main" xmlns=""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xmlns=""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1" name="Picture Placeholder 2">
            <a:extLst>
              <a:ext uri="{FF2B5EF4-FFF2-40B4-BE49-F238E27FC236}">
                <a16:creationId xmlns:a16="http://schemas.microsoft.com/office/drawing/2014/main" xmlns=""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3" name="Picture Placeholder 2">
            <a:extLst>
              <a:ext uri="{FF2B5EF4-FFF2-40B4-BE49-F238E27FC236}">
                <a16:creationId xmlns:a16="http://schemas.microsoft.com/office/drawing/2014/main" xmlns=""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4" name="Picture Placeholder 2">
            <a:extLst>
              <a:ext uri="{FF2B5EF4-FFF2-40B4-BE49-F238E27FC236}">
                <a16:creationId xmlns:a16="http://schemas.microsoft.com/office/drawing/2014/main" xmlns=""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5" name="Picture Placeholder 2">
            <a:extLst>
              <a:ext uri="{FF2B5EF4-FFF2-40B4-BE49-F238E27FC236}">
                <a16:creationId xmlns:a16="http://schemas.microsoft.com/office/drawing/2014/main" xmlns=""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6" name="Picture Placeholder 2">
            <a:extLst>
              <a:ext uri="{FF2B5EF4-FFF2-40B4-BE49-F238E27FC236}">
                <a16:creationId xmlns:a16="http://schemas.microsoft.com/office/drawing/2014/main" xmlns=""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7" name="Text Placeholder 5">
            <a:extLst>
              <a:ext uri="{FF2B5EF4-FFF2-40B4-BE49-F238E27FC236}">
                <a16:creationId xmlns:a16="http://schemas.microsoft.com/office/drawing/2014/main" xmlns=""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xmlns=""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xmlns=""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xmlns=""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xmlns=""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xmlns=""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xmlns=""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xmlns=""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29" name="Footer Placeholder 2">
            <a:extLst>
              <a:ext uri="{FF2B5EF4-FFF2-40B4-BE49-F238E27FC236}">
                <a16:creationId xmlns:a16="http://schemas.microsoft.com/office/drawing/2014/main" xmlns=""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xmlns=""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xmlns=""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8/27/2019</a:t>
            </a:fld>
            <a:endParaRPr lang="en-US" dirty="0"/>
          </a:p>
        </p:txBody>
      </p:sp>
      <p:sp>
        <p:nvSpPr>
          <p:cNvPr id="7" name="Footer Placeholder 2">
            <a:extLst>
              <a:ext uri="{FF2B5EF4-FFF2-40B4-BE49-F238E27FC236}">
                <a16:creationId xmlns:a16="http://schemas.microsoft.com/office/drawing/2014/main" xmlns=""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xmlns=""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xmlns=""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7588D28A-E737-5049-8A98-3AC3A6EA2CDB}"/>
              </a:ext>
            </a:extLst>
          </p:cNvPr>
          <p:cNvPicPr>
            <a:picLocks noChangeAspect="1"/>
          </p:cNvPicPr>
          <p:nvPr userDrawn="1"/>
        </p:nvPicPr>
        <p:blipFill>
          <a:blip r:embed="rId13"/>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xmlns=""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FD0D9-1CAC-4FBD-8120-CBD5A07EB995}"/>
              </a:ext>
            </a:extLst>
          </p:cNvPr>
          <p:cNvSpPr>
            <a:spLocks noGrp="1"/>
          </p:cNvSpPr>
          <p:nvPr>
            <p:ph type="ctrTitle"/>
          </p:nvPr>
        </p:nvSpPr>
        <p:spPr>
          <a:xfrm>
            <a:off x="1143000" y="2743200"/>
            <a:ext cx="5014452" cy="1828800"/>
          </a:xfrm>
        </p:spPr>
        <p:txBody>
          <a:bodyPr/>
          <a:lstStyle/>
          <a:p>
            <a:pPr algn="l"/>
            <a:r>
              <a:rPr lang="en-US" sz="3200" dirty="0" smtClean="0"/>
              <a:t/>
            </a:r>
            <a:br>
              <a:rPr lang="en-US" sz="3200" dirty="0" smtClean="0"/>
            </a:br>
            <a:r>
              <a:rPr lang="en-US" sz="3200" dirty="0" smtClean="0"/>
              <a:t>Human Machine Teaming:</a:t>
            </a:r>
            <a:br>
              <a:rPr lang="en-US" sz="3200" dirty="0" smtClean="0"/>
            </a:br>
            <a:r>
              <a:rPr lang="en-US" sz="3200" dirty="0" smtClean="0"/>
              <a:t>The Importance of Common Ground</a:t>
            </a:r>
            <a:endParaRPr lang="en-US" sz="3200" dirty="0"/>
          </a:p>
        </p:txBody>
      </p:sp>
      <p:sp>
        <p:nvSpPr>
          <p:cNvPr id="4" name="Text Placeholder 3">
            <a:extLst>
              <a:ext uri="{FF2B5EF4-FFF2-40B4-BE49-F238E27FC236}">
                <a16:creationId xmlns:a16="http://schemas.microsoft.com/office/drawing/2014/main" xmlns="" id="{3C886310-1A8B-41C6-8ABF-4E949224625A}"/>
              </a:ext>
            </a:extLst>
          </p:cNvPr>
          <p:cNvSpPr>
            <a:spLocks noGrp="1"/>
          </p:cNvSpPr>
          <p:nvPr>
            <p:ph type="body" sz="quarter" idx="10"/>
          </p:nvPr>
        </p:nvSpPr>
        <p:spPr/>
        <p:txBody>
          <a:bodyPr/>
          <a:lstStyle/>
          <a:p>
            <a:r>
              <a:rPr lang="en-US" dirty="0" smtClean="0"/>
              <a:t>Corey K. Fallon</a:t>
            </a:r>
            <a:endParaRPr lang="en-US" dirty="0"/>
          </a:p>
        </p:txBody>
      </p:sp>
      <p:sp>
        <p:nvSpPr>
          <p:cNvPr id="5" name="Text Placeholder 4">
            <a:extLst>
              <a:ext uri="{FF2B5EF4-FFF2-40B4-BE49-F238E27FC236}">
                <a16:creationId xmlns:a16="http://schemas.microsoft.com/office/drawing/2014/main" xmlns="" id="{2599C3C0-764A-4145-9480-D79B28BB6551}"/>
              </a:ext>
            </a:extLst>
          </p:cNvPr>
          <p:cNvSpPr>
            <a:spLocks noGrp="1"/>
          </p:cNvSpPr>
          <p:nvPr>
            <p:ph type="body" sz="quarter" idx="11"/>
          </p:nvPr>
        </p:nvSpPr>
        <p:spPr/>
        <p:txBody>
          <a:bodyPr/>
          <a:lstStyle/>
          <a:p>
            <a:r>
              <a:rPr lang="en-US" dirty="0" smtClean="0"/>
              <a:t>Cognitive Scientist</a:t>
            </a:r>
            <a:endParaRPr lang="en-US" dirty="0"/>
          </a:p>
        </p:txBody>
      </p:sp>
      <p:sp>
        <p:nvSpPr>
          <p:cNvPr id="6" name="Date Placeholder 5">
            <a:extLst>
              <a:ext uri="{FF2B5EF4-FFF2-40B4-BE49-F238E27FC236}">
                <a16:creationId xmlns:a16="http://schemas.microsoft.com/office/drawing/2014/main" xmlns="" id="{B8696A4F-5314-46CD-B205-CC2D44570D66}"/>
              </a:ext>
            </a:extLst>
          </p:cNvPr>
          <p:cNvSpPr>
            <a:spLocks noGrp="1"/>
          </p:cNvSpPr>
          <p:nvPr>
            <p:ph type="dt" sz="half" idx="2"/>
          </p:nvPr>
        </p:nvSpPr>
        <p:spPr/>
        <p:txBody>
          <a:bodyPr/>
          <a:lstStyle/>
          <a:p>
            <a:fld id="{4E130ED9-0C27-4EF1-9F86-D29E4EA507BE}" type="datetime4">
              <a:rPr lang="en-US" smtClean="0"/>
              <a:t>August 27, 2019</a:t>
            </a:fld>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t>Design Considerations to Support Common Ground: </a:t>
            </a:r>
            <a:r>
              <a:rPr lang="en-US" sz="3200" dirty="0" smtClean="0">
                <a:solidFill>
                  <a:srgbClr val="00B050"/>
                </a:solidFill>
              </a:rPr>
              <a:t>Act</a:t>
            </a:r>
            <a:endParaRPr lang="en-US" sz="3200" dirty="0">
              <a:solidFill>
                <a:srgbClr val="00B050"/>
              </a:solidFill>
            </a:endParaRPr>
          </a:p>
        </p:txBody>
      </p:sp>
      <p:sp>
        <p:nvSpPr>
          <p:cNvPr id="6" name="Content Placeholder 5"/>
          <p:cNvSpPr>
            <a:spLocks noGrp="1"/>
          </p:cNvSpPr>
          <p:nvPr>
            <p:ph sz="quarter" idx="20"/>
          </p:nvPr>
        </p:nvSpPr>
        <p:spPr>
          <a:xfrm>
            <a:off x="3720230" y="2057399"/>
            <a:ext cx="10452970" cy="5486401"/>
          </a:xfrm>
        </p:spPr>
        <p:txBody>
          <a:bodyPr>
            <a:normAutofit/>
          </a:bodyPr>
          <a:lstStyle/>
          <a:p>
            <a:pPr marL="0" indent="0">
              <a:buNone/>
            </a:pPr>
            <a:r>
              <a:rPr lang="en-US" sz="2400" dirty="0"/>
              <a:t>The machine should be able to direct the human when appropriate, including directing the human’s attention to important developments. </a:t>
            </a:r>
          </a:p>
          <a:p>
            <a:pPr marL="0" indent="0">
              <a:buNone/>
            </a:pPr>
            <a:endParaRPr lang="en-US" sz="2400" dirty="0"/>
          </a:p>
          <a:p>
            <a:pPr marL="0" indent="0">
              <a:buNone/>
            </a:pPr>
            <a:r>
              <a:rPr lang="en-US" sz="2400" dirty="0" smtClean="0"/>
              <a:t>The </a:t>
            </a:r>
            <a:r>
              <a:rPr lang="en-US" sz="2400" dirty="0"/>
              <a:t>machine should be able to flexibly take direction from the human such as responding to new goals and task assignments administered by the human. </a:t>
            </a:r>
          </a:p>
          <a:p>
            <a:pPr marL="0" indent="0">
              <a:buNone/>
            </a:pPr>
            <a:endParaRPr lang="en-US" sz="2400" dirty="0"/>
          </a:p>
          <a:p>
            <a:pPr marL="0" indent="0">
              <a:buNone/>
            </a:pPr>
            <a:r>
              <a:rPr lang="en-US" sz="2400" dirty="0"/>
              <a:t>The machine should be given autonomy to offer support and act without specific, explicit instructions and oversight from the human when task demands require the machine’s unique strengths. </a:t>
            </a:r>
          </a:p>
          <a:p>
            <a:pPr marL="0" indent="0">
              <a:buNone/>
            </a:pPr>
            <a:endParaRPr lang="en-US" dirty="0"/>
          </a:p>
        </p:txBody>
      </p:sp>
      <p:sp>
        <p:nvSpPr>
          <p:cNvPr id="7" name="TextBox 6"/>
          <p:cNvSpPr txBox="1"/>
          <p:nvPr/>
        </p:nvSpPr>
        <p:spPr>
          <a:xfrm>
            <a:off x="1005840" y="3643989"/>
            <a:ext cx="2544286" cy="535531"/>
          </a:xfrm>
          <a:prstGeom prst="rect">
            <a:avLst/>
          </a:prstGeom>
          <a:noFill/>
        </p:spPr>
        <p:txBody>
          <a:bodyPr wrap="none" rtlCol="0">
            <a:spAutoFit/>
          </a:bodyPr>
          <a:lstStyle/>
          <a:p>
            <a:r>
              <a:rPr lang="en-US" sz="2880" b="1" dirty="0">
                <a:solidFill>
                  <a:srgbClr val="00B050"/>
                </a:solidFill>
              </a:rPr>
              <a:t>Be </a:t>
            </a:r>
            <a:r>
              <a:rPr lang="en-US" sz="2880" b="1" dirty="0" err="1">
                <a:solidFill>
                  <a:srgbClr val="00B050"/>
                </a:solidFill>
              </a:rPr>
              <a:t>Directable</a:t>
            </a:r>
            <a:endParaRPr lang="en-US" sz="2880" b="1" dirty="0">
              <a:solidFill>
                <a:srgbClr val="00B050"/>
              </a:solidFill>
            </a:endParaRPr>
          </a:p>
        </p:txBody>
      </p:sp>
      <p:sp>
        <p:nvSpPr>
          <p:cNvPr id="8" name="TextBox 7"/>
          <p:cNvSpPr txBox="1"/>
          <p:nvPr/>
        </p:nvSpPr>
        <p:spPr>
          <a:xfrm>
            <a:off x="1005841" y="2194256"/>
            <a:ext cx="1231427" cy="535531"/>
          </a:xfrm>
          <a:prstGeom prst="rect">
            <a:avLst/>
          </a:prstGeom>
          <a:noFill/>
        </p:spPr>
        <p:txBody>
          <a:bodyPr wrap="none" rtlCol="0">
            <a:spAutoFit/>
          </a:bodyPr>
          <a:lstStyle/>
          <a:p>
            <a:r>
              <a:rPr lang="en-US" sz="2880" b="1" dirty="0">
                <a:solidFill>
                  <a:srgbClr val="00B050"/>
                </a:solidFill>
              </a:rPr>
              <a:t>Direct</a:t>
            </a:r>
          </a:p>
        </p:txBody>
      </p:sp>
      <p:sp>
        <p:nvSpPr>
          <p:cNvPr id="9" name="TextBox 8"/>
          <p:cNvSpPr txBox="1"/>
          <p:nvPr/>
        </p:nvSpPr>
        <p:spPr>
          <a:xfrm>
            <a:off x="1005841" y="5287749"/>
            <a:ext cx="2600199" cy="535531"/>
          </a:xfrm>
          <a:prstGeom prst="rect">
            <a:avLst/>
          </a:prstGeom>
          <a:noFill/>
        </p:spPr>
        <p:txBody>
          <a:bodyPr wrap="none" rtlCol="0">
            <a:spAutoFit/>
          </a:bodyPr>
          <a:lstStyle/>
          <a:p>
            <a:r>
              <a:rPr lang="en-US" sz="2880" b="1" dirty="0">
                <a:solidFill>
                  <a:srgbClr val="00B050"/>
                </a:solidFill>
              </a:rPr>
              <a:t>Take Initiative</a:t>
            </a:r>
          </a:p>
        </p:txBody>
      </p:sp>
    </p:spTree>
    <p:extLst>
      <p:ext uri="{BB962C8B-B14F-4D97-AF65-F5344CB8AC3E}">
        <p14:creationId xmlns:p14="http://schemas.microsoft.com/office/powerpoint/2010/main" val="42803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p:cNvSpPr>
            <a:spLocks noGrp="1"/>
          </p:cNvSpPr>
          <p:nvPr>
            <p:ph type="title"/>
          </p:nvPr>
        </p:nvSpPr>
        <p:spPr/>
        <p:txBody>
          <a:bodyPr/>
          <a:lstStyle/>
          <a:p>
            <a:r>
              <a:rPr lang="en-US" dirty="0" smtClean="0"/>
              <a:t>Some Cyber Security Use Cases</a:t>
            </a:r>
            <a:endParaRPr lang="en-US" dirty="0"/>
          </a:p>
        </p:txBody>
      </p:sp>
      <p:sp>
        <p:nvSpPr>
          <p:cNvPr id="4" name="Content Placeholder 3"/>
          <p:cNvSpPr>
            <a:spLocks noGrp="1"/>
          </p:cNvSpPr>
          <p:nvPr>
            <p:ph sz="quarter" idx="20"/>
          </p:nvPr>
        </p:nvSpPr>
        <p:spPr/>
        <p:txBody>
          <a:bodyPr/>
          <a:lstStyle/>
          <a:p>
            <a:r>
              <a:rPr lang="en-US" dirty="0"/>
              <a:t>A Machine Teammate to Help Manage Alerts</a:t>
            </a:r>
            <a:endParaRPr lang="en-US" dirty="0" smtClean="0"/>
          </a:p>
          <a:p>
            <a:pPr lvl="1"/>
            <a:r>
              <a:rPr lang="en-US" dirty="0" smtClean="0"/>
              <a:t>Cyber analysts are inundated with alerts</a:t>
            </a:r>
          </a:p>
          <a:p>
            <a:pPr lvl="1"/>
            <a:r>
              <a:rPr lang="en-US" dirty="0" smtClean="0"/>
              <a:t>A machine teammate could act independently of the human to triage and prioritize alerts</a:t>
            </a:r>
          </a:p>
          <a:p>
            <a:pPr lvl="1"/>
            <a:r>
              <a:rPr lang="en-US" dirty="0" smtClean="0"/>
              <a:t>Importance of Common Ground</a:t>
            </a:r>
          </a:p>
          <a:p>
            <a:pPr lvl="2"/>
            <a:r>
              <a:rPr lang="en-US" dirty="0" smtClean="0"/>
              <a:t>The machine teammate must be able to communicate its reasoning and process for prioritization </a:t>
            </a:r>
          </a:p>
          <a:p>
            <a:r>
              <a:rPr lang="en-US" dirty="0" smtClean="0"/>
              <a:t>A Machine Teammate to assist with selecting the appropriate analysis or analytic</a:t>
            </a:r>
          </a:p>
          <a:p>
            <a:pPr lvl="1"/>
            <a:r>
              <a:rPr lang="en-US" dirty="0" smtClean="0"/>
              <a:t>May be challenging for the analyst to choose the appropriate tool or analytic</a:t>
            </a:r>
          </a:p>
          <a:p>
            <a:pPr lvl="1"/>
            <a:r>
              <a:rPr lang="en-US" dirty="0" smtClean="0"/>
              <a:t>A machine </a:t>
            </a:r>
            <a:r>
              <a:rPr lang="en-US" dirty="0"/>
              <a:t>teammate </a:t>
            </a:r>
            <a:r>
              <a:rPr lang="en-US" dirty="0" smtClean="0"/>
              <a:t>could provide recommendations to the analyst </a:t>
            </a:r>
          </a:p>
          <a:p>
            <a:pPr lvl="2"/>
            <a:r>
              <a:rPr lang="en-US" dirty="0" smtClean="0"/>
              <a:t>Machine would </a:t>
            </a:r>
            <a:r>
              <a:rPr lang="en-US" dirty="0"/>
              <a:t>have access to a database of analytics, visualizations. </a:t>
            </a:r>
            <a:endParaRPr lang="en-US" dirty="0" smtClean="0"/>
          </a:p>
          <a:p>
            <a:pPr lvl="2"/>
            <a:r>
              <a:rPr lang="en-US" dirty="0" smtClean="0"/>
              <a:t>Recommendations based on associations </a:t>
            </a:r>
            <a:r>
              <a:rPr lang="en-US" dirty="0"/>
              <a:t>between this information and various tasks and problems investigated by analysts. </a:t>
            </a:r>
            <a:endParaRPr lang="en-US" dirty="0" smtClean="0"/>
          </a:p>
          <a:p>
            <a:pPr lvl="1"/>
            <a:r>
              <a:rPr lang="en-US" dirty="0" smtClean="0"/>
              <a:t>Importance of Common Ground</a:t>
            </a:r>
          </a:p>
          <a:p>
            <a:pPr lvl="2"/>
            <a:r>
              <a:rPr lang="en-US" dirty="0" smtClean="0"/>
              <a:t>Machine teammate must have knowledge of the task goals and current activities</a:t>
            </a:r>
          </a:p>
          <a:p>
            <a:pPr marL="548640" lvl="1" indent="0">
              <a:buNone/>
            </a:pPr>
            <a:r>
              <a:rPr lang="en-US" dirty="0" smtClean="0"/>
              <a:t> </a:t>
            </a:r>
            <a:endParaRPr lang="en-US" dirty="0"/>
          </a:p>
          <a:p>
            <a:pPr lvl="1"/>
            <a:endParaRPr lang="en-US" dirty="0" smtClean="0"/>
          </a:p>
          <a:p>
            <a:pPr lvl="1"/>
            <a:endParaRPr lang="en-US" dirty="0"/>
          </a:p>
        </p:txBody>
      </p:sp>
    </p:spTree>
    <p:extLst>
      <p:ext uri="{BB962C8B-B14F-4D97-AF65-F5344CB8AC3E}">
        <p14:creationId xmlns:p14="http://schemas.microsoft.com/office/powerpoint/2010/main" val="87301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p:cNvSpPr>
            <a:spLocks noGrp="1"/>
          </p:cNvSpPr>
          <p:nvPr>
            <p:ph type="title"/>
          </p:nvPr>
        </p:nvSpPr>
        <p:spPr/>
        <p:txBody>
          <a:bodyPr/>
          <a:lstStyle/>
          <a:p>
            <a:r>
              <a:rPr lang="en-US" dirty="0" smtClean="0"/>
              <a:t>Some Cyber Security Use Cases (cont.)</a:t>
            </a:r>
            <a:endParaRPr lang="en-US" dirty="0"/>
          </a:p>
        </p:txBody>
      </p:sp>
      <p:sp>
        <p:nvSpPr>
          <p:cNvPr id="4" name="Content Placeholder 3"/>
          <p:cNvSpPr>
            <a:spLocks noGrp="1"/>
          </p:cNvSpPr>
          <p:nvPr>
            <p:ph sz="quarter" idx="20"/>
          </p:nvPr>
        </p:nvSpPr>
        <p:spPr>
          <a:xfrm>
            <a:off x="1371600" y="2057399"/>
            <a:ext cx="8168640" cy="5486401"/>
          </a:xfrm>
        </p:spPr>
        <p:txBody>
          <a:bodyPr/>
          <a:lstStyle/>
          <a:p>
            <a:r>
              <a:rPr lang="en-US" dirty="0" smtClean="0"/>
              <a:t>A Machine teammate that tracks and displays both the human’s and machine’s information provenance.  </a:t>
            </a:r>
          </a:p>
          <a:p>
            <a:pPr lvl="1"/>
            <a:r>
              <a:rPr lang="en-US" dirty="0"/>
              <a:t>The </a:t>
            </a:r>
            <a:r>
              <a:rPr lang="en-US" dirty="0" smtClean="0"/>
              <a:t>analyst needs to </a:t>
            </a:r>
            <a:r>
              <a:rPr lang="en-US" dirty="0"/>
              <a:t>document </a:t>
            </a:r>
            <a:r>
              <a:rPr lang="en-US" dirty="0" smtClean="0"/>
              <a:t>the team’s </a:t>
            </a:r>
            <a:r>
              <a:rPr lang="en-US" dirty="0"/>
              <a:t>analysis path to help build an argument for a particular </a:t>
            </a:r>
            <a:r>
              <a:rPr lang="en-US" dirty="0" smtClean="0"/>
              <a:t>conclusion</a:t>
            </a:r>
          </a:p>
          <a:p>
            <a:pPr lvl="1"/>
            <a:r>
              <a:rPr lang="en-US" dirty="0" smtClean="0"/>
              <a:t>Analyst needs to calibrate trust in their machine teammate</a:t>
            </a:r>
          </a:p>
          <a:p>
            <a:pPr lvl="1"/>
            <a:r>
              <a:rPr lang="en-US" dirty="0" smtClean="0"/>
              <a:t>The machine teammate can </a:t>
            </a:r>
            <a:r>
              <a:rPr lang="en-US" dirty="0"/>
              <a:t>preserve and present information about past analysis </a:t>
            </a:r>
            <a:r>
              <a:rPr lang="en-US" dirty="0" smtClean="0"/>
              <a:t>activities</a:t>
            </a:r>
          </a:p>
          <a:p>
            <a:pPr lvl="2"/>
            <a:r>
              <a:rPr lang="en-US" dirty="0" smtClean="0"/>
              <a:t>Saves time by helping analyst build a narrative of their findings</a:t>
            </a:r>
          </a:p>
          <a:p>
            <a:pPr lvl="2"/>
            <a:r>
              <a:rPr lang="en-US" dirty="0" smtClean="0"/>
              <a:t>Helps analyst understand machine teammate’s process (i.e. facilitate trust calibration)</a:t>
            </a:r>
          </a:p>
          <a:p>
            <a:pPr lvl="1"/>
            <a:r>
              <a:rPr lang="en-US" dirty="0" smtClean="0"/>
              <a:t>Importance of Common Ground</a:t>
            </a:r>
          </a:p>
          <a:p>
            <a:pPr lvl="2"/>
            <a:r>
              <a:rPr lang="en-US" dirty="0" smtClean="0"/>
              <a:t>The machine teammate must be able to monitor team progress and process</a:t>
            </a:r>
          </a:p>
          <a:p>
            <a:pPr marL="548640" lvl="1" indent="0">
              <a:buNone/>
            </a:pPr>
            <a:endParaRPr lang="en-US" dirty="0" smtClean="0"/>
          </a:p>
          <a:p>
            <a:pPr lvl="2"/>
            <a:endParaRPr lang="en-US" dirty="0"/>
          </a:p>
          <a:p>
            <a:pPr lvl="2"/>
            <a:endParaRPr lang="en-US" dirty="0" smtClean="0"/>
          </a:p>
          <a:p>
            <a:pPr lvl="1"/>
            <a:endParaRPr lang="en-US" dirty="0"/>
          </a:p>
        </p:txBody>
      </p:sp>
      <p:pic>
        <p:nvPicPr>
          <p:cNvPr id="5" name="Picture 4"/>
          <p:cNvPicPr>
            <a:picLocks noChangeAspect="1"/>
          </p:cNvPicPr>
          <p:nvPr/>
        </p:nvPicPr>
        <p:blipFill rotWithShape="1">
          <a:blip r:embed="rId2"/>
          <a:srcRect r="48457"/>
          <a:stretch/>
        </p:blipFill>
        <p:spPr>
          <a:xfrm>
            <a:off x="9356459" y="2229169"/>
            <a:ext cx="5091059" cy="3582352"/>
          </a:xfrm>
          <a:prstGeom prst="rect">
            <a:avLst/>
          </a:prstGeom>
        </p:spPr>
      </p:pic>
      <p:sp>
        <p:nvSpPr>
          <p:cNvPr id="6" name="TextBox 5"/>
          <p:cNvSpPr txBox="1"/>
          <p:nvPr/>
        </p:nvSpPr>
        <p:spPr>
          <a:xfrm>
            <a:off x="10271760" y="6034046"/>
            <a:ext cx="2507418" cy="424732"/>
          </a:xfrm>
          <a:prstGeom prst="rect">
            <a:avLst/>
          </a:prstGeom>
          <a:noFill/>
        </p:spPr>
        <p:txBody>
          <a:bodyPr wrap="none" rtlCol="0">
            <a:spAutoFit/>
          </a:bodyPr>
          <a:lstStyle/>
          <a:p>
            <a:r>
              <a:rPr lang="en-US" dirty="0"/>
              <a:t>Nguyen et al. </a:t>
            </a:r>
            <a:r>
              <a:rPr lang="en-US" dirty="0" smtClean="0"/>
              <a:t>2016</a:t>
            </a:r>
            <a:endParaRPr lang="en-US" dirty="0"/>
          </a:p>
        </p:txBody>
      </p:sp>
    </p:spTree>
    <p:extLst>
      <p:ext uri="{BB962C8B-B14F-4D97-AF65-F5344CB8AC3E}">
        <p14:creationId xmlns:p14="http://schemas.microsoft.com/office/powerpoint/2010/main" val="35422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p:cNvSpPr>
            <a:spLocks noGrp="1"/>
          </p:cNvSpPr>
          <p:nvPr>
            <p:ph type="title"/>
          </p:nvPr>
        </p:nvSpPr>
        <p:spPr/>
        <p:txBody>
          <a:bodyPr/>
          <a:lstStyle/>
          <a:p>
            <a:r>
              <a:rPr lang="en-US" dirty="0" smtClean="0"/>
              <a:t>Some Cyber Security Use Cases (cont.)</a:t>
            </a:r>
            <a:endParaRPr lang="en-US" dirty="0"/>
          </a:p>
        </p:txBody>
      </p:sp>
      <p:sp>
        <p:nvSpPr>
          <p:cNvPr id="4" name="Content Placeholder 3"/>
          <p:cNvSpPr>
            <a:spLocks noGrp="1"/>
          </p:cNvSpPr>
          <p:nvPr>
            <p:ph sz="quarter" idx="20"/>
          </p:nvPr>
        </p:nvSpPr>
        <p:spPr>
          <a:xfrm>
            <a:off x="1371600" y="2057399"/>
            <a:ext cx="8503920" cy="5486401"/>
          </a:xfrm>
        </p:spPr>
        <p:txBody>
          <a:bodyPr/>
          <a:lstStyle/>
          <a:p>
            <a:r>
              <a:rPr lang="en-US" dirty="0" smtClean="0"/>
              <a:t>A Machine teammate that helps analyst separate signals from noise. </a:t>
            </a:r>
          </a:p>
          <a:p>
            <a:pPr lvl="1"/>
            <a:r>
              <a:rPr lang="en-US" dirty="0" smtClean="0"/>
              <a:t>Analyst tasked with identifying cyber security threats is inundated with data (e.g. hundreds of thousands of records)</a:t>
            </a:r>
          </a:p>
          <a:p>
            <a:pPr lvl="1"/>
            <a:r>
              <a:rPr lang="en-US" dirty="0" smtClean="0"/>
              <a:t>A machine teammate can assist with information acquisition by highlighting the most relevant indicators of a potential threat.  </a:t>
            </a:r>
          </a:p>
          <a:p>
            <a:pPr lvl="1"/>
            <a:r>
              <a:rPr lang="en-US" dirty="0"/>
              <a:t>Importance of Common Ground</a:t>
            </a:r>
          </a:p>
          <a:p>
            <a:pPr lvl="2"/>
            <a:r>
              <a:rPr lang="en-US" dirty="0"/>
              <a:t>Machine teammate must have knowledge of </a:t>
            </a:r>
            <a:r>
              <a:rPr lang="en-US" dirty="0" smtClean="0"/>
              <a:t>the indicators of a potential cyber threat</a:t>
            </a:r>
          </a:p>
          <a:p>
            <a:pPr lvl="2"/>
            <a:r>
              <a:rPr lang="en-US" dirty="0"/>
              <a:t>The machine teammate must be able to communicate its reasoning and process </a:t>
            </a:r>
            <a:r>
              <a:rPr lang="en-US" dirty="0" smtClean="0"/>
              <a:t>for determining which data rise to the level of concern.  </a:t>
            </a:r>
            <a:endParaRPr lang="en-US" dirty="0"/>
          </a:p>
          <a:p>
            <a:pPr lvl="2"/>
            <a:endParaRPr lang="en-US" dirty="0"/>
          </a:p>
          <a:p>
            <a:pPr lvl="1"/>
            <a:endParaRPr lang="en-US" dirty="0" smtClean="0"/>
          </a:p>
          <a:p>
            <a:pPr marL="548640" lvl="1" indent="0">
              <a:buNone/>
            </a:pPr>
            <a:endParaRPr lang="en-US" dirty="0" smtClean="0"/>
          </a:p>
          <a:p>
            <a:pPr lvl="2"/>
            <a:endParaRPr lang="en-US" dirty="0"/>
          </a:p>
          <a:p>
            <a:pPr lvl="2"/>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10235559" y="3078480"/>
            <a:ext cx="3653161" cy="2737017"/>
          </a:xfrm>
          <a:prstGeom prst="rect">
            <a:avLst/>
          </a:prstGeom>
        </p:spPr>
      </p:pic>
    </p:spTree>
    <p:extLst>
      <p:ext uri="{BB962C8B-B14F-4D97-AF65-F5344CB8AC3E}">
        <p14:creationId xmlns:p14="http://schemas.microsoft.com/office/powerpoint/2010/main" val="25273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sz="quarter" idx="20"/>
          </p:nvPr>
        </p:nvSpPr>
        <p:spPr/>
        <p:txBody>
          <a:bodyPr/>
          <a:lstStyle/>
          <a:p>
            <a:r>
              <a:rPr lang="en-US" sz="2400" dirty="0" err="1"/>
              <a:t>Amershi</a:t>
            </a:r>
            <a:r>
              <a:rPr lang="en-US" sz="2400" dirty="0"/>
              <a:t>, S., et al., (2019). Guidelines for human-AI interaction. </a:t>
            </a:r>
            <a:r>
              <a:rPr lang="en-US" sz="2400" i="1" dirty="0"/>
              <a:t>CHI</a:t>
            </a:r>
            <a:r>
              <a:rPr lang="en-US" sz="2400" dirty="0"/>
              <a:t>. </a:t>
            </a:r>
            <a:endParaRPr lang="en-US" sz="2400" dirty="0" smtClean="0"/>
          </a:p>
          <a:p>
            <a:r>
              <a:rPr lang="en-US" sz="2400" dirty="0"/>
              <a:t>Baber, C., Cook, K., </a:t>
            </a:r>
            <a:r>
              <a:rPr lang="en-US" sz="2400" dirty="0" err="1"/>
              <a:t>Attfield</a:t>
            </a:r>
            <a:r>
              <a:rPr lang="en-US" sz="2400" dirty="0"/>
              <a:t>, S., Blaha, L., </a:t>
            </a:r>
            <a:r>
              <a:rPr lang="en-US" sz="2400" dirty="0" err="1"/>
              <a:t>Endert</a:t>
            </a:r>
            <a:r>
              <a:rPr lang="en-US" sz="2400" dirty="0"/>
              <a:t>, A., Franklin, L. A (2018). Conceptual Model for Mixed-initiative </a:t>
            </a:r>
            <a:r>
              <a:rPr lang="en-US" sz="2400" dirty="0" err="1"/>
              <a:t>Sensemaking</a:t>
            </a:r>
            <a:r>
              <a:rPr lang="en-US" sz="2400" dirty="0"/>
              <a:t>. CHI </a:t>
            </a:r>
            <a:r>
              <a:rPr lang="en-US" sz="2400" dirty="0" err="1"/>
              <a:t>Sensemaking</a:t>
            </a:r>
            <a:r>
              <a:rPr lang="en-US" sz="2400" dirty="0"/>
              <a:t> Workshop, 1 – 8 </a:t>
            </a:r>
            <a:endParaRPr lang="en-US" sz="2400" dirty="0"/>
          </a:p>
          <a:p>
            <a:r>
              <a:rPr lang="en-US" sz="2400" dirty="0" err="1"/>
              <a:t>Bruemmer</a:t>
            </a:r>
            <a:r>
              <a:rPr lang="en-US" sz="2400" dirty="0"/>
              <a:t>, D.J., Walton, M.C. (2003) Collaborative Tools for Mixed Teams of Humans and Robots. Idaho National Engineering and Environmental Lab, Idaho Falls </a:t>
            </a:r>
          </a:p>
          <a:p>
            <a:r>
              <a:rPr lang="en-US" sz="2400" dirty="0"/>
              <a:t>Johnson, M., Bradshaw, J. M., </a:t>
            </a:r>
            <a:r>
              <a:rPr lang="en-US" sz="2400" dirty="0" err="1"/>
              <a:t>Feltovich</a:t>
            </a:r>
            <a:r>
              <a:rPr lang="en-US" sz="2400" dirty="0"/>
              <a:t>, P. J., </a:t>
            </a:r>
            <a:r>
              <a:rPr lang="en-US" sz="2400" dirty="0" err="1"/>
              <a:t>Jonker</a:t>
            </a:r>
            <a:r>
              <a:rPr lang="en-US" sz="2400" dirty="0"/>
              <a:t>, C. M., </a:t>
            </a:r>
            <a:r>
              <a:rPr lang="en-US" sz="2400" dirty="0" err="1"/>
              <a:t>Riemsdijk</a:t>
            </a:r>
            <a:r>
              <a:rPr lang="en-US" sz="2400" dirty="0"/>
              <a:t>, M. B., </a:t>
            </a:r>
            <a:r>
              <a:rPr lang="en-US" sz="2400" dirty="0" err="1"/>
              <a:t>Sierhuis</a:t>
            </a:r>
            <a:r>
              <a:rPr lang="en-US" sz="2400" dirty="0"/>
              <a:t>, M. (2014). Coactive Design: Designing support for interdependence in joint activity. </a:t>
            </a:r>
            <a:r>
              <a:rPr lang="en-US" sz="2400" i="1" dirty="0"/>
              <a:t>Journal of Human-Robot Interaction</a:t>
            </a:r>
            <a:r>
              <a:rPr lang="en-US" sz="2400" dirty="0" smtClean="0"/>
              <a:t>.</a:t>
            </a:r>
            <a:endParaRPr lang="en-US" sz="2400" dirty="0"/>
          </a:p>
          <a:p>
            <a:r>
              <a:rPr lang="en-US" sz="2400" dirty="0"/>
              <a:t>Klein, G., </a:t>
            </a:r>
            <a:r>
              <a:rPr lang="en-US" sz="2400" dirty="0" err="1"/>
              <a:t>Feltovich</a:t>
            </a:r>
            <a:r>
              <a:rPr lang="en-US" sz="2400" dirty="0"/>
              <a:t>, P. J., Bradshaw &amp; Woods, D. D. (2005) Common ground and coordination in joint activity In W.R. Rouse &amp; K.B. </a:t>
            </a:r>
            <a:r>
              <a:rPr lang="en-US" sz="2400" dirty="0" err="1"/>
              <a:t>Boff</a:t>
            </a:r>
            <a:r>
              <a:rPr lang="en-US" sz="2400" dirty="0"/>
              <a:t> (Eds.), </a:t>
            </a:r>
            <a:r>
              <a:rPr lang="en-US" sz="2400" i="1" dirty="0"/>
              <a:t>Organizational simulation</a:t>
            </a:r>
            <a:r>
              <a:rPr lang="en-US" sz="2400" dirty="0"/>
              <a:t>. New York:  Wiley. 139-178</a:t>
            </a:r>
            <a:r>
              <a:rPr lang="en-US" sz="2400" dirty="0" smtClean="0"/>
              <a:t>.</a:t>
            </a:r>
            <a:endParaRPr lang="en-US" sz="2400" dirty="0"/>
          </a:p>
          <a:p>
            <a:r>
              <a:rPr lang="en-US" sz="2400" dirty="0"/>
              <a:t>Klein, G., Woods, D. D., Bradshaw, J. M., Hoffman, R. R. &amp; </a:t>
            </a:r>
            <a:r>
              <a:rPr lang="en-US" sz="2400" dirty="0" err="1"/>
              <a:t>Feltovich</a:t>
            </a:r>
            <a:r>
              <a:rPr lang="en-US" sz="2400" dirty="0"/>
              <a:t>, P. J. (2004).  Ten challenges for making automation a “team player” in joint human-agent activity.  </a:t>
            </a:r>
            <a:r>
              <a:rPr lang="en-US" sz="2400" i="1" dirty="0"/>
              <a:t>IEEE Intelligent Systems</a:t>
            </a:r>
            <a:r>
              <a:rPr lang="en-US" sz="2400" dirty="0" smtClean="0"/>
              <a:t>.</a:t>
            </a:r>
            <a:endParaRPr lang="en-US" sz="2400" dirty="0"/>
          </a:p>
          <a:p>
            <a:endParaRPr lang="en-US" sz="1600" dirty="0"/>
          </a:p>
          <a:p>
            <a:endParaRPr lang="en-US" dirty="0"/>
          </a:p>
        </p:txBody>
      </p:sp>
    </p:spTree>
    <p:extLst>
      <p:ext uri="{BB962C8B-B14F-4D97-AF65-F5344CB8AC3E}">
        <p14:creationId xmlns:p14="http://schemas.microsoft.com/office/powerpoint/2010/main" val="8416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p:cNvSpPr>
            <a:spLocks noGrp="1"/>
          </p:cNvSpPr>
          <p:nvPr>
            <p:ph type="title"/>
          </p:nvPr>
        </p:nvSpPr>
        <p:spPr/>
        <p:txBody>
          <a:bodyPr/>
          <a:lstStyle/>
          <a:p>
            <a:r>
              <a:rPr lang="en-US" dirty="0" smtClean="0"/>
              <a:t>References (cont.)</a:t>
            </a:r>
            <a:endParaRPr lang="en-US" dirty="0"/>
          </a:p>
        </p:txBody>
      </p:sp>
      <p:sp>
        <p:nvSpPr>
          <p:cNvPr id="4" name="Content Placeholder 3"/>
          <p:cNvSpPr>
            <a:spLocks noGrp="1"/>
          </p:cNvSpPr>
          <p:nvPr>
            <p:ph sz="quarter" idx="20"/>
          </p:nvPr>
        </p:nvSpPr>
        <p:spPr/>
        <p:txBody>
          <a:bodyPr/>
          <a:lstStyle/>
          <a:p>
            <a:r>
              <a:rPr lang="en-US" sz="2400" dirty="0"/>
              <a:t>Lyons, J.B., Mahoney, S., Wynne, K.T., </a:t>
            </a:r>
            <a:r>
              <a:rPr lang="en-US" sz="2400" dirty="0" err="1"/>
              <a:t>Roebke</a:t>
            </a:r>
            <a:r>
              <a:rPr lang="en-US" sz="2400" dirty="0"/>
              <a:t>, M.A. Viewing Machines as Teammates: A Qualitative Study. (2018) In: </a:t>
            </a:r>
            <a:r>
              <a:rPr lang="en-US" sz="2400" i="1" dirty="0"/>
              <a:t>AAAI</a:t>
            </a:r>
            <a:r>
              <a:rPr lang="en-US" sz="2400" dirty="0"/>
              <a:t> Spring Menlo Park, CA: AAAI </a:t>
            </a:r>
          </a:p>
          <a:p>
            <a:r>
              <a:rPr lang="en-US" sz="2400" dirty="0"/>
              <a:t>Miller C.A. Human-computer Etiquette: Managing Expectations with Intentional Agents. (2004) </a:t>
            </a:r>
            <a:r>
              <a:rPr lang="en-US" sz="2400" i="1" dirty="0"/>
              <a:t>Communications of the ACM, 47(4),</a:t>
            </a:r>
            <a:r>
              <a:rPr lang="en-US" sz="2400" dirty="0"/>
              <a:t> 31–34</a:t>
            </a:r>
          </a:p>
          <a:p>
            <a:r>
              <a:rPr lang="en-US" sz="2400" dirty="0"/>
              <a:t>Nemeth, C., O’Connor, M., </a:t>
            </a:r>
            <a:r>
              <a:rPr lang="en-US" sz="2400" dirty="0" err="1"/>
              <a:t>Klock</a:t>
            </a:r>
            <a:r>
              <a:rPr lang="en-US" sz="2400" dirty="0"/>
              <a:t>, P. A. &amp; Cook, R. (2006).  Discovering healthcare cognition: The use of cognitive artifacts to reveal cognitive work.  </a:t>
            </a:r>
            <a:r>
              <a:rPr lang="en-US" sz="2400" i="1" dirty="0"/>
              <a:t>Organizational studies, 27</a:t>
            </a:r>
            <a:r>
              <a:rPr lang="en-US" sz="2400" dirty="0"/>
              <a:t>(7): 1011-1035.  </a:t>
            </a:r>
          </a:p>
          <a:p>
            <a:r>
              <a:rPr lang="en-US" sz="2400" dirty="0"/>
              <a:t>Nguyen et al. (2016). </a:t>
            </a:r>
            <a:r>
              <a:rPr lang="en-US" sz="2400" dirty="0" err="1"/>
              <a:t>SenseMap</a:t>
            </a:r>
            <a:r>
              <a:rPr lang="en-US" sz="2400" dirty="0"/>
              <a:t>:  Supporting browser-based online </a:t>
            </a:r>
            <a:r>
              <a:rPr lang="en-US" sz="2400" dirty="0" err="1"/>
              <a:t>sensemaking</a:t>
            </a:r>
            <a:r>
              <a:rPr lang="en-US" sz="2400" dirty="0"/>
              <a:t> through analytic provenance. IEEE Conference on Visual Analytics Science and Technology (VAST), </a:t>
            </a:r>
            <a:r>
              <a:rPr lang="en-US" sz="2400" dirty="0" smtClean="0"/>
              <a:t>23-28</a:t>
            </a:r>
          </a:p>
          <a:p>
            <a:r>
              <a:rPr lang="en-US" sz="2400" dirty="0" err="1" smtClean="0"/>
              <a:t>Parasuraman</a:t>
            </a:r>
            <a:r>
              <a:rPr lang="en-US" sz="2400" dirty="0"/>
              <a:t>, R., Sheridan, T.B., </a:t>
            </a:r>
            <a:r>
              <a:rPr lang="en-US" sz="2400" dirty="0" err="1"/>
              <a:t>Wickens</a:t>
            </a:r>
            <a:r>
              <a:rPr lang="en-US" sz="2400" dirty="0"/>
              <a:t>, C.D. </a:t>
            </a:r>
            <a:r>
              <a:rPr lang="en-US" sz="2400" dirty="0" smtClean="0"/>
              <a:t>(2000) A </a:t>
            </a:r>
            <a:r>
              <a:rPr lang="en-US" sz="2400" dirty="0"/>
              <a:t>Model for Types and Levels of Human Interaction with Automation. IEEE Transactions on Systems, Man, and Cybernetics Part A: System and Humans 30(3), 286- </a:t>
            </a:r>
            <a:r>
              <a:rPr lang="en-US" sz="2400" dirty="0" smtClean="0"/>
              <a:t>297 </a:t>
            </a:r>
          </a:p>
          <a:p>
            <a:endParaRPr lang="en-US" dirty="0"/>
          </a:p>
          <a:p>
            <a:endParaRPr lang="en-US" dirty="0"/>
          </a:p>
          <a:p>
            <a:endParaRPr lang="en-US" dirty="0"/>
          </a:p>
        </p:txBody>
      </p:sp>
    </p:spTree>
    <p:extLst>
      <p:ext uri="{BB962C8B-B14F-4D97-AF65-F5344CB8AC3E}">
        <p14:creationId xmlns:p14="http://schemas.microsoft.com/office/powerpoint/2010/main" val="348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NLindexc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91" y="0"/>
            <a:ext cx="10616144" cy="8229600"/>
          </a:xfrm>
          <a:prstGeom prst="rect">
            <a:avLst/>
          </a:prstGeom>
          <a:gradFill>
            <a:gsLst>
              <a:gs pos="0">
                <a:srgbClr val="F4F3F4"/>
              </a:gs>
              <a:gs pos="100000">
                <a:srgbClr val="F2F2F2"/>
              </a:gs>
            </a:gsLst>
            <a:lin ang="5400000" scaled="1"/>
          </a:gradFill>
        </p:spPr>
      </p:pic>
      <p:sp>
        <p:nvSpPr>
          <p:cNvPr id="5" name="TextBox 4"/>
          <p:cNvSpPr txBox="1"/>
          <p:nvPr/>
        </p:nvSpPr>
        <p:spPr>
          <a:xfrm>
            <a:off x="6223119" y="2789789"/>
            <a:ext cx="2822270" cy="3070456"/>
          </a:xfrm>
          <a:prstGeom prst="rect">
            <a:avLst/>
          </a:prstGeom>
          <a:noFill/>
        </p:spPr>
        <p:txBody>
          <a:bodyPr wrap="square" rtlCol="0">
            <a:spAutoFit/>
          </a:bodyPr>
          <a:lstStyle/>
          <a:p>
            <a:pPr>
              <a:lnSpc>
                <a:spcPct val="90000"/>
              </a:lnSpc>
              <a:spcBef>
                <a:spcPts val="960"/>
              </a:spcBef>
            </a:pPr>
            <a:r>
              <a:rPr lang="en-US" sz="2400" b="1" dirty="0">
                <a:solidFill>
                  <a:srgbClr val="CC6517"/>
                </a:solidFill>
                <a:latin typeface="Arial"/>
                <a:cs typeface="Arial"/>
              </a:rPr>
              <a:t>Corey Fallon</a:t>
            </a:r>
          </a:p>
          <a:p>
            <a:pPr>
              <a:lnSpc>
                <a:spcPct val="90000"/>
              </a:lnSpc>
              <a:spcBef>
                <a:spcPts val="960"/>
              </a:spcBef>
            </a:pPr>
            <a:r>
              <a:rPr lang="en-US" sz="1680" dirty="0">
                <a:solidFill>
                  <a:schemeClr val="tx1">
                    <a:lumMod val="75000"/>
                  </a:schemeClr>
                </a:solidFill>
                <a:latin typeface="Arial"/>
                <a:cs typeface="Arial"/>
              </a:rPr>
              <a:t>Cognitive </a:t>
            </a:r>
            <a:r>
              <a:rPr lang="en-US" sz="1680" dirty="0" smtClean="0">
                <a:solidFill>
                  <a:schemeClr val="tx1">
                    <a:lumMod val="75000"/>
                  </a:schemeClr>
                </a:solidFill>
                <a:latin typeface="Arial"/>
                <a:cs typeface="Arial"/>
              </a:rPr>
              <a:t>Scientist</a:t>
            </a:r>
          </a:p>
          <a:p>
            <a:pPr>
              <a:lnSpc>
                <a:spcPct val="90000"/>
              </a:lnSpc>
              <a:spcBef>
                <a:spcPts val="960"/>
              </a:spcBef>
            </a:pPr>
            <a:r>
              <a:rPr lang="en-US" sz="1680" dirty="0" smtClean="0">
                <a:solidFill>
                  <a:schemeClr val="tx1">
                    <a:lumMod val="75000"/>
                  </a:schemeClr>
                </a:solidFill>
                <a:latin typeface="Arial"/>
                <a:cs typeface="Arial"/>
              </a:rPr>
              <a:t>Visual Analytics </a:t>
            </a:r>
            <a:endParaRPr lang="en-US" sz="1680" dirty="0">
              <a:solidFill>
                <a:schemeClr val="tx1">
                  <a:lumMod val="75000"/>
                </a:schemeClr>
              </a:solidFill>
              <a:latin typeface="Arial"/>
              <a:cs typeface="Arial"/>
            </a:endParaRPr>
          </a:p>
          <a:p>
            <a:pPr>
              <a:lnSpc>
                <a:spcPct val="90000"/>
              </a:lnSpc>
              <a:spcBef>
                <a:spcPts val="960"/>
              </a:spcBef>
            </a:pPr>
            <a:r>
              <a:rPr lang="en-US" sz="1680" b="1" dirty="0" smtClean="0">
                <a:solidFill>
                  <a:schemeClr val="tx1">
                    <a:lumMod val="75000"/>
                  </a:schemeClr>
                </a:solidFill>
                <a:latin typeface="Arial"/>
                <a:cs typeface="Arial"/>
              </a:rPr>
              <a:t>corey.fallon@pnnl.gov</a:t>
            </a:r>
            <a:endParaRPr lang="en-US" sz="1680" b="1" dirty="0">
              <a:solidFill>
                <a:schemeClr val="tx1">
                  <a:lumMod val="75000"/>
                </a:schemeClr>
              </a:solidFill>
              <a:latin typeface="Arial"/>
              <a:cs typeface="Arial"/>
            </a:endParaRPr>
          </a:p>
          <a:p>
            <a:pPr>
              <a:lnSpc>
                <a:spcPct val="90000"/>
              </a:lnSpc>
              <a:spcBef>
                <a:spcPts val="960"/>
              </a:spcBef>
            </a:pPr>
            <a:endParaRPr lang="en-US" sz="1680" b="1" dirty="0" smtClean="0">
              <a:solidFill>
                <a:schemeClr val="tx1">
                  <a:lumMod val="75000"/>
                </a:schemeClr>
              </a:solidFill>
              <a:latin typeface="Arial"/>
              <a:cs typeface="Arial"/>
            </a:endParaRPr>
          </a:p>
          <a:p>
            <a:pPr>
              <a:lnSpc>
                <a:spcPct val="90000"/>
              </a:lnSpc>
              <a:spcBef>
                <a:spcPts val="960"/>
              </a:spcBef>
            </a:pPr>
            <a:endParaRPr lang="en-US" sz="1680" b="1" dirty="0">
              <a:solidFill>
                <a:schemeClr val="tx1">
                  <a:lumMod val="75000"/>
                </a:schemeClr>
              </a:solidFill>
              <a:latin typeface="Arial"/>
              <a:cs typeface="Arial"/>
            </a:endParaRPr>
          </a:p>
          <a:p>
            <a:pPr>
              <a:lnSpc>
                <a:spcPct val="90000"/>
              </a:lnSpc>
              <a:spcBef>
                <a:spcPts val="960"/>
              </a:spcBef>
            </a:pPr>
            <a:endParaRPr lang="en-US" sz="1680" b="1" dirty="0">
              <a:solidFill>
                <a:schemeClr val="tx1">
                  <a:lumMod val="75000"/>
                </a:schemeClr>
              </a:solidFill>
              <a:latin typeface="Arial"/>
              <a:cs typeface="Arial"/>
            </a:endParaRPr>
          </a:p>
          <a:p>
            <a:pPr defTabSz="548640"/>
            <a:r>
              <a:rPr lang="en-US" sz="1680" b="1" dirty="0" smtClean="0">
                <a:solidFill>
                  <a:srgbClr val="D57500"/>
                </a:solidFill>
                <a:latin typeface="Arial"/>
                <a:cs typeface="Arial"/>
              </a:rPr>
              <a:t>www.pnnl.gov</a:t>
            </a:r>
            <a:r>
              <a:rPr lang="en-US" sz="1920" b="1" dirty="0">
                <a:solidFill>
                  <a:srgbClr val="CC6517"/>
                </a:solidFill>
                <a:latin typeface="Arial"/>
                <a:cs typeface="Arial"/>
              </a:rPr>
              <a:t/>
            </a:r>
            <a:br>
              <a:rPr lang="en-US" sz="1920" b="1" dirty="0">
                <a:solidFill>
                  <a:srgbClr val="CC6517"/>
                </a:solidFill>
                <a:latin typeface="Arial"/>
                <a:cs typeface="Arial"/>
              </a:rPr>
            </a:br>
            <a:endParaRPr lang="en-US" sz="1440" dirty="0">
              <a:solidFill>
                <a:srgbClr val="CC6517"/>
              </a:solidFill>
              <a:latin typeface="Arial"/>
              <a:cs typeface="Arial"/>
            </a:endParaRPr>
          </a:p>
        </p:txBody>
      </p:sp>
    </p:spTree>
    <p:extLst>
      <p:ext uri="{BB962C8B-B14F-4D97-AF65-F5344CB8AC3E}">
        <p14:creationId xmlns:p14="http://schemas.microsoft.com/office/powerpoint/2010/main" val="141942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Back Up</a:t>
            </a:r>
            <a:endParaRPr lang="en-US" dirty="0"/>
          </a:p>
        </p:txBody>
      </p:sp>
      <p:sp>
        <p:nvSpPr>
          <p:cNvPr id="2" name="Slide Number Placeholder 1"/>
          <p:cNvSpPr>
            <a:spLocks noGrp="1"/>
          </p:cNvSpPr>
          <p:nvPr>
            <p:ph type="sldNum" sz="quarter" idx="4294967295"/>
          </p:nvPr>
        </p:nvSpPr>
        <p:spPr>
          <a:xfrm>
            <a:off x="14176375" y="7772400"/>
            <a:ext cx="454025" cy="457200"/>
          </a:xfrm>
          <a:prstGeom prst="rect">
            <a:avLst/>
          </a:prstGeom>
        </p:spPr>
        <p:txBody>
          <a:bodyPr/>
          <a:lstStyle/>
          <a:p>
            <a:fld id="{FE7A4BB3-E848-5A44-82DF-322201952CD8}" type="slidenum">
              <a:rPr lang="en-US" smtClean="0"/>
              <a:pPr/>
              <a:t>17</a:t>
            </a:fld>
            <a:endParaRPr lang="en-US" dirty="0"/>
          </a:p>
        </p:txBody>
      </p:sp>
    </p:spTree>
    <p:extLst>
      <p:ext uri="{BB962C8B-B14F-4D97-AF65-F5344CB8AC3E}">
        <p14:creationId xmlns:p14="http://schemas.microsoft.com/office/powerpoint/2010/main" val="21810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22847" y="272272"/>
            <a:ext cx="8146776" cy="1042416"/>
          </a:xfrm>
        </p:spPr>
        <p:txBody>
          <a:bodyPr/>
          <a:lstStyle/>
          <a:p>
            <a:r>
              <a:rPr lang="en-US" sz="3840" dirty="0" smtClean="0"/>
              <a:t>High-Level </a:t>
            </a:r>
            <a:r>
              <a:rPr lang="en-US" sz="3840" dirty="0"/>
              <a:t>Dimensions</a:t>
            </a:r>
          </a:p>
        </p:txBody>
      </p:sp>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9" name="Rectangle 8"/>
          <p:cNvSpPr/>
          <p:nvPr/>
        </p:nvSpPr>
        <p:spPr>
          <a:xfrm>
            <a:off x="6367939" y="1654493"/>
            <a:ext cx="1894523" cy="12944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Machine</a:t>
            </a:r>
          </a:p>
          <a:p>
            <a:pPr algn="ctr"/>
            <a:r>
              <a:rPr lang="en-US" sz="2400" dirty="0"/>
              <a:t>Teammate</a:t>
            </a:r>
          </a:p>
        </p:txBody>
      </p:sp>
      <p:sp>
        <p:nvSpPr>
          <p:cNvPr id="11" name="Rectangle 10"/>
          <p:cNvSpPr/>
          <p:nvPr/>
        </p:nvSpPr>
        <p:spPr>
          <a:xfrm>
            <a:off x="1326777" y="6961224"/>
            <a:ext cx="1606824" cy="9635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Cost Control</a:t>
            </a:r>
          </a:p>
        </p:txBody>
      </p:sp>
      <p:sp>
        <p:nvSpPr>
          <p:cNvPr id="12" name="Rectangle 11"/>
          <p:cNvSpPr/>
          <p:nvPr/>
        </p:nvSpPr>
        <p:spPr>
          <a:xfrm>
            <a:off x="3053156" y="6972674"/>
            <a:ext cx="1739383" cy="952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Shared Mental Model</a:t>
            </a:r>
          </a:p>
        </p:txBody>
      </p:sp>
      <p:sp>
        <p:nvSpPr>
          <p:cNvPr id="13" name="Rectangle 12"/>
          <p:cNvSpPr/>
          <p:nvPr/>
        </p:nvSpPr>
        <p:spPr>
          <a:xfrm>
            <a:off x="10226264" y="6961224"/>
            <a:ext cx="1564421" cy="928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Agency</a:t>
            </a:r>
          </a:p>
        </p:txBody>
      </p:sp>
      <p:sp>
        <p:nvSpPr>
          <p:cNvPr id="14" name="Rectangle 13"/>
          <p:cNvSpPr/>
          <p:nvPr/>
        </p:nvSpPr>
        <p:spPr>
          <a:xfrm>
            <a:off x="11892024" y="6961223"/>
            <a:ext cx="1919392" cy="928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Benevolence</a:t>
            </a:r>
          </a:p>
        </p:txBody>
      </p:sp>
      <p:sp>
        <p:nvSpPr>
          <p:cNvPr id="15" name="Rectangle 14"/>
          <p:cNvSpPr/>
          <p:nvPr/>
        </p:nvSpPr>
        <p:spPr>
          <a:xfrm>
            <a:off x="8563164" y="6963726"/>
            <a:ext cx="1559103" cy="944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Goal Negotiation</a:t>
            </a:r>
          </a:p>
        </p:txBody>
      </p:sp>
      <p:sp>
        <p:nvSpPr>
          <p:cNvPr id="16" name="Rectangle 15"/>
          <p:cNvSpPr/>
          <p:nvPr/>
        </p:nvSpPr>
        <p:spPr>
          <a:xfrm>
            <a:off x="6742890" y="6963726"/>
            <a:ext cx="1697180" cy="9610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Mutual Predictability</a:t>
            </a:r>
          </a:p>
        </p:txBody>
      </p:sp>
      <p:sp>
        <p:nvSpPr>
          <p:cNvPr id="28" name="Rectangle 27"/>
          <p:cNvSpPr/>
          <p:nvPr/>
        </p:nvSpPr>
        <p:spPr>
          <a:xfrm>
            <a:off x="5329841" y="4087539"/>
            <a:ext cx="1683892" cy="793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
            </a:r>
            <a:endParaRPr lang="en-US" sz="2400" dirty="0"/>
          </a:p>
        </p:txBody>
      </p:sp>
      <p:sp>
        <p:nvSpPr>
          <p:cNvPr id="31" name="Rectangle 30"/>
          <p:cNvSpPr/>
          <p:nvPr/>
        </p:nvSpPr>
        <p:spPr>
          <a:xfrm>
            <a:off x="7634528" y="4106289"/>
            <a:ext cx="1681429" cy="755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
            </a:r>
            <a:endParaRPr lang="en-US" sz="2400" dirty="0"/>
          </a:p>
        </p:txBody>
      </p:sp>
      <p:cxnSp>
        <p:nvCxnSpPr>
          <p:cNvPr id="38" name="Straight Arrow Connector 37"/>
          <p:cNvCxnSpPr>
            <a:stCxn id="9" idx="2"/>
            <a:endCxn id="28" idx="0"/>
          </p:cNvCxnSpPr>
          <p:nvPr/>
        </p:nvCxnSpPr>
        <p:spPr>
          <a:xfrm flipH="1">
            <a:off x="6171787" y="2948940"/>
            <a:ext cx="1143413" cy="1138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2"/>
            <a:endCxn id="31" idx="0"/>
          </p:cNvCxnSpPr>
          <p:nvPr/>
        </p:nvCxnSpPr>
        <p:spPr>
          <a:xfrm>
            <a:off x="7315200" y="2948941"/>
            <a:ext cx="1160042" cy="1157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4920233" y="6979977"/>
            <a:ext cx="1718660" cy="944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Attention Management</a:t>
            </a:r>
          </a:p>
        </p:txBody>
      </p:sp>
    </p:spTree>
    <p:extLst>
      <p:ext uri="{BB962C8B-B14F-4D97-AF65-F5344CB8AC3E}">
        <p14:creationId xmlns:p14="http://schemas.microsoft.com/office/powerpoint/2010/main" val="7840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22847" y="272272"/>
            <a:ext cx="8146776" cy="1042416"/>
          </a:xfrm>
        </p:spPr>
        <p:txBody>
          <a:bodyPr/>
          <a:lstStyle/>
          <a:p>
            <a:r>
              <a:rPr lang="en-US" sz="3840" dirty="0"/>
              <a:t>Common Ground and Autonomy: </a:t>
            </a:r>
            <a:r>
              <a:rPr lang="en-US" sz="3840" dirty="0" smtClean="0"/>
              <a:t/>
            </a:r>
            <a:br>
              <a:rPr lang="en-US" sz="3840" dirty="0" smtClean="0"/>
            </a:br>
            <a:r>
              <a:rPr lang="en-US" sz="3840" dirty="0" smtClean="0"/>
              <a:t>Two </a:t>
            </a:r>
            <a:r>
              <a:rPr lang="en-US" sz="3840" dirty="0"/>
              <a:t>High-Level Dimensions</a:t>
            </a:r>
          </a:p>
        </p:txBody>
      </p:sp>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9" name="Rectangle 8"/>
          <p:cNvSpPr/>
          <p:nvPr/>
        </p:nvSpPr>
        <p:spPr>
          <a:xfrm>
            <a:off x="6367939" y="1654493"/>
            <a:ext cx="1894523" cy="12944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Machine</a:t>
            </a:r>
          </a:p>
          <a:p>
            <a:pPr algn="ctr"/>
            <a:r>
              <a:rPr lang="en-US" sz="2400" dirty="0"/>
              <a:t>Teammate</a:t>
            </a:r>
          </a:p>
        </p:txBody>
      </p:sp>
      <p:sp>
        <p:nvSpPr>
          <p:cNvPr id="11" name="Rectangle 10"/>
          <p:cNvSpPr/>
          <p:nvPr/>
        </p:nvSpPr>
        <p:spPr>
          <a:xfrm>
            <a:off x="1326777" y="6961224"/>
            <a:ext cx="1606824" cy="9635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Cost Control</a:t>
            </a:r>
          </a:p>
        </p:txBody>
      </p:sp>
      <p:sp>
        <p:nvSpPr>
          <p:cNvPr id="12" name="Rectangle 11"/>
          <p:cNvSpPr/>
          <p:nvPr/>
        </p:nvSpPr>
        <p:spPr>
          <a:xfrm>
            <a:off x="3053156" y="6972674"/>
            <a:ext cx="1739383" cy="952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Shared Mental Model</a:t>
            </a:r>
          </a:p>
        </p:txBody>
      </p:sp>
      <p:sp>
        <p:nvSpPr>
          <p:cNvPr id="13" name="Rectangle 12"/>
          <p:cNvSpPr/>
          <p:nvPr/>
        </p:nvSpPr>
        <p:spPr>
          <a:xfrm>
            <a:off x="10226264" y="6961224"/>
            <a:ext cx="1564421" cy="928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Agency</a:t>
            </a:r>
          </a:p>
        </p:txBody>
      </p:sp>
      <p:sp>
        <p:nvSpPr>
          <p:cNvPr id="14" name="Rectangle 13"/>
          <p:cNvSpPr/>
          <p:nvPr/>
        </p:nvSpPr>
        <p:spPr>
          <a:xfrm>
            <a:off x="11892024" y="6961223"/>
            <a:ext cx="1919392" cy="928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Benevolence</a:t>
            </a:r>
          </a:p>
        </p:txBody>
      </p:sp>
      <p:sp>
        <p:nvSpPr>
          <p:cNvPr id="15" name="Rectangle 14"/>
          <p:cNvSpPr/>
          <p:nvPr/>
        </p:nvSpPr>
        <p:spPr>
          <a:xfrm>
            <a:off x="8563164" y="6963726"/>
            <a:ext cx="1559103" cy="944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Goal Negotiation</a:t>
            </a:r>
          </a:p>
        </p:txBody>
      </p:sp>
      <p:sp>
        <p:nvSpPr>
          <p:cNvPr id="16" name="Rectangle 15"/>
          <p:cNvSpPr/>
          <p:nvPr/>
        </p:nvSpPr>
        <p:spPr>
          <a:xfrm>
            <a:off x="6742890" y="6963726"/>
            <a:ext cx="1697180" cy="9610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Mutual Predictability</a:t>
            </a:r>
          </a:p>
        </p:txBody>
      </p:sp>
      <p:cxnSp>
        <p:nvCxnSpPr>
          <p:cNvPr id="19" name="Straight Arrow Connector 18"/>
          <p:cNvCxnSpPr>
            <a:stCxn id="28" idx="2"/>
            <a:endCxn id="11" idx="0"/>
          </p:cNvCxnSpPr>
          <p:nvPr/>
        </p:nvCxnSpPr>
        <p:spPr>
          <a:xfrm flipH="1">
            <a:off x="2130189" y="4880971"/>
            <a:ext cx="4041598" cy="20802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8" idx="2"/>
            <a:endCxn id="12" idx="0"/>
          </p:cNvCxnSpPr>
          <p:nvPr/>
        </p:nvCxnSpPr>
        <p:spPr>
          <a:xfrm flipH="1">
            <a:off x="3922848" y="4880971"/>
            <a:ext cx="2248939" cy="20917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8" idx="2"/>
            <a:endCxn id="53" idx="0"/>
          </p:cNvCxnSpPr>
          <p:nvPr/>
        </p:nvCxnSpPr>
        <p:spPr>
          <a:xfrm flipH="1">
            <a:off x="5779563" y="4880971"/>
            <a:ext cx="392224" cy="2099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1" idx="2"/>
            <a:endCxn id="53" idx="0"/>
          </p:cNvCxnSpPr>
          <p:nvPr/>
        </p:nvCxnSpPr>
        <p:spPr>
          <a:xfrm flipH="1">
            <a:off x="5779563" y="4862218"/>
            <a:ext cx="2695680" cy="21177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1" idx="2"/>
            <a:endCxn id="13" idx="0"/>
          </p:cNvCxnSpPr>
          <p:nvPr/>
        </p:nvCxnSpPr>
        <p:spPr>
          <a:xfrm>
            <a:off x="8475243" y="4862218"/>
            <a:ext cx="2533232" cy="2099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8" idx="2"/>
            <a:endCxn id="16" idx="0"/>
          </p:cNvCxnSpPr>
          <p:nvPr/>
        </p:nvCxnSpPr>
        <p:spPr>
          <a:xfrm>
            <a:off x="6171787" y="4880971"/>
            <a:ext cx="1419693" cy="2082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329841" y="4087539"/>
            <a:ext cx="1683892" cy="793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Common</a:t>
            </a:r>
          </a:p>
          <a:p>
            <a:pPr algn="ctr"/>
            <a:r>
              <a:rPr lang="en-US" sz="2400" dirty="0"/>
              <a:t>Ground</a:t>
            </a:r>
          </a:p>
        </p:txBody>
      </p:sp>
      <p:sp>
        <p:nvSpPr>
          <p:cNvPr id="31" name="Rectangle 30"/>
          <p:cNvSpPr/>
          <p:nvPr/>
        </p:nvSpPr>
        <p:spPr>
          <a:xfrm>
            <a:off x="7634528" y="4106289"/>
            <a:ext cx="1681429" cy="755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Autonomy</a:t>
            </a:r>
          </a:p>
        </p:txBody>
      </p:sp>
      <p:cxnSp>
        <p:nvCxnSpPr>
          <p:cNvPr id="38" name="Straight Arrow Connector 37"/>
          <p:cNvCxnSpPr>
            <a:stCxn id="9" idx="2"/>
            <a:endCxn id="28" idx="0"/>
          </p:cNvCxnSpPr>
          <p:nvPr/>
        </p:nvCxnSpPr>
        <p:spPr>
          <a:xfrm flipH="1">
            <a:off x="6171787" y="2948940"/>
            <a:ext cx="1143413" cy="1138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2"/>
            <a:endCxn id="31" idx="0"/>
          </p:cNvCxnSpPr>
          <p:nvPr/>
        </p:nvCxnSpPr>
        <p:spPr>
          <a:xfrm>
            <a:off x="7315200" y="2948941"/>
            <a:ext cx="1160042" cy="1157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4920233" y="6979977"/>
            <a:ext cx="1718660" cy="944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Attention Management</a:t>
            </a:r>
          </a:p>
        </p:txBody>
      </p:sp>
      <p:cxnSp>
        <p:nvCxnSpPr>
          <p:cNvPr id="63" name="Straight Arrow Connector 62"/>
          <p:cNvCxnSpPr>
            <a:stCxn id="28" idx="2"/>
            <a:endCxn id="15" idx="0"/>
          </p:cNvCxnSpPr>
          <p:nvPr/>
        </p:nvCxnSpPr>
        <p:spPr>
          <a:xfrm>
            <a:off x="6171787" y="4880971"/>
            <a:ext cx="3170929" cy="2082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8459167" y="4899720"/>
            <a:ext cx="601603" cy="2101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834582" y="4884318"/>
            <a:ext cx="2198038" cy="890115"/>
          </a:xfrm>
          <a:prstGeom prst="rect">
            <a:avLst/>
          </a:prstGeom>
          <a:noFill/>
        </p:spPr>
        <p:txBody>
          <a:bodyPr wrap="none" rtlCol="0">
            <a:spAutoFit/>
          </a:bodyPr>
          <a:lstStyle/>
          <a:p>
            <a:r>
              <a:rPr lang="en-US" sz="2592" dirty="0"/>
              <a:t>Hypothesized</a:t>
            </a:r>
          </a:p>
          <a:p>
            <a:r>
              <a:rPr lang="en-US" sz="2592" dirty="0"/>
              <a:t>Relationship</a:t>
            </a:r>
          </a:p>
        </p:txBody>
      </p:sp>
    </p:spTree>
    <p:extLst>
      <p:ext uri="{BB962C8B-B14F-4D97-AF65-F5344CB8AC3E}">
        <p14:creationId xmlns:p14="http://schemas.microsoft.com/office/powerpoint/2010/main" val="42382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5120640" y="7627621"/>
            <a:ext cx="4389120" cy="438150"/>
          </a:xfrm>
          <a:prstGeom prst="rect">
            <a:avLst/>
          </a:prstGeom>
        </p:spPr>
        <p:txBody>
          <a:bodyPr/>
          <a:lstStyle/>
          <a:p>
            <a:endParaRPr lang="en-US"/>
          </a:p>
        </p:txBody>
      </p:sp>
      <p:sp>
        <p:nvSpPr>
          <p:cNvPr id="2" name="Title 1"/>
          <p:cNvSpPr>
            <a:spLocks noGrp="1"/>
          </p:cNvSpPr>
          <p:nvPr>
            <p:ph type="title"/>
          </p:nvPr>
        </p:nvSpPr>
        <p:spPr>
          <a:xfrm>
            <a:off x="3244304" y="227303"/>
            <a:ext cx="8149980" cy="624341"/>
          </a:xfrm>
        </p:spPr>
        <p:txBody>
          <a:bodyPr/>
          <a:lstStyle/>
          <a:p>
            <a:r>
              <a:rPr lang="en-US" sz="3840" dirty="0"/>
              <a:t>Transitioning Tools to Teammates</a:t>
            </a:r>
          </a:p>
        </p:txBody>
      </p:sp>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2</a:t>
            </a:fld>
            <a:endParaRPr lang="en-US" dirty="0"/>
          </a:p>
        </p:txBody>
      </p:sp>
      <p:sp>
        <p:nvSpPr>
          <p:cNvPr id="3" name="Content Placeholder 2"/>
          <p:cNvSpPr>
            <a:spLocks noGrp="1"/>
          </p:cNvSpPr>
          <p:nvPr>
            <p:ph idx="4294967295"/>
          </p:nvPr>
        </p:nvSpPr>
        <p:spPr>
          <a:xfrm>
            <a:off x="914400" y="1920240"/>
            <a:ext cx="11558016" cy="5486400"/>
          </a:xfrm>
          <a:prstGeom prst="rect">
            <a:avLst/>
          </a:prstGeom>
        </p:spPr>
        <p:txBody>
          <a:bodyPr/>
          <a:lstStyle/>
          <a:p>
            <a:r>
              <a:rPr lang="en-US" dirty="0" smtClean="0"/>
              <a:t>What </a:t>
            </a:r>
            <a:r>
              <a:rPr lang="en-US" dirty="0"/>
              <a:t>are the characteristics that a machine needs to posses to be considered a true teammate?  </a:t>
            </a:r>
          </a:p>
        </p:txBody>
      </p:sp>
      <p:sp>
        <p:nvSpPr>
          <p:cNvPr id="8" name="Right Arrow 7"/>
          <p:cNvSpPr/>
          <p:nvPr/>
        </p:nvSpPr>
        <p:spPr>
          <a:xfrm>
            <a:off x="6572443" y="5209944"/>
            <a:ext cx="1174090" cy="581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pic>
        <p:nvPicPr>
          <p:cNvPr id="2050" name="Picture 2" descr="https://image.shutterstock.com/image-photo/man-laptop-shaking-hands-android-260nw-662279215.jpg"/>
          <p:cNvPicPr>
            <a:picLocks noChangeAspect="1" noChangeArrowheads="1"/>
          </p:cNvPicPr>
          <p:nvPr/>
        </p:nvPicPr>
        <p:blipFill rotWithShape="1">
          <a:blip r:embed="rId3">
            <a:extLst>
              <a:ext uri="{28A0092B-C50C-407E-A947-70E740481C1C}">
                <a14:useLocalDpi xmlns:a14="http://schemas.microsoft.com/office/drawing/2010/main" val="0"/>
              </a:ext>
            </a:extLst>
          </a:blip>
          <a:srcRect b="7303"/>
          <a:stretch/>
        </p:blipFill>
        <p:spPr bwMode="auto">
          <a:xfrm>
            <a:off x="7746533" y="3807894"/>
            <a:ext cx="4446270" cy="2966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hutterstock.com/image-photo/spreadsheet-document-information-financial-startup-260nw-394537450.jpg"/>
          <p:cNvPicPr>
            <a:picLocks noChangeAspect="1" noChangeArrowheads="1"/>
          </p:cNvPicPr>
          <p:nvPr/>
        </p:nvPicPr>
        <p:blipFill rotWithShape="1">
          <a:blip r:embed="rId4">
            <a:extLst>
              <a:ext uri="{28A0092B-C50C-407E-A947-70E740481C1C}">
                <a14:useLocalDpi xmlns:a14="http://schemas.microsoft.com/office/drawing/2010/main" val="0"/>
              </a:ext>
            </a:extLst>
          </a:blip>
          <a:srcRect b="7303"/>
          <a:stretch/>
        </p:blipFill>
        <p:spPr bwMode="auto">
          <a:xfrm>
            <a:off x="2114743" y="3807894"/>
            <a:ext cx="4457700" cy="296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5120640" y="7627621"/>
            <a:ext cx="4389120" cy="438150"/>
          </a:xfrm>
          <a:prstGeom prst="rect">
            <a:avLst/>
          </a:prstGeom>
        </p:spPr>
        <p:txBody>
          <a:bodyPr/>
          <a:lstStyle/>
          <a:p>
            <a:endParaRPr lang="en-US"/>
          </a:p>
        </p:txBody>
      </p:sp>
      <p:sp>
        <p:nvSpPr>
          <p:cNvPr id="4" name="Date Placeholder 3"/>
          <p:cNvSpPr>
            <a:spLocks noGrp="1"/>
          </p:cNvSpPr>
          <p:nvPr>
            <p:ph type="dt" sz="half" idx="2"/>
          </p:nvPr>
        </p:nvSpPr>
        <p:spPr/>
        <p:txBody>
          <a:bodyPr/>
          <a:lstStyle/>
          <a:p>
            <a:fld id="{986A3075-B438-A046-B8ED-DAC2C54F11BB}" type="datetime4">
              <a:rPr lang="en-US" smtClean="0"/>
              <a:pPr/>
              <a:t>August 28,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20</a:t>
            </a:fld>
            <a:endParaRPr lang="en-US" dirty="0"/>
          </a:p>
        </p:txBody>
      </p:sp>
      <p:sp>
        <p:nvSpPr>
          <p:cNvPr id="3" name="Content Placeholder 2"/>
          <p:cNvSpPr>
            <a:spLocks noGrp="1"/>
          </p:cNvSpPr>
          <p:nvPr>
            <p:ph idx="4294967295"/>
          </p:nvPr>
        </p:nvSpPr>
        <p:spPr>
          <a:xfrm>
            <a:off x="896470" y="1570616"/>
            <a:ext cx="13653247" cy="5486400"/>
          </a:xfrm>
          <a:prstGeom prst="rect">
            <a:avLst/>
          </a:prstGeom>
        </p:spPr>
        <p:txBody>
          <a:bodyPr/>
          <a:lstStyle/>
          <a:p>
            <a:r>
              <a:rPr lang="en-US" dirty="0"/>
              <a:t>Common Ground is in a constant state of decay and must be maintained Klein et al. (2005)</a:t>
            </a:r>
          </a:p>
        </p:txBody>
      </p:sp>
      <p:pic>
        <p:nvPicPr>
          <p:cNvPr id="7" name="Picture 6">
            <a:extLst>
              <a:ext uri="{FF2B5EF4-FFF2-40B4-BE49-F238E27FC236}">
                <a16:creationId xmlns:a16="http://schemas.microsoft.com/office/drawing/2014/main" xmlns="" id="{7D177E85-1375-714B-9F01-105E8B638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6753" y="2617832"/>
            <a:ext cx="12296792" cy="5611767"/>
          </a:xfrm>
          <a:prstGeom prst="rect">
            <a:avLst/>
          </a:prstGeom>
        </p:spPr>
      </p:pic>
      <p:sp>
        <p:nvSpPr>
          <p:cNvPr id="8" name="Title 6">
            <a:extLst>
              <a:ext uri="{FF2B5EF4-FFF2-40B4-BE49-F238E27FC236}">
                <a16:creationId xmlns:a16="http://schemas.microsoft.com/office/drawing/2014/main" xmlns="" id="{8CA08E3B-ADDA-F945-99F9-5AB20CC364E7}"/>
              </a:ext>
            </a:extLst>
          </p:cNvPr>
          <p:cNvSpPr txBox="1">
            <a:spLocks/>
          </p:cNvSpPr>
          <p:nvPr/>
        </p:nvSpPr>
        <p:spPr>
          <a:xfrm>
            <a:off x="3837264" y="217884"/>
            <a:ext cx="6955871" cy="586210"/>
          </a:xfrm>
          <a:prstGeom prst="rect">
            <a:avLst/>
          </a:prstGeom>
        </p:spPr>
        <p:txBody>
          <a:bodyPr vert="horz" lIns="0" tIns="0" rIns="0" bIns="0" rtlCol="0" anchor="b" anchorCtr="0">
            <a:noAutofit/>
          </a:bodyPr>
          <a:lstStyle>
            <a:lvl1pPr algn="l" defTabSz="457200" rtl="0" eaLnBrk="1" latinLnBrk="0" hangingPunct="1">
              <a:spcBef>
                <a:spcPct val="0"/>
              </a:spcBef>
              <a:buNone/>
              <a:defRPr sz="2600" b="1" kern="1200">
                <a:solidFill>
                  <a:srgbClr val="CC7022"/>
                </a:solidFill>
                <a:latin typeface="Arial"/>
                <a:ea typeface="+mj-ea"/>
                <a:cs typeface="Arial"/>
              </a:defRPr>
            </a:lvl1pPr>
          </a:lstStyle>
          <a:p>
            <a:r>
              <a:rPr lang="en-US" sz="3840" dirty="0"/>
              <a:t>Maintaining Common Ground</a:t>
            </a:r>
          </a:p>
        </p:txBody>
      </p:sp>
    </p:spTree>
    <p:extLst>
      <p:ext uri="{BB962C8B-B14F-4D97-AF65-F5344CB8AC3E}">
        <p14:creationId xmlns:p14="http://schemas.microsoft.com/office/powerpoint/2010/main" val="182787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7433BB6-ACB2-4953-9ADC-C0F78F3BD058}"/>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68186" y="1716689"/>
            <a:ext cx="13500847" cy="6295688"/>
          </a:xfrm>
          <a:prstGeom prst="rect">
            <a:avLst/>
          </a:prstGeom>
        </p:spPr>
        <p:txBody>
          <a:bodyPr/>
          <a:lstStyle/>
          <a:p>
            <a:r>
              <a:rPr lang="en-US" sz="2800" dirty="0"/>
              <a:t>Machine Teammate’s ability to function independently from the human</a:t>
            </a:r>
          </a:p>
          <a:p>
            <a:pPr marL="0" indent="0">
              <a:buNone/>
            </a:pPr>
            <a:endParaRPr lang="en-US" sz="2800" dirty="0"/>
          </a:p>
          <a:p>
            <a:r>
              <a:rPr lang="en-US" sz="2800" dirty="0"/>
              <a:t>Machine Teammate that lacks autonomy</a:t>
            </a:r>
          </a:p>
          <a:p>
            <a:pPr lvl="1"/>
            <a:r>
              <a:rPr lang="en-US" sz="2400" dirty="0"/>
              <a:t>Completely dependent on human’s direction</a:t>
            </a:r>
          </a:p>
          <a:p>
            <a:pPr lvl="1"/>
            <a:r>
              <a:rPr lang="en-US" sz="2400" dirty="0"/>
              <a:t>Cannot take initiative</a:t>
            </a:r>
          </a:p>
          <a:p>
            <a:pPr lvl="1"/>
            <a:r>
              <a:rPr lang="en-US" sz="2400" dirty="0"/>
              <a:t>Cannot adapt without specific directions</a:t>
            </a:r>
          </a:p>
          <a:p>
            <a:pPr lvl="1"/>
            <a:r>
              <a:rPr lang="en-US" sz="2400" dirty="0"/>
              <a:t>Burden is on human to provide clear instruction</a:t>
            </a:r>
          </a:p>
          <a:p>
            <a:pPr lvl="1"/>
            <a:endParaRPr lang="en-US" sz="2400" dirty="0"/>
          </a:p>
          <a:p>
            <a:r>
              <a:rPr lang="en-US" sz="2800" dirty="0"/>
              <a:t>Levels of Automation (</a:t>
            </a:r>
            <a:r>
              <a:rPr lang="en-US" sz="2800" dirty="0" err="1"/>
              <a:t>Parasuraman</a:t>
            </a:r>
            <a:r>
              <a:rPr lang="en-US" sz="2800" dirty="0"/>
              <a:t> et al. 2000)</a:t>
            </a:r>
          </a:p>
          <a:p>
            <a:pPr lvl="1"/>
            <a:r>
              <a:rPr lang="en-US" sz="2400" dirty="0"/>
              <a:t>Level 10: The computer decides everything, acts autonomously, ignoring the human</a:t>
            </a:r>
          </a:p>
          <a:p>
            <a:pPr marL="548640" lvl="1" indent="0">
              <a:buNone/>
            </a:pPr>
            <a:r>
              <a:rPr lang="en-US" sz="2400" dirty="0"/>
              <a:t>     …</a:t>
            </a:r>
          </a:p>
          <a:p>
            <a:pPr lvl="1"/>
            <a:r>
              <a:rPr lang="en-US" sz="2400" dirty="0"/>
              <a:t>Level 5:  Executes suggestion if the human approves</a:t>
            </a:r>
          </a:p>
          <a:p>
            <a:pPr marL="548640" lvl="1" indent="0">
              <a:buNone/>
            </a:pPr>
            <a:r>
              <a:rPr lang="en-US" sz="2400" dirty="0"/>
              <a:t>     …</a:t>
            </a:r>
          </a:p>
          <a:p>
            <a:pPr lvl="1"/>
            <a:r>
              <a:rPr lang="en-US" sz="2400" dirty="0"/>
              <a:t>Level 1:   The computer offers no </a:t>
            </a:r>
            <a:r>
              <a:rPr lang="en-US" sz="2400" dirty="0" smtClean="0"/>
              <a:t>assistance</a:t>
            </a:r>
            <a:endParaRPr lang="en-US" dirty="0"/>
          </a:p>
          <a:p>
            <a:pPr lvl="1"/>
            <a:endParaRPr lang="en-US" dirty="0"/>
          </a:p>
          <a:p>
            <a:pPr lvl="1"/>
            <a:endParaRPr lang="en-US" dirty="0"/>
          </a:p>
        </p:txBody>
      </p:sp>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3</a:t>
            </a:fld>
            <a:endParaRPr lang="en-US" dirty="0"/>
          </a:p>
        </p:txBody>
      </p:sp>
      <p:sp>
        <p:nvSpPr>
          <p:cNvPr id="7" name="Title 6">
            <a:extLst>
              <a:ext uri="{FF2B5EF4-FFF2-40B4-BE49-F238E27FC236}">
                <a16:creationId xmlns:a16="http://schemas.microsoft.com/office/drawing/2014/main" xmlns="" id="{6E4EF58F-153F-C04D-AFF7-B4202EB37476}"/>
              </a:ext>
            </a:extLst>
          </p:cNvPr>
          <p:cNvSpPr>
            <a:spLocks noGrp="1"/>
          </p:cNvSpPr>
          <p:nvPr>
            <p:ph type="title"/>
          </p:nvPr>
        </p:nvSpPr>
        <p:spPr>
          <a:xfrm>
            <a:off x="6345150" y="224118"/>
            <a:ext cx="2746921" cy="678996"/>
          </a:xfrm>
        </p:spPr>
        <p:txBody>
          <a:bodyPr/>
          <a:lstStyle/>
          <a:p>
            <a:r>
              <a:rPr lang="en-US" sz="3840" dirty="0"/>
              <a:t>Autonomy</a:t>
            </a:r>
          </a:p>
        </p:txBody>
      </p:sp>
    </p:spTree>
    <p:extLst>
      <p:ext uri="{BB962C8B-B14F-4D97-AF65-F5344CB8AC3E}">
        <p14:creationId xmlns:p14="http://schemas.microsoft.com/office/powerpoint/2010/main" val="19965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4</a:t>
            </a:fld>
            <a:endParaRPr lang="en-US" dirty="0"/>
          </a:p>
        </p:txBody>
      </p:sp>
      <p:sp>
        <p:nvSpPr>
          <p:cNvPr id="3" name="Content Placeholder 2"/>
          <p:cNvSpPr>
            <a:spLocks noGrp="1"/>
          </p:cNvSpPr>
          <p:nvPr>
            <p:ph idx="4294967295"/>
          </p:nvPr>
        </p:nvSpPr>
        <p:spPr>
          <a:xfrm>
            <a:off x="941294" y="1667390"/>
            <a:ext cx="13617388" cy="6309359"/>
          </a:xfrm>
          <a:prstGeom prst="rect">
            <a:avLst/>
          </a:prstGeom>
        </p:spPr>
        <p:txBody>
          <a:bodyPr/>
          <a:lstStyle/>
          <a:p>
            <a:r>
              <a:rPr lang="en-US" sz="2800" dirty="0"/>
              <a:t>A machine teammate with high autonomy can perform tasks independently</a:t>
            </a:r>
          </a:p>
          <a:p>
            <a:r>
              <a:rPr lang="en-US" sz="2800" dirty="0"/>
              <a:t>Does this mean the human is free to </a:t>
            </a:r>
            <a:r>
              <a:rPr lang="en-US" sz="2800" dirty="0" smtClean="0"/>
              <a:t>engage </a:t>
            </a:r>
            <a:r>
              <a:rPr lang="en-US" sz="2800" dirty="0"/>
              <a:t>in other </a:t>
            </a:r>
            <a:r>
              <a:rPr lang="en-US" sz="2800" dirty="0" smtClean="0"/>
              <a:t>tasks?</a:t>
            </a:r>
          </a:p>
          <a:p>
            <a:pPr marL="0" indent="0" algn="ctr">
              <a:buNone/>
            </a:pPr>
            <a:r>
              <a:rPr lang="en-US" sz="2800" dirty="0" smtClean="0"/>
              <a:t>Not Necessarily. . .</a:t>
            </a:r>
          </a:p>
          <a:p>
            <a:pPr marL="0" indent="0">
              <a:buNone/>
            </a:pPr>
            <a:endParaRPr lang="en-US" sz="2800" dirty="0"/>
          </a:p>
          <a:p>
            <a:endParaRPr lang="en-US" sz="2800" dirty="0" smtClean="0"/>
          </a:p>
          <a:p>
            <a:endParaRPr lang="en-US" sz="2800" dirty="0"/>
          </a:p>
          <a:p>
            <a:endParaRPr lang="en-US" sz="2800" dirty="0" smtClean="0"/>
          </a:p>
          <a:p>
            <a:endParaRPr lang="en-US" sz="2800" dirty="0"/>
          </a:p>
          <a:p>
            <a:r>
              <a:rPr lang="en-US" sz="2800" dirty="0" smtClean="0"/>
              <a:t>Now </a:t>
            </a:r>
            <a:r>
              <a:rPr lang="en-US" sz="2800" dirty="0"/>
              <a:t>instead of performing the task the human has assumed the role of machine monitor.  </a:t>
            </a:r>
          </a:p>
          <a:p>
            <a:pPr lvl="1"/>
            <a:r>
              <a:rPr lang="en-US" sz="2800" dirty="0"/>
              <a:t>Humans are not good at sustained attention</a:t>
            </a:r>
          </a:p>
          <a:p>
            <a:pPr lvl="1"/>
            <a:r>
              <a:rPr lang="en-US" sz="2800" dirty="0"/>
              <a:t>The more reliable the technology the harder it is to effectively monitor the technology</a:t>
            </a:r>
          </a:p>
        </p:txBody>
      </p:sp>
      <p:pic>
        <p:nvPicPr>
          <p:cNvPr id="10" name="Picture 4" descr="https://image.shutterstock.com/image-photo/overworked-tired-businesswoman-sleeping-over-260nw-383318557.jpg"/>
          <p:cNvPicPr>
            <a:picLocks noChangeAspect="1" noChangeArrowheads="1"/>
          </p:cNvPicPr>
          <p:nvPr/>
        </p:nvPicPr>
        <p:blipFill rotWithShape="1">
          <a:blip r:embed="rId3">
            <a:extLst>
              <a:ext uri="{28A0092B-C50C-407E-A947-70E740481C1C}">
                <a14:useLocalDpi xmlns:a14="http://schemas.microsoft.com/office/drawing/2010/main" val="0"/>
              </a:ext>
            </a:extLst>
          </a:blip>
          <a:srcRect b="7738"/>
          <a:stretch/>
        </p:blipFill>
        <p:spPr bwMode="auto">
          <a:xfrm>
            <a:off x="6075443" y="3444816"/>
            <a:ext cx="3349090" cy="221841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xmlns="" id="{C2BA76F3-55AC-1A4C-92C7-8FFA3810AB79}"/>
              </a:ext>
            </a:extLst>
          </p:cNvPr>
          <p:cNvSpPr txBox="1">
            <a:spLocks/>
          </p:cNvSpPr>
          <p:nvPr/>
        </p:nvSpPr>
        <p:spPr>
          <a:xfrm>
            <a:off x="2875017" y="277905"/>
            <a:ext cx="10936397" cy="625019"/>
          </a:xfrm>
          <a:prstGeom prst="rect">
            <a:avLst/>
          </a:prstGeom>
        </p:spPr>
        <p:txBody>
          <a:bodyPr vert="horz" lIns="0" tIns="0" rIns="0" bIns="0" rtlCol="0" anchor="b" anchorCtr="0">
            <a:noAutofit/>
          </a:bodyPr>
          <a:lstStyle>
            <a:lvl1pPr algn="l" defTabSz="457200" rtl="0" eaLnBrk="1" latinLnBrk="0" hangingPunct="1">
              <a:spcBef>
                <a:spcPct val="0"/>
              </a:spcBef>
              <a:buNone/>
              <a:defRPr sz="2600" b="1" kern="1200">
                <a:solidFill>
                  <a:srgbClr val="CC7022"/>
                </a:solidFill>
                <a:latin typeface="Arial"/>
                <a:ea typeface="+mj-ea"/>
                <a:cs typeface="Arial"/>
              </a:defRPr>
            </a:lvl1pPr>
          </a:lstStyle>
          <a:p>
            <a:r>
              <a:rPr lang="en-US" sz="3840" dirty="0"/>
              <a:t>Autonomy: Necessary but not </a:t>
            </a:r>
            <a:r>
              <a:rPr lang="en-US" sz="3840" dirty="0" smtClean="0"/>
              <a:t>Sufficient</a:t>
            </a:r>
            <a:endParaRPr lang="en-US" sz="3840" dirty="0"/>
          </a:p>
        </p:txBody>
      </p:sp>
    </p:spTree>
    <p:extLst>
      <p:ext uri="{BB962C8B-B14F-4D97-AF65-F5344CB8AC3E}">
        <p14:creationId xmlns:p14="http://schemas.microsoft.com/office/powerpoint/2010/main" val="25965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5120640" y="7627621"/>
            <a:ext cx="4389120" cy="438150"/>
          </a:xfrm>
          <a:prstGeom prst="rect">
            <a:avLst/>
          </a:prstGeom>
        </p:spPr>
        <p:txBody>
          <a:bodyPr/>
          <a:lstStyle/>
          <a:p>
            <a:endParaRPr lang="en-US"/>
          </a:p>
        </p:txBody>
      </p:sp>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5</a:t>
            </a:fld>
            <a:endParaRPr lang="en-US" dirty="0"/>
          </a:p>
        </p:txBody>
      </p:sp>
      <p:sp>
        <p:nvSpPr>
          <p:cNvPr id="3" name="Content Placeholder 2"/>
          <p:cNvSpPr>
            <a:spLocks noGrp="1"/>
          </p:cNvSpPr>
          <p:nvPr>
            <p:ph idx="4294967295"/>
          </p:nvPr>
        </p:nvSpPr>
        <p:spPr>
          <a:xfrm>
            <a:off x="1004047" y="1712259"/>
            <a:ext cx="13626353" cy="5694381"/>
          </a:xfrm>
          <a:prstGeom prst="rect">
            <a:avLst/>
          </a:prstGeom>
        </p:spPr>
        <p:txBody>
          <a:bodyPr/>
          <a:lstStyle/>
          <a:p>
            <a:r>
              <a:rPr lang="en-US" dirty="0"/>
              <a:t>Common Ground (Baber et al., 2018)</a:t>
            </a:r>
          </a:p>
          <a:p>
            <a:pPr lvl="1"/>
            <a:r>
              <a:rPr lang="en-US" dirty="0"/>
              <a:t>The knowledge and assumptions that agents share and know they share</a:t>
            </a:r>
          </a:p>
          <a:p>
            <a:pPr lvl="2"/>
            <a:r>
              <a:rPr lang="en-US" dirty="0"/>
              <a:t>Roles and Functions of the teammates</a:t>
            </a:r>
          </a:p>
          <a:p>
            <a:pPr lvl="2"/>
            <a:r>
              <a:rPr lang="en-US" dirty="0"/>
              <a:t>Competencies of the teammates</a:t>
            </a:r>
          </a:p>
          <a:p>
            <a:pPr lvl="2"/>
            <a:r>
              <a:rPr lang="en-US" dirty="0"/>
              <a:t>Task goals</a:t>
            </a:r>
          </a:p>
          <a:p>
            <a:pPr lvl="2"/>
            <a:r>
              <a:rPr lang="en-US" dirty="0"/>
              <a:t>Awareness of each members concerns</a:t>
            </a:r>
          </a:p>
          <a:p>
            <a:pPr lvl="1"/>
            <a:r>
              <a:rPr lang="en-US" dirty="0"/>
              <a:t>Not a complete shared awareness</a:t>
            </a:r>
          </a:p>
          <a:p>
            <a:pPr lvl="1"/>
            <a:endParaRPr lang="en-US" dirty="0"/>
          </a:p>
          <a:p>
            <a:r>
              <a:rPr lang="en-US" dirty="0"/>
              <a:t>Some Benefits</a:t>
            </a:r>
          </a:p>
          <a:p>
            <a:pPr lvl="1"/>
            <a:r>
              <a:rPr lang="en-US" dirty="0"/>
              <a:t>Allows teammates to predict each other’s behavior</a:t>
            </a:r>
          </a:p>
          <a:p>
            <a:pPr lvl="1"/>
            <a:r>
              <a:rPr lang="en-US" dirty="0"/>
              <a:t>Allows team to adapt to changes more efficiently</a:t>
            </a:r>
          </a:p>
          <a:p>
            <a:pPr lvl="1"/>
            <a:endParaRPr lang="en-US" dirty="0"/>
          </a:p>
          <a:p>
            <a:pPr marL="548640" lvl="1" indent="0">
              <a:buNone/>
            </a:pPr>
            <a:endParaRPr lang="en-US" dirty="0"/>
          </a:p>
          <a:p>
            <a:pPr marL="1097280" lvl="2" indent="0">
              <a:buNone/>
            </a:pPr>
            <a:endParaRPr lang="en-US" dirty="0"/>
          </a:p>
          <a:p>
            <a:pPr marL="617220" lvl="1" indent="0">
              <a:buNone/>
            </a:pPr>
            <a:endParaRPr lang="en-US" dirty="0"/>
          </a:p>
        </p:txBody>
      </p:sp>
      <p:sp>
        <p:nvSpPr>
          <p:cNvPr id="7" name="Title 6">
            <a:extLst>
              <a:ext uri="{FF2B5EF4-FFF2-40B4-BE49-F238E27FC236}">
                <a16:creationId xmlns:a16="http://schemas.microsoft.com/office/drawing/2014/main" xmlns="" id="{B8B2BF81-DF24-D34F-839A-A4325125C886}"/>
              </a:ext>
            </a:extLst>
          </p:cNvPr>
          <p:cNvSpPr txBox="1">
            <a:spLocks/>
          </p:cNvSpPr>
          <p:nvPr/>
        </p:nvSpPr>
        <p:spPr>
          <a:xfrm>
            <a:off x="2802081" y="133229"/>
            <a:ext cx="9516716" cy="644219"/>
          </a:xfrm>
          <a:prstGeom prst="rect">
            <a:avLst/>
          </a:prstGeom>
        </p:spPr>
        <p:txBody>
          <a:bodyPr vert="horz" lIns="0" tIns="0" rIns="0" bIns="0" rtlCol="0" anchor="b" anchorCtr="0">
            <a:noAutofit/>
          </a:bodyPr>
          <a:lstStyle>
            <a:lvl1pPr algn="l" defTabSz="457200" rtl="0" eaLnBrk="1" latinLnBrk="0" hangingPunct="1">
              <a:spcBef>
                <a:spcPct val="0"/>
              </a:spcBef>
              <a:buNone/>
              <a:defRPr sz="2600" b="1" kern="1200">
                <a:solidFill>
                  <a:srgbClr val="CC7022"/>
                </a:solidFill>
                <a:latin typeface="Arial"/>
                <a:ea typeface="+mj-ea"/>
                <a:cs typeface="Arial"/>
              </a:defRPr>
            </a:lvl1pPr>
          </a:lstStyle>
          <a:p>
            <a:r>
              <a:rPr lang="en-US" sz="3840" dirty="0"/>
              <a:t>Establish and Maintain </a:t>
            </a:r>
            <a:r>
              <a:rPr lang="en-US" sz="3840" dirty="0" smtClean="0"/>
              <a:t>Common </a:t>
            </a:r>
            <a:r>
              <a:rPr lang="en-US" sz="3840" dirty="0"/>
              <a:t>Ground</a:t>
            </a:r>
          </a:p>
        </p:txBody>
      </p:sp>
    </p:spTree>
    <p:extLst>
      <p:ext uri="{BB962C8B-B14F-4D97-AF65-F5344CB8AC3E}">
        <p14:creationId xmlns:p14="http://schemas.microsoft.com/office/powerpoint/2010/main" val="38834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722D57-58D6-9447-A6D5-A97F6C35A8FB}" type="slidenum">
              <a:rPr lang="en-US" smtClean="0"/>
              <a:pPr/>
              <a:t>6</a:t>
            </a:fld>
            <a:endParaRPr lang="en-US" dirty="0"/>
          </a:p>
        </p:txBody>
      </p:sp>
      <p:sp>
        <p:nvSpPr>
          <p:cNvPr id="2" name="Title 1"/>
          <p:cNvSpPr>
            <a:spLocks noGrp="1"/>
          </p:cNvSpPr>
          <p:nvPr>
            <p:ph type="title"/>
          </p:nvPr>
        </p:nvSpPr>
        <p:spPr/>
        <p:txBody>
          <a:bodyPr/>
          <a:lstStyle/>
          <a:p>
            <a:r>
              <a:rPr lang="en-US" dirty="0" smtClean="0">
                <a:solidFill>
                  <a:schemeClr val="tx2"/>
                </a:solidFill>
              </a:rPr>
              <a:t>Coordination Costs are a barrier to Common Ground</a:t>
            </a:r>
            <a:endParaRPr lang="en-US" dirty="0">
              <a:solidFill>
                <a:schemeClr val="tx2"/>
              </a:solidFill>
            </a:endParaRPr>
          </a:p>
        </p:txBody>
      </p:sp>
      <p:sp>
        <p:nvSpPr>
          <p:cNvPr id="4" name="Date Placeholder 3"/>
          <p:cNvSpPr>
            <a:spLocks noGrp="1"/>
          </p:cNvSpPr>
          <p:nvPr>
            <p:ph type="dt" sz="half" idx="2"/>
          </p:nvPr>
        </p:nvSpPr>
        <p:spPr/>
        <p:txBody>
          <a:bodyPr/>
          <a:lstStyle/>
          <a:p>
            <a:fld id="{986A3075-B438-A046-B8ED-DAC2C54F11BB}" type="datetime4">
              <a:rPr lang="en-US" smtClean="0"/>
              <a:pPr/>
              <a:t>August 28, 2019</a:t>
            </a:fld>
            <a:endParaRPr lang="en-US" dirty="0"/>
          </a:p>
        </p:txBody>
      </p:sp>
      <p:sp>
        <p:nvSpPr>
          <p:cNvPr id="5" name="Footer Placeholder 4"/>
          <p:cNvSpPr>
            <a:spLocks noGrp="1"/>
          </p:cNvSpPr>
          <p:nvPr>
            <p:ph type="ftr" sz="quarter" idx="3"/>
          </p:nvPr>
        </p:nvSpPr>
        <p:spPr/>
        <p:txBody>
          <a:bodyPr/>
          <a:lstStyle/>
          <a:p>
            <a:endParaRPr lang="en-US"/>
          </a:p>
        </p:txBody>
      </p:sp>
      <p:pic>
        <p:nvPicPr>
          <p:cNvPr id="7" name="Picture 6"/>
          <p:cNvPicPr>
            <a:picLocks noChangeAspect="1"/>
          </p:cNvPicPr>
          <p:nvPr/>
        </p:nvPicPr>
        <p:blipFill>
          <a:blip r:embed="rId2"/>
          <a:stretch>
            <a:fillRect/>
          </a:stretch>
        </p:blipFill>
        <p:spPr>
          <a:xfrm>
            <a:off x="9030789" y="4837750"/>
            <a:ext cx="2563585" cy="2563585"/>
          </a:xfrm>
          <a:prstGeom prst="rect">
            <a:avLst/>
          </a:prstGeom>
        </p:spPr>
      </p:pic>
      <p:sp>
        <p:nvSpPr>
          <p:cNvPr id="8" name="TextBox 7"/>
          <p:cNvSpPr txBox="1"/>
          <p:nvPr/>
        </p:nvSpPr>
        <p:spPr>
          <a:xfrm>
            <a:off x="5874309" y="3667758"/>
            <a:ext cx="3784236" cy="890115"/>
          </a:xfrm>
          <a:prstGeom prst="rect">
            <a:avLst/>
          </a:prstGeom>
          <a:noFill/>
        </p:spPr>
        <p:txBody>
          <a:bodyPr wrap="square" rtlCol="0">
            <a:spAutoFit/>
          </a:bodyPr>
          <a:lstStyle/>
          <a:p>
            <a:r>
              <a:rPr lang="en-US" sz="2592" dirty="0"/>
              <a:t>r</a:t>
            </a:r>
            <a:r>
              <a:rPr lang="en-US" sz="2592" dirty="0"/>
              <a:t>equires large amount of </a:t>
            </a:r>
          </a:p>
          <a:p>
            <a:r>
              <a:rPr lang="en-US" sz="2592" dirty="0"/>
              <a:t>d</a:t>
            </a:r>
            <a:r>
              <a:rPr lang="en-US" sz="2592" dirty="0"/>
              <a:t>etailed information</a:t>
            </a:r>
            <a:endParaRPr lang="en-US" sz="2592" dirty="0"/>
          </a:p>
        </p:txBody>
      </p:sp>
      <p:sp>
        <p:nvSpPr>
          <p:cNvPr id="9" name="TextBox 8"/>
          <p:cNvSpPr txBox="1"/>
          <p:nvPr/>
        </p:nvSpPr>
        <p:spPr>
          <a:xfrm>
            <a:off x="5956664" y="4738186"/>
            <a:ext cx="3074125" cy="1289007"/>
          </a:xfrm>
          <a:prstGeom prst="rect">
            <a:avLst/>
          </a:prstGeom>
          <a:noFill/>
        </p:spPr>
        <p:txBody>
          <a:bodyPr wrap="square" rtlCol="0">
            <a:spAutoFit/>
          </a:bodyPr>
          <a:lstStyle/>
          <a:p>
            <a:r>
              <a:rPr lang="en-US" sz="2592" dirty="0"/>
              <a:t>requires </a:t>
            </a:r>
          </a:p>
          <a:p>
            <a:r>
              <a:rPr lang="en-US" sz="2592" dirty="0"/>
              <a:t>c</a:t>
            </a:r>
            <a:r>
              <a:rPr lang="en-US" sz="2592" dirty="0"/>
              <a:t>ommunication in unfamiliar </a:t>
            </a:r>
            <a:r>
              <a:rPr lang="en-US" sz="2592" dirty="0"/>
              <a:t>f</a:t>
            </a:r>
            <a:r>
              <a:rPr lang="en-US" sz="2592" dirty="0"/>
              <a:t>ormat</a:t>
            </a:r>
            <a:endParaRPr lang="en-US" sz="2592" dirty="0"/>
          </a:p>
        </p:txBody>
      </p:sp>
      <p:sp>
        <p:nvSpPr>
          <p:cNvPr id="10" name="TextBox 9"/>
          <p:cNvSpPr txBox="1"/>
          <p:nvPr/>
        </p:nvSpPr>
        <p:spPr>
          <a:xfrm>
            <a:off x="5903457" y="6399454"/>
            <a:ext cx="3009157" cy="890115"/>
          </a:xfrm>
          <a:prstGeom prst="rect">
            <a:avLst/>
          </a:prstGeom>
          <a:noFill/>
        </p:spPr>
        <p:txBody>
          <a:bodyPr wrap="none" rtlCol="0">
            <a:spAutoFit/>
          </a:bodyPr>
          <a:lstStyle/>
          <a:p>
            <a:r>
              <a:rPr lang="en-US" sz="2592" dirty="0"/>
              <a:t>communicates at </a:t>
            </a:r>
          </a:p>
          <a:p>
            <a:r>
              <a:rPr lang="en-US" sz="2592" dirty="0"/>
              <a:t>i</a:t>
            </a:r>
            <a:r>
              <a:rPr lang="en-US" sz="2592" dirty="0"/>
              <a:t>nappropriate times</a:t>
            </a:r>
            <a:endParaRPr lang="en-US" sz="2592" dirty="0"/>
          </a:p>
        </p:txBody>
      </p:sp>
      <p:sp>
        <p:nvSpPr>
          <p:cNvPr id="12" name="TextBox 11"/>
          <p:cNvSpPr txBox="1"/>
          <p:nvPr/>
        </p:nvSpPr>
        <p:spPr>
          <a:xfrm>
            <a:off x="5956664" y="2828245"/>
            <a:ext cx="3425686" cy="491225"/>
          </a:xfrm>
          <a:prstGeom prst="rect">
            <a:avLst/>
          </a:prstGeom>
          <a:noFill/>
        </p:spPr>
        <p:txBody>
          <a:bodyPr wrap="square" rtlCol="0">
            <a:spAutoFit/>
          </a:bodyPr>
          <a:lstStyle/>
          <a:p>
            <a:r>
              <a:rPr lang="en-US" sz="2592" dirty="0"/>
              <a:t>uses unfamiliar jargon</a:t>
            </a:r>
            <a:endParaRPr lang="en-US" sz="2592" dirty="0"/>
          </a:p>
        </p:txBody>
      </p:sp>
      <p:sp>
        <p:nvSpPr>
          <p:cNvPr id="13" name="TextBox 12"/>
          <p:cNvSpPr txBox="1"/>
          <p:nvPr/>
        </p:nvSpPr>
        <p:spPr>
          <a:xfrm>
            <a:off x="5956664" y="1961939"/>
            <a:ext cx="1997663" cy="491225"/>
          </a:xfrm>
          <a:prstGeom prst="rect">
            <a:avLst/>
          </a:prstGeom>
          <a:noFill/>
        </p:spPr>
        <p:txBody>
          <a:bodyPr wrap="none" rtlCol="0">
            <a:spAutoFit/>
          </a:bodyPr>
          <a:lstStyle/>
          <a:p>
            <a:r>
              <a:rPr lang="en-US" sz="2592" dirty="0"/>
              <a:t>Machine . . .</a:t>
            </a:r>
            <a:endParaRPr lang="en-US" sz="2592" dirty="0"/>
          </a:p>
        </p:txBody>
      </p:sp>
      <p:pic>
        <p:nvPicPr>
          <p:cNvPr id="15" name="Picture 14"/>
          <p:cNvPicPr>
            <a:picLocks noChangeAspect="1"/>
          </p:cNvPicPr>
          <p:nvPr/>
        </p:nvPicPr>
        <p:blipFill rotWithShape="1">
          <a:blip r:embed="rId3"/>
          <a:srcRect b="6131"/>
          <a:stretch/>
        </p:blipFill>
        <p:spPr>
          <a:xfrm>
            <a:off x="2705183" y="5026437"/>
            <a:ext cx="2191998" cy="2186209"/>
          </a:xfrm>
          <a:prstGeom prst="rect">
            <a:avLst/>
          </a:prstGeom>
        </p:spPr>
      </p:pic>
    </p:spTree>
    <p:extLst>
      <p:ext uri="{BB962C8B-B14F-4D97-AF65-F5344CB8AC3E}">
        <p14:creationId xmlns:p14="http://schemas.microsoft.com/office/powerpoint/2010/main" val="21246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986A3075-B438-A046-B8ED-DAC2C54F11BB}" type="datetime4">
              <a:rPr lang="en-US" smtClean="0"/>
              <a:pPr/>
              <a:t>August 27, 2019</a:t>
            </a:fld>
            <a:endParaRPr lang="en-US" dirty="0"/>
          </a:p>
        </p:txBody>
      </p:sp>
      <p:sp>
        <p:nvSpPr>
          <p:cNvPr id="6" name="Slide Number Placeholder 5"/>
          <p:cNvSpPr>
            <a:spLocks noGrp="1"/>
          </p:cNvSpPr>
          <p:nvPr>
            <p:ph type="sldNum" sz="quarter" idx="4294967295"/>
          </p:nvPr>
        </p:nvSpPr>
        <p:spPr>
          <a:xfrm>
            <a:off x="12318797" y="7627621"/>
            <a:ext cx="362102" cy="438150"/>
          </a:xfrm>
          <a:prstGeom prst="rect">
            <a:avLst/>
          </a:prstGeom>
        </p:spPr>
        <p:txBody>
          <a:bodyPr/>
          <a:lstStyle/>
          <a:p>
            <a:fld id="{03722D57-58D6-9447-A6D5-A97F6C35A8FB}" type="slidenum">
              <a:rPr lang="en-US" smtClean="0"/>
              <a:pPr/>
              <a:t>7</a:t>
            </a:fld>
            <a:endParaRPr lang="en-US" dirty="0"/>
          </a:p>
        </p:txBody>
      </p:sp>
      <p:pic>
        <p:nvPicPr>
          <p:cNvPr id="7" name="Picture 6"/>
          <p:cNvPicPr>
            <a:picLocks noChangeAspect="1"/>
          </p:cNvPicPr>
          <p:nvPr/>
        </p:nvPicPr>
        <p:blipFill>
          <a:blip r:embed="rId2"/>
          <a:stretch>
            <a:fillRect/>
          </a:stretch>
        </p:blipFill>
        <p:spPr>
          <a:xfrm>
            <a:off x="10058401" y="4837748"/>
            <a:ext cx="2563585" cy="2563585"/>
          </a:xfrm>
          <a:prstGeom prst="rect">
            <a:avLst/>
          </a:prstGeom>
        </p:spPr>
      </p:pic>
      <p:pic>
        <p:nvPicPr>
          <p:cNvPr id="15" name="Picture 14"/>
          <p:cNvPicPr>
            <a:picLocks noChangeAspect="1"/>
          </p:cNvPicPr>
          <p:nvPr/>
        </p:nvPicPr>
        <p:blipFill rotWithShape="1">
          <a:blip r:embed="rId3"/>
          <a:srcRect b="6131"/>
          <a:stretch/>
        </p:blipFill>
        <p:spPr>
          <a:xfrm>
            <a:off x="2705183" y="5026437"/>
            <a:ext cx="2191998" cy="2186209"/>
          </a:xfrm>
          <a:prstGeom prst="rect">
            <a:avLst/>
          </a:prstGeom>
        </p:spPr>
      </p:pic>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875" y="2219302"/>
            <a:ext cx="3548651" cy="5408318"/>
          </a:xfrm>
          <a:prstGeom prst="rect">
            <a:avLst/>
          </a:prstGeom>
          <a:noFill/>
          <a:ln>
            <a:noFill/>
          </a:ln>
        </p:spPr>
      </p:pic>
      <p:sp>
        <p:nvSpPr>
          <p:cNvPr id="3" name="Right Arrow 2"/>
          <p:cNvSpPr/>
          <p:nvPr/>
        </p:nvSpPr>
        <p:spPr>
          <a:xfrm rot="19738771">
            <a:off x="3780835" y="3810933"/>
            <a:ext cx="4565641" cy="581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16" name="Right Arrow 15"/>
          <p:cNvSpPr/>
          <p:nvPr/>
        </p:nvSpPr>
        <p:spPr>
          <a:xfrm rot="2786724">
            <a:off x="8315486" y="3875239"/>
            <a:ext cx="3121520" cy="581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17" name="Right Arrow 16"/>
          <p:cNvSpPr/>
          <p:nvPr/>
        </p:nvSpPr>
        <p:spPr>
          <a:xfrm rot="10331396">
            <a:off x="6744605" y="6238252"/>
            <a:ext cx="4245636" cy="581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18" name="Right Arrow 17"/>
          <p:cNvSpPr/>
          <p:nvPr/>
        </p:nvSpPr>
        <p:spPr>
          <a:xfrm rot="11590649">
            <a:off x="4840128" y="6327957"/>
            <a:ext cx="886752" cy="581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19" name="TextBox 18"/>
          <p:cNvSpPr txBox="1"/>
          <p:nvPr/>
        </p:nvSpPr>
        <p:spPr>
          <a:xfrm>
            <a:off x="6038072" y="7639411"/>
            <a:ext cx="3214341" cy="491225"/>
          </a:xfrm>
          <a:prstGeom prst="rect">
            <a:avLst/>
          </a:prstGeom>
          <a:noFill/>
        </p:spPr>
        <p:txBody>
          <a:bodyPr wrap="none" rtlCol="0">
            <a:spAutoFit/>
          </a:bodyPr>
          <a:lstStyle/>
          <a:p>
            <a:r>
              <a:rPr lang="en-US" sz="2592" dirty="0"/>
              <a:t>Nemeth et al. (2006)</a:t>
            </a:r>
          </a:p>
        </p:txBody>
      </p:sp>
      <p:sp>
        <p:nvSpPr>
          <p:cNvPr id="20" name="Title 6">
            <a:extLst>
              <a:ext uri="{FF2B5EF4-FFF2-40B4-BE49-F238E27FC236}">
                <a16:creationId xmlns:a16="http://schemas.microsoft.com/office/drawing/2014/main" xmlns="" id="{726310EF-E4AF-5D44-925B-50798C7497E3}"/>
              </a:ext>
            </a:extLst>
          </p:cNvPr>
          <p:cNvSpPr txBox="1">
            <a:spLocks/>
          </p:cNvSpPr>
          <p:nvPr/>
        </p:nvSpPr>
        <p:spPr>
          <a:xfrm>
            <a:off x="2966828" y="625022"/>
            <a:ext cx="12571170" cy="671638"/>
          </a:xfrm>
          <a:prstGeom prst="rect">
            <a:avLst/>
          </a:prstGeom>
        </p:spPr>
        <p:txBody>
          <a:bodyPr vert="horz" lIns="0" tIns="0" rIns="0" bIns="0" rtlCol="0" anchor="b" anchorCtr="0">
            <a:noAutofit/>
          </a:bodyPr>
          <a:lstStyle>
            <a:lvl1pPr algn="l" defTabSz="457200" rtl="0" eaLnBrk="1" latinLnBrk="0" hangingPunct="1">
              <a:spcBef>
                <a:spcPct val="0"/>
              </a:spcBef>
              <a:buNone/>
              <a:defRPr sz="2600" b="1" kern="1200">
                <a:solidFill>
                  <a:srgbClr val="CC7022"/>
                </a:solidFill>
                <a:latin typeface="Arial"/>
                <a:ea typeface="+mj-ea"/>
                <a:cs typeface="Arial"/>
              </a:defRPr>
            </a:lvl1pPr>
          </a:lstStyle>
          <a:p>
            <a:r>
              <a:rPr lang="en-US" sz="3840" dirty="0"/>
              <a:t>Communications through </a:t>
            </a:r>
            <a:r>
              <a:rPr lang="en-US" sz="3840" dirty="0" smtClean="0"/>
              <a:t>Cognitive </a:t>
            </a:r>
            <a:r>
              <a:rPr lang="en-US" sz="3840" dirty="0" smtClean="0"/>
              <a:t>Artifacts</a:t>
            </a:r>
          </a:p>
          <a:p>
            <a:r>
              <a:rPr lang="en-US" sz="3840" dirty="0" smtClean="0"/>
              <a:t>May Reduce Coordination Cost</a:t>
            </a:r>
            <a:endParaRPr lang="en-US" sz="3840" dirty="0"/>
          </a:p>
        </p:txBody>
      </p:sp>
    </p:spTree>
    <p:extLst>
      <p:ext uri="{BB962C8B-B14F-4D97-AF65-F5344CB8AC3E}">
        <p14:creationId xmlns:p14="http://schemas.microsoft.com/office/powerpoint/2010/main" val="129921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sz="3200" dirty="0" smtClean="0"/>
              <a:t>Design Considerations to Support Common Ground: </a:t>
            </a:r>
            <a:r>
              <a:rPr lang="en-US" sz="3200" dirty="0" smtClean="0">
                <a:solidFill>
                  <a:schemeClr val="accent6">
                    <a:lumMod val="40000"/>
                    <a:lumOff val="60000"/>
                  </a:schemeClr>
                </a:solidFill>
              </a:rPr>
              <a:t>Observe</a:t>
            </a:r>
            <a:endParaRPr lang="en-US" sz="3200" dirty="0">
              <a:solidFill>
                <a:schemeClr val="accent6">
                  <a:lumMod val="40000"/>
                  <a:lumOff val="60000"/>
                </a:schemeClr>
              </a:solidFill>
            </a:endParaRPr>
          </a:p>
        </p:txBody>
      </p:sp>
      <p:sp>
        <p:nvSpPr>
          <p:cNvPr id="5" name="Content Placeholder 4"/>
          <p:cNvSpPr>
            <a:spLocks noGrp="1"/>
          </p:cNvSpPr>
          <p:nvPr>
            <p:ph sz="quarter" idx="20"/>
          </p:nvPr>
        </p:nvSpPr>
        <p:spPr/>
        <p:txBody>
          <a:bodyPr>
            <a:normAutofit/>
          </a:bodyPr>
          <a:lstStyle/>
          <a:p>
            <a:pPr marL="0" indent="0">
              <a:buNone/>
            </a:pPr>
            <a:endParaRPr lang="en-US" dirty="0" smtClean="0"/>
          </a:p>
          <a:p>
            <a:pPr marL="0" indent="0">
              <a:buNone/>
            </a:pPr>
            <a:r>
              <a:rPr lang="en-US" sz="2880" b="1" dirty="0">
                <a:solidFill>
                  <a:schemeClr val="accent6">
                    <a:lumMod val="40000"/>
                    <a:lumOff val="60000"/>
                  </a:schemeClr>
                </a:solidFill>
              </a:rPr>
              <a:t>Monitor</a:t>
            </a:r>
          </a:p>
          <a:p>
            <a:endParaRPr lang="en-US" sz="2880" b="1" dirty="0">
              <a:solidFill>
                <a:schemeClr val="accent1"/>
              </a:solidFill>
            </a:endParaRPr>
          </a:p>
          <a:p>
            <a:endParaRPr lang="en-US" sz="2880" b="1" dirty="0">
              <a:solidFill>
                <a:schemeClr val="accent1"/>
              </a:solidFill>
            </a:endParaRPr>
          </a:p>
          <a:p>
            <a:pPr marL="0" indent="0">
              <a:buNone/>
            </a:pPr>
            <a:r>
              <a:rPr lang="en-US" sz="2880" b="1" dirty="0">
                <a:solidFill>
                  <a:schemeClr val="accent6">
                    <a:lumMod val="40000"/>
                    <a:lumOff val="60000"/>
                  </a:schemeClr>
                </a:solidFill>
              </a:rPr>
              <a:t>Learn</a:t>
            </a:r>
          </a:p>
          <a:p>
            <a:pPr marL="0" indent="0">
              <a:buNone/>
            </a:pPr>
            <a:endParaRPr lang="en-US" sz="2880" b="1" dirty="0">
              <a:solidFill>
                <a:schemeClr val="accent1"/>
              </a:solidFill>
            </a:endParaRPr>
          </a:p>
          <a:p>
            <a:pPr marL="0" indent="0">
              <a:buNone/>
            </a:pPr>
            <a:endParaRPr lang="en-US" sz="2880" b="1" dirty="0">
              <a:solidFill>
                <a:schemeClr val="accent1"/>
              </a:solidFill>
            </a:endParaRPr>
          </a:p>
          <a:p>
            <a:pPr marL="0" indent="0">
              <a:buNone/>
            </a:pPr>
            <a:r>
              <a:rPr lang="en-US" sz="2880" b="1" dirty="0" smtClean="0">
                <a:solidFill>
                  <a:schemeClr val="accent6">
                    <a:lumMod val="40000"/>
                    <a:lumOff val="60000"/>
                  </a:schemeClr>
                </a:solidFill>
              </a:rPr>
              <a:t>Predict</a:t>
            </a:r>
            <a:endParaRPr lang="en-US" sz="2880" b="1" dirty="0">
              <a:solidFill>
                <a:schemeClr val="accent6">
                  <a:lumMod val="40000"/>
                  <a:lumOff val="60000"/>
                </a:schemeClr>
              </a:solidFill>
            </a:endParaRPr>
          </a:p>
        </p:txBody>
      </p:sp>
      <p:sp>
        <p:nvSpPr>
          <p:cNvPr id="6" name="Content Placeholder 5"/>
          <p:cNvSpPr>
            <a:spLocks noGrp="1"/>
          </p:cNvSpPr>
          <p:nvPr>
            <p:ph sz="half" idx="4294967295"/>
          </p:nvPr>
        </p:nvSpPr>
        <p:spPr>
          <a:xfrm>
            <a:off x="4081463" y="2190750"/>
            <a:ext cx="10548937" cy="5221288"/>
          </a:xfrm>
          <a:prstGeom prst="rect">
            <a:avLst/>
          </a:prstGeom>
        </p:spPr>
        <p:txBody>
          <a:bodyPr>
            <a:normAutofit/>
          </a:bodyPr>
          <a:lstStyle/>
          <a:p>
            <a:pPr marL="0" indent="0">
              <a:buNone/>
            </a:pPr>
            <a:r>
              <a:rPr lang="en-US" sz="2400" dirty="0"/>
              <a:t>The machine should be able to monitor its own performance, changes in the operational environment, progress toward task goals and resources available to complete the tasks.</a:t>
            </a:r>
          </a:p>
          <a:p>
            <a:pPr marL="0" indent="0">
              <a:buNone/>
            </a:pPr>
            <a:endParaRPr lang="en-US" sz="2400" dirty="0"/>
          </a:p>
          <a:p>
            <a:pPr marL="0" indent="0">
              <a:buNone/>
            </a:pPr>
            <a:r>
              <a:rPr lang="en-US" sz="2400" dirty="0" smtClean="0"/>
              <a:t>The </a:t>
            </a:r>
            <a:r>
              <a:rPr lang="en-US" sz="2400" dirty="0"/>
              <a:t>machine teammate should have the ability to learn task goals, new ways of performing a task and human’s work preferences both implicitly through interaction with the human and through explicit instructions from the human</a:t>
            </a:r>
            <a:r>
              <a:rPr lang="en-US" sz="2400" dirty="0" smtClean="0"/>
              <a:t>.</a:t>
            </a:r>
          </a:p>
          <a:p>
            <a:pPr marL="0" indent="0">
              <a:buNone/>
            </a:pPr>
            <a:endParaRPr lang="en-US" sz="2400" dirty="0"/>
          </a:p>
          <a:p>
            <a:pPr marL="0" indent="0">
              <a:buNone/>
            </a:pPr>
            <a:r>
              <a:rPr lang="en-US" sz="2400" dirty="0"/>
              <a:t>The machine should be able to anticipate the human’s actions, needs and upcoming events based on what it monitors and learns about the human’s preferences and the task environment. </a:t>
            </a:r>
          </a:p>
          <a:p>
            <a:endParaRPr lang="en-US" dirty="0"/>
          </a:p>
        </p:txBody>
      </p:sp>
    </p:spTree>
    <p:extLst>
      <p:ext uri="{BB962C8B-B14F-4D97-AF65-F5344CB8AC3E}">
        <p14:creationId xmlns:p14="http://schemas.microsoft.com/office/powerpoint/2010/main" val="21768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t>Design Considerations to Support Common Ground: </a:t>
            </a:r>
            <a:r>
              <a:rPr lang="en-US" sz="3200" dirty="0" smtClean="0">
                <a:solidFill>
                  <a:schemeClr val="tx2"/>
                </a:solidFill>
              </a:rPr>
              <a:t>Communicate</a:t>
            </a:r>
            <a:endParaRPr lang="en-US" sz="3200" dirty="0">
              <a:solidFill>
                <a:schemeClr val="tx2"/>
              </a:solidFill>
            </a:endParaRPr>
          </a:p>
        </p:txBody>
      </p:sp>
      <p:sp>
        <p:nvSpPr>
          <p:cNvPr id="6" name="Content Placeholder 5"/>
          <p:cNvSpPr>
            <a:spLocks noGrp="1"/>
          </p:cNvSpPr>
          <p:nvPr>
            <p:ph sz="quarter" idx="20"/>
          </p:nvPr>
        </p:nvSpPr>
        <p:spPr>
          <a:xfrm>
            <a:off x="4554982" y="2057399"/>
            <a:ext cx="9618217" cy="5486401"/>
          </a:xfrm>
        </p:spPr>
        <p:txBody>
          <a:bodyPr>
            <a:noAutofit/>
          </a:bodyPr>
          <a:lstStyle/>
          <a:p>
            <a:pPr marL="0" indent="0">
              <a:buNone/>
            </a:pPr>
            <a:r>
              <a:rPr lang="en-US" sz="2400" dirty="0"/>
              <a:t>The machine’s communication with the human should be consistent with the norms, expectations and terminology used by the human.  </a:t>
            </a:r>
          </a:p>
          <a:p>
            <a:pPr marL="0" indent="0">
              <a:buNone/>
            </a:pPr>
            <a:endParaRPr lang="en-US" sz="2400" dirty="0"/>
          </a:p>
          <a:p>
            <a:pPr marL="0" indent="0">
              <a:buNone/>
            </a:pPr>
            <a:r>
              <a:rPr lang="en-US" sz="2400" dirty="0"/>
              <a:t>The cost in time and energy required for the human to communicate with the machine teammate should be minimal.  </a:t>
            </a:r>
          </a:p>
          <a:p>
            <a:pPr marL="0" indent="0">
              <a:buNone/>
            </a:pPr>
            <a:endParaRPr lang="en-US" sz="2400" dirty="0"/>
          </a:p>
          <a:p>
            <a:pPr marL="0" indent="0">
              <a:buNone/>
            </a:pPr>
            <a:r>
              <a:rPr lang="en-US" sz="2400" dirty="0"/>
              <a:t>The machine should be able to communicate its rational for its actions and recommendations as well as its status, knowledge of the team, task and environment to the human teammate in multiple modalities.</a:t>
            </a:r>
          </a:p>
          <a:p>
            <a:pPr marL="0" indent="0">
              <a:buNone/>
            </a:pPr>
            <a:endParaRPr lang="en-US" sz="2400" dirty="0"/>
          </a:p>
          <a:p>
            <a:pPr marL="0" indent="0">
              <a:buNone/>
            </a:pPr>
            <a:r>
              <a:rPr lang="en-US" sz="2400" dirty="0"/>
              <a:t>When the machine must adapt to new events or challenges in the task environment, it should communicate its change in a predictable way.</a:t>
            </a:r>
          </a:p>
          <a:p>
            <a:pPr marL="0" indent="0">
              <a:buNone/>
            </a:pPr>
            <a:endParaRPr lang="en-US" sz="2880" dirty="0"/>
          </a:p>
        </p:txBody>
      </p:sp>
      <p:sp>
        <p:nvSpPr>
          <p:cNvPr id="2" name="TextBox 1"/>
          <p:cNvSpPr txBox="1"/>
          <p:nvPr/>
        </p:nvSpPr>
        <p:spPr>
          <a:xfrm>
            <a:off x="1004011" y="3341696"/>
            <a:ext cx="2422458" cy="535531"/>
          </a:xfrm>
          <a:prstGeom prst="rect">
            <a:avLst/>
          </a:prstGeom>
          <a:noFill/>
        </p:spPr>
        <p:txBody>
          <a:bodyPr wrap="none" rtlCol="0">
            <a:spAutoFit/>
          </a:bodyPr>
          <a:lstStyle/>
          <a:p>
            <a:r>
              <a:rPr lang="en-US" sz="2880" b="1" dirty="0">
                <a:solidFill>
                  <a:schemeClr val="tx2"/>
                </a:solidFill>
              </a:rPr>
              <a:t>Control Cost</a:t>
            </a:r>
          </a:p>
        </p:txBody>
      </p:sp>
      <p:sp>
        <p:nvSpPr>
          <p:cNvPr id="7" name="TextBox 6"/>
          <p:cNvSpPr txBox="1"/>
          <p:nvPr/>
        </p:nvSpPr>
        <p:spPr>
          <a:xfrm>
            <a:off x="1004011" y="1966438"/>
            <a:ext cx="3307316" cy="535531"/>
          </a:xfrm>
          <a:prstGeom prst="rect">
            <a:avLst/>
          </a:prstGeom>
          <a:noFill/>
        </p:spPr>
        <p:txBody>
          <a:bodyPr wrap="none" rtlCol="0">
            <a:spAutoFit/>
          </a:bodyPr>
          <a:lstStyle/>
          <a:p>
            <a:r>
              <a:rPr lang="en-US" sz="2880" b="1" dirty="0">
                <a:solidFill>
                  <a:schemeClr val="tx2"/>
                </a:solidFill>
              </a:rPr>
              <a:t>Practice Etiquette</a:t>
            </a:r>
          </a:p>
        </p:txBody>
      </p:sp>
      <p:sp>
        <p:nvSpPr>
          <p:cNvPr id="8" name="TextBox 7"/>
          <p:cNvSpPr txBox="1"/>
          <p:nvPr/>
        </p:nvSpPr>
        <p:spPr>
          <a:xfrm>
            <a:off x="1004011" y="4689044"/>
            <a:ext cx="2770310" cy="535531"/>
          </a:xfrm>
          <a:prstGeom prst="rect">
            <a:avLst/>
          </a:prstGeom>
          <a:noFill/>
        </p:spPr>
        <p:txBody>
          <a:bodyPr wrap="none" rtlCol="0">
            <a:spAutoFit/>
          </a:bodyPr>
          <a:lstStyle/>
          <a:p>
            <a:r>
              <a:rPr lang="en-US" sz="2880" b="1" dirty="0">
                <a:solidFill>
                  <a:schemeClr val="tx2"/>
                </a:solidFill>
              </a:rPr>
              <a:t>Be Observable</a:t>
            </a:r>
          </a:p>
        </p:txBody>
      </p:sp>
      <p:sp>
        <p:nvSpPr>
          <p:cNvPr id="9" name="TextBox 8"/>
          <p:cNvSpPr txBox="1"/>
          <p:nvPr/>
        </p:nvSpPr>
        <p:spPr>
          <a:xfrm>
            <a:off x="1004011" y="6226264"/>
            <a:ext cx="3550972" cy="535531"/>
          </a:xfrm>
          <a:prstGeom prst="rect">
            <a:avLst/>
          </a:prstGeom>
          <a:noFill/>
        </p:spPr>
        <p:txBody>
          <a:bodyPr wrap="none" rtlCol="0">
            <a:spAutoFit/>
          </a:bodyPr>
          <a:lstStyle/>
          <a:p>
            <a:r>
              <a:rPr lang="en-US" sz="2880" b="1" dirty="0">
                <a:solidFill>
                  <a:schemeClr val="tx2"/>
                </a:solidFill>
              </a:rPr>
              <a:t>Adapt Consistently</a:t>
            </a:r>
          </a:p>
        </p:txBody>
      </p:sp>
    </p:spTree>
    <p:extLst>
      <p:ext uri="{BB962C8B-B14F-4D97-AF65-F5344CB8AC3E}">
        <p14:creationId xmlns:p14="http://schemas.microsoft.com/office/powerpoint/2010/main" val="343222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1.potx" id="{67A745C7-3CA8-44F1-8F45-244060EEEDAC}" vid="{94DE1E9B-A210-4CA1-9854-5C10012B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PNNL_11</Template>
  <TotalTime>3331</TotalTime>
  <Words>1336</Words>
  <Application>Microsoft Office PowerPoint</Application>
  <PresentationFormat>Custom</PresentationFormat>
  <Paragraphs>218</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PNNL_Option_4</vt:lpstr>
      <vt:lpstr> Human Machine Teaming: The Importance of Common Ground</vt:lpstr>
      <vt:lpstr>Transitioning Tools to Teammates</vt:lpstr>
      <vt:lpstr>Autonomy</vt:lpstr>
      <vt:lpstr>PowerPoint Presentation</vt:lpstr>
      <vt:lpstr>PowerPoint Presentation</vt:lpstr>
      <vt:lpstr>Coordination Costs are a barrier to Common Ground</vt:lpstr>
      <vt:lpstr>PowerPoint Presentation</vt:lpstr>
      <vt:lpstr>Design Considerations to Support Common Ground: Observe</vt:lpstr>
      <vt:lpstr>Design Considerations to Support Common Ground: Communicate</vt:lpstr>
      <vt:lpstr>Design Considerations to Support Common Ground: Act</vt:lpstr>
      <vt:lpstr>Some Cyber Security Use Cases</vt:lpstr>
      <vt:lpstr>Some Cyber Security Use Cases (cont.)</vt:lpstr>
      <vt:lpstr>Some Cyber Security Use Cases (cont.)</vt:lpstr>
      <vt:lpstr>References</vt:lpstr>
      <vt:lpstr>References (cont.)</vt:lpstr>
      <vt:lpstr>PowerPoint Presentation</vt:lpstr>
      <vt:lpstr>Back Up</vt:lpstr>
      <vt:lpstr>High-Level Dimensions</vt:lpstr>
      <vt:lpstr>Common Ground and Autonomy:  Two High-Level Dimensions</vt:lpstr>
      <vt:lpstr>PowerPoint Presentation</vt:lpstr>
      <vt:lpstr>PowerPoint Presentation</vt:lpstr>
    </vt:vector>
  </TitlesOfParts>
  <Company>PNNL IM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Machine Teaming: The Importance of Context</dc:title>
  <dc:creator>Fallon, Corey K</dc:creator>
  <cp:lastModifiedBy>Fallon, Corey K</cp:lastModifiedBy>
  <cp:revision>34</cp:revision>
  <dcterms:created xsi:type="dcterms:W3CDTF">2019-08-27T13:23:43Z</dcterms:created>
  <dcterms:modified xsi:type="dcterms:W3CDTF">2019-08-29T20:55:11Z</dcterms:modified>
</cp:coreProperties>
</file>