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</p:sldMasterIdLst>
  <p:notesMasterIdLst>
    <p:notesMasterId r:id="rId19"/>
  </p:notesMasterIdLst>
  <p:sldIdLst>
    <p:sldId id="305" r:id="rId3"/>
    <p:sldId id="314" r:id="rId4"/>
    <p:sldId id="309" r:id="rId5"/>
    <p:sldId id="310" r:id="rId6"/>
    <p:sldId id="311" r:id="rId7"/>
    <p:sldId id="312" r:id="rId8"/>
    <p:sldId id="313" r:id="rId9"/>
    <p:sldId id="286" r:id="rId10"/>
    <p:sldId id="301" r:id="rId11"/>
    <p:sldId id="302" r:id="rId12"/>
    <p:sldId id="304" r:id="rId13"/>
    <p:sldId id="308" r:id="rId14"/>
    <p:sldId id="317" r:id="rId15"/>
    <p:sldId id="306" r:id="rId16"/>
    <p:sldId id="307" r:id="rId17"/>
    <p:sldId id="318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B2E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6" autoAdjust="0"/>
    <p:restoredTop sz="68908" autoAdjust="0"/>
  </p:normalViewPr>
  <p:slideViewPr>
    <p:cSldViewPr>
      <p:cViewPr>
        <p:scale>
          <a:sx n="100" d="100"/>
          <a:sy n="100" d="100"/>
        </p:scale>
        <p:origin x="-95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C5DD6-62BD-47F2-BDA7-698142698FEB}" type="datetimeFigureOut">
              <a:rPr lang="en-US" smtClean="0"/>
              <a:t>1/11/14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818FE-CA49-4470-A548-B2980FEFE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also seven instances of this case given.</a:t>
            </a:r>
          </a:p>
          <a:p>
            <a:endParaRPr lang="en-US" dirty="0"/>
          </a:p>
          <a:p>
            <a:r>
              <a:rPr lang="en-US" dirty="0" smtClean="0"/>
              <a:t>Lateral movement starts to appear in this set, though there aren’t always clues in DNS as to how the hosts were laterally infected.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 simulated attack specific to this case was provided. </a:t>
            </a:r>
          </a:p>
          <a:p>
            <a:r>
              <a:rPr lang="en-US" dirty="0" smtClean="0"/>
              <a:t>Any techniques developed for this case were to be applied to the simulated attacks for the prior cases sans hints.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data:</a:t>
            </a:r>
          </a:p>
          <a:p>
            <a:r>
              <a:rPr lang="en-US" dirty="0"/>
              <a:t> </a:t>
            </a:r>
            <a:r>
              <a:rPr lang="en-US" dirty="0" smtClean="0"/>
              <a:t>- Such open datasets are rare in the research community. </a:t>
            </a:r>
          </a:p>
          <a:p>
            <a:r>
              <a:rPr lang="en-US" dirty="0"/>
              <a:t> </a:t>
            </a:r>
            <a:r>
              <a:rPr lang="en-US" dirty="0" smtClean="0"/>
              <a:t>- Real datasets are often poor in terms of useful information.</a:t>
            </a:r>
          </a:p>
          <a:p>
            <a:r>
              <a:rPr lang="en-US" dirty="0"/>
              <a:t> </a:t>
            </a:r>
            <a:r>
              <a:rPr lang="en-US" dirty="0" smtClean="0"/>
              <a:t>- The level of noise is prohibitive, and needs to be taken into account in any attempt to obtain useful results.</a:t>
            </a:r>
          </a:p>
          <a:p>
            <a:endParaRPr lang="en-US" dirty="0"/>
          </a:p>
          <a:p>
            <a:r>
              <a:rPr lang="en-US" dirty="0" smtClean="0"/>
              <a:t>New tools, preferably:</a:t>
            </a:r>
          </a:p>
          <a:p>
            <a:r>
              <a:rPr lang="en-US" dirty="0"/>
              <a:t> </a:t>
            </a:r>
            <a:r>
              <a:rPr lang="en-US" dirty="0" smtClean="0"/>
              <a:t>- For detection in real time.</a:t>
            </a:r>
          </a:p>
          <a:p>
            <a:r>
              <a:rPr lang="en-US" dirty="0"/>
              <a:t> </a:t>
            </a:r>
            <a:r>
              <a:rPr lang="en-US" dirty="0" smtClean="0"/>
              <a:t>- Capable of ingesting real data sources (the format the data was given in is our real ingest format). </a:t>
            </a:r>
          </a:p>
          <a:p>
            <a:r>
              <a:rPr lang="en-US" dirty="0"/>
              <a:t> </a:t>
            </a:r>
            <a:r>
              <a:rPr lang="en-US" dirty="0" smtClean="0"/>
              <a:t>- Ready beyond the proof-of-concept stage.</a:t>
            </a:r>
          </a:p>
          <a:p>
            <a:endParaRPr lang="en-US" dirty="0"/>
          </a:p>
          <a:p>
            <a:r>
              <a:rPr lang="en-US" dirty="0" smtClean="0"/>
              <a:t>False Positives:</a:t>
            </a:r>
          </a:p>
          <a:p>
            <a:r>
              <a:rPr lang="en-US" dirty="0"/>
              <a:t> </a:t>
            </a:r>
            <a:r>
              <a:rPr lang="en-US" dirty="0" smtClean="0"/>
              <a:t>- Reducing false positive rates to a level such that any alerts are actionable in an automated fashion is the long term goal.</a:t>
            </a:r>
          </a:p>
          <a:p>
            <a:r>
              <a:rPr lang="en-US" dirty="0"/>
              <a:t> </a:t>
            </a:r>
            <a:r>
              <a:rPr lang="en-US" dirty="0" smtClean="0"/>
              <a:t>- In the meantime, it’s good to make sure analysts aren’t  fatigued by trivial false positives.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6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DNS data is real, but anonymized.</a:t>
            </a:r>
          </a:p>
          <a:p>
            <a:endParaRPr lang="en-US" dirty="0"/>
          </a:p>
          <a:p>
            <a:r>
              <a:rPr lang="en-US" dirty="0" smtClean="0"/>
              <a:t>Each ‘attack’ is a days worth of data. </a:t>
            </a:r>
          </a:p>
          <a:p>
            <a:r>
              <a:rPr lang="en-US" dirty="0" smtClean="0"/>
              <a:t>Attacks did not carry over from day to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data:</a:t>
            </a:r>
          </a:p>
          <a:p>
            <a:r>
              <a:rPr lang="en-US" dirty="0"/>
              <a:t> </a:t>
            </a:r>
            <a:r>
              <a:rPr lang="en-US" dirty="0" smtClean="0"/>
              <a:t>- Such open datasets are rare in the research community. </a:t>
            </a:r>
          </a:p>
          <a:p>
            <a:r>
              <a:rPr lang="en-US" dirty="0"/>
              <a:t> </a:t>
            </a:r>
            <a:r>
              <a:rPr lang="en-US" dirty="0" smtClean="0"/>
              <a:t>- Real datasets are often poor in terms of useful information.</a:t>
            </a:r>
          </a:p>
          <a:p>
            <a:r>
              <a:rPr lang="en-US" dirty="0"/>
              <a:t> </a:t>
            </a:r>
            <a:r>
              <a:rPr lang="en-US" dirty="0" smtClean="0"/>
              <a:t>- The level of noise is prohibitive, and needs to be taken into account in any attempt to obtain useful results.</a:t>
            </a:r>
          </a:p>
          <a:p>
            <a:endParaRPr lang="en-US" dirty="0"/>
          </a:p>
          <a:p>
            <a:r>
              <a:rPr lang="en-US" dirty="0" smtClean="0"/>
              <a:t>New tools, preferably:</a:t>
            </a:r>
          </a:p>
          <a:p>
            <a:r>
              <a:rPr lang="en-US" dirty="0"/>
              <a:t> </a:t>
            </a:r>
            <a:r>
              <a:rPr lang="en-US" dirty="0" smtClean="0"/>
              <a:t>- For detection in real time.</a:t>
            </a:r>
          </a:p>
          <a:p>
            <a:r>
              <a:rPr lang="en-US" dirty="0"/>
              <a:t> </a:t>
            </a:r>
            <a:r>
              <a:rPr lang="en-US" dirty="0" smtClean="0"/>
              <a:t>- Capable of ingesting real data sources (the format the data was given in is our real ingest format). </a:t>
            </a:r>
          </a:p>
          <a:p>
            <a:r>
              <a:rPr lang="en-US" dirty="0"/>
              <a:t> </a:t>
            </a:r>
            <a:r>
              <a:rPr lang="en-US" dirty="0" smtClean="0"/>
              <a:t>- Ready beyond the proof-of-concept stage.</a:t>
            </a:r>
          </a:p>
          <a:p>
            <a:endParaRPr lang="en-US" dirty="0"/>
          </a:p>
          <a:p>
            <a:r>
              <a:rPr lang="en-US" dirty="0" smtClean="0"/>
              <a:t>False Positives:</a:t>
            </a:r>
          </a:p>
          <a:p>
            <a:r>
              <a:rPr lang="en-US" dirty="0"/>
              <a:t> </a:t>
            </a:r>
            <a:r>
              <a:rPr lang="en-US" dirty="0" smtClean="0"/>
              <a:t>- Reducing false positive rates to a level such that any alerts are actionable in an automated fashion is the long term goal.</a:t>
            </a:r>
          </a:p>
          <a:p>
            <a:r>
              <a:rPr lang="en-US" dirty="0"/>
              <a:t> </a:t>
            </a:r>
            <a:r>
              <a:rPr lang="en-US" dirty="0" smtClean="0"/>
              <a:t>- In the meantime, it’s good to make sure analysts aren’t  fatigued by trivial false positives.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6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DNS data is real, but anonymized.</a:t>
            </a:r>
          </a:p>
          <a:p>
            <a:endParaRPr lang="en-US" dirty="0"/>
          </a:p>
          <a:p>
            <a:r>
              <a:rPr lang="en-US" dirty="0" smtClean="0"/>
              <a:t>Each ‘attack’ is a days worth of data. </a:t>
            </a:r>
          </a:p>
          <a:p>
            <a:r>
              <a:rPr lang="en-US" dirty="0" smtClean="0"/>
              <a:t>Attacks did not carry over from day to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animation plays on click.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DNS data is relatively easy to gather: You either need a server that can log all DNS transactions, or you can just tap your internal DNS servers.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simulated attacks were provided with for this case.</a:t>
            </a:r>
          </a:p>
          <a:p>
            <a:endParaRPr lang="en-US" dirty="0"/>
          </a:p>
          <a:p>
            <a:r>
              <a:rPr lang="en-US" dirty="0" smtClean="0"/>
              <a:t>All the simulated attacks (for all the cases) were slightly different in one way or another. </a:t>
            </a:r>
          </a:p>
          <a:p>
            <a:r>
              <a:rPr lang="en-US" dirty="0"/>
              <a:t> </a:t>
            </a:r>
            <a:r>
              <a:rPr lang="en-US" dirty="0" smtClean="0"/>
              <a:t> - Most included at least piece of malware that beaconed (contacted, and looked up DNS records for, the same host repeatedly). </a:t>
            </a:r>
          </a:p>
          <a:p>
            <a:r>
              <a:rPr lang="en-US" dirty="0"/>
              <a:t>  </a:t>
            </a:r>
            <a:r>
              <a:rPr lang="en-US" dirty="0" smtClean="0"/>
              <a:t>- Most domains contacted hadn’t been seen on the network before.</a:t>
            </a:r>
          </a:p>
          <a:p>
            <a:r>
              <a:rPr lang="en-US" dirty="0"/>
              <a:t> </a:t>
            </a:r>
            <a:r>
              <a:rPr lang="en-US" dirty="0" smtClean="0"/>
              <a:t> - Malicious domains are often related either by subnet or sub-domain.</a:t>
            </a:r>
          </a:p>
          <a:p>
            <a:endParaRPr lang="en-US" dirty="0"/>
          </a:p>
          <a:p>
            <a:r>
              <a:rPr lang="en-US" dirty="0" smtClean="0"/>
              <a:t>Since a timeframe and the infected host are given, the first malicious should have been relatively easy to find.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</p:spPr>
        <p:txBody>
          <a:bodyPr/>
          <a:lstStyle/>
          <a:p>
            <a:r>
              <a:rPr lang="en-US" dirty="0" smtClean="0"/>
              <a:t>Seven</a:t>
            </a:r>
            <a:r>
              <a:rPr lang="en-US" baseline="0" dirty="0" smtClean="0"/>
              <a:t> </a:t>
            </a:r>
            <a:r>
              <a:rPr lang="en-US" dirty="0" smtClean="0"/>
              <a:t>days of attacks were provided for this case.</a:t>
            </a:r>
          </a:p>
          <a:p>
            <a:endParaRPr lang="en-US" dirty="0"/>
          </a:p>
          <a:p>
            <a:r>
              <a:rPr lang="en-US" dirty="0" smtClean="0"/>
              <a:t>It’s not known when in the day the attack occurred, so the haystack is quite a bit larger.</a:t>
            </a:r>
          </a:p>
          <a:p>
            <a:endParaRPr lang="en-US" baseline="0" dirty="0"/>
          </a:p>
          <a:p>
            <a:r>
              <a:rPr lang="en-US" dirty="0" smtClean="0"/>
              <a:t>- The set of malicious domains was usually the same amongst the infected hosts.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18FE-CA49-4470-A548-B2980FEFE5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58008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tx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564699"/>
            <a:ext cx="4216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rmalizeH="0" baseline="0" dirty="0" smtClean="0">
                <a:solidFill>
                  <a:schemeClr val="bg1"/>
                </a:solidFill>
                <a:latin typeface="Frutiger LT Std 45 Light"/>
              </a:rPr>
              <a:t>UNCLASSIFIED, LA-UR-14-20149</a:t>
            </a:r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001028" cy="990600"/>
          </a:xfrm>
          <a:prstGeom prst="rect">
            <a:avLst/>
          </a:prstGeom>
        </p:spPr>
      </p:pic>
      <p:pic>
        <p:nvPicPr>
          <p:cNvPr id="12" name="Picture 11" descr="SCOR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2600"/>
            <a:ext cx="109426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2013 Challenge Problem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APT Fingerprints in DNS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1/12/2014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3 – Find the extent of the infection.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300" y="4038600"/>
            <a:ext cx="1447800" cy="876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Foothold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8" idx="2"/>
            <a:endCxn id="4" idx="0"/>
          </p:cNvCxnSpPr>
          <p:nvPr/>
        </p:nvCxnSpPr>
        <p:spPr>
          <a:xfrm flipH="1">
            <a:off x="1600200" y="3098800"/>
            <a:ext cx="2095500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2222500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4" idx="0"/>
          </p:cNvCxnSpPr>
          <p:nvPr/>
        </p:nvCxnSpPr>
        <p:spPr>
          <a:xfrm flipH="1">
            <a:off x="1600200" y="3127829"/>
            <a:ext cx="4048125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24425" y="2251529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00362" y="4038600"/>
            <a:ext cx="1447800" cy="876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Foothold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28700" y="2251529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  <a:endCxn id="4" idx="0"/>
          </p:cNvCxnSpPr>
          <p:nvPr/>
        </p:nvCxnSpPr>
        <p:spPr>
          <a:xfrm flipH="1">
            <a:off x="1600200" y="3127829"/>
            <a:ext cx="152400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24425" y="4038600"/>
            <a:ext cx="1447800" cy="876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Foothold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3" idx="2"/>
            <a:endCxn id="12" idx="0"/>
          </p:cNvCxnSpPr>
          <p:nvPr/>
        </p:nvCxnSpPr>
        <p:spPr>
          <a:xfrm>
            <a:off x="1752600" y="3127829"/>
            <a:ext cx="1871662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8" idx="2"/>
          </p:cNvCxnSpPr>
          <p:nvPr/>
        </p:nvCxnSpPr>
        <p:spPr>
          <a:xfrm flipV="1">
            <a:off x="3624262" y="3098800"/>
            <a:ext cx="71438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  <a:endCxn id="17" idx="0"/>
          </p:cNvCxnSpPr>
          <p:nvPr/>
        </p:nvCxnSpPr>
        <p:spPr>
          <a:xfrm>
            <a:off x="1752600" y="3127829"/>
            <a:ext cx="3895725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17" idx="0"/>
          </p:cNvCxnSpPr>
          <p:nvPr/>
        </p:nvCxnSpPr>
        <p:spPr>
          <a:xfrm>
            <a:off x="3695700" y="3098800"/>
            <a:ext cx="1952625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0" y="5105400"/>
            <a:ext cx="380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</a:p>
          <a:p>
            <a:pPr algn="ctr"/>
            <a:r>
              <a:rPr lang="en-US" dirty="0" smtClean="0"/>
              <a:t>Find the malicious domains and all infected hosts.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3600" y="4038600"/>
            <a:ext cx="380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Hints</a:t>
            </a:r>
          </a:p>
          <a:p>
            <a:pPr algn="ctr"/>
            <a:r>
              <a:rPr lang="en-US" dirty="0" smtClean="0"/>
              <a:t>One known infected host.</a:t>
            </a:r>
          </a:p>
        </p:txBody>
      </p:sp>
    </p:spTree>
    <p:extLst>
      <p:ext uri="{BB962C8B-B14F-4D97-AF65-F5344CB8AC3E}">
        <p14:creationId xmlns:p14="http://schemas.microsoft.com/office/powerpoint/2010/main" val="36428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4 – Find the infection and it’s extent.</a:t>
            </a:r>
          </a:p>
        </p:txBody>
      </p:sp>
      <p:cxnSp>
        <p:nvCxnSpPr>
          <p:cNvPr id="6" name="Straight Arrow Connector 5"/>
          <p:cNvCxnSpPr>
            <a:stCxn id="8" idx="2"/>
            <a:endCxn id="20" idx="0"/>
          </p:cNvCxnSpPr>
          <p:nvPr/>
        </p:nvCxnSpPr>
        <p:spPr>
          <a:xfrm flipH="1">
            <a:off x="1601442" y="3098800"/>
            <a:ext cx="2094258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2222500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20" idx="0"/>
          </p:cNvCxnSpPr>
          <p:nvPr/>
        </p:nvCxnSpPr>
        <p:spPr>
          <a:xfrm flipH="1">
            <a:off x="1601442" y="3127829"/>
            <a:ext cx="4046883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24425" y="2251529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00362" y="4038600"/>
            <a:ext cx="1447800" cy="876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Foothold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28700" y="2251529"/>
            <a:ext cx="1447800" cy="8763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  <a:endCxn id="20" idx="0"/>
          </p:cNvCxnSpPr>
          <p:nvPr/>
        </p:nvCxnSpPr>
        <p:spPr>
          <a:xfrm flipH="1">
            <a:off x="1601442" y="3127829"/>
            <a:ext cx="151158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24425" y="4038600"/>
            <a:ext cx="1447800" cy="876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Foothold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3" idx="2"/>
            <a:endCxn id="12" idx="0"/>
          </p:cNvCxnSpPr>
          <p:nvPr/>
        </p:nvCxnSpPr>
        <p:spPr>
          <a:xfrm>
            <a:off x="1752600" y="3127829"/>
            <a:ext cx="1871662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8" idx="2"/>
          </p:cNvCxnSpPr>
          <p:nvPr/>
        </p:nvCxnSpPr>
        <p:spPr>
          <a:xfrm flipV="1">
            <a:off x="3624262" y="3098800"/>
            <a:ext cx="71438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  <a:endCxn id="17" idx="0"/>
          </p:cNvCxnSpPr>
          <p:nvPr/>
        </p:nvCxnSpPr>
        <p:spPr>
          <a:xfrm>
            <a:off x="1752600" y="3127829"/>
            <a:ext cx="3895725" cy="910771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17" idx="0"/>
          </p:cNvCxnSpPr>
          <p:nvPr/>
        </p:nvCxnSpPr>
        <p:spPr>
          <a:xfrm>
            <a:off x="3695700" y="3098800"/>
            <a:ext cx="1952625" cy="9398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0" y="5105400"/>
            <a:ext cx="380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</a:p>
          <a:p>
            <a:pPr algn="ctr"/>
            <a:r>
              <a:rPr lang="en-US" dirty="0" smtClean="0"/>
              <a:t>Find the malicious domains and all infected hosts.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3600" y="4038600"/>
            <a:ext cx="380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Hints</a:t>
            </a:r>
          </a:p>
          <a:p>
            <a:pPr algn="ctr"/>
            <a:r>
              <a:rPr lang="en-US" dirty="0" smtClean="0"/>
              <a:t>None.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7542" y="4038600"/>
            <a:ext cx="1447800" cy="876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Foothold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5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researchers with a security dataset of a realistic scale, complexity and noise level. </a:t>
            </a:r>
            <a:endParaRPr lang="en-US" dirty="0" smtClean="0"/>
          </a:p>
          <a:p>
            <a:r>
              <a:rPr lang="en-US" dirty="0" smtClean="0"/>
              <a:t>Research new </a:t>
            </a:r>
            <a:r>
              <a:rPr lang="en-US" dirty="0" smtClean="0"/>
              <a:t>operational tools and techniques for the detection of APT threats.</a:t>
            </a:r>
          </a:p>
          <a:p>
            <a:r>
              <a:rPr lang="en-US" dirty="0" smtClean="0"/>
              <a:t>Develop techniques </a:t>
            </a:r>
            <a:r>
              <a:rPr lang="en-US" dirty="0"/>
              <a:t>to reduce false </a:t>
            </a:r>
            <a:r>
              <a:rPr lang="en-US" dirty="0" smtClean="0"/>
              <a:t>positives in operational detection mechanisms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potential follow-on research of promising analytic approaches.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               </a:t>
            </a:r>
            <a:r>
              <a:rPr lang="en-US" sz="4800" dirty="0" smtClean="0"/>
              <a:t>Backup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6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50305" y="3587234"/>
            <a:ext cx="2480166" cy="889516"/>
            <a:chOff x="1550305" y="3587234"/>
            <a:chExt cx="2480166" cy="88951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44496" y="3587234"/>
              <a:ext cx="2076450" cy="4286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50305" y="4107418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Where is google.com?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29045" y="3291959"/>
            <a:ext cx="2638917" cy="1125498"/>
            <a:chOff x="5329045" y="3291959"/>
            <a:chExt cx="2638917" cy="112549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329045" y="3291959"/>
              <a:ext cx="1752600" cy="762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487796" y="4048125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Where is google.com?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176083" y="3072884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don’t know, I’ll have to ask.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44496" y="2945368"/>
            <a:ext cx="2463175" cy="813317"/>
            <a:chOff x="1944496" y="2945368"/>
            <a:chExt cx="2463175" cy="813317"/>
          </a:xfrm>
        </p:grpSpPr>
        <p:cxnSp>
          <p:nvCxnSpPr>
            <p:cNvPr id="27" name="Straight Arrow Connector 7"/>
            <p:cNvCxnSpPr/>
            <p:nvPr/>
          </p:nvCxnSpPr>
          <p:spPr>
            <a:xfrm rot="10800000">
              <a:off x="1944496" y="3374510"/>
              <a:ext cx="2076450" cy="38417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944496" y="2945368"/>
              <a:ext cx="2463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It’s </a:t>
              </a:r>
              <a:r>
                <a:rPr lang="en-US" dirty="0">
                  <a:solidFill>
                    <a:schemeClr val="accent2"/>
                  </a:solidFill>
                </a:rPr>
                <a:t>at </a:t>
              </a:r>
              <a:r>
                <a:rPr lang="en-US" dirty="0" smtClean="0">
                  <a:solidFill>
                    <a:schemeClr val="accent2"/>
                  </a:solidFill>
                </a:rPr>
                <a:t>74.125.228.130.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64317" y="2654897"/>
            <a:ext cx="2463175" cy="1103789"/>
            <a:chOff x="4664317" y="2654897"/>
            <a:chExt cx="2463175" cy="1103789"/>
          </a:xfrm>
        </p:grpSpPr>
        <p:cxnSp>
          <p:nvCxnSpPr>
            <p:cNvPr id="31" name="Straight Arrow Connector 16"/>
            <p:cNvCxnSpPr/>
            <p:nvPr/>
          </p:nvCxnSpPr>
          <p:spPr>
            <a:xfrm rot="10800000" flipV="1">
              <a:off x="5329046" y="3037960"/>
              <a:ext cx="1746251" cy="72072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64317" y="2654897"/>
              <a:ext cx="2463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It’s </a:t>
              </a:r>
              <a:r>
                <a:rPr lang="en-US" dirty="0">
                  <a:solidFill>
                    <a:schemeClr val="accent2"/>
                  </a:solidFill>
                </a:rPr>
                <a:t>at </a:t>
              </a:r>
              <a:r>
                <a:rPr lang="en-US" dirty="0" smtClean="0">
                  <a:solidFill>
                    <a:schemeClr val="accent2"/>
                  </a:solidFill>
                </a:rPr>
                <a:t>74.125.228.130.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82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gathered DNS data to detect Malware.</a:t>
            </a:r>
          </a:p>
          <a:p>
            <a:r>
              <a:rPr lang="en-US" dirty="0" smtClean="0"/>
              <a:t>1 Month of DNS data provided</a:t>
            </a:r>
            <a:r>
              <a:rPr lang="en-US" dirty="0"/>
              <a:t> </a:t>
            </a:r>
            <a:r>
              <a:rPr lang="en-US" dirty="0" smtClean="0"/>
              <a:t>for algorithm training.</a:t>
            </a:r>
          </a:p>
          <a:p>
            <a:r>
              <a:rPr lang="en-US" dirty="0" smtClean="0"/>
              <a:t>21 simulated attacks with 4 case types.</a:t>
            </a:r>
          </a:p>
        </p:txBody>
      </p:sp>
    </p:spTree>
    <p:extLst>
      <p:ext uri="{BB962C8B-B14F-4D97-AF65-F5344CB8AC3E}">
        <p14:creationId xmlns:p14="http://schemas.microsoft.com/office/powerpoint/2010/main" val="4009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researchers with a security dataset of a realistic scale, complexity and noise level. </a:t>
            </a:r>
            <a:endParaRPr lang="en-US" dirty="0" smtClean="0"/>
          </a:p>
          <a:p>
            <a:r>
              <a:rPr lang="en-US" dirty="0" smtClean="0"/>
              <a:t>New operational tools and techniques for the detection of APT threats.</a:t>
            </a:r>
          </a:p>
          <a:p>
            <a:r>
              <a:rPr lang="en-US" dirty="0" smtClean="0"/>
              <a:t>Techniques </a:t>
            </a:r>
            <a:r>
              <a:rPr lang="en-US" dirty="0"/>
              <a:t>to reduce false </a:t>
            </a:r>
            <a:r>
              <a:rPr lang="en-US" dirty="0" smtClean="0"/>
              <a:t>positives in operational detection mechanisms.</a:t>
            </a:r>
          </a:p>
        </p:txBody>
      </p:sp>
    </p:spTree>
    <p:extLst>
      <p:ext uri="{BB962C8B-B14F-4D97-AF65-F5344CB8AC3E}">
        <p14:creationId xmlns:p14="http://schemas.microsoft.com/office/powerpoint/2010/main" val="270931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525963"/>
          </a:xfrm>
        </p:spPr>
        <p:txBody>
          <a:bodyPr/>
          <a:lstStyle/>
          <a:p>
            <a:r>
              <a:rPr lang="en-US" dirty="0" smtClean="0"/>
              <a:t>Research new analytic techniques using </a:t>
            </a:r>
            <a:r>
              <a:rPr lang="en-US" dirty="0" smtClean="0"/>
              <a:t>gathered DNS data to detect </a:t>
            </a:r>
            <a:r>
              <a:rPr lang="en-US" dirty="0" smtClean="0"/>
              <a:t>Malware</a:t>
            </a:r>
            <a:endParaRPr lang="en-US" dirty="0" smtClean="0"/>
          </a:p>
          <a:p>
            <a:pPr lvl="1"/>
            <a:r>
              <a:rPr lang="en-US" dirty="0" smtClean="0"/>
              <a:t>1 Month of </a:t>
            </a:r>
            <a:r>
              <a:rPr lang="en-US" dirty="0" smtClean="0"/>
              <a:t>data </a:t>
            </a:r>
            <a:r>
              <a:rPr lang="en-US" dirty="0" smtClean="0"/>
              <a:t>provided</a:t>
            </a:r>
            <a:r>
              <a:rPr lang="en-US" dirty="0"/>
              <a:t> </a:t>
            </a:r>
            <a:r>
              <a:rPr lang="en-US" dirty="0" smtClean="0"/>
              <a:t>for algorithm </a:t>
            </a:r>
            <a:r>
              <a:rPr lang="en-US" dirty="0" smtClean="0"/>
              <a:t>training</a:t>
            </a:r>
            <a:endParaRPr lang="en-US" dirty="0" smtClean="0"/>
          </a:p>
          <a:p>
            <a:pPr lvl="1"/>
            <a:r>
              <a:rPr lang="en-US" dirty="0" smtClean="0"/>
              <a:t>21 simulated attacks with 4 case types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1.25 TB </a:t>
            </a:r>
            <a:r>
              <a:rPr lang="en-US" dirty="0"/>
              <a:t>of </a:t>
            </a:r>
            <a:r>
              <a:rPr lang="en-US" dirty="0" err="1" smtClean="0"/>
              <a:t>anonymized</a:t>
            </a:r>
            <a:r>
              <a:rPr lang="en-US" dirty="0" smtClean="0"/>
              <a:t> DNS data (49 days)</a:t>
            </a:r>
          </a:p>
          <a:p>
            <a:r>
              <a:rPr lang="en-US" dirty="0" smtClean="0"/>
              <a:t>Deal with BIG DATA from a practitioner’s environment</a:t>
            </a:r>
          </a:p>
          <a:p>
            <a:r>
              <a:rPr lang="en-US" dirty="0" smtClean="0"/>
              <a:t>Identify simulated attacks and possibly discover other suspicious activity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2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4496" y="3587234"/>
            <a:ext cx="207645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4343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0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4496" y="3587234"/>
            <a:ext cx="207645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4343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895600"/>
            <a:ext cx="305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 don’t know, I’ll have to ask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4496" y="3587234"/>
            <a:ext cx="207645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4343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895600"/>
            <a:ext cx="305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 don’t know, I’ll have to ask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386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6"/>
          <p:cNvCxnSpPr/>
          <p:nvPr/>
        </p:nvCxnSpPr>
        <p:spPr>
          <a:xfrm flipV="1">
            <a:off x="5329045" y="3291959"/>
            <a:ext cx="1752600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</a:t>
            </a:r>
            <a:r>
              <a:rPr lang="en-US" dirty="0" smtClean="0"/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4496" y="3587234"/>
            <a:ext cx="207645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4343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386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6"/>
          <p:cNvCxnSpPr/>
          <p:nvPr/>
        </p:nvCxnSpPr>
        <p:spPr>
          <a:xfrm flipV="1">
            <a:off x="5329045" y="3291959"/>
            <a:ext cx="1752600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667000"/>
            <a:ext cx="24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It’s at 74.125.228.130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6"/>
          <p:cNvCxnSpPr/>
          <p:nvPr/>
        </p:nvCxnSpPr>
        <p:spPr>
          <a:xfrm rot="10800000" flipV="1">
            <a:off x="5329046" y="3037960"/>
            <a:ext cx="1746251" cy="7207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Name System – A phonebook of network addresses</a:t>
            </a:r>
            <a:r>
              <a:rPr lang="en-US" dirty="0" smtClean="0"/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96" y="3072884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946" y="3539609"/>
            <a:ext cx="12954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DNS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68946" y="2777609"/>
            <a:ext cx="12954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</a:p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4496" y="3587234"/>
            <a:ext cx="207645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43434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038600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</a:t>
            </a:r>
            <a:r>
              <a:rPr lang="en-US" dirty="0" err="1">
                <a:solidFill>
                  <a:schemeClr val="accent1"/>
                </a:solidFill>
              </a:rPr>
              <a:t>google.com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6"/>
          <p:cNvCxnSpPr/>
          <p:nvPr/>
        </p:nvCxnSpPr>
        <p:spPr>
          <a:xfrm flipV="1">
            <a:off x="5329045" y="3291959"/>
            <a:ext cx="1752600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/>
          <p:cNvCxnSpPr/>
          <p:nvPr/>
        </p:nvCxnSpPr>
        <p:spPr>
          <a:xfrm rot="10800000" flipV="1">
            <a:off x="5329046" y="3037960"/>
            <a:ext cx="1746251" cy="7207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2895600"/>
            <a:ext cx="24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It’s at 74.125.228.130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7"/>
          <p:cNvCxnSpPr/>
          <p:nvPr/>
        </p:nvCxnSpPr>
        <p:spPr>
          <a:xfrm rot="10800000">
            <a:off x="1944496" y="3374510"/>
            <a:ext cx="2076450" cy="3841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41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 – Single Host with Indicators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495800"/>
            <a:ext cx="17526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Foothold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4" idx="0"/>
          </p:cNvCxnSpPr>
          <p:nvPr/>
        </p:nvCxnSpPr>
        <p:spPr>
          <a:xfrm flipH="1">
            <a:off x="2095500" y="3327400"/>
            <a:ext cx="2362200" cy="11684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66800" y="2362200"/>
            <a:ext cx="17526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Outside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336800"/>
            <a:ext cx="17526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  <a:endCxn id="4" idx="0"/>
          </p:cNvCxnSpPr>
          <p:nvPr/>
        </p:nvCxnSpPr>
        <p:spPr>
          <a:xfrm>
            <a:off x="1943100" y="3352800"/>
            <a:ext cx="1524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  <a:endCxn id="4" idx="0"/>
          </p:cNvCxnSpPr>
          <p:nvPr/>
        </p:nvCxnSpPr>
        <p:spPr>
          <a:xfrm flipH="1">
            <a:off x="2095500" y="3352800"/>
            <a:ext cx="4495800" cy="11430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15000" y="2362200"/>
            <a:ext cx="17526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6889" y="4252436"/>
            <a:ext cx="5194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Goal</a:t>
            </a:r>
          </a:p>
          <a:p>
            <a:pPr algn="ctr"/>
            <a:r>
              <a:rPr lang="en-US" dirty="0" smtClean="0"/>
              <a:t>Find the infected host and malicious domains.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Hints</a:t>
            </a:r>
            <a:endParaRPr lang="en-US" dirty="0"/>
          </a:p>
          <a:p>
            <a:pPr algn="ctr"/>
            <a:r>
              <a:rPr lang="en-US" dirty="0" smtClean="0"/>
              <a:t>Infected host and a time near the initial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1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2 – Finding malicious domains.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419600"/>
            <a:ext cx="17526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Foothold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4" idx="2"/>
            <a:endCxn id="10" idx="0"/>
          </p:cNvCxnSpPr>
          <p:nvPr/>
        </p:nvCxnSpPr>
        <p:spPr>
          <a:xfrm>
            <a:off x="1562100" y="3505200"/>
            <a:ext cx="0" cy="9144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" y="2514600"/>
            <a:ext cx="17526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7" idx="2"/>
            <a:endCxn id="10" idx="0"/>
          </p:cNvCxnSpPr>
          <p:nvPr/>
        </p:nvCxnSpPr>
        <p:spPr>
          <a:xfrm flipH="1">
            <a:off x="1562100" y="3505200"/>
            <a:ext cx="2400300" cy="9144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86100" y="2514600"/>
            <a:ext cx="17526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71800" y="4419600"/>
            <a:ext cx="17526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Foothold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7" idx="2"/>
            <a:endCxn id="20" idx="0"/>
          </p:cNvCxnSpPr>
          <p:nvPr/>
        </p:nvCxnSpPr>
        <p:spPr>
          <a:xfrm flipH="1">
            <a:off x="3848100" y="3505200"/>
            <a:ext cx="114300" cy="9144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20" idx="0"/>
          </p:cNvCxnSpPr>
          <p:nvPr/>
        </p:nvCxnSpPr>
        <p:spPr>
          <a:xfrm>
            <a:off x="1562100" y="3505200"/>
            <a:ext cx="2286000" cy="914400"/>
          </a:xfrm>
          <a:prstGeom prst="straightConnector1">
            <a:avLst/>
          </a:prstGeom>
          <a:ln>
            <a:solidFill>
              <a:schemeClr val="accent1">
                <a:alpha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5875" y="3170214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</a:p>
          <a:p>
            <a:pPr algn="ctr"/>
            <a:r>
              <a:rPr lang="en-US" dirty="0" smtClean="0"/>
              <a:t>Find the malicious domains.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Hints</a:t>
            </a:r>
            <a:endParaRPr lang="en-US" dirty="0"/>
          </a:p>
          <a:p>
            <a:pPr algn="ctr"/>
            <a:r>
              <a:rPr lang="en-US" dirty="0" smtClean="0"/>
              <a:t>The infected hosts are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slideshow-2014</Template>
  <TotalTime>9915</TotalTime>
  <Words>1332</Words>
  <Application>Microsoft Macintosh PowerPoint</Application>
  <PresentationFormat>On-screen Show (4:3)</PresentationFormat>
  <Paragraphs>230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LANL2014_white-background_010614</vt:lpstr>
      <vt:lpstr>1_LANL2014_white-background_010614</vt:lpstr>
      <vt:lpstr>The 2013 Challenge Problem</vt:lpstr>
      <vt:lpstr>The Challenge</vt:lpstr>
      <vt:lpstr>DNS Overview</vt:lpstr>
      <vt:lpstr>DNS Overview</vt:lpstr>
      <vt:lpstr>DNS Overview</vt:lpstr>
      <vt:lpstr>DNS Overview</vt:lpstr>
      <vt:lpstr>DNS Overview</vt:lpstr>
      <vt:lpstr>Cases</vt:lpstr>
      <vt:lpstr>Cases</vt:lpstr>
      <vt:lpstr>Cases</vt:lpstr>
      <vt:lpstr>Cases</vt:lpstr>
      <vt:lpstr>Motivations</vt:lpstr>
      <vt:lpstr>PowerPoint Presentation</vt:lpstr>
      <vt:lpstr>DNS Overview</vt:lpstr>
      <vt:lpstr>The Challenge</vt:lpstr>
      <vt:lpstr>Motivations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 Fingerprints  in DNS Data</dc:title>
  <dc:creator>pflarr</dc:creator>
  <cp:lastModifiedBy>Dan Wolf</cp:lastModifiedBy>
  <cp:revision>93</cp:revision>
  <cp:lastPrinted>2013-04-23T16:36:44Z</cp:lastPrinted>
  <dcterms:created xsi:type="dcterms:W3CDTF">2013-04-16T16:10:31Z</dcterms:created>
  <dcterms:modified xsi:type="dcterms:W3CDTF">2014-01-12T04:07:53Z</dcterms:modified>
</cp:coreProperties>
</file>