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73" r:id="rId6"/>
    <p:sldId id="268" r:id="rId7"/>
    <p:sldId id="260" r:id="rId8"/>
    <p:sldId id="261" r:id="rId9"/>
    <p:sldId id="262" r:id="rId10"/>
    <p:sldId id="269" r:id="rId11"/>
    <p:sldId id="275" r:id="rId12"/>
    <p:sldId id="270" r:id="rId13"/>
    <p:sldId id="271" r:id="rId14"/>
    <p:sldId id="274" r:id="rId15"/>
    <p:sldId id="263" r:id="rId16"/>
    <p:sldId id="264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 Shockwave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Lash-up a pre-positioned course of actions in an automated system with the ability to forecast actions and predict consequences: This creates a Continuous targeting system</a:t>
            </a:r>
          </a:p>
          <a:p>
            <a:pPr lvl="1"/>
            <a:r>
              <a:rPr lang="en-US" dirty="0" smtClean="0"/>
              <a:t>Quantify the attack to determine scope of attack</a:t>
            </a:r>
          </a:p>
          <a:p>
            <a:r>
              <a:rPr lang="en-US" dirty="0" smtClean="0"/>
              <a:t>Emergency phone bridge</a:t>
            </a:r>
          </a:p>
          <a:p>
            <a:r>
              <a:rPr lang="en-US" dirty="0" smtClean="0"/>
              <a:t>Relevant points of contact in </a:t>
            </a:r>
            <a:r>
              <a:rPr lang="en-US" dirty="0" err="1" smtClean="0"/>
              <a:t>telecons</a:t>
            </a:r>
            <a:r>
              <a:rPr lang="en-US" dirty="0" smtClean="0"/>
              <a:t>, government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kinds of knowledge systems can we put in place that enable practitioners to make real time decisions and respond?</a:t>
            </a:r>
            <a:endParaRPr lang="en-US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portal to exchange situational knowledge</a:t>
            </a:r>
          </a:p>
          <a:p>
            <a:pPr lvl="1"/>
            <a:r>
              <a:rPr lang="en-US" dirty="0" smtClean="0"/>
              <a:t>Reverse engineering data</a:t>
            </a:r>
          </a:p>
          <a:p>
            <a:pPr lvl="2"/>
            <a:r>
              <a:rPr lang="en-US" dirty="0" smtClean="0"/>
              <a:t>What the threat does</a:t>
            </a:r>
          </a:p>
          <a:p>
            <a:pPr lvl="2"/>
            <a:r>
              <a:rPr lang="en-US" dirty="0" smtClean="0"/>
              <a:t>What are the CXC’s</a:t>
            </a:r>
          </a:p>
          <a:p>
            <a:pPr lvl="2"/>
            <a:r>
              <a:rPr lang="en-US" dirty="0" smtClean="0"/>
              <a:t>Where are they located</a:t>
            </a:r>
          </a:p>
          <a:p>
            <a:pPr lvl="2"/>
            <a:r>
              <a:rPr lang="en-US" dirty="0" smtClean="0"/>
              <a:t>Possible ways to disable the malware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basic things to monitor?</a:t>
            </a:r>
          </a:p>
          <a:p>
            <a:pPr lvl="1"/>
            <a:r>
              <a:rPr lang="en-US" dirty="0" smtClean="0"/>
              <a:t>Traffic volume, dropped calls</a:t>
            </a:r>
          </a:p>
          <a:p>
            <a:r>
              <a:rPr lang="en-US" dirty="0" smtClean="0"/>
              <a:t>Need to monitor over time to increase confidence</a:t>
            </a:r>
          </a:p>
          <a:p>
            <a:r>
              <a:rPr lang="en-US" dirty="0" smtClean="0"/>
              <a:t>Increase confidence by predicting the normal state and verifying it</a:t>
            </a:r>
          </a:p>
          <a:p>
            <a:r>
              <a:rPr lang="en-US" dirty="0" smtClean="0"/>
              <a:t>What does it do in the absence of anomalies?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 smtClean="0"/>
              <a:t>How do we create knowledge systems that decision-makers will have confidence in?  What are the essential elements of that confidence?</a:t>
            </a:r>
            <a:endParaRPr lang="en-US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more insight into model reasoning</a:t>
            </a:r>
          </a:p>
          <a:p>
            <a:pPr lvl="1"/>
            <a:r>
              <a:rPr lang="en-US" dirty="0" smtClean="0"/>
              <a:t>Long-term challenge:  How to best visualize it and bring attention to the pieces that really matter</a:t>
            </a:r>
          </a:p>
          <a:p>
            <a:r>
              <a:rPr lang="en-US" dirty="0" smtClean="0"/>
              <a:t>Display patterns (best understood by humans)</a:t>
            </a:r>
          </a:p>
          <a:p>
            <a:r>
              <a:rPr lang="en-US" dirty="0" smtClean="0"/>
              <a:t>Humans can be viewed in two ways:</a:t>
            </a:r>
          </a:p>
          <a:p>
            <a:pPr lvl="1"/>
            <a:r>
              <a:rPr lang="en-US" dirty="0" smtClean="0"/>
              <a:t>As a Weak link in the cyber security fence i.e. source of the vulnerability</a:t>
            </a:r>
          </a:p>
          <a:p>
            <a:pPr lvl="1"/>
            <a:r>
              <a:rPr lang="en-US" dirty="0" smtClean="0"/>
              <a:t>Strong – defender of a cyberspace asset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i="1" dirty="0" smtClean="0"/>
              <a:t>What developments are needed in human-systems integration to improve our warning time and our responses?</a:t>
            </a:r>
            <a:endParaRPr lang="en-US" sz="22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Civilians</a:t>
            </a:r>
          </a:p>
          <a:p>
            <a:pPr lvl="2"/>
            <a:r>
              <a:rPr lang="en-US" dirty="0" smtClean="0"/>
              <a:t>Better indicators of what is happening on your phone</a:t>
            </a:r>
          </a:p>
          <a:p>
            <a:pPr lvl="2"/>
            <a:r>
              <a:rPr lang="en-US" dirty="0" smtClean="0"/>
              <a:t>Consumer education: </a:t>
            </a:r>
          </a:p>
          <a:p>
            <a:pPr lvl="3"/>
            <a:r>
              <a:rPr lang="en-US" dirty="0" smtClean="0"/>
              <a:t>User notification</a:t>
            </a:r>
          </a:p>
          <a:p>
            <a:pPr lvl="3"/>
            <a:r>
              <a:rPr lang="en-US" dirty="0" smtClean="0"/>
              <a:t>Usability</a:t>
            </a:r>
            <a:r>
              <a:rPr lang="en-US" b="1" dirty="0" smtClean="0"/>
              <a:t> </a:t>
            </a:r>
            <a:r>
              <a:rPr lang="en-US" dirty="0" smtClean="0"/>
              <a:t>(password complexity)</a:t>
            </a:r>
          </a:p>
          <a:p>
            <a:pPr lvl="3"/>
            <a:r>
              <a:rPr lang="en-US" dirty="0" smtClean="0"/>
              <a:t>What do things mean to the actual user?</a:t>
            </a:r>
          </a:p>
          <a:p>
            <a:pPr lvl="4"/>
            <a:r>
              <a:rPr lang="en-US" dirty="0" smtClean="0"/>
              <a:t>Group dynamic of the consequences of your action</a:t>
            </a:r>
          </a:p>
          <a:p>
            <a:pPr lvl="4"/>
            <a:r>
              <a:rPr lang="en-US" dirty="0" smtClean="0"/>
              <a:t>For this example, sending the message will cost you $8,000</a:t>
            </a:r>
          </a:p>
          <a:p>
            <a:pPr lvl="3"/>
            <a:r>
              <a:rPr lang="en-US" dirty="0" smtClean="0"/>
              <a:t>Giving information that is important and relevant, not nagging</a:t>
            </a:r>
          </a:p>
          <a:p>
            <a:r>
              <a:rPr lang="en-US" dirty="0" smtClean="0"/>
              <a:t>Defense – didn’t get to this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3 - FUTURE PREPAREDNESS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highly reliable secure device OS middle layer</a:t>
            </a:r>
          </a:p>
          <a:p>
            <a:pPr lvl="1"/>
            <a:r>
              <a:rPr lang="en-US" dirty="0" smtClean="0"/>
              <a:t>Lockdown/safety mode on phones</a:t>
            </a:r>
          </a:p>
          <a:p>
            <a:r>
              <a:rPr lang="en-US" dirty="0" smtClean="0"/>
              <a:t>Ability to forecast scenarios for decision support on actions</a:t>
            </a:r>
          </a:p>
          <a:p>
            <a:r>
              <a:rPr lang="en-US" dirty="0" smtClean="0"/>
              <a:t>Augment cyber defense with a citizen’s militia</a:t>
            </a:r>
          </a:p>
          <a:p>
            <a:pPr lvl="1"/>
            <a:r>
              <a:rPr lang="en-US" dirty="0" smtClean="0"/>
              <a:t>Recruit the population to help</a:t>
            </a:r>
          </a:p>
          <a:p>
            <a:pPr lvl="1"/>
            <a:r>
              <a:rPr lang="en-US" dirty="0" smtClean="0"/>
              <a:t>The research is to tell them what to do</a:t>
            </a:r>
          </a:p>
          <a:p>
            <a:r>
              <a:rPr lang="en-US" dirty="0" smtClean="0"/>
              <a:t>“Neighborhood watch” of the Internet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for the general public</a:t>
            </a:r>
          </a:p>
          <a:p>
            <a:pPr lvl="1"/>
            <a:r>
              <a:rPr lang="en-US" dirty="0" smtClean="0"/>
              <a:t>Names of current malware</a:t>
            </a:r>
          </a:p>
          <a:p>
            <a:pPr lvl="1"/>
            <a:r>
              <a:rPr lang="en-US" dirty="0" smtClean="0"/>
              <a:t>Warning through social networks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ONE – RESPONSE TO THE LEADERSHIP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innovate without looking at security implications</a:t>
            </a:r>
          </a:p>
          <a:p>
            <a:r>
              <a:rPr lang="en-US" dirty="0" smtClean="0"/>
              <a:t>We do not forecast the consequences of “patching”</a:t>
            </a:r>
          </a:p>
          <a:p>
            <a:r>
              <a:rPr lang="en-US" dirty="0" smtClean="0"/>
              <a:t>We predicted/forecasted this event but missed the timeline</a:t>
            </a:r>
          </a:p>
          <a:p>
            <a:r>
              <a:rPr lang="en-US" dirty="0" smtClean="0"/>
              <a:t>Technologies/vulnerabilities/risks are changing at too fast a pace</a:t>
            </a:r>
          </a:p>
          <a:p>
            <a:r>
              <a:rPr lang="en-US" dirty="0" smtClean="0"/>
              <a:t>The pace of analysis, decision-making, and risk modeling cannot keep up</a:t>
            </a:r>
          </a:p>
          <a:p>
            <a:r>
              <a:rPr lang="en-US" dirty="0" smtClean="0"/>
              <a:t>We didn’t reverse engineer the malware correctly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How come we didn’t see these attacks coming?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the graph, it is getting worse, and we don’t know if it’s slowing down</a:t>
            </a:r>
          </a:p>
          <a:p>
            <a:r>
              <a:rPr lang="en-US" dirty="0" smtClean="0"/>
              <a:t>Without action, it will get worse</a:t>
            </a:r>
          </a:p>
          <a:p>
            <a:r>
              <a:rPr lang="en-US" dirty="0" smtClean="0"/>
              <a:t>There are many more technologies it can infect</a:t>
            </a:r>
          </a:p>
          <a:p>
            <a:r>
              <a:rPr lang="en-US" dirty="0" smtClean="0"/>
              <a:t>We want to know what else the creators of the patch know about the vulnerability</a:t>
            </a:r>
          </a:p>
          <a:p>
            <a:r>
              <a:rPr lang="en-US" dirty="0" smtClean="0"/>
              <a:t>We don’t have a real-time forecasting model of these attacks</a:t>
            </a:r>
          </a:p>
          <a:p>
            <a:r>
              <a:rPr lang="en-US" dirty="0" smtClean="0"/>
              <a:t>We don’t know what counter measures are being taken by the private sector (ISPs, </a:t>
            </a:r>
            <a:r>
              <a:rPr lang="en-US" dirty="0" err="1" smtClean="0"/>
              <a:t>telecons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not take military 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Is it getting worse?  How much worse can it get?  Would we know? How would we know?</a:t>
            </a:r>
            <a:endParaRPr lang="en-US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happening faster than we know</a:t>
            </a:r>
          </a:p>
          <a:p>
            <a:r>
              <a:rPr lang="en-US" dirty="0" smtClean="0"/>
              <a:t>Visualization like a nuclear reactor</a:t>
            </a:r>
          </a:p>
          <a:p>
            <a:r>
              <a:rPr lang="en-US" dirty="0" smtClean="0"/>
              <a:t>Yes, it can bridge to other technologies</a:t>
            </a:r>
          </a:p>
          <a:p>
            <a:r>
              <a:rPr lang="en-US" dirty="0" smtClean="0"/>
              <a:t>Talk to people doing the patch</a:t>
            </a:r>
          </a:p>
          <a:p>
            <a:r>
              <a:rPr lang="en-US" dirty="0" smtClean="0"/>
              <a:t>We don’t have a real-time forecasting model of this situations</a:t>
            </a:r>
          </a:p>
          <a:p>
            <a:r>
              <a:rPr lang="en-US" dirty="0" smtClean="0"/>
              <a:t>We don’t know what counter-measures are being executed</a:t>
            </a:r>
          </a:p>
          <a:p>
            <a:pPr lvl="1"/>
            <a:r>
              <a:rPr lang="en-US" dirty="0" smtClean="0"/>
              <a:t>ISPs, </a:t>
            </a:r>
            <a:r>
              <a:rPr lang="en-US" dirty="0" err="1" smtClean="0"/>
              <a:t>telco’s</a:t>
            </a:r>
            <a:r>
              <a:rPr lang="en-US" dirty="0" smtClean="0"/>
              <a:t>, private sector</a:t>
            </a:r>
          </a:p>
          <a:p>
            <a:r>
              <a:rPr lang="en-US" dirty="0" smtClean="0"/>
              <a:t>No military 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nearly fast enough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To what extent are we able to understand rapidly moving developments that affect critical systems and infrastructure?</a:t>
            </a:r>
            <a:endParaRPr lang="en-US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TWO - RECOMMENDATIONS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cyber “tsunami” warning system</a:t>
            </a:r>
          </a:p>
          <a:p>
            <a:pPr lvl="1"/>
            <a:r>
              <a:rPr lang="en-US" dirty="0" smtClean="0"/>
              <a:t>Polling academia, industry and others on the net</a:t>
            </a:r>
          </a:p>
          <a:p>
            <a:pPr lvl="1"/>
            <a:r>
              <a:rPr lang="en-US" dirty="0" smtClean="0"/>
              <a:t>What you are seeing</a:t>
            </a:r>
          </a:p>
          <a:p>
            <a:pPr lvl="1"/>
            <a:r>
              <a:rPr lang="en-US" dirty="0" smtClean="0"/>
              <a:t>What you should do</a:t>
            </a:r>
          </a:p>
          <a:p>
            <a:pPr lvl="1"/>
            <a:r>
              <a:rPr lang="en-US" dirty="0" smtClean="0"/>
              <a:t>Need to verify sources</a:t>
            </a:r>
          </a:p>
          <a:p>
            <a:r>
              <a:rPr lang="en-US" dirty="0" smtClean="0"/>
              <a:t>Weather report on the Internet</a:t>
            </a:r>
          </a:p>
          <a:p>
            <a:pPr lvl="1"/>
            <a:r>
              <a:rPr lang="en-US" dirty="0" smtClean="0"/>
              <a:t>Mapping of bad “weather”</a:t>
            </a:r>
          </a:p>
          <a:p>
            <a:pPr lvl="1"/>
            <a:r>
              <a:rPr lang="en-US" dirty="0" smtClean="0"/>
              <a:t>Research goals – how to present it, how to get the data</a:t>
            </a:r>
          </a:p>
          <a:p>
            <a:pPr lvl="1"/>
            <a:r>
              <a:rPr lang="en-US" dirty="0" smtClean="0"/>
              <a:t>Presenting the information without causing panic</a:t>
            </a:r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How can we muster the knowledge that resides across academia, business, and government to address these kinds of problem?</a:t>
            </a:r>
            <a:endParaRPr lang="en-US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Use/integrate/report  (in real-time) from the </a:t>
            </a:r>
            <a:r>
              <a:rPr lang="en-US" dirty="0" err="1" smtClean="0"/>
              <a:t>telco’s</a:t>
            </a:r>
            <a:r>
              <a:rPr lang="en-US" dirty="0" smtClean="0"/>
              <a:t> situational awareness</a:t>
            </a:r>
          </a:p>
          <a:p>
            <a:pPr lvl="1"/>
            <a:r>
              <a:rPr lang="en-US" dirty="0" smtClean="0"/>
              <a:t>Integrate SA across </a:t>
            </a:r>
            <a:r>
              <a:rPr lang="en-US" dirty="0" err="1" smtClean="0"/>
              <a:t>telco’s</a:t>
            </a:r>
            <a:endParaRPr lang="en-US" dirty="0" smtClean="0"/>
          </a:p>
          <a:p>
            <a:pPr lvl="1"/>
            <a:r>
              <a:rPr lang="en-US" dirty="0" smtClean="0"/>
              <a:t>Who to go to, understand where the data sources are</a:t>
            </a:r>
          </a:p>
          <a:p>
            <a:r>
              <a:rPr lang="en-US" dirty="0" smtClean="0"/>
              <a:t>Industry checks their apps à la Apple</a:t>
            </a:r>
          </a:p>
          <a:p>
            <a:r>
              <a:rPr lang="en-US" dirty="0" smtClean="0"/>
              <a:t>Develop a framework of responses to indicators</a:t>
            </a:r>
          </a:p>
          <a:p>
            <a:r>
              <a:rPr lang="en-US" dirty="0" smtClean="0"/>
              <a:t>Public warning system about the turning off of the  phone, disabling data connection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can we do to increase our ability to warn and understand better? How do we collapse the incredibly short timelines between warning-decision-reaction?</a:t>
            </a:r>
            <a:endParaRPr lang="en-US" sz="24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819</Words>
  <Application>Microsoft Macintosh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Cyber Shockwave Exercise</vt:lpstr>
      <vt:lpstr>PART ONE – RESPONSE TO THE LEADERSHIP</vt:lpstr>
      <vt:lpstr>How come we didn’t see these attacks coming?</vt:lpstr>
      <vt:lpstr>Is it getting worse?  How much worse can it get?  Would we know? How would we know?</vt:lpstr>
      <vt:lpstr>PowerPoint Presentation</vt:lpstr>
      <vt:lpstr>To what extent are we able to understand rapidly moving developments that affect critical systems and infrastructure?</vt:lpstr>
      <vt:lpstr>PART TWO - RECOMMENDATIONS</vt:lpstr>
      <vt:lpstr>How can we muster the knowledge that resides across academia, business, and government to address these kinds of problem?</vt:lpstr>
      <vt:lpstr>What can we do to increase our ability to warn and understand better? How do we collapse the incredibly short timelines between warning-decision-reaction?</vt:lpstr>
      <vt:lpstr>What kinds of knowledge systems can we put in place that enable practitioners to make real time decisions and respond?</vt:lpstr>
      <vt:lpstr>(cont)</vt:lpstr>
      <vt:lpstr>How do we create knowledge systems that decision-makers will have confidence in?  What are the essential elements of that confidence?</vt:lpstr>
      <vt:lpstr>What developments are needed in human-systems integration to improve our warning time and our responses?</vt:lpstr>
      <vt:lpstr>(cont)</vt:lpstr>
      <vt:lpstr>PART 3 - FUTURE PREPAREDNESS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Shockwave Exercise</dc:title>
  <dc:creator>Valued Acer Customer</dc:creator>
  <cp:lastModifiedBy>Katie Dey</cp:lastModifiedBy>
  <cp:revision>26</cp:revision>
  <dcterms:created xsi:type="dcterms:W3CDTF">2010-08-19T04:24:43Z</dcterms:created>
  <dcterms:modified xsi:type="dcterms:W3CDTF">2012-05-25T23:50:48Z</dcterms:modified>
</cp:coreProperties>
</file>