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6" r:id="rId3"/>
  </p:sldMasterIdLst>
  <p:notesMasterIdLst>
    <p:notesMasterId r:id="rId54"/>
  </p:notesMasterIdLst>
  <p:sldIdLst>
    <p:sldId id="256" r:id="rId4"/>
    <p:sldId id="258" r:id="rId5"/>
    <p:sldId id="257" r:id="rId6"/>
    <p:sldId id="259" r:id="rId7"/>
    <p:sldId id="261" r:id="rId8"/>
    <p:sldId id="260" r:id="rId9"/>
    <p:sldId id="262" r:id="rId10"/>
    <p:sldId id="263" r:id="rId11"/>
    <p:sldId id="265" r:id="rId12"/>
    <p:sldId id="264" r:id="rId13"/>
    <p:sldId id="267" r:id="rId14"/>
    <p:sldId id="266" r:id="rId15"/>
    <p:sldId id="268" r:id="rId16"/>
    <p:sldId id="270" r:id="rId17"/>
    <p:sldId id="269" r:id="rId18"/>
    <p:sldId id="271" r:id="rId19"/>
    <p:sldId id="272" r:id="rId20"/>
    <p:sldId id="273" r:id="rId21"/>
    <p:sldId id="274" r:id="rId22"/>
    <p:sldId id="275" r:id="rId23"/>
    <p:sldId id="276" r:id="rId24"/>
    <p:sldId id="278" r:id="rId25"/>
    <p:sldId id="280" r:id="rId26"/>
    <p:sldId id="279" r:id="rId27"/>
    <p:sldId id="277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4" r:id="rId51"/>
    <p:sldId id="303" r:id="rId52"/>
    <p:sldId id="305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AC3E45-96FA-4721-B1D0-B061F6E71992}" type="datetimeFigureOut">
              <a:rPr lang="en-US" smtClean="0"/>
              <a:pPr/>
              <a:t>8/15/2016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DB176-5920-489A-B4CB-00EC4C7D3C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132556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43200"/>
            <a:ext cx="6400800" cy="2590800"/>
          </a:xfrm>
        </p:spPr>
        <p:txBody>
          <a:bodyPr/>
          <a:lstStyle>
            <a:lvl1pPr marL="0" indent="0" algn="ctr">
              <a:buNone/>
              <a:defRPr baseline="0">
                <a:solidFill>
                  <a:srgbClr val="0070C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48ED5-A96F-4D43-9705-492C7807B5AA}" type="datetimeFigureOut">
              <a:rPr lang="en-US" smtClean="0"/>
              <a:pPr/>
              <a:t>8/15/2016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9F853-0A77-46B3-80F5-61CCBD48B2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48ED5-A96F-4D43-9705-492C7807B5AA}" type="datetimeFigureOut">
              <a:rPr lang="en-US" smtClean="0"/>
              <a:pPr/>
              <a:t>8/15/2016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9F853-0A77-46B3-80F5-61CCBD48B2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48ED5-A96F-4D43-9705-492C7807B5AA}" type="datetimeFigureOut">
              <a:rPr lang="en-US" smtClean="0"/>
              <a:pPr/>
              <a:t>8/15/2016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9F853-0A77-46B3-80F5-61CCBD48B2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48ED5-A96F-4D43-9705-492C7807B5AA}" type="datetimeFigureOut">
              <a:rPr lang="en-US" smtClean="0"/>
              <a:pPr/>
              <a:t>8/15/2016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9F853-0A77-46B3-80F5-61CCBD48B2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48ED5-A96F-4D43-9705-492C7807B5AA}" type="datetimeFigureOut">
              <a:rPr lang="en-US" smtClean="0"/>
              <a:pPr/>
              <a:t>8/15/2016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9F853-0A77-46B3-80F5-61CCBD48B2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48ED5-A96F-4D43-9705-492C7807B5AA}" type="datetimeFigureOut">
              <a:rPr lang="en-US" smtClean="0"/>
              <a:pPr/>
              <a:t>8/15/2016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9F853-0A77-46B3-80F5-61CCBD48B2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28A03FE9-E299-432D-A9EA-B73264E758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28A03FE9-E299-432D-A9EA-B73264E758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3563"/>
            <a:ext cx="8229600" cy="884237"/>
          </a:xfrm>
        </p:spPr>
        <p:txBody>
          <a:bodyPr/>
          <a:lstStyle>
            <a:lvl1pPr>
              <a:defRPr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82000" y="64928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/>
                </a:solidFill>
              </a:defRPr>
            </a:lvl1pPr>
          </a:lstStyle>
          <a:p>
            <a:fld id="{3A68354D-8EDD-4D72-8622-6C99DDD0F9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48ED5-A96F-4D43-9705-492C7807B5AA}" type="datetimeFigureOut">
              <a:rPr lang="en-US" smtClean="0"/>
              <a:pPr/>
              <a:t>8/15/2016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9F853-0A77-46B3-80F5-61CCBD48B2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48ED5-A96F-4D43-9705-492C7807B5AA}" type="datetimeFigureOut">
              <a:rPr lang="en-US" smtClean="0"/>
              <a:pPr/>
              <a:t>8/15/2016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9F853-0A77-46B3-80F5-61CCBD48B2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48ED5-A96F-4D43-9705-492C7807B5AA}" type="datetimeFigureOut">
              <a:rPr lang="en-US" smtClean="0"/>
              <a:pPr/>
              <a:t>8/15/2016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9F853-0A77-46B3-80F5-61CCBD48B2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48ED5-A96F-4D43-9705-492C7807B5AA}" type="datetimeFigureOut">
              <a:rPr lang="en-US" smtClean="0"/>
              <a:pPr/>
              <a:t>8/15/2016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9F853-0A77-46B3-80F5-61CCBD48B2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48ED5-A96F-4D43-9705-492C7807B5AA}" type="datetimeFigureOut">
              <a:rPr lang="en-US" smtClean="0"/>
              <a:pPr/>
              <a:t>8/15/2016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9F853-0A77-46B3-80F5-61CCBD48B2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gNois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7" y="0"/>
            <a:ext cx="9138846" cy="6858000"/>
          </a:xfrm>
          <a:prstGeom prst="rect">
            <a:avLst/>
          </a:prstGeom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112838"/>
            <a:ext cx="82296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286000"/>
            <a:ext cx="8229600" cy="38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pic>
        <p:nvPicPr>
          <p:cNvPr id="8" name="Picture 7" descr="30AprilwhitePPT_BG_Layersbrightblueheadervlogoonlef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833" y="0"/>
            <a:ext cx="9038334" cy="6858000"/>
          </a:xfrm>
          <a:prstGeom prst="rect">
            <a:avLst/>
          </a:prstGeom>
        </p:spPr>
      </p:pic>
      <p:pic>
        <p:nvPicPr>
          <p:cNvPr id="7" name="Picture 6" descr="18March2014noCodelayer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833" y="0"/>
            <a:ext cx="9038334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11163"/>
            <a:ext cx="8229600" cy="884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952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7" descr="1May3PPT_whitesecondpagetemplatebright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7" y="0"/>
            <a:ext cx="9138846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AFCFE-CBE3-4A37-950E-8A61668EB4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3" descr="S:\SoS\SoS Logos\SOSlogo_embossedgold_blkSOS.png"/>
          <p:cNvPicPr>
            <a:picLocks noChangeAspect="1" noChangeArrowheads="1"/>
          </p:cNvPicPr>
          <p:nvPr userDrawn="1"/>
        </p:nvPicPr>
        <p:blipFill>
          <a:blip r:embed="rId4" cstate="print"/>
          <a:srcRect b="21053"/>
          <a:stretch>
            <a:fillRect/>
          </a:stretch>
        </p:blipFill>
        <p:spPr bwMode="auto">
          <a:xfrm>
            <a:off x="8144933" y="186267"/>
            <a:ext cx="825577" cy="542326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48ED5-A96F-4D43-9705-492C7807B5AA}" type="datetimeFigureOut">
              <a:rPr lang="en-US" smtClean="0"/>
              <a:pPr/>
              <a:t>8/15/2016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9F853-0A77-46B3-80F5-61CCBD48B2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1May3PPT_whitesecondpagetemplatebrightblue.jpg"/>
          <p:cNvPicPr>
            <a:picLocks noChangeAspect="1"/>
          </p:cNvPicPr>
          <p:nvPr userDrawn="1"/>
        </p:nvPicPr>
        <p:blipFill>
          <a:blip r:embed="rId13" cstate="print"/>
          <a:srcRect b="83333"/>
          <a:stretch>
            <a:fillRect/>
          </a:stretch>
        </p:blipFill>
        <p:spPr>
          <a:xfrm>
            <a:off x="2577" y="0"/>
            <a:ext cx="9138846" cy="1143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13" Type="http://schemas.openxmlformats.org/officeDocument/2006/relationships/slide" Target="slide43.xml"/><Relationship Id="rId18" Type="http://schemas.openxmlformats.org/officeDocument/2006/relationships/slide" Target="slide48.xml"/><Relationship Id="rId3" Type="http://schemas.openxmlformats.org/officeDocument/2006/relationships/slide" Target="slide32.xml"/><Relationship Id="rId7" Type="http://schemas.openxmlformats.org/officeDocument/2006/relationships/slide" Target="slide37.xml"/><Relationship Id="rId12" Type="http://schemas.openxmlformats.org/officeDocument/2006/relationships/slide" Target="slide42.xml"/><Relationship Id="rId17" Type="http://schemas.openxmlformats.org/officeDocument/2006/relationships/slide" Target="slide47.xml"/><Relationship Id="rId2" Type="http://schemas.openxmlformats.org/officeDocument/2006/relationships/slide" Target="slide31.xml"/><Relationship Id="rId16" Type="http://schemas.openxmlformats.org/officeDocument/2006/relationships/slide" Target="slide46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6.xml"/><Relationship Id="rId11" Type="http://schemas.openxmlformats.org/officeDocument/2006/relationships/slide" Target="slide41.xml"/><Relationship Id="rId5" Type="http://schemas.openxmlformats.org/officeDocument/2006/relationships/slide" Target="slide34.xml"/><Relationship Id="rId15" Type="http://schemas.openxmlformats.org/officeDocument/2006/relationships/slide" Target="slide45.xml"/><Relationship Id="rId10" Type="http://schemas.openxmlformats.org/officeDocument/2006/relationships/slide" Target="slide40.xml"/><Relationship Id="rId4" Type="http://schemas.openxmlformats.org/officeDocument/2006/relationships/slide" Target="slide33.xml"/><Relationship Id="rId9" Type="http://schemas.openxmlformats.org/officeDocument/2006/relationships/slide" Target="slide39.xml"/><Relationship Id="rId14" Type="http://schemas.openxmlformats.org/officeDocument/2006/relationships/slide" Target="slide4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mailto:actager@tycho.ncsc.mil" TargetMode="External"/><Relationship Id="rId2" Type="http://schemas.openxmlformats.org/officeDocument/2006/relationships/hyperlink" Target="http://www.sos-vo.org/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sos-vo.org/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772400" cy="1470025"/>
          </a:xfrm>
        </p:spPr>
        <p:txBody>
          <a:bodyPr>
            <a:normAutofit/>
          </a:bodyPr>
          <a:lstStyle/>
          <a:p>
            <a:r>
              <a:rPr lang="en-US" b="1" cap="small" dirty="0" smtClean="0">
                <a:latin typeface="+mn-lt"/>
              </a:rPr>
              <a:t>Developing the Foundations for a Science of Security and Privacy</a:t>
            </a:r>
            <a:endParaRPr lang="en-US" b="1" cap="small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733800"/>
            <a:ext cx="8534400" cy="2057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Adam Tagert Ph.D.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actager@tycho.ncsc.mil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Science of Security &amp; Privacy Technical Director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National Security Agency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7" name="Picture 3" descr="S:\SoS\SoS Logos\SOSlogo_embossedgold_blkSO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5486400"/>
            <a:ext cx="1648399" cy="137160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63563"/>
            <a:ext cx="7467600" cy="884237"/>
          </a:xfrm>
        </p:spPr>
        <p:txBody>
          <a:bodyPr>
            <a:normAutofit/>
          </a:bodyPr>
          <a:lstStyle/>
          <a:p>
            <a:r>
              <a:rPr lang="en-US" sz="4000" dirty="0" smtClean="0"/>
              <a:t>Workshops, Internships, Outreach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Other activities host workshops; have interns</a:t>
            </a:r>
          </a:p>
          <a:p>
            <a:r>
              <a:rPr lang="en-US" dirty="0" smtClean="0"/>
              <a:t>Support other programs such as conferences</a:t>
            </a:r>
          </a:p>
          <a:p>
            <a:r>
              <a:rPr lang="en-US" dirty="0" smtClean="0"/>
              <a:t>Curriculums</a:t>
            </a:r>
          </a:p>
          <a:p>
            <a:r>
              <a:rPr lang="en-US" dirty="0" smtClean="0"/>
              <a:t>Graduating Students spread the culture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68354D-8EDD-4D72-8622-6C99DDD0F9E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8674" name="AutoShape 2" descr="https://b4iurg-bn1ap000.files.1drv.com/y3pRizbkBgN2VTAnfXVcYfcYivOxMtW-T4eB23M3F7RU4jflJIfkEBNa9yNUIymIpmWwj6_zGR7DbnLXxA3ZJPwDj0O8VJSjL0zS1KZS6XqpXpBOy0_hubDTwJg8woIKFAvyXNDtwq2gbMbM-9QpfhOmAuN2wT_m3f5p4tygD8G8-Y/WP_20160420_09_04_27_Rich.jpg?psid=1"/>
          <p:cNvSpPr>
            <a:spLocks noChangeAspect="1" noChangeArrowheads="1"/>
          </p:cNvSpPr>
          <p:nvPr/>
        </p:nvSpPr>
        <p:spPr bwMode="auto">
          <a:xfrm>
            <a:off x="155575" y="-4427538"/>
            <a:ext cx="16402050" cy="92297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2. Promote Rigorous Research Methods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/>
          <a:lstStyle/>
          <a:p>
            <a:fld id="{3A68354D-8EDD-4D72-8622-6C99DDD0F9EB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685800"/>
            <a:ext cx="7239000" cy="762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Best Scientific Cybersecurity Paper Competition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6400800" cy="4952999"/>
          </a:xfrm>
        </p:spPr>
        <p:txBody>
          <a:bodyPr/>
          <a:lstStyle/>
          <a:p>
            <a:r>
              <a:rPr lang="en-US" dirty="0" smtClean="0"/>
              <a:t>Annual Competition</a:t>
            </a:r>
          </a:p>
          <a:p>
            <a:r>
              <a:rPr lang="en-US" dirty="0" smtClean="0"/>
              <a:t>Papers reviewed by NSA &amp; External Distinguished Experts</a:t>
            </a:r>
          </a:p>
          <a:p>
            <a:r>
              <a:rPr lang="en-US" dirty="0" smtClean="0"/>
              <a:t>Open to All</a:t>
            </a:r>
          </a:p>
          <a:p>
            <a:r>
              <a:rPr lang="en-US" dirty="0" smtClean="0"/>
              <a:t>Papers Nominated by Public</a:t>
            </a:r>
          </a:p>
          <a:p>
            <a:r>
              <a:rPr lang="en-US" dirty="0" smtClean="0"/>
              <a:t>Researchers visit NSA and Present Research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68354D-8EDD-4D72-8622-6C99DDD0F9E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0722" name="Picture 2" descr="S:\SoS\Paper Competition\Paper Comp Graphics\4th Annual Paper Competition Graphics\SoS4thPC_ACMwebad 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1295400"/>
            <a:ext cx="1320800" cy="4953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Annual Competition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Additive and Multiplicative Notions of Leakage and Their Capacities, by Prof. Mario S. Alvim... (CSF)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68354D-8EDD-4D72-8622-6C99DDD0F9EB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1746" name="Picture 2" descr="S:\SoS\Photos\3rd Paper Competition\DSR_1175-6x4.jpg"/>
          <p:cNvPicPr>
            <a:picLocks noChangeAspect="1" noChangeArrowheads="1"/>
          </p:cNvPicPr>
          <p:nvPr/>
        </p:nvPicPr>
        <p:blipFill>
          <a:blip r:embed="rId2" cstate="print"/>
          <a:srcRect l="10000" t="17500" r="15000" b="27500"/>
          <a:stretch>
            <a:fillRect/>
          </a:stretch>
        </p:blipFill>
        <p:spPr bwMode="auto">
          <a:xfrm>
            <a:off x="5257800" y="2667000"/>
            <a:ext cx="3429000" cy="16764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747" name="Picture 3" descr="S:\SoS\Photos\3rd Paper Competition\DSR_1259-6x4.jpg"/>
          <p:cNvPicPr>
            <a:picLocks noChangeAspect="1" noChangeArrowheads="1"/>
          </p:cNvPicPr>
          <p:nvPr/>
        </p:nvPicPr>
        <p:blipFill>
          <a:blip r:embed="rId3" cstate="print"/>
          <a:srcRect t="22917" b="10417"/>
          <a:stretch>
            <a:fillRect/>
          </a:stretch>
        </p:blipFill>
        <p:spPr bwMode="auto">
          <a:xfrm>
            <a:off x="4648200" y="4648200"/>
            <a:ext cx="4038600" cy="179493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748" name="Picture 4" descr="S:\SoS\Photos\3rd Paper Competition\DSR_1200-6x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352800"/>
            <a:ext cx="3314700" cy="22098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Also Honorable Mentions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Increasing Security Sensitivity with Social Proof: A Large-Scale Experimental Confirmation," by Sauvik Das…</a:t>
            </a:r>
          </a:p>
          <a:p>
            <a:r>
              <a:rPr lang="en-US" dirty="0" smtClean="0"/>
              <a:t>Quantitative Evaluation of Dynamic Platform Techniques as a Defensive Mechanism,“ by Dr. Hamed Okhravi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68354D-8EDD-4D72-8622-6C99DDD0F9EB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026" name="Picture 2" descr="S:\SoS\Photos\3rd Paper Competition\DSR_1185-6x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4191000"/>
            <a:ext cx="3417888" cy="227859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 descr="S:\SoS\Photos\3rd Paper Competition\DSR_1199-6x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4648200"/>
            <a:ext cx="2782888" cy="185525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 ISEF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4572000" cy="4952999"/>
          </a:xfrm>
        </p:spPr>
        <p:txBody>
          <a:bodyPr>
            <a:normAutofit/>
          </a:bodyPr>
          <a:lstStyle/>
          <a:p>
            <a:r>
              <a:rPr lang="en-US" dirty="0" smtClean="0"/>
              <a:t>NSA Research Directorate Award at Intel International Science and Engineering Fair (ISEF)</a:t>
            </a:r>
          </a:p>
          <a:p>
            <a:r>
              <a:rPr lang="en-US" dirty="0" smtClean="0"/>
              <a:t>Present Award to High School Research Projects in Cybersecurity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68354D-8EDD-4D72-8622-6C99DDD0F9EB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2050" name="Picture 2" descr="S:\SoS\Photos\ISEF 2016\IMG_71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4038600"/>
            <a:ext cx="3521075" cy="234719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1" name="Picture 3" descr="S:\SoS\Photos\ISEF 2016\27026003601_e63705af11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9318" y="1524001"/>
            <a:ext cx="3549707" cy="236219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ISEF 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3200400" cy="4952999"/>
          </a:xfrm>
        </p:spPr>
        <p:txBody>
          <a:bodyPr/>
          <a:lstStyle/>
          <a:p>
            <a:r>
              <a:rPr lang="en-US" dirty="0" smtClean="0"/>
              <a:t>1750 Students; 80 Countries; Phoenix</a:t>
            </a:r>
          </a:p>
          <a:p>
            <a:r>
              <a:rPr lang="en-US" dirty="0" smtClean="0"/>
              <a:t>4,000 Local Students Visit Plus others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68354D-8EDD-4D72-8622-6C99DDD0F9EB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3075" name="Picture 3" descr="S:\SoS\Photos\ISEF 2016\WP_20160510_16_42_27_Raw_LI__highres-Pan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4876800"/>
            <a:ext cx="8929403" cy="155892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8" name="Picture 6" descr="S:\SoS\Photos\ISEF 2016\WP_20160509_16_07_53_Raw_LI__high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762000"/>
            <a:ext cx="2539930" cy="1905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80" name="Picture 8" descr="http://cps-vo.org/sites/default/files/u10240/IMG_6397-Pan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2743200"/>
            <a:ext cx="4800600" cy="201025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1st Place - $3,000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/>
              <a:t>Charles Noyes from Villa Park California for Efficient </a:t>
            </a:r>
            <a:r>
              <a:rPr lang="en-US" dirty="0" err="1" smtClean="0"/>
              <a:t>Blockchain</a:t>
            </a:r>
            <a:r>
              <a:rPr lang="en-US" dirty="0" smtClean="0"/>
              <a:t>-Driven Multiparty Computation Markets at Scale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68354D-8EDD-4D72-8622-6C99DDD0F9EB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24578" name="Picture 2" descr="S:\SoS\Photos\ISEF 2016\27044076686_16ace3716c_o.jpg"/>
          <p:cNvPicPr>
            <a:picLocks noChangeAspect="1" noChangeArrowheads="1"/>
          </p:cNvPicPr>
          <p:nvPr/>
        </p:nvPicPr>
        <p:blipFill>
          <a:blip r:embed="rId2" cstate="print"/>
          <a:srcRect l="16216" t="16248" r="21622"/>
          <a:stretch>
            <a:fillRect/>
          </a:stretch>
        </p:blipFill>
        <p:spPr bwMode="auto">
          <a:xfrm>
            <a:off x="1676400" y="3124200"/>
            <a:ext cx="3505200" cy="314213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579" name="Picture 3" descr="S:\SoS\Photos\ISEF 2016\WP_20160511_19_13_57_Raw_LI__high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2590800"/>
            <a:ext cx="2590800" cy="377052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2nd Place - $1,000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400" dirty="0" smtClean="0"/>
              <a:t>Karthik Yegnesh from Lansdale Pennsylvania for </a:t>
            </a:r>
            <a:r>
              <a:rPr lang="en-US" sz="2400" dirty="0" err="1" smtClean="0"/>
              <a:t>Cosheaf</a:t>
            </a:r>
            <a:r>
              <a:rPr lang="en-US" sz="2400" dirty="0" smtClean="0"/>
              <a:t> Theoretical Constructions in Networks and Persistent Homology</a:t>
            </a:r>
          </a:p>
          <a:p>
            <a:pPr lvl="1"/>
            <a:r>
              <a:rPr lang="en-US" sz="2400" dirty="0" err="1" smtClean="0"/>
              <a:t>Rucha</a:t>
            </a:r>
            <a:r>
              <a:rPr lang="en-US" sz="2400" dirty="0" smtClean="0"/>
              <a:t> Joshi from Austin Texas for Determining Network Robustness Using Region Based Connectivity</a:t>
            </a:r>
          </a:p>
          <a:p>
            <a:pPr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68354D-8EDD-4D72-8622-6C99DDD0F9EB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25602" name="Picture 2" descr="S:\SoS\Photos\ISEF 2016\WP_20160511_19_17_42_Raw_LI__highr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882" y="3505200"/>
            <a:ext cx="4139466" cy="307974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603" name="Picture 3" descr="S:\SoS\Photos\ISEF 2016\WP_20160511_19_15_47_Raw_LI__high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572712"/>
            <a:ext cx="2590800" cy="301223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Visit NSA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68354D-8EDD-4D72-8622-6C99DDD0F9EB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26626" name="Picture 2" descr="S:\SoS\Photos\3rd Paper Competition\DSR_1215-4x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200"/>
            <a:ext cx="3036359" cy="455453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627" name="Picture 3" descr="S:\SoS\Photos\3rd Paper Competition\DSR_1212-6x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209800"/>
            <a:ext cx="4724400" cy="31496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the Problem</a:t>
            </a:r>
          </a:p>
          <a:p>
            <a:r>
              <a:rPr lang="en-US" dirty="0" smtClean="0"/>
              <a:t>What is Science?</a:t>
            </a:r>
          </a:p>
          <a:p>
            <a:r>
              <a:rPr lang="en-US" dirty="0" smtClean="0"/>
              <a:t>3 Themes</a:t>
            </a:r>
          </a:p>
          <a:p>
            <a:r>
              <a:rPr lang="en-US" dirty="0" smtClean="0"/>
              <a:t>Research Focus Areas</a:t>
            </a:r>
          </a:p>
          <a:p>
            <a:r>
              <a:rPr lang="en-US" dirty="0" smtClean="0"/>
              <a:t>Become Involved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68354D-8EDD-4D72-8622-6C99DDD0F9EB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3. Invest in Foundational Research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/>
          <a:lstStyle/>
          <a:p>
            <a:fld id="{3A68354D-8EDD-4D72-8622-6C99DDD0F9EB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 </a:t>
            </a:r>
            <a:r>
              <a:rPr lang="en-US" dirty="0" err="1" smtClean="0"/>
              <a:t>Lablets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Lablet</a:t>
            </a:r>
            <a:r>
              <a:rPr lang="en-US" dirty="0" smtClean="0"/>
              <a:t> – a small </a:t>
            </a:r>
            <a:r>
              <a:rPr lang="en-US" dirty="0" err="1" smtClean="0"/>
              <a:t>transdiciplinary</a:t>
            </a:r>
            <a:r>
              <a:rPr lang="en-US" dirty="0" smtClean="0"/>
              <a:t> lab</a:t>
            </a:r>
          </a:p>
          <a:p>
            <a:r>
              <a:rPr lang="en-US" dirty="0" smtClean="0"/>
              <a:t>Competitive Selection</a:t>
            </a:r>
          </a:p>
          <a:p>
            <a:r>
              <a:rPr lang="en-US" dirty="0" smtClean="0"/>
              <a:t>Began 2012 using an ARO grant to 3 universities</a:t>
            </a:r>
          </a:p>
          <a:p>
            <a:r>
              <a:rPr lang="en-US" dirty="0" smtClean="0"/>
              <a:t>2014 – NSA contract with 4 Universities </a:t>
            </a:r>
          </a:p>
          <a:p>
            <a:pPr lvl="1"/>
            <a:r>
              <a:rPr lang="en-US" dirty="0" smtClean="0"/>
              <a:t>From a BAA</a:t>
            </a:r>
          </a:p>
          <a:p>
            <a:pPr lvl="1"/>
            <a:r>
              <a:rPr lang="en-US" dirty="0" smtClean="0"/>
              <a:t>About $8 million per year total</a:t>
            </a:r>
          </a:p>
          <a:p>
            <a:pPr lvl="1"/>
            <a:r>
              <a:rPr lang="en-US" dirty="0" smtClean="0"/>
              <a:t>20% of funding to other institutions (25 other Universities)</a:t>
            </a:r>
          </a:p>
          <a:p>
            <a:pPr lvl="1"/>
            <a:r>
              <a:rPr lang="en-US" dirty="0" smtClean="0"/>
              <a:t>For Research and to build a science</a:t>
            </a:r>
          </a:p>
          <a:p>
            <a:r>
              <a:rPr lang="en-US" dirty="0" smtClean="0"/>
              <a:t>370 Published Papers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914400"/>
            <a:ext cx="1382676" cy="1052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brand.ncsu.edu/img/logo/2x2whi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0814" y="6072403"/>
            <a:ext cx="1047586" cy="544043"/>
          </a:xfrm>
          <a:prstGeom prst="rect">
            <a:avLst/>
          </a:prstGeom>
          <a:noFill/>
        </p:spPr>
      </p:pic>
      <p:pic>
        <p:nvPicPr>
          <p:cNvPr id="6" name="Picture 6" descr="http://urhome.umd.edu/marketing/brandtoolkit/images/6420e6_65635f965637c8d98422afb90604d286.gif_srz_476_78_75_22_0.50_1.20_0-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6172200"/>
            <a:ext cx="2137205" cy="320577"/>
          </a:xfrm>
          <a:prstGeom prst="rect">
            <a:avLst/>
          </a:prstGeom>
          <a:noFill/>
        </p:spPr>
      </p:pic>
      <p:pic>
        <p:nvPicPr>
          <p:cNvPr id="7" name="Picture 8" descr="http://identitystandards.illinois.edu/assets/images/logos_display/campus_bold_horz_larg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6172200"/>
            <a:ext cx="1973213" cy="333239"/>
          </a:xfrm>
          <a:prstGeom prst="rect">
            <a:avLst/>
          </a:prstGeom>
          <a:noFill/>
        </p:spPr>
      </p:pic>
      <p:pic>
        <p:nvPicPr>
          <p:cNvPr id="8" name="Picture 10" descr="http://www.unmannedsystemstechnology.com/wp-content/uploads/2013/02/CMULOGO.jpg"/>
          <p:cNvPicPr>
            <a:picLocks noChangeAspect="1" noChangeArrowheads="1"/>
          </p:cNvPicPr>
          <p:nvPr/>
        </p:nvPicPr>
        <p:blipFill>
          <a:blip r:embed="rId6" cstate="print"/>
          <a:srcRect t="38793" b="41379"/>
          <a:stretch>
            <a:fillRect/>
          </a:stretch>
        </p:blipFill>
        <p:spPr bwMode="auto">
          <a:xfrm>
            <a:off x="152400" y="6096000"/>
            <a:ext cx="2439024" cy="304800"/>
          </a:xfrm>
          <a:prstGeom prst="rect">
            <a:avLst/>
          </a:prstGeom>
          <a:noFill/>
        </p:spPr>
      </p:pic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68354D-8EDD-4D72-8622-6C99DDD0F9EB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75226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Lablet</a:t>
            </a:r>
            <a:r>
              <a:rPr lang="en-US" dirty="0" smtClean="0"/>
              <a:t> Funding Supports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458200" cy="4952999"/>
          </a:xfrm>
        </p:spPr>
        <p:txBody>
          <a:bodyPr/>
          <a:lstStyle/>
          <a:p>
            <a:r>
              <a:rPr lang="en-US" dirty="0" smtClean="0"/>
              <a:t>Research</a:t>
            </a:r>
          </a:p>
          <a:p>
            <a:r>
              <a:rPr lang="en-US" dirty="0" smtClean="0"/>
              <a:t>Salaries and/or Tuition of Professors, Researchers, Post-Docs, Ph.D. Students, Masters Students, and undergraduate research</a:t>
            </a:r>
          </a:p>
          <a:p>
            <a:r>
              <a:rPr lang="en-US" dirty="0" smtClean="0"/>
              <a:t>Outreach activities for making a science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 descr="IMG_851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124200" y="4267200"/>
            <a:ext cx="3258399" cy="22098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68354D-8EDD-4D72-8622-6C99DDD0F9EB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48854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685800"/>
            <a:ext cx="6781800" cy="731837"/>
          </a:xfrm>
        </p:spPr>
        <p:txBody>
          <a:bodyPr>
            <a:noAutofit/>
          </a:bodyPr>
          <a:lstStyle/>
          <a:p>
            <a:r>
              <a:rPr lang="en-US" sz="3200" b="1" dirty="0"/>
              <a:t>S</a:t>
            </a:r>
            <a:r>
              <a:rPr lang="en-US" sz="3200" dirty="0"/>
              <a:t>cience of </a:t>
            </a:r>
            <a:r>
              <a:rPr lang="en-US" sz="3200" dirty="0" err="1"/>
              <a:t>Sec</a:t>
            </a:r>
            <a:r>
              <a:rPr lang="en-US" sz="3200" b="1" dirty="0" err="1"/>
              <a:t>U</a:t>
            </a:r>
            <a:r>
              <a:rPr lang="en-US" sz="3200" dirty="0" err="1"/>
              <a:t>re</a:t>
            </a:r>
            <a:r>
              <a:rPr lang="en-US" sz="3200" dirty="0"/>
              <a:t> and </a:t>
            </a:r>
            <a:r>
              <a:rPr lang="en-US" sz="3200" b="1" dirty="0" err="1"/>
              <a:t>RE</a:t>
            </a:r>
            <a:r>
              <a:rPr lang="en-US" sz="3200" dirty="0" err="1"/>
              <a:t>silient</a:t>
            </a:r>
            <a:r>
              <a:rPr lang="en-US" sz="3200" dirty="0"/>
              <a:t> Cyber-Physical Systems (SURE)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Vanderbilt (Lead) ;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MIT; University of Hawaii; UC Berkeley</a:t>
            </a:r>
          </a:p>
          <a:p>
            <a:r>
              <a:rPr lang="en-US" dirty="0" smtClean="0"/>
              <a:t>Foundational Research on Cyber Physical Systems</a:t>
            </a:r>
          </a:p>
          <a:p>
            <a:r>
              <a:rPr lang="en-US" dirty="0" smtClean="0"/>
              <a:t>Research Thrusts: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Hierarchical Coordination and Control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 smtClean="0"/>
              <a:t>Cyber Risk Analysis and Incentive Design – Resilient Monitoring and Control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Science of Decentralized  Security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Reliable and Practical Reasoning about Secure Computation and Communication in Networks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Evaluation and Experimentation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Education and Outreach</a:t>
            </a:r>
          </a:p>
          <a:p>
            <a:r>
              <a:rPr lang="en-US" dirty="0" smtClean="0"/>
              <a:t>About $1 million / year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0" y="6248400"/>
            <a:ext cx="2051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cps-vo.org/group/sure</a:t>
            </a:r>
            <a:endParaRPr lang="en-US" sz="1600" dirty="0"/>
          </a:p>
        </p:txBody>
      </p:sp>
    </p:spTree>
    <p:extLst>
      <p:ext uri="{BB962C8B-B14F-4D97-AF65-F5344CB8AC3E}">
        <p14:creationId xmlns="" xmlns:p14="http://schemas.microsoft.com/office/powerpoint/2010/main" val="3066410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 Hard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6400800" cy="49529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Goals &amp; Rallying Points</a:t>
            </a:r>
          </a:p>
          <a:p>
            <a:r>
              <a:rPr lang="en-US" sz="3600" dirty="0" smtClean="0"/>
              <a:t>A Measure for Progress</a:t>
            </a:r>
          </a:p>
          <a:p>
            <a:r>
              <a:rPr lang="en-US" sz="3600" dirty="0" smtClean="0"/>
              <a:t>Developed with </a:t>
            </a:r>
            <a:r>
              <a:rPr lang="en-US" sz="3600" dirty="0" err="1" smtClean="0"/>
              <a:t>lablet</a:t>
            </a:r>
            <a:r>
              <a:rPr lang="en-US" sz="3600" dirty="0" smtClean="0"/>
              <a:t> PIs</a:t>
            </a:r>
          </a:p>
          <a:p>
            <a:r>
              <a:rPr lang="en-US" sz="3600" dirty="0" smtClean="0"/>
              <a:t>Not all inclusive</a:t>
            </a:r>
          </a:p>
          <a:p>
            <a:r>
              <a:rPr lang="en-US" sz="3600" dirty="0" smtClean="0"/>
              <a:t>Needed for improving cybersecurity situation</a:t>
            </a:r>
          </a:p>
          <a:p>
            <a:r>
              <a:rPr lang="en-US" sz="3600" dirty="0" smtClean="0"/>
              <a:t>Progress Paper Posted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68354D-8EDD-4D72-8622-6C99DDD0F9EB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27650" name="Picture 2" descr="http://cps-vo.org/sites/default/files/u107/5HPillustration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762000"/>
            <a:ext cx="1876425" cy="5715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4018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8354D-8EDD-4D72-8622-6C99DDD0F9EB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1752600"/>
            <a:ext cx="6694767" cy="42350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6248400"/>
            <a:ext cx="4599710" cy="30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76200" y="685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Science of Security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Lablets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8354D-8EDD-4D72-8622-6C99DDD0F9E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76200" y="685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Science of Security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Lablets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and Sub-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Lablets</a:t>
            </a:r>
            <a:endParaRPr lang="en-US" sz="2800" dirty="0" smtClean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371600"/>
            <a:ext cx="8427758" cy="47107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3346" y="6477000"/>
            <a:ext cx="5240406" cy="237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9400" y="4602480"/>
            <a:ext cx="1701839" cy="22555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62800" y="5638800"/>
            <a:ext cx="919401" cy="1227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82201" y="5645193"/>
            <a:ext cx="94512" cy="9304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8354D-8EDD-4D72-8622-6C99DDD0F9EB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76200" y="685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Science of Security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Lablets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, Sub-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Lablets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, SURE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232832"/>
            <a:ext cx="8427758" cy="471076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7010400" y="4495800"/>
            <a:ext cx="1701839" cy="2255520"/>
            <a:chOff x="6980555" y="4151453"/>
            <a:chExt cx="1701839" cy="225552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80555" y="4151453"/>
              <a:ext cx="1701839" cy="225552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44236" y="5298264"/>
              <a:ext cx="919401" cy="12276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63637" y="5304657"/>
              <a:ext cx="94512" cy="93049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rcRect r="21425" b="-93952"/>
          <a:stretch>
            <a:fillRect/>
          </a:stretch>
        </p:blipFill>
        <p:spPr>
          <a:xfrm>
            <a:off x="713347" y="6324600"/>
            <a:ext cx="6644921" cy="4572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8354D-8EDD-4D72-8622-6C99DDD0F9EB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685800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Lablets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, Sub-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Lablets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, SURE, and Collaborators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295400"/>
            <a:ext cx="8726376" cy="5029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6477000"/>
            <a:ext cx="8201044" cy="2286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8354D-8EDD-4D72-8622-6C99DDD0F9EB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685800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Science of Security International Locations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6477000"/>
            <a:ext cx="8032359" cy="2238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483659" y="1792941"/>
            <a:ext cx="10655081" cy="448206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Problem?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Best Practices</a:t>
            </a:r>
          </a:p>
          <a:p>
            <a:r>
              <a:rPr lang="en-US" dirty="0" smtClean="0"/>
              <a:t>Do it Twice -&gt; Possibly Different Results</a:t>
            </a:r>
          </a:p>
          <a:p>
            <a:r>
              <a:rPr lang="en-US" dirty="0" smtClean="0"/>
              <a:t>Need to Move to Scientific Sound Approach</a:t>
            </a:r>
          </a:p>
          <a:p>
            <a:r>
              <a:rPr lang="en-US" dirty="0" smtClean="0"/>
              <a:t>Science Needs to Catch up with the Engineering</a:t>
            </a:r>
          </a:p>
          <a:p>
            <a:endParaRPr lang="en-US" dirty="0"/>
          </a:p>
        </p:txBody>
      </p:sp>
      <p:pic>
        <p:nvPicPr>
          <p:cNvPr id="1026" name="Picture 2" descr="https://c1.staticflickr.com/5/4103/4994252874_6e29764c84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4114800"/>
            <a:ext cx="3467435" cy="230936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68354D-8EDD-4D72-8622-6C99DDD0F9E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553200" y="6429345"/>
            <a:ext cx="220980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https://www.flickr.com/photos/digitalurbanlandscape</a:t>
            </a:r>
            <a:endParaRPr lang="en-US" sz="7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563563"/>
            <a:ext cx="7239000" cy="8842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Let’s Talk Research – Focus Areas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 fontScale="92500" lnSpcReduction="10000"/>
          </a:bodyPr>
          <a:lstStyle/>
          <a:p>
            <a:r>
              <a:rPr lang="en-US" dirty="0" smtClean="0">
                <a:hlinkClick r:id="rId2" action="ppaction://hlinksldjump"/>
              </a:rPr>
              <a:t>Access Control</a:t>
            </a:r>
            <a:endParaRPr lang="en-US" dirty="0" smtClean="0"/>
          </a:p>
          <a:p>
            <a:r>
              <a:rPr lang="en-US" dirty="0" smtClean="0">
                <a:hlinkClick r:id="rId3" action="ppaction://hlinksldjump"/>
              </a:rPr>
              <a:t>Analyzing Adversary Supplied Code</a:t>
            </a:r>
            <a:endParaRPr lang="en-US" dirty="0" smtClean="0"/>
          </a:p>
          <a:p>
            <a:r>
              <a:rPr lang="en-US" dirty="0" smtClean="0">
                <a:hlinkClick r:id="rId4" action="ppaction://hlinksldjump"/>
              </a:rPr>
              <a:t>Anomaly Detection</a:t>
            </a:r>
            <a:endParaRPr lang="en-US" dirty="0" smtClean="0"/>
          </a:p>
          <a:p>
            <a:r>
              <a:rPr lang="en-US" dirty="0" smtClean="0">
                <a:hlinkClick r:id="rId5" action="ppaction://hlinksldjump"/>
              </a:rPr>
              <a:t>Internet of Things</a:t>
            </a:r>
            <a:endParaRPr lang="en-US" dirty="0" smtClean="0"/>
          </a:p>
          <a:p>
            <a:r>
              <a:rPr lang="en-US" dirty="0" smtClean="0">
                <a:hlinkClick r:id="rId6" action="ppaction://hlinksldjump"/>
              </a:rPr>
              <a:t>Mitigation Development</a:t>
            </a:r>
            <a:endParaRPr lang="en-US" dirty="0" smtClean="0"/>
          </a:p>
          <a:p>
            <a:r>
              <a:rPr lang="en-US" dirty="0" smtClean="0">
                <a:hlinkClick r:id="rId7" action="ppaction://hlinksldjump"/>
              </a:rPr>
              <a:t>Mobility / Android App Development</a:t>
            </a:r>
            <a:endParaRPr lang="en-US" dirty="0" smtClean="0"/>
          </a:p>
          <a:p>
            <a:r>
              <a:rPr lang="en-US" dirty="0" smtClean="0">
                <a:hlinkClick r:id="rId8" action="ppaction://hlinksldjump"/>
              </a:rPr>
              <a:t>NIDS / Firewalls</a:t>
            </a:r>
            <a:endParaRPr lang="en-US" dirty="0" smtClean="0"/>
          </a:p>
          <a:p>
            <a:r>
              <a:rPr lang="en-US" dirty="0" smtClean="0">
                <a:hlinkClick r:id="rId9" action="ppaction://hlinksldjump"/>
              </a:rPr>
              <a:t>PKI</a:t>
            </a:r>
            <a:endParaRPr lang="en-US" dirty="0" smtClean="0"/>
          </a:p>
          <a:p>
            <a:r>
              <a:rPr lang="en-US" dirty="0" smtClean="0">
                <a:hlinkClick r:id="rId10" action="ppaction://hlinksldjump"/>
              </a:rPr>
              <a:t>Phishing</a:t>
            </a:r>
            <a:endParaRPr lang="en-US" dirty="0" smtClean="0"/>
          </a:p>
          <a:p>
            <a:r>
              <a:rPr lang="en-US" dirty="0" smtClean="0">
                <a:hlinkClick r:id="rId11" action="ppaction://hlinksldjump"/>
              </a:rPr>
              <a:t>Privacy</a:t>
            </a:r>
            <a:endParaRPr lang="en-US" dirty="0" smtClean="0"/>
          </a:p>
          <a:p>
            <a:r>
              <a:rPr lang="en-US" dirty="0" smtClean="0">
                <a:hlinkClick r:id="rId12" action="ppaction://hlinksldjump"/>
              </a:rPr>
              <a:t>Real Time Monitoring</a:t>
            </a:r>
            <a:endParaRPr lang="en-US" dirty="0" smtClean="0"/>
          </a:p>
          <a:p>
            <a:r>
              <a:rPr lang="en-US" dirty="0" smtClean="0">
                <a:hlinkClick r:id="rId13" action="ppaction://hlinksldjump"/>
              </a:rPr>
              <a:t>Sandboxing</a:t>
            </a:r>
            <a:endParaRPr lang="en-US" dirty="0" smtClean="0"/>
          </a:p>
          <a:p>
            <a:r>
              <a:rPr lang="en-US" dirty="0" smtClean="0">
                <a:hlinkClick r:id="rId14" action="ppaction://hlinksldjump"/>
              </a:rPr>
              <a:t>Secure Configuration</a:t>
            </a:r>
            <a:endParaRPr lang="en-US" dirty="0" smtClean="0"/>
          </a:p>
          <a:p>
            <a:r>
              <a:rPr lang="en-US" dirty="0" smtClean="0">
                <a:hlinkClick r:id="rId15" action="ppaction://hlinksldjump"/>
              </a:rPr>
              <a:t>Secure Programming</a:t>
            </a:r>
            <a:endParaRPr lang="en-US" dirty="0" smtClean="0"/>
          </a:p>
          <a:p>
            <a:r>
              <a:rPr lang="en-US" dirty="0" smtClean="0">
                <a:hlinkClick r:id="rId16" action="ppaction://hlinksldjump"/>
              </a:rPr>
              <a:t>Testing Environments</a:t>
            </a:r>
            <a:endParaRPr lang="en-US" dirty="0" smtClean="0"/>
          </a:p>
          <a:p>
            <a:r>
              <a:rPr lang="en-US" dirty="0" smtClean="0">
                <a:hlinkClick r:id="rId17" action="ppaction://hlinksldjump"/>
              </a:rPr>
              <a:t>Workforce Training Development</a:t>
            </a:r>
            <a:endParaRPr lang="en-US" dirty="0"/>
          </a:p>
        </p:txBody>
      </p:sp>
      <p:sp>
        <p:nvSpPr>
          <p:cNvPr id="4" name="Oval 3">
            <a:hlinkClick r:id="rId18" action="ppaction://hlinksldjump"/>
          </p:cNvPr>
          <p:cNvSpPr/>
          <p:nvPr/>
        </p:nvSpPr>
        <p:spPr>
          <a:xfrm>
            <a:off x="76200" y="6096000"/>
            <a:ext cx="762000" cy="6858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Developing methods to find anomalies using approach that provides faster results by trading some accuracy: expected use includes access control (CMU)</a:t>
            </a:r>
          </a:p>
          <a:p>
            <a:r>
              <a:rPr lang="en-US" dirty="0" smtClean="0"/>
              <a:t>Study of Norms of information flows (sharing) and its use for collaboration. Norms include emergencies (NCSU)</a:t>
            </a:r>
          </a:p>
          <a:p>
            <a:r>
              <a:rPr lang="en-US" dirty="0" smtClean="0"/>
              <a:t>Focus on access control for a formal automated framework in a resilient architecture (NCSU)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68354D-8EDD-4D72-8622-6C99DDD0F9EB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Oval 4">
            <a:hlinkClick r:id="rId2" action="ppaction://hlinksldjump"/>
          </p:cNvPr>
          <p:cNvSpPr/>
          <p:nvPr/>
        </p:nvSpPr>
        <p:spPr>
          <a:xfrm>
            <a:off x="7772400" y="5867400"/>
            <a:ext cx="1066800" cy="6858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Home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Analyzing Adversary Supplied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Developing method [</a:t>
            </a:r>
            <a:r>
              <a:rPr lang="en-US" dirty="0" err="1" smtClean="0"/>
              <a:t>UberSpark</a:t>
            </a:r>
            <a:r>
              <a:rPr lang="en-US" dirty="0" smtClean="0"/>
              <a:t>] to enforce secure object abstractions on adversary-supplied code in C99 &amp; Assembly (CMU)</a:t>
            </a:r>
          </a:p>
          <a:p>
            <a:r>
              <a:rPr lang="en-US" dirty="0" smtClean="0"/>
              <a:t>Enabling proofs of safety of programs that execute adversary supplied code without code available for deep typing analysis – uses interface confinement [System M] (CMU)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68354D-8EDD-4D72-8622-6C99DDD0F9EB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Oval 4">
            <a:hlinkClick r:id="rId2" action="ppaction://hlinksldjump"/>
          </p:cNvPr>
          <p:cNvSpPr/>
          <p:nvPr/>
        </p:nvSpPr>
        <p:spPr>
          <a:xfrm>
            <a:off x="7772400" y="5867400"/>
            <a:ext cx="1066800" cy="6858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Home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Anomaly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Looking at redundancy-based anomaly detectors to recognize some high risk and difficult to detect attacks on web servers by studying information flows (NCSU)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68354D-8EDD-4D72-8622-6C99DDD0F9EB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Oval 4">
            <a:hlinkClick r:id="rId2" action="ppaction://hlinksldjump"/>
          </p:cNvPr>
          <p:cNvSpPr/>
          <p:nvPr/>
        </p:nvSpPr>
        <p:spPr>
          <a:xfrm>
            <a:off x="7772400" y="5867400"/>
            <a:ext cx="1066800" cy="6858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Home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of Things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 smtClean="0"/>
              <a:t>IoT</a:t>
            </a:r>
            <a:r>
              <a:rPr lang="en-US" dirty="0" smtClean="0"/>
              <a:t> </a:t>
            </a:r>
            <a:r>
              <a:rPr lang="en-US" dirty="0" err="1" smtClean="0"/>
              <a:t>Tesetbed</a:t>
            </a:r>
            <a:r>
              <a:rPr lang="en-US" dirty="0" smtClean="0"/>
              <a:t> (VU)</a:t>
            </a:r>
          </a:p>
          <a:p>
            <a:r>
              <a:rPr lang="en-US" dirty="0" err="1" smtClean="0"/>
              <a:t>IoT</a:t>
            </a:r>
            <a:r>
              <a:rPr lang="en-US" dirty="0" smtClean="0"/>
              <a:t> Simulator with Defenders and Attackers (VU)</a:t>
            </a:r>
          </a:p>
          <a:p>
            <a:r>
              <a:rPr lang="en-US" dirty="0" smtClean="0"/>
              <a:t>Developed Software Tool for integrating threat modeling and risk analysis (VU)</a:t>
            </a:r>
          </a:p>
          <a:p>
            <a:r>
              <a:rPr lang="en-US" dirty="0" smtClean="0"/>
              <a:t>Resilient SCADA algorithms (VU)</a:t>
            </a:r>
          </a:p>
          <a:p>
            <a:r>
              <a:rPr lang="en-US" dirty="0" smtClean="0"/>
              <a:t>Developing a Resilience Measure in respect to multi-dimensional attack attributes (NCSU)</a:t>
            </a:r>
          </a:p>
          <a:p>
            <a:r>
              <a:rPr lang="en-US" dirty="0" smtClean="0"/>
              <a:t>Developing a rigorous, model-based approach for analyzing security metrics of large CPS by developing foundational results on compositional analysis (UIUC/RICE)</a:t>
            </a:r>
          </a:p>
          <a:p>
            <a:r>
              <a:rPr lang="en-US" dirty="0" smtClean="0"/>
              <a:t>Focus on </a:t>
            </a:r>
            <a:r>
              <a:rPr lang="en-US" dirty="0" err="1" smtClean="0"/>
              <a:t>IoT</a:t>
            </a:r>
            <a:r>
              <a:rPr lang="en-US" dirty="0" smtClean="0"/>
              <a:t> for a formal automated framework in a resilient architecture (NCSU)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68354D-8EDD-4D72-8622-6C99DDD0F9EB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Oval 4">
            <a:hlinkClick r:id="rId2" action="ppaction://hlinksldjump"/>
          </p:cNvPr>
          <p:cNvSpPr/>
          <p:nvPr/>
        </p:nvSpPr>
        <p:spPr>
          <a:xfrm>
            <a:off x="7772400" y="5867400"/>
            <a:ext cx="1066800" cy="6858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Home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Insider Threat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Building model of humans work in cyber-human systems including insiders threats (UIUC / Newcastle)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68354D-8EDD-4D72-8622-6C99DDD0F9EB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Oval 4">
            <a:hlinkClick r:id="rId2" action="ppaction://hlinksldjump"/>
          </p:cNvPr>
          <p:cNvSpPr/>
          <p:nvPr/>
        </p:nvSpPr>
        <p:spPr>
          <a:xfrm>
            <a:off x="7772400" y="5867400"/>
            <a:ext cx="1066800" cy="6858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Home</a:t>
            </a: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Mitigation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Developing a cost effective way detecting data races when code is updated (CMU/UNL)</a:t>
            </a:r>
          </a:p>
          <a:p>
            <a:r>
              <a:rPr lang="en-US" dirty="0" smtClean="0"/>
              <a:t>Studying how ordinary computer people make security decisions (CMU/PITT/Berkeley)</a:t>
            </a:r>
          </a:p>
          <a:p>
            <a:r>
              <a:rPr lang="en-US" dirty="0" smtClean="0"/>
              <a:t>Studying and modeling how non-malicious users circumvent security controls (UIUC/</a:t>
            </a:r>
            <a:r>
              <a:rPr lang="en-US" dirty="0" err="1" smtClean="0"/>
              <a:t>UPenn</a:t>
            </a:r>
            <a:r>
              <a:rPr lang="en-US" dirty="0" smtClean="0"/>
              <a:t>/Dartmouth)</a:t>
            </a:r>
          </a:p>
          <a:p>
            <a:r>
              <a:rPr lang="en-US" dirty="0" smtClean="0"/>
              <a:t>Study of online PKI uses in CDNs, sharing of private keys and mitigations (UMD)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68354D-8EDD-4D72-8622-6C99DDD0F9EB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Oval 4">
            <a:hlinkClick r:id="rId2" action="ppaction://hlinksldjump"/>
          </p:cNvPr>
          <p:cNvSpPr/>
          <p:nvPr/>
        </p:nvSpPr>
        <p:spPr>
          <a:xfrm>
            <a:off x="7772400" y="5867400"/>
            <a:ext cx="1066800" cy="6858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Home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762000"/>
            <a:ext cx="7239000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Mobility / Android App Development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Frameworks that enable construction of secure mobile applications that have known security properties (CMU)</a:t>
            </a:r>
          </a:p>
          <a:p>
            <a:r>
              <a:rPr lang="en-US" dirty="0" smtClean="0"/>
              <a:t>Study of Inter-Component communication in android apps and sandboxes. Extracting the architecture of android system with static analysis and sync with running apps. (CMU)</a:t>
            </a:r>
          </a:p>
          <a:p>
            <a:r>
              <a:rPr lang="en-US" dirty="0" smtClean="0"/>
              <a:t>Studying Android Apps to see if information flows match Privacy Policies (CMU)</a:t>
            </a:r>
          </a:p>
          <a:p>
            <a:r>
              <a:rPr lang="en-US" dirty="0" smtClean="0"/>
              <a:t>Developing metrics for graphical password strength (UMD/USNA)</a:t>
            </a:r>
          </a:p>
          <a:p>
            <a:r>
              <a:rPr lang="en-US" dirty="0" smtClean="0"/>
              <a:t>Studying Android Apps to see when they become malicious (UMD)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68354D-8EDD-4D72-8622-6C99DDD0F9EB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Oval 4">
            <a:hlinkClick r:id="rId2" action="ppaction://hlinksldjump"/>
          </p:cNvPr>
          <p:cNvSpPr/>
          <p:nvPr/>
        </p:nvSpPr>
        <p:spPr>
          <a:xfrm>
            <a:off x="7772400" y="5867400"/>
            <a:ext cx="1066800" cy="6858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Home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NIDS / Firewalls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Studying the Understandability of Firewall Policies and complexity (NCSU)</a:t>
            </a:r>
          </a:p>
          <a:p>
            <a:endParaRPr lang="en-US" dirty="0" smtClean="0"/>
          </a:p>
          <a:p>
            <a:r>
              <a:rPr lang="en-US" dirty="0" smtClean="0"/>
              <a:t>See Also Real-Time Monitoring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68354D-8EDD-4D72-8622-6C99DDD0F9EB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Oval 4">
            <a:hlinkClick r:id="rId2" action="ppaction://hlinksldjump"/>
          </p:cNvPr>
          <p:cNvSpPr/>
          <p:nvPr/>
        </p:nvSpPr>
        <p:spPr>
          <a:xfrm>
            <a:off x="7772400" y="5867400"/>
            <a:ext cx="1066800" cy="6858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Home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PKI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Study of outline certificates being managed by CDNs and sharing of private keys (UMD)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68354D-8EDD-4D72-8622-6C99DDD0F9EB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Oval 4">
            <a:hlinkClick r:id="rId2" action="ppaction://hlinksldjump"/>
          </p:cNvPr>
          <p:cNvSpPr/>
          <p:nvPr/>
        </p:nvSpPr>
        <p:spPr>
          <a:xfrm>
            <a:off x="7772400" y="5867400"/>
            <a:ext cx="1066800" cy="6858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Home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is…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Philological Unanswered Question</a:t>
            </a:r>
          </a:p>
          <a:p>
            <a:r>
              <a:rPr lang="en-US" dirty="0" smtClean="0"/>
              <a:t>Definition is mushy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Our goal with science:</a:t>
            </a:r>
          </a:p>
          <a:p>
            <a:pPr lvl="1"/>
            <a:r>
              <a:rPr lang="en-US" dirty="0" smtClean="0"/>
              <a:t>Rigorous Research</a:t>
            </a:r>
          </a:p>
          <a:p>
            <a:pPr lvl="1"/>
            <a:r>
              <a:rPr lang="en-US" dirty="0" err="1" smtClean="0"/>
              <a:t>Generalizable</a:t>
            </a:r>
            <a:endParaRPr lang="en-US" dirty="0" smtClean="0"/>
          </a:p>
          <a:p>
            <a:pPr lvl="1"/>
            <a:r>
              <a:rPr lang="en-US" dirty="0" smtClean="0"/>
              <a:t>Predictable</a:t>
            </a:r>
          </a:p>
          <a:p>
            <a:pPr lvl="1"/>
            <a:r>
              <a:rPr lang="en-US" dirty="0" smtClean="0"/>
              <a:t>Foundational</a:t>
            </a:r>
          </a:p>
          <a:p>
            <a:pPr lvl="1"/>
            <a:r>
              <a:rPr lang="en-US" dirty="0" smtClean="0"/>
              <a:t>Explains the World/Cyberspace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68354D-8EDD-4D72-8622-6C99DDD0F9EB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8434" name="Picture 2" descr="https://c2.staticflickr.com/4/3906/14804389773_d6f5d6a992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2286000"/>
            <a:ext cx="2571481" cy="242356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Phishing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Study of how people respond to phishing attacks with different types of warning messages (NCSU)</a:t>
            </a:r>
          </a:p>
          <a:p>
            <a:r>
              <a:rPr lang="en-US" dirty="0" smtClean="0"/>
              <a:t>Developing models of how people detect phishing attacks (NCSU)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68354D-8EDD-4D72-8622-6C99DDD0F9EB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" name="Oval 4">
            <a:hlinkClick r:id="rId2" action="ppaction://hlinksldjump"/>
          </p:cNvPr>
          <p:cNvSpPr/>
          <p:nvPr/>
        </p:nvSpPr>
        <p:spPr>
          <a:xfrm>
            <a:off x="7772400" y="5867400"/>
            <a:ext cx="1066800" cy="6858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Home</a:t>
            </a: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Study of norms of information flow in collaboration. Such as under what circumstances information can be shared (NCSU)</a:t>
            </a:r>
          </a:p>
          <a:p>
            <a:r>
              <a:rPr lang="en-US" dirty="0" smtClean="0"/>
              <a:t>Analyzing Android apps to see if information flows match privacy policies. (CMU / UTSA)</a:t>
            </a:r>
          </a:p>
          <a:p>
            <a:r>
              <a:rPr lang="en-US" dirty="0" smtClean="0"/>
              <a:t>Studying using automated analysis of privacy algorithms (CMU)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68354D-8EDD-4D72-8622-6C99DDD0F9EB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Oval 4">
            <a:hlinkClick r:id="rId2" action="ppaction://hlinksldjump"/>
          </p:cNvPr>
          <p:cNvSpPr/>
          <p:nvPr/>
        </p:nvSpPr>
        <p:spPr>
          <a:xfrm>
            <a:off x="7772400" y="5867400"/>
            <a:ext cx="1066800" cy="6858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Home</a:t>
            </a:r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Time 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Studying on how people type for extra verification on using “how” a password is entered as additional authentication (NCSU)</a:t>
            </a:r>
          </a:p>
          <a:p>
            <a:r>
              <a:rPr lang="en-US" dirty="0" smtClean="0"/>
              <a:t>Anomaly detection in workflows in </a:t>
            </a:r>
            <a:r>
              <a:rPr lang="en-US" dirty="0" err="1" smtClean="0"/>
              <a:t>IoT</a:t>
            </a:r>
            <a:r>
              <a:rPr lang="en-US" dirty="0" smtClean="0"/>
              <a:t> (NCSU)</a:t>
            </a:r>
          </a:p>
          <a:p>
            <a:r>
              <a:rPr lang="en-US" dirty="0" smtClean="0"/>
              <a:t>Study of Researcher reports about IDS and how IDS collaborate (NCSU/RIT)</a:t>
            </a:r>
          </a:p>
          <a:p>
            <a:r>
              <a:rPr lang="en-US" dirty="0" smtClean="0"/>
              <a:t>Developing an architecture and software defined networking enabling load balancing across geographic distinct NIDS (NCSU / UNCC)</a:t>
            </a:r>
          </a:p>
          <a:p>
            <a:r>
              <a:rPr lang="en-US" dirty="0" smtClean="0"/>
              <a:t>Study of user behavior in a cloud environments to get probabilities of compromised account (UIUC / NCSA)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68354D-8EDD-4D72-8622-6C99DDD0F9EB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" name="Oval 4">
            <a:hlinkClick r:id="rId2" action="ppaction://hlinksldjump"/>
          </p:cNvPr>
          <p:cNvSpPr/>
          <p:nvPr/>
        </p:nvSpPr>
        <p:spPr>
          <a:xfrm>
            <a:off x="7772400" y="5867400"/>
            <a:ext cx="1066800" cy="6858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Home</a:t>
            </a:r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Sandboxing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Study of isolation techniques in networks, android. Security in </a:t>
            </a:r>
            <a:r>
              <a:rPr lang="en-US" dirty="0" err="1" smtClean="0"/>
              <a:t>docker</a:t>
            </a:r>
            <a:r>
              <a:rPr lang="en-US" dirty="0" smtClean="0"/>
              <a:t> images; built security vulnerability analyzer. (NCSU)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68354D-8EDD-4D72-8622-6C99DDD0F9EB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5" name="Oval 4">
            <a:hlinkClick r:id="rId2" action="ppaction://hlinksldjump"/>
          </p:cNvPr>
          <p:cNvSpPr/>
          <p:nvPr/>
        </p:nvSpPr>
        <p:spPr>
          <a:xfrm>
            <a:off x="7772400" y="5867400"/>
            <a:ext cx="1066800" cy="6858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Home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Secure Configuration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Challenge of Linux configuration options; study on determining in which options certain bugs appear (CMU)</a:t>
            </a:r>
          </a:p>
          <a:p>
            <a:r>
              <a:rPr lang="en-US" dirty="0" smtClean="0"/>
              <a:t>Using honey pots to study attacker behavior for different conditions such as presence of honest users or login banner (UMD)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68354D-8EDD-4D72-8622-6C99DDD0F9EB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5" name="Oval 4">
            <a:hlinkClick r:id="rId2" action="ppaction://hlinksldjump"/>
          </p:cNvPr>
          <p:cNvSpPr/>
          <p:nvPr/>
        </p:nvSpPr>
        <p:spPr>
          <a:xfrm>
            <a:off x="7772400" y="5867400"/>
            <a:ext cx="1066800" cy="6858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Home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Secure Programming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Developing </a:t>
            </a:r>
            <a:r>
              <a:rPr lang="en-US" dirty="0" err="1" smtClean="0"/>
              <a:t>composable</a:t>
            </a:r>
            <a:r>
              <a:rPr lang="en-US" dirty="0" smtClean="0"/>
              <a:t> programming language so large programs can be made up of parts; focuses on the interaction between modules and authorization policies (CMU)</a:t>
            </a:r>
          </a:p>
          <a:p>
            <a:r>
              <a:rPr lang="en-US" dirty="0" smtClean="0"/>
              <a:t>Develop cost effective way of detecting data races (CMU)</a:t>
            </a:r>
          </a:p>
          <a:p>
            <a:r>
              <a:rPr lang="en-US" dirty="0" smtClean="0"/>
              <a:t>Framework to enable Secure mobile application with known security properties (CMU)</a:t>
            </a:r>
          </a:p>
          <a:p>
            <a:r>
              <a:rPr lang="en-US" dirty="0" smtClean="0"/>
              <a:t>Study of stack traces to focus on security; prediction of vulnerability at the function level (NCSU)</a:t>
            </a:r>
          </a:p>
          <a:p>
            <a:r>
              <a:rPr lang="en-US" dirty="0" smtClean="0"/>
              <a:t>HSR study on the challenges developers face in writing security and privacy programs (UMD)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68354D-8EDD-4D72-8622-6C99DDD0F9EB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Oval 4">
            <a:hlinkClick r:id="rId2" action="ppaction://hlinksldjump"/>
          </p:cNvPr>
          <p:cNvSpPr/>
          <p:nvPr/>
        </p:nvSpPr>
        <p:spPr>
          <a:xfrm>
            <a:off x="7772400" y="5867400"/>
            <a:ext cx="1066800" cy="6858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Home</a:t>
            </a:r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Environments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32 Node </a:t>
            </a:r>
            <a:r>
              <a:rPr lang="en-US" dirty="0" err="1" smtClean="0"/>
              <a:t>IoT</a:t>
            </a:r>
            <a:r>
              <a:rPr lang="en-US" dirty="0" smtClean="0"/>
              <a:t> Test bed with network simulation (VU)</a:t>
            </a:r>
          </a:p>
          <a:p>
            <a:r>
              <a:rPr lang="en-US" dirty="0" err="1" smtClean="0"/>
              <a:t>IoT</a:t>
            </a:r>
            <a:r>
              <a:rPr lang="en-US" dirty="0" smtClean="0"/>
              <a:t> Simulation Environment with attackers / defenders (VU)</a:t>
            </a:r>
          </a:p>
          <a:p>
            <a:r>
              <a:rPr lang="en-US" dirty="0" smtClean="0"/>
              <a:t>Developing Software that generates large scale architectures from description (cloud size). Useful basis of testing threat scenarios / insider threat. (CMU)</a:t>
            </a:r>
          </a:p>
          <a:p>
            <a:r>
              <a:rPr lang="en-US" dirty="0" smtClean="0"/>
              <a:t>Simulation analysis of CPS and verification (UIUC / RICE)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68354D-8EDD-4D72-8622-6C99DDD0F9EB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5" name="Oval 4">
            <a:hlinkClick r:id="rId2" action="ppaction://hlinksldjump"/>
          </p:cNvPr>
          <p:cNvSpPr/>
          <p:nvPr/>
        </p:nvSpPr>
        <p:spPr>
          <a:xfrm>
            <a:off x="7772400" y="5867400"/>
            <a:ext cx="1066800" cy="6858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Home</a:t>
            </a:r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Workforce Training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Study on how people make computer security decisions (CMU)</a:t>
            </a:r>
          </a:p>
          <a:p>
            <a:r>
              <a:rPr lang="en-US" dirty="0" smtClean="0"/>
              <a:t>Modeling people of when they do work vs. security task to develop norms of behavior (NCSU)</a:t>
            </a:r>
          </a:p>
          <a:p>
            <a:r>
              <a:rPr lang="en-US" dirty="0" smtClean="0"/>
              <a:t>Study on how people respond to phishing and alert messages (NCSU)</a:t>
            </a:r>
          </a:p>
          <a:p>
            <a:r>
              <a:rPr lang="en-US" dirty="0" smtClean="0"/>
              <a:t>Mental models of people response to phishing attacks (NCSU)</a:t>
            </a:r>
          </a:p>
          <a:p>
            <a:r>
              <a:rPr lang="en-US" dirty="0" smtClean="0"/>
              <a:t>Study on how users circumvent security controls to do work (UIUC/USC/</a:t>
            </a:r>
            <a:r>
              <a:rPr lang="en-US" dirty="0" err="1" smtClean="0"/>
              <a:t>UPenn</a:t>
            </a:r>
            <a:r>
              <a:rPr lang="en-US" dirty="0" smtClean="0"/>
              <a:t>/Dartmouth</a:t>
            </a:r>
          </a:p>
          <a:p>
            <a:r>
              <a:rPr lang="en-US" dirty="0" smtClean="0"/>
              <a:t>HSR study on challenges developers face in writing secure code (UMD)</a:t>
            </a:r>
          </a:p>
          <a:p>
            <a:r>
              <a:rPr lang="en-US" dirty="0" smtClean="0"/>
              <a:t>Developing metric for graphical password strength (UMD/USNA)</a:t>
            </a:r>
          </a:p>
          <a:p>
            <a:r>
              <a:rPr lang="en-US" dirty="0" smtClean="0"/>
              <a:t>Study on how people choose and follow security advice (UMD)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68354D-8EDD-4D72-8622-6C99DDD0F9EB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5" name="Oval 4">
            <a:hlinkClick r:id="rId2" action="ppaction://hlinksldjump"/>
          </p:cNvPr>
          <p:cNvSpPr/>
          <p:nvPr/>
        </p:nvSpPr>
        <p:spPr>
          <a:xfrm>
            <a:off x="7772400" y="5867400"/>
            <a:ext cx="1066800" cy="6858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Home</a:t>
            </a:r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Summing 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/>
          <a:lstStyle/>
          <a:p>
            <a:fld id="{3A68354D-8EDD-4D72-8622-6C99DDD0F9EB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Involved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Join the SoS –VO: </a:t>
            </a:r>
            <a:r>
              <a:rPr lang="en-US" dirty="0" smtClean="0">
                <a:hlinkClick r:id="rId2"/>
              </a:rPr>
              <a:t>http://www.sos-vo.org</a:t>
            </a:r>
            <a:endParaRPr lang="en-US" dirty="0" smtClean="0"/>
          </a:p>
          <a:p>
            <a:pPr lvl="1"/>
            <a:r>
              <a:rPr lang="en-US" dirty="0" smtClean="0"/>
              <a:t>Contribute to discussion; learn about what’s going on</a:t>
            </a:r>
          </a:p>
          <a:p>
            <a:pPr lvl="1"/>
            <a:r>
              <a:rPr lang="en-US" dirty="0" smtClean="0"/>
              <a:t>Read Annual Report</a:t>
            </a:r>
          </a:p>
          <a:p>
            <a:pPr lvl="1"/>
            <a:r>
              <a:rPr lang="en-US" dirty="0" smtClean="0"/>
              <a:t>Find published Papers</a:t>
            </a:r>
          </a:p>
          <a:p>
            <a:r>
              <a:rPr lang="en-US" dirty="0" smtClean="0"/>
              <a:t>Attend Hot-SoS 2017 in Maryland</a:t>
            </a:r>
          </a:p>
          <a:p>
            <a:r>
              <a:rPr lang="en-US" dirty="0" smtClean="0"/>
              <a:t>TESTFLIGHT (JWICS)</a:t>
            </a:r>
          </a:p>
          <a:p>
            <a:r>
              <a:rPr lang="en-US" dirty="0" smtClean="0"/>
              <a:t>Nominate Papers for the Competition</a:t>
            </a:r>
          </a:p>
          <a:p>
            <a:r>
              <a:rPr lang="en-US" dirty="0" smtClean="0"/>
              <a:t>Email: </a:t>
            </a:r>
            <a:r>
              <a:rPr lang="en-US" dirty="0" smtClean="0">
                <a:hlinkClick r:id="rId3"/>
              </a:rPr>
              <a:t>actager@tycho.ncsc.mil</a:t>
            </a:r>
            <a:endParaRPr lang="en-US" dirty="0" smtClean="0"/>
          </a:p>
          <a:p>
            <a:r>
              <a:rPr lang="en-US" dirty="0" smtClean="0"/>
              <a:t>Apply Scientific Principles to Your Work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68354D-8EDD-4D72-8622-6C99DDD0F9EB}" type="slidenum">
              <a:rPr lang="en-US" smtClean="0"/>
              <a:pPr/>
              <a:t>49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Tackling the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the 2000s, recognition of problem</a:t>
            </a:r>
          </a:p>
          <a:p>
            <a:r>
              <a:rPr lang="en-US" dirty="0" smtClean="0"/>
              <a:t>CNCI jump start funding</a:t>
            </a:r>
          </a:p>
          <a:p>
            <a:r>
              <a:rPr lang="en-US" dirty="0" smtClean="0"/>
              <a:t>NSA signed up to lead the effort for the USG</a:t>
            </a:r>
          </a:p>
          <a:p>
            <a:endParaRPr lang="en-US" dirty="0" smtClean="0"/>
          </a:p>
          <a:p>
            <a:r>
              <a:rPr lang="en-US" dirty="0" smtClean="0"/>
              <a:t>Started in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68354D-8EDD-4D72-8622-6C99DDD0F9EB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Questions??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/>
          <a:lstStyle/>
          <a:p>
            <a:fld id="{3A68354D-8EDD-4D72-8622-6C99DDD0F9EB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7" name="Picture 3" descr="S:\SoS\SoS Logos\SOSlogo_embossedgold_blkSO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1447800"/>
            <a:ext cx="2564176" cy="2133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2773" name="Picture 5" descr="S:\SoS\Photos\ISEF 2016\WP_20160512_16_35_01_Raw_LI__high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4038600"/>
            <a:ext cx="3886200" cy="218731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Pillars of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Nurture and Grow the SoS Community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Support Rigorous Research Methods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Fund Needed Foundational Research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68354D-8EDD-4D72-8622-6C99DDD0F9EB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7409" name="Picture 1" descr="C:\Users\actager\AppData\Local\Microsoft\Windows\Temporary Internet Files\Content.IE5\OGHQ6B1V\doric_ionic_corinthian[1].jpg"/>
          <p:cNvPicPr>
            <a:picLocks noChangeAspect="1" noChangeArrowheads="1"/>
          </p:cNvPicPr>
          <p:nvPr/>
        </p:nvPicPr>
        <p:blipFill>
          <a:blip r:embed="rId2" cstate="print"/>
          <a:srcRect b="12605"/>
          <a:stretch>
            <a:fillRect/>
          </a:stretch>
        </p:blipFill>
        <p:spPr bwMode="auto">
          <a:xfrm>
            <a:off x="2819400" y="4191000"/>
            <a:ext cx="3333750" cy="198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1. Nurture and Grow Science of Security &amp; Privacy Community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/>
          <a:lstStyle/>
          <a:p>
            <a:fld id="{3A68354D-8EDD-4D72-8622-6C99DDD0F9EB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HoT</a:t>
            </a:r>
            <a:r>
              <a:rPr lang="en-US" dirty="0" smtClean="0"/>
              <a:t>-SoS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47800"/>
            <a:ext cx="6324600" cy="49529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Annual Community Meeting: </a:t>
            </a:r>
            <a:r>
              <a:rPr lang="en-US" dirty="0" err="1" smtClean="0"/>
              <a:t>HoT</a:t>
            </a:r>
            <a:r>
              <a:rPr lang="en-US" dirty="0" smtClean="0"/>
              <a:t>-SoS</a:t>
            </a:r>
          </a:p>
          <a:p>
            <a:pPr lvl="1"/>
            <a:r>
              <a:rPr lang="en-US" dirty="0" smtClean="0"/>
              <a:t>Hot Topics in the Science of Security: Symposium and </a:t>
            </a:r>
            <a:r>
              <a:rPr lang="en-US" dirty="0" err="1" smtClean="0"/>
              <a:t>Bootcamp</a:t>
            </a:r>
            <a:r>
              <a:rPr lang="en-US" dirty="0" smtClean="0"/>
              <a:t> in the Science of Security</a:t>
            </a:r>
          </a:p>
          <a:p>
            <a:r>
              <a:rPr lang="en-US" dirty="0" smtClean="0"/>
              <a:t>Brings Academia, Industry, Gov together</a:t>
            </a:r>
          </a:p>
          <a:p>
            <a:r>
              <a:rPr lang="en-US" dirty="0" smtClean="0"/>
              <a:t>Usually in April</a:t>
            </a:r>
          </a:p>
          <a:p>
            <a:r>
              <a:rPr lang="en-US" dirty="0" smtClean="0"/>
              <a:t>ACM In-cooperation</a:t>
            </a:r>
          </a:p>
          <a:p>
            <a:r>
              <a:rPr lang="en-US" dirty="0" smtClean="0"/>
              <a:t>2017 -&gt; In Maryland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8A03FE9-E299-432D-A9EA-B73264E7580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6626" name="AutoShape 2" descr="https://b4iurg-bn1ap000.files.1drv.com/y3p8h8PoxJie2ZqUwl1ktbLpdq0cJZJeibdejLqx5f4nVFhgfUVTFhSf2U8DPWbgtLAeOQdoKvJeAZXrFsbnLjKhc_La9o_4Feyyu4-qdNGUbXRPlSUNMY7iBksGxjOvSYxOVX8583d6ZuoN5MN21luPhdGpUpajnWJmP5UkZthhUo/WP_20160420_08_49_57_Rich__highres.longexp.jpg?psid=1"/>
          <p:cNvSpPr>
            <a:spLocks noChangeAspect="1" noChangeArrowheads="1"/>
          </p:cNvSpPr>
          <p:nvPr/>
        </p:nvSpPr>
        <p:spPr bwMode="auto">
          <a:xfrm>
            <a:off x="155575" y="-4427538"/>
            <a:ext cx="7372350" cy="92297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28" name="AutoShape 4" descr="https://b4iurg-bn1ap000.files.1drv.com/y3p8h8PoxJie2ZqUwl1ktbLpdq0cJZJeibdejLqx5f4nVFhgfUVTFhSf2U8DPWbgtLAeOQdoKvJeAZXrFsbnLjKhc_La9o_4Feyyu4-qdNGUbXRPlSUNMY7iBksGxjOvSYxOVX8583d6ZuoN5MN21luPhdGpUpajnWJmP5UkZthhUo/WP_20160420_08_49_57_Rich__highres.longexp.jpg?psid=1"/>
          <p:cNvSpPr>
            <a:spLocks noChangeAspect="1" noChangeArrowheads="1"/>
          </p:cNvSpPr>
          <p:nvPr/>
        </p:nvSpPr>
        <p:spPr bwMode="auto">
          <a:xfrm>
            <a:off x="155575" y="-4427538"/>
            <a:ext cx="7372350" cy="92297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914400"/>
            <a:ext cx="1579135" cy="248038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631" name="Picture 7" descr="http://cps-vo.org/sites/default/files/u10106/ACM_In-Cooperation_medium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5715000"/>
            <a:ext cx="1209675" cy="374494"/>
          </a:xfrm>
          <a:prstGeom prst="rect">
            <a:avLst/>
          </a:prstGeom>
          <a:noFill/>
        </p:spPr>
      </p:pic>
      <p:sp>
        <p:nvSpPr>
          <p:cNvPr id="26633" name="AutoShape 9" descr="https://b4iurg-bn1ap000.files.1drv.com/y3pRizbkBgN2VTAnfXVcYfcYivOxMtW-T4eB23M3F7RU4jflJIfkEBNa9yNUIymIpmWwj6_zGR7DbnLXxA3ZJPwDj0O8VJSjL0zS1KZS6XqpXpBOy0_hubDTwJg8woIKFAvyXNDtwq2gbMbM-9QpfhOmAuN2wT_m3f5p4tygD8G8-Y/WP_20160420_09_04_27_Rich.jpg?psid=1"/>
          <p:cNvSpPr>
            <a:spLocks noChangeAspect="1" noChangeArrowheads="1"/>
          </p:cNvSpPr>
          <p:nvPr/>
        </p:nvSpPr>
        <p:spPr bwMode="auto">
          <a:xfrm>
            <a:off x="155575" y="-4427538"/>
            <a:ext cx="16402050" cy="92297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5" name="AutoShape 11" descr="https://b4iurg-bn1ap000.files.1drv.com/y3pRizbkBgN2VTAnfXVcYfcYivOxMtW-T4eB23M3F7RU4jflJIfkEBNa9yNUIymIpmWwj6_zGR7DbnLXxA3ZJPwDj0O8VJSjL0zS1KZS6XqpXpBOy0_hubDTwJg8woIKFAvyXNDtwq2gbMbM-9QpfhOmAuN2wT_m3f5p4tygD8G8-Y/WP_20160420_09_04_27_Rich.jpg?psid=1"/>
          <p:cNvSpPr>
            <a:spLocks noChangeAspect="1" noChangeArrowheads="1"/>
          </p:cNvSpPr>
          <p:nvPr/>
        </p:nvSpPr>
        <p:spPr bwMode="auto">
          <a:xfrm>
            <a:off x="155575" y="-4427538"/>
            <a:ext cx="16402050" cy="92297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636" name="Picture 12" descr="S:\SoS\Photos\HotSoS 2016\WP_20160420_19_16_42_Ric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3657600"/>
            <a:ext cx="2218267" cy="124777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637" name="Picture 13" descr="S:\SoS\Photos\HotSoS 2016\WP_20160420_09_04_27_Ric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5105399"/>
            <a:ext cx="2209800" cy="124301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4876800" cy="4952999"/>
          </a:xfrm>
        </p:spPr>
        <p:txBody>
          <a:bodyPr/>
          <a:lstStyle/>
          <a:p>
            <a:r>
              <a:rPr lang="en-US" dirty="0" smtClean="0"/>
              <a:t>Online Collaboration on NSF Virtual Organization Platform</a:t>
            </a:r>
          </a:p>
          <a:p>
            <a:r>
              <a:rPr lang="en-US" dirty="0" smtClean="0"/>
              <a:t>News, Publications, Research, Forums, Events, Collaboration</a:t>
            </a:r>
          </a:p>
          <a:p>
            <a:r>
              <a:rPr lang="en-US" dirty="0" smtClean="0"/>
              <a:t>1000+ Members Joined</a:t>
            </a:r>
          </a:p>
          <a:p>
            <a:r>
              <a:rPr lang="en-US" dirty="0" smtClean="0">
                <a:hlinkClick r:id="rId2"/>
              </a:rPr>
              <a:t>http://www.sos-vo.org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68354D-8EDD-4D72-8622-6C99DDD0F9E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366927"/>
            <a:ext cx="3581400" cy="497003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RD_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12700">
          <a:solidFill>
            <a:srgbClr val="FF0000">
              <a:alpha val="0"/>
            </a:srgbClr>
          </a:solidFill>
          <a:miter lim="800000"/>
          <a:headEnd/>
          <a:tailEnd/>
        </a:ln>
      </a:spPr>
      <a:bodyPr wrap="square" lIns="45719" tIns="22859" rIns="45719" bIns="22859" rtlCol="0">
        <a:spAutoFit/>
      </a:bodyPr>
      <a:lstStyle>
        <a:defPPr algn="ctr" eaLnBrk="0">
          <a:defRPr sz="1400" b="1" dirty="0" smtClean="0">
            <a:solidFill>
              <a:srgbClr val="C00000"/>
            </a:solidFill>
            <a:latin typeface="Microsoft Sans Serif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Content Slid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7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RD_theme1</Template>
  <TotalTime>753</TotalTime>
  <Words>1694</Words>
  <Application>Microsoft Office PowerPoint</Application>
  <PresentationFormat>On-screen Show (4:3)</PresentationFormat>
  <Paragraphs>285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RD_theme1</vt:lpstr>
      <vt:lpstr>1_Content Slide</vt:lpstr>
      <vt:lpstr>Custom Design</vt:lpstr>
      <vt:lpstr>Developing the Foundations for a Science of Security and Privacy</vt:lpstr>
      <vt:lpstr>Introduction</vt:lpstr>
      <vt:lpstr>What is the Problem?</vt:lpstr>
      <vt:lpstr>Science is…</vt:lpstr>
      <vt:lpstr>Tackling the Problem</vt:lpstr>
      <vt:lpstr>3 Pillars of </vt:lpstr>
      <vt:lpstr>Slide 7</vt:lpstr>
      <vt:lpstr>HoT-SoS</vt:lpstr>
      <vt:lpstr>Virtual Organization</vt:lpstr>
      <vt:lpstr>Workshops, Internships, Outreach</vt:lpstr>
      <vt:lpstr>Slide 11</vt:lpstr>
      <vt:lpstr>Best Scientific Cybersecurity Paper Competition</vt:lpstr>
      <vt:lpstr>3rd Annual Competition</vt:lpstr>
      <vt:lpstr>Also Honorable Mentions</vt:lpstr>
      <vt:lpstr>Intel ISEF</vt:lpstr>
      <vt:lpstr>ISEF 2016</vt:lpstr>
      <vt:lpstr>1st Place - $3,000</vt:lpstr>
      <vt:lpstr>2nd Place - $1,000</vt:lpstr>
      <vt:lpstr>Visit NSA</vt:lpstr>
      <vt:lpstr>Slide 20</vt:lpstr>
      <vt:lpstr>4 Lablets</vt:lpstr>
      <vt:lpstr>Lablet Funding Supports</vt:lpstr>
      <vt:lpstr>Science of SecUre and REsilient Cyber-Physical Systems (SURE)</vt:lpstr>
      <vt:lpstr>5 Hard Problems</vt:lpstr>
      <vt:lpstr>Slide 25</vt:lpstr>
      <vt:lpstr>Slide 26</vt:lpstr>
      <vt:lpstr>Slide 27</vt:lpstr>
      <vt:lpstr>Slide 28</vt:lpstr>
      <vt:lpstr>Slide 29</vt:lpstr>
      <vt:lpstr>Let’s Talk Research – Focus Areas</vt:lpstr>
      <vt:lpstr>Access Control</vt:lpstr>
      <vt:lpstr>Analyzing Adversary Supplied Code</vt:lpstr>
      <vt:lpstr>Anomaly Detection</vt:lpstr>
      <vt:lpstr>Internet of Things</vt:lpstr>
      <vt:lpstr>Insider Threat</vt:lpstr>
      <vt:lpstr>Mitigation Development</vt:lpstr>
      <vt:lpstr>Mobility / Android App Development</vt:lpstr>
      <vt:lpstr>NIDS / Firewalls</vt:lpstr>
      <vt:lpstr>PKI</vt:lpstr>
      <vt:lpstr>Phishing</vt:lpstr>
      <vt:lpstr>Privacy</vt:lpstr>
      <vt:lpstr>Real Time Monitoring</vt:lpstr>
      <vt:lpstr>Sandboxing</vt:lpstr>
      <vt:lpstr>Secure Configuration</vt:lpstr>
      <vt:lpstr>Secure Programming</vt:lpstr>
      <vt:lpstr>Testing Environments</vt:lpstr>
      <vt:lpstr>Workforce Training Development</vt:lpstr>
      <vt:lpstr>Slide 48</vt:lpstr>
      <vt:lpstr>Getting Involved</vt:lpstr>
      <vt:lpstr>Thank You</vt:lpstr>
    </vt:vector>
  </TitlesOfParts>
  <Company>Research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the Foundations for a Science of Security and Privacy</dc:title>
  <dc:creator>Adam Tagert</dc:creator>
  <cp:lastModifiedBy>Adam Tagert</cp:lastModifiedBy>
  <cp:revision>97</cp:revision>
  <dcterms:created xsi:type="dcterms:W3CDTF">2016-06-17T16:05:38Z</dcterms:created>
  <dcterms:modified xsi:type="dcterms:W3CDTF">2016-08-15T14:25:02Z</dcterms:modified>
</cp:coreProperties>
</file>