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webextensions/webextension1.xml" ContentType="application/vnd.ms-office.webextension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78" r:id="rId4"/>
    <p:sldId id="277" r:id="rId5"/>
    <p:sldId id="271" r:id="rId6"/>
    <p:sldId id="261" r:id="rId7"/>
    <p:sldId id="262" r:id="rId8"/>
    <p:sldId id="264" r:id="rId9"/>
    <p:sldId id="259" r:id="rId10"/>
    <p:sldId id="260" r:id="rId11"/>
    <p:sldId id="266" r:id="rId12"/>
    <p:sldId id="280" r:id="rId13"/>
    <p:sldId id="267" r:id="rId14"/>
    <p:sldId id="281" r:id="rId15"/>
    <p:sldId id="265" r:id="rId16"/>
    <p:sldId id="269" r:id="rId17"/>
    <p:sldId id="268" r:id="rId18"/>
    <p:sldId id="283" r:id="rId19"/>
    <p:sldId id="270" r:id="rId20"/>
    <p:sldId id="272" r:id="rId21"/>
    <p:sldId id="282" r:id="rId22"/>
    <p:sldId id="273" r:id="rId23"/>
    <p:sldId id="274" r:id="rId24"/>
    <p:sldId id="279" r:id="rId25"/>
    <p:sldId id="275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2C4"/>
    <a:srgbClr val="2F52FF"/>
    <a:srgbClr val="D4D1C8"/>
    <a:srgbClr val="FF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45"/>
    <p:restoredTop sz="94631"/>
  </p:normalViewPr>
  <p:slideViewPr>
    <p:cSldViewPr snapToGrid="0" snapToObjects="1">
      <p:cViewPr>
        <p:scale>
          <a:sx n="73" d="100"/>
          <a:sy n="73" d="100"/>
        </p:scale>
        <p:origin x="144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59935-A8A2-9D44-8D53-B001EF984894}" type="datetimeFigureOut">
              <a:rPr lang="en-US" smtClean="0"/>
              <a:t>1/29/17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97F1E-9483-744C-BC48-ED17CE9AF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75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Lightweight statistical methods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7F1E-9483-744C-BC48-ED17CE9AF1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81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F1CF-3408-2944-9464-6A9AB07C0D6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E8E5-4FC5-2941-BB37-2FE900574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F1CF-3408-2944-9464-6A9AB07C0D6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E8E5-4FC5-2941-BB37-2FE900574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F1CF-3408-2944-9464-6A9AB07C0D6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E8E5-4FC5-2941-BB37-2FE900574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F1CF-3408-2944-9464-6A9AB07C0D6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E8E5-4FC5-2941-BB37-2FE900574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F1CF-3408-2944-9464-6A9AB07C0D6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E8E5-4FC5-2941-BB37-2FE900574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F1CF-3408-2944-9464-6A9AB07C0D6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E8E5-4FC5-2941-BB37-2FE900574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F1CF-3408-2944-9464-6A9AB07C0D6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E8E5-4FC5-2941-BB37-2FE900574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F1CF-3408-2944-9464-6A9AB07C0D6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E8E5-4FC5-2941-BB37-2FE900574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F1CF-3408-2944-9464-6A9AB07C0D6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E8E5-4FC5-2941-BB37-2FE900574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F1CF-3408-2944-9464-6A9AB07C0D6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E8E5-4FC5-2941-BB37-2FE900574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F1CF-3408-2944-9464-6A9AB07C0D6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E8E5-4FC5-2941-BB37-2FE900574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F1CF-3408-2944-9464-6A9AB07C0D6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FE8E5-4FC5-2941-BB37-2FE900574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11/relationships/webextension" Target="../webextensions/webextension1.xm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00313"/>
            <a:ext cx="9144000" cy="2387600"/>
          </a:xfrm>
        </p:spPr>
        <p:txBody>
          <a:bodyPr/>
          <a:lstStyle/>
          <a:p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Anonymity in the Bitcoin Peer-to-Peer Network</a:t>
            </a:r>
            <a:endParaRPr lang="en-US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4472"/>
            <a:ext cx="9144000" cy="855662"/>
          </a:xfrm>
        </p:spPr>
        <p:txBody>
          <a:bodyPr/>
          <a:lstStyle/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Shaileshh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Bojja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Venkatakrishnan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Giulia Fanti,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Pramod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Viswanath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0" y="5756693"/>
            <a:ext cx="2616200" cy="76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04672" y="1927035"/>
            <a:ext cx="10808208" cy="2387600"/>
          </a:xfrm>
        </p:spPr>
        <p:txBody>
          <a:bodyPr/>
          <a:lstStyle/>
          <a:p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Does diffusion solve </a:t>
            </a:r>
            <a:b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the problem?</a:t>
            </a:r>
            <a:endParaRPr lang="en-US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7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54423" y="2698540"/>
            <a:ext cx="10883153" cy="226106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Theorem</a:t>
            </a:r>
            <a:r>
              <a:rPr lang="en-US" sz="3000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: The maximum-likelihood probabilities of detection for diffusion and trickle are </a:t>
            </a:r>
            <a:r>
              <a:rPr lang="en-US" sz="3000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asymptotically identical</a:t>
            </a:r>
            <a:r>
              <a:rPr lang="en-US" sz="3000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 in d.</a:t>
            </a:r>
            <a:endParaRPr lang="en-US" sz="3000" dirty="0">
              <a:solidFill>
                <a:schemeClr val="tx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d-Regular Trees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0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Trees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A21631"/>
              </a:clrFrom>
              <a:clrTo>
                <a:srgbClr val="A2163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500" y="1825625"/>
            <a:ext cx="5895000" cy="4351338"/>
          </a:xfrm>
        </p:spPr>
      </p:pic>
      <p:sp>
        <p:nvSpPr>
          <p:cNvPr id="5" name="TextBox 4"/>
          <p:cNvSpPr txBox="1"/>
          <p:nvPr/>
        </p:nvSpPr>
        <p:spPr>
          <a:xfrm>
            <a:off x="3408218" y="6284425"/>
            <a:ext cx="56352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smtClean="0">
                <a:latin typeface="Helvetica Light" charset="0"/>
                <a:ea typeface="Helvetica Light" charset="0"/>
                <a:cs typeface="Helvetica Light" charset="0"/>
              </a:rPr>
              <a:t>Number of Corrupt Connections</a:t>
            </a:r>
            <a:endParaRPr lang="en-US" sz="250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814709" y="3678854"/>
            <a:ext cx="39360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smtClean="0">
                <a:latin typeface="Helvetica Light" charset="0"/>
                <a:ea typeface="Helvetica Light" charset="0"/>
                <a:cs typeface="Helvetica Light" charset="0"/>
              </a:rPr>
              <a:t>Probability of Detection</a:t>
            </a:r>
            <a:endParaRPr lang="en-US" sz="250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59142" y="2633799"/>
            <a:ext cx="15744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B0F0"/>
                </a:solidFill>
                <a:latin typeface="Helvetica" charset="0"/>
                <a:ea typeface="Helvetica" charset="0"/>
                <a:cs typeface="Helvetica" charset="0"/>
              </a:rPr>
              <a:t>Diffusion</a:t>
            </a:r>
            <a:endParaRPr lang="en-US" sz="2500" b="1" dirty="0">
              <a:solidFill>
                <a:srgbClr val="00B0F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695113" y="1670301"/>
            <a:ext cx="775184" cy="37649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70297" y="1444521"/>
            <a:ext cx="120129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smtClean="0">
                <a:latin typeface="Helvetica" charset="0"/>
                <a:ea typeface="Helvetica" charset="0"/>
                <a:cs typeface="Helvetica" charset="0"/>
              </a:rPr>
              <a:t>Trickle</a:t>
            </a:r>
            <a:endParaRPr lang="en-US" sz="25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796393" y="2457450"/>
            <a:ext cx="5119007" cy="3249386"/>
          </a:xfrm>
          <a:custGeom>
            <a:avLst/>
            <a:gdLst>
              <a:gd name="connsiteX0" fmla="*/ 195943 w 5119007"/>
              <a:gd name="connsiteY0" fmla="*/ 2408464 h 3249386"/>
              <a:gd name="connsiteX1" fmla="*/ 73478 w 5119007"/>
              <a:gd name="connsiteY1" fmla="*/ 2767693 h 3249386"/>
              <a:gd name="connsiteX2" fmla="*/ 24493 w 5119007"/>
              <a:gd name="connsiteY2" fmla="*/ 2988129 h 3249386"/>
              <a:gd name="connsiteX3" fmla="*/ 0 w 5119007"/>
              <a:gd name="connsiteY3" fmla="*/ 3249386 h 3249386"/>
              <a:gd name="connsiteX4" fmla="*/ 97971 w 5119007"/>
              <a:gd name="connsiteY4" fmla="*/ 3037114 h 3249386"/>
              <a:gd name="connsiteX5" fmla="*/ 318407 w 5119007"/>
              <a:gd name="connsiteY5" fmla="*/ 2473779 h 3249386"/>
              <a:gd name="connsiteX6" fmla="*/ 800100 w 5119007"/>
              <a:gd name="connsiteY6" fmla="*/ 1787979 h 3249386"/>
              <a:gd name="connsiteX7" fmla="*/ 1828800 w 5119007"/>
              <a:gd name="connsiteY7" fmla="*/ 1191986 h 3249386"/>
              <a:gd name="connsiteX8" fmla="*/ 3102428 w 5119007"/>
              <a:gd name="connsiteY8" fmla="*/ 693964 h 3249386"/>
              <a:gd name="connsiteX9" fmla="*/ 4784271 w 5119007"/>
              <a:gd name="connsiteY9" fmla="*/ 228600 h 3249386"/>
              <a:gd name="connsiteX10" fmla="*/ 5119007 w 5119007"/>
              <a:gd name="connsiteY10" fmla="*/ 195943 h 3249386"/>
              <a:gd name="connsiteX11" fmla="*/ 5119007 w 5119007"/>
              <a:gd name="connsiteY11" fmla="*/ 0 h 3249386"/>
              <a:gd name="connsiteX12" fmla="*/ 2865664 w 5119007"/>
              <a:gd name="connsiteY12" fmla="*/ 236764 h 3249386"/>
              <a:gd name="connsiteX13" fmla="*/ 1526721 w 5119007"/>
              <a:gd name="connsiteY13" fmla="*/ 840921 h 3249386"/>
              <a:gd name="connsiteX14" fmla="*/ 824593 w 5119007"/>
              <a:gd name="connsiteY14" fmla="*/ 1412421 h 3249386"/>
              <a:gd name="connsiteX15" fmla="*/ 449036 w 5119007"/>
              <a:gd name="connsiteY15" fmla="*/ 1796143 h 3249386"/>
              <a:gd name="connsiteX16" fmla="*/ 326571 w 5119007"/>
              <a:gd name="connsiteY16" fmla="*/ 2147207 h 3249386"/>
              <a:gd name="connsiteX17" fmla="*/ 228600 w 5119007"/>
              <a:gd name="connsiteY17" fmla="*/ 2359479 h 3249386"/>
              <a:gd name="connsiteX18" fmla="*/ 195943 w 5119007"/>
              <a:gd name="connsiteY18" fmla="*/ 2408464 h 324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19007" h="3249386">
                <a:moveTo>
                  <a:pt x="195943" y="2408464"/>
                </a:moveTo>
                <a:lnTo>
                  <a:pt x="73478" y="2767693"/>
                </a:lnTo>
                <a:lnTo>
                  <a:pt x="24493" y="2988129"/>
                </a:lnTo>
                <a:lnTo>
                  <a:pt x="0" y="3249386"/>
                </a:lnTo>
                <a:lnTo>
                  <a:pt x="97971" y="3037114"/>
                </a:lnTo>
                <a:lnTo>
                  <a:pt x="318407" y="2473779"/>
                </a:lnTo>
                <a:lnTo>
                  <a:pt x="800100" y="1787979"/>
                </a:lnTo>
                <a:lnTo>
                  <a:pt x="1828800" y="1191986"/>
                </a:lnTo>
                <a:lnTo>
                  <a:pt x="3102428" y="693964"/>
                </a:lnTo>
                <a:lnTo>
                  <a:pt x="4784271" y="228600"/>
                </a:lnTo>
                <a:lnTo>
                  <a:pt x="5119007" y="195943"/>
                </a:lnTo>
                <a:lnTo>
                  <a:pt x="5119007" y="0"/>
                </a:lnTo>
                <a:lnTo>
                  <a:pt x="2865664" y="236764"/>
                </a:lnTo>
                <a:lnTo>
                  <a:pt x="1526721" y="840921"/>
                </a:lnTo>
                <a:lnTo>
                  <a:pt x="824593" y="1412421"/>
                </a:lnTo>
                <a:lnTo>
                  <a:pt x="449036" y="1796143"/>
                </a:lnTo>
                <a:lnTo>
                  <a:pt x="326571" y="2147207"/>
                </a:lnTo>
                <a:lnTo>
                  <a:pt x="228600" y="2359479"/>
                </a:lnTo>
                <a:lnTo>
                  <a:pt x="195943" y="2408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837464" y="4874079"/>
            <a:ext cx="2857649" cy="375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046720" y="2277687"/>
            <a:ext cx="1712422" cy="58189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38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Bitcoin Graph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29" y="1825625"/>
            <a:ext cx="5908542" cy="4351338"/>
          </a:xfrm>
        </p:spPr>
      </p:pic>
      <p:sp>
        <p:nvSpPr>
          <p:cNvPr id="5" name="TextBox 4"/>
          <p:cNvSpPr txBox="1"/>
          <p:nvPr/>
        </p:nvSpPr>
        <p:spPr>
          <a:xfrm>
            <a:off x="3408218" y="6284425"/>
            <a:ext cx="56352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smtClean="0">
                <a:latin typeface="Helvetica Light" charset="0"/>
                <a:ea typeface="Helvetica Light" charset="0"/>
                <a:cs typeface="Helvetica Light" charset="0"/>
              </a:rPr>
              <a:t>Number of Corrupt Connections</a:t>
            </a:r>
            <a:endParaRPr lang="en-US" sz="250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814709" y="3678854"/>
            <a:ext cx="39360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smtClean="0">
                <a:latin typeface="Helvetica Light" charset="0"/>
                <a:ea typeface="Helvetica Light" charset="0"/>
                <a:cs typeface="Helvetica Light" charset="0"/>
              </a:rPr>
              <a:t>Probability of Detection</a:t>
            </a:r>
            <a:endParaRPr lang="en-US" sz="2500"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8" name="Straight Arrow Connector 7"/>
          <p:cNvCxnSpPr>
            <a:stCxn id="9" idx="1"/>
          </p:cNvCxnSpPr>
          <p:nvPr/>
        </p:nvCxnSpPr>
        <p:spPr>
          <a:xfrm flipH="1" flipV="1">
            <a:off x="8444754" y="2796989"/>
            <a:ext cx="1153023" cy="45970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597777" y="3018163"/>
            <a:ext cx="15744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B0F0"/>
                </a:solidFill>
                <a:latin typeface="Helvetica" charset="0"/>
                <a:ea typeface="Helvetica" charset="0"/>
                <a:cs typeface="Helvetica" charset="0"/>
              </a:rPr>
              <a:t>Diffusion</a:t>
            </a:r>
            <a:endParaRPr lang="en-US" sz="2500" b="1" dirty="0">
              <a:solidFill>
                <a:srgbClr val="00B0F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335787" y="1997421"/>
            <a:ext cx="775184" cy="37649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10971" y="1771641"/>
            <a:ext cx="1201291" cy="4770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500" b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Trickle</a:t>
            </a:r>
            <a:endParaRPr lang="en-US" sz="25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865418" y="3138055"/>
            <a:ext cx="5039591" cy="2483427"/>
          </a:xfrm>
          <a:custGeom>
            <a:avLst/>
            <a:gdLst>
              <a:gd name="connsiteX0" fmla="*/ 1932709 w 5039591"/>
              <a:gd name="connsiteY0" fmla="*/ 529936 h 2483427"/>
              <a:gd name="connsiteX1" fmla="*/ 758537 w 5039591"/>
              <a:gd name="connsiteY1" fmla="*/ 1246909 h 2483427"/>
              <a:gd name="connsiteX2" fmla="*/ 363682 w 5039591"/>
              <a:gd name="connsiteY2" fmla="*/ 1735281 h 2483427"/>
              <a:gd name="connsiteX3" fmla="*/ 135082 w 5039591"/>
              <a:gd name="connsiteY3" fmla="*/ 2109354 h 2483427"/>
              <a:gd name="connsiteX4" fmla="*/ 0 w 5039591"/>
              <a:gd name="connsiteY4" fmla="*/ 2483427 h 2483427"/>
              <a:gd name="connsiteX5" fmla="*/ 135082 w 5039591"/>
              <a:gd name="connsiteY5" fmla="*/ 2431472 h 2483427"/>
              <a:gd name="connsiteX6" fmla="*/ 1766455 w 5039591"/>
              <a:gd name="connsiteY6" fmla="*/ 1184563 h 2483427"/>
              <a:gd name="connsiteX7" fmla="*/ 5039591 w 5039591"/>
              <a:gd name="connsiteY7" fmla="*/ 145472 h 2483427"/>
              <a:gd name="connsiteX8" fmla="*/ 5039591 w 5039591"/>
              <a:gd name="connsiteY8" fmla="*/ 0 h 2483427"/>
              <a:gd name="connsiteX9" fmla="*/ 1932709 w 5039591"/>
              <a:gd name="connsiteY9" fmla="*/ 529936 h 2483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9591" h="2483427">
                <a:moveTo>
                  <a:pt x="1932709" y="529936"/>
                </a:moveTo>
                <a:lnTo>
                  <a:pt x="758537" y="1246909"/>
                </a:lnTo>
                <a:lnTo>
                  <a:pt x="363682" y="1735281"/>
                </a:lnTo>
                <a:lnTo>
                  <a:pt x="135082" y="2109354"/>
                </a:lnTo>
                <a:lnTo>
                  <a:pt x="0" y="2483427"/>
                </a:lnTo>
                <a:lnTo>
                  <a:pt x="135082" y="2431472"/>
                </a:lnTo>
                <a:lnTo>
                  <a:pt x="1766455" y="1184563"/>
                </a:lnTo>
                <a:lnTo>
                  <a:pt x="5039591" y="145472"/>
                </a:lnTo>
                <a:lnTo>
                  <a:pt x="5039591" y="0"/>
                </a:lnTo>
                <a:lnTo>
                  <a:pt x="1932709" y="529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31873" y="4873336"/>
            <a:ext cx="2888672" cy="218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6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99577" y="2119313"/>
            <a:ext cx="9879106" cy="27289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Diffusion does not have (significantly) better anonymity properties than trickle.</a:t>
            </a:r>
            <a:endParaRPr lang="en-US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00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8" r="-98" b="9383"/>
          <a:stretch/>
        </p:blipFill>
        <p:spPr>
          <a:xfrm>
            <a:off x="5563369" y="643467"/>
            <a:ext cx="6483927" cy="621453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Redesign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Can </a:t>
            </a:r>
            <a:r>
              <a:rPr lang="en-US" sz="2700" dirty="0" smtClean="0"/>
              <a:t>we </a:t>
            </a:r>
            <a:r>
              <a:rPr lang="en-US" sz="2700" dirty="0" smtClean="0"/>
              <a:t>design a better network?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96088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9656064" y="3282948"/>
            <a:ext cx="1828800" cy="8926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Model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529416" y="4655871"/>
            <a:ext cx="179918" cy="851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3"/>
          </p:cNvCxnSpPr>
          <p:nvPr/>
        </p:nvCxnSpPr>
        <p:spPr>
          <a:xfrm flipV="1">
            <a:off x="2865965" y="5336642"/>
            <a:ext cx="1926168" cy="613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352800" y="4432298"/>
            <a:ext cx="1574800" cy="4614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494861" y="4127498"/>
            <a:ext cx="1371074" cy="50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617631" y="5164793"/>
            <a:ext cx="3255436" cy="342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291135" y="3189416"/>
            <a:ext cx="1574800" cy="4614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10" idx="0"/>
          </p:cNvCxnSpPr>
          <p:nvPr/>
        </p:nvCxnSpPr>
        <p:spPr>
          <a:xfrm>
            <a:off x="8856132" y="2854185"/>
            <a:ext cx="495301" cy="2039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437716" y="2590797"/>
            <a:ext cx="2842684" cy="339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221564" y="3282948"/>
            <a:ext cx="1384301" cy="591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8" idx="2"/>
          </p:cNvCxnSpPr>
          <p:nvPr/>
        </p:nvCxnSpPr>
        <p:spPr>
          <a:xfrm flipV="1">
            <a:off x="2809874" y="2711580"/>
            <a:ext cx="333376" cy="971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16546" y="4114064"/>
            <a:ext cx="1509979" cy="1103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665" y="3204631"/>
            <a:ext cx="1227667" cy="12276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132" y="3513665"/>
            <a:ext cx="1227667" cy="12276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298" y="5336642"/>
            <a:ext cx="1227667" cy="12276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416" y="1483913"/>
            <a:ext cx="1227667" cy="12276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765" y="1833826"/>
            <a:ext cx="1227667" cy="12276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599" y="4893732"/>
            <a:ext cx="1227667" cy="12276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865" y="4432298"/>
            <a:ext cx="1227667" cy="12276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472" y="2438398"/>
            <a:ext cx="1227667" cy="122766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258228" y="3501473"/>
            <a:ext cx="1225296" cy="122529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129861" y="1821634"/>
            <a:ext cx="1225296" cy="122529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611961" y="4420106"/>
            <a:ext cx="1225296" cy="122529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9814596" y="3313838"/>
            <a:ext cx="153920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>
                <a:latin typeface="Helvetica Light" charset="0"/>
                <a:ea typeface="Helvetica Light" charset="0"/>
                <a:cs typeface="Helvetica Light" charset="0"/>
              </a:rPr>
              <a:t>f</a:t>
            </a:r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raction p</a:t>
            </a:r>
          </a:p>
          <a:p>
            <a:pPr algn="ctr"/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of spies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66793" y="2559906"/>
            <a:ext cx="1828800" cy="131471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18729" y="2590797"/>
            <a:ext cx="175240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learn the</a:t>
            </a:r>
          </a:p>
          <a:p>
            <a:pPr algn="ctr"/>
            <a:r>
              <a:rPr lang="en-US" sz="2500" dirty="0">
                <a:latin typeface="Helvetica Light" charset="0"/>
                <a:ea typeface="Helvetica Light" charset="0"/>
                <a:cs typeface="Helvetica Light" charset="0"/>
              </a:rPr>
              <a:t>g</a:t>
            </a:r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raph over</a:t>
            </a:r>
          </a:p>
          <a:p>
            <a:pPr algn="ctr"/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time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231057" y="5754023"/>
            <a:ext cx="1828800" cy="8903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272847" y="5754023"/>
            <a:ext cx="18053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>
                <a:latin typeface="Helvetica Light" charset="0"/>
                <a:ea typeface="Helvetica Light" charset="0"/>
                <a:cs typeface="Helvetica Light" charset="0"/>
              </a:rPr>
              <a:t>h</a:t>
            </a:r>
            <a:r>
              <a:rPr lang="en-US" sz="2500" smtClean="0">
                <a:latin typeface="Helvetica Light" charset="0"/>
                <a:ea typeface="Helvetica Light" charset="0"/>
                <a:cs typeface="Helvetica Light" charset="0"/>
              </a:rPr>
              <a:t>onest-</a:t>
            </a:r>
            <a:endParaRPr lang="en-US" sz="2500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sz="2500" dirty="0">
                <a:latin typeface="Helvetica Light" charset="0"/>
                <a:ea typeface="Helvetica Light" charset="0"/>
                <a:cs typeface="Helvetica Light" charset="0"/>
              </a:rPr>
              <a:t>b</a:t>
            </a:r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ut-curious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286616" y="1390321"/>
            <a:ext cx="1828800" cy="8903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355657" y="1390321"/>
            <a:ext cx="17508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>
                <a:latin typeface="Helvetica Light" charset="0"/>
                <a:ea typeface="Helvetica Light" charset="0"/>
                <a:cs typeface="Helvetica Light" charset="0"/>
              </a:rPr>
              <a:t>o</a:t>
            </a:r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bserve all</a:t>
            </a:r>
          </a:p>
          <a:p>
            <a:pPr algn="ctr"/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metadata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/>
      <p:bldP spid="44" grpId="0" animBg="1"/>
      <p:bldP spid="45" grpId="1"/>
      <p:bldP spid="46" grpId="0" animBg="1"/>
      <p:bldP spid="47" grpId="0"/>
      <p:bldP spid="48" grpId="0" animBg="1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 for Anonymity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6378" y="3709362"/>
            <a:ext cx="243207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>
                <a:latin typeface="Helvetica Light" charset="0"/>
                <a:ea typeface="Helvetica Light" charset="0"/>
                <a:cs typeface="Helvetica Light" charset="0"/>
              </a:rPr>
              <a:t>Recall </a:t>
            </a:r>
            <a:endParaRPr lang="en-US" sz="2500" b="1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sz="2500" b="1" dirty="0" smtClean="0">
                <a:latin typeface="Helvetica Light" charset="0"/>
                <a:ea typeface="Helvetica Light" charset="0"/>
                <a:cs typeface="Helvetica Light" charset="0"/>
              </a:rPr>
              <a:t>(</a:t>
            </a:r>
            <a:r>
              <a:rPr lang="en-US" sz="2500" b="1" dirty="0">
                <a:latin typeface="Helvetica Light" charset="0"/>
                <a:ea typeface="Helvetica Light" charset="0"/>
                <a:cs typeface="Helvetica Light" charset="0"/>
              </a:rPr>
              <a:t>Probability of </a:t>
            </a:r>
          </a:p>
          <a:p>
            <a:pPr algn="ctr"/>
            <a:r>
              <a:rPr lang="en-US" sz="2500" b="1" smtClean="0">
                <a:latin typeface="Helvetica Light" charset="0"/>
                <a:ea typeface="Helvetica Light" charset="0"/>
                <a:cs typeface="Helvetica Light" charset="0"/>
              </a:rPr>
              <a:t>Detection</a:t>
            </a:r>
            <a:r>
              <a:rPr lang="en-US" sz="2500" b="1" smtClean="0">
                <a:latin typeface="Helvetica Light" charset="0"/>
                <a:ea typeface="Helvetica Light" charset="0"/>
                <a:cs typeface="Helvetica Light" charset="0"/>
              </a:rPr>
              <a:t>)</a:t>
            </a:r>
            <a:endParaRPr lang="en-US" sz="2500" b="1" dirty="0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96425" y="4094082"/>
            <a:ext cx="16273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latin typeface="Helvetica Light" charset="0"/>
                <a:ea typeface="Helvetica Light" charset="0"/>
                <a:cs typeface="Helvetica Light" charset="0"/>
              </a:rPr>
              <a:t>Precision</a:t>
            </a:r>
            <a:endParaRPr lang="en-US" sz="2500" b="1" dirty="0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01530" y="2634095"/>
            <a:ext cx="1075267" cy="1075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00344" y="3803963"/>
            <a:ext cx="1075267" cy="1075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00343" y="4973831"/>
            <a:ext cx="1075267" cy="1075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67264" y="2634095"/>
            <a:ext cx="1075267" cy="10752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67262" y="3803962"/>
            <a:ext cx="1075267" cy="1075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67262" y="4973831"/>
            <a:ext cx="1075267" cy="1075267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3" idx="3"/>
            <a:endCxn id="2" idx="1"/>
          </p:cNvCxnSpPr>
          <p:nvPr/>
        </p:nvCxnSpPr>
        <p:spPr>
          <a:xfrm>
            <a:off x="5542531" y="3171729"/>
            <a:ext cx="21589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3"/>
          </p:cNvCxnSpPr>
          <p:nvPr/>
        </p:nvCxnSpPr>
        <p:spPr>
          <a:xfrm flipV="1">
            <a:off x="5542529" y="3276825"/>
            <a:ext cx="2157814" cy="1064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3"/>
            <a:endCxn id="8" idx="1"/>
          </p:cNvCxnSpPr>
          <p:nvPr/>
        </p:nvCxnSpPr>
        <p:spPr>
          <a:xfrm flipV="1">
            <a:off x="5542529" y="4341597"/>
            <a:ext cx="2157815" cy="1169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07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Goal: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6669" y="2636799"/>
            <a:ext cx="10978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Design a distributed flooding protocol that minimizes the maximum </a:t>
            </a:r>
            <a:r>
              <a:rPr lang="en-US" sz="3600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precision </a:t>
            </a:r>
            <a:r>
              <a:rPr lang="en-US" sz="36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3600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recall</a:t>
            </a:r>
            <a:r>
              <a:rPr lang="en-US" sz="36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achievable by a </a:t>
            </a:r>
            <a:r>
              <a:rPr lang="en-US" sz="360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computationally-unbounded adversary. </a:t>
            </a:r>
            <a:endParaRPr lang="en-US" sz="36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02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60" y="1865713"/>
            <a:ext cx="4789424" cy="4122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Limits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344594" y="2299741"/>
                <a:ext cx="2079993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500" b="0" i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Max</m:t>
                    </m:r>
                    <m:r>
                      <a:rPr lang="en-US" sz="2500" b="0" i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500" b="0" i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recall</m:t>
                    </m:r>
                    <m:r>
                      <a:rPr lang="en-US" sz="25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≥</m:t>
                    </m:r>
                    <m:r>
                      <a:rPr lang="en-US" sz="25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sz="25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endParaRPr lang="en-US" sz="25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594" y="2299741"/>
                <a:ext cx="2079993" cy="384721"/>
              </a:xfrm>
              <a:prstGeom prst="rect">
                <a:avLst/>
              </a:prstGeom>
              <a:blipFill rotWithShape="0">
                <a:blip r:embed="rId3"/>
                <a:stretch>
                  <a:fillRect l="-5279" t="-141270" r="-587" b="-17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635253" y="5126909"/>
                <a:ext cx="2745688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latin typeface="Cambria Math" charset="0"/>
                        </a:rPr>
                        <m:t>Max</m:t>
                      </m:r>
                      <m:r>
                        <a:rPr lang="en-US" sz="2500" b="0" i="0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500" b="0" i="0" smtClean="0">
                          <a:latin typeface="Cambria Math" charset="0"/>
                        </a:rPr>
                        <m:t>precision</m:t>
                      </m:r>
                      <m:r>
                        <a:rPr lang="en-US" sz="2500" b="0" i="1" smtClean="0">
                          <a:latin typeface="Cambria Math" charset="0"/>
                        </a:rPr>
                        <m:t>≥</m:t>
                      </m:r>
                      <m:sSup>
                        <m:sSup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500" b="0" i="1" smtClean="0">
                              <a:latin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lang="en-US" sz="25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500" b="0" dirty="0" smtClean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253" y="5126909"/>
                <a:ext cx="2745688" cy="384721"/>
              </a:xfrm>
              <a:prstGeom prst="rect">
                <a:avLst/>
              </a:prstGeom>
              <a:blipFill rotWithShape="0">
                <a:blip r:embed="rId4"/>
                <a:stretch>
                  <a:fillRect l="-2217" t="-141270" r="-665" b="-17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59751" y="3650199"/>
            <a:ext cx="17636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Helvetica Light" charset="0"/>
                <a:ea typeface="Helvetica Light" charset="0"/>
                <a:cs typeface="Helvetica Light" charset="0"/>
              </a:rPr>
              <a:t>Precision</a:t>
            </a:r>
            <a:endParaRPr lang="en-US" sz="30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4590" y="6125468"/>
            <a:ext cx="12506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latin typeface="Helvetica Light" charset="0"/>
                <a:ea typeface="Helvetica Light" charset="0"/>
                <a:cs typeface="Helvetica Light" charset="0"/>
              </a:rPr>
              <a:t>Recall</a:t>
            </a:r>
            <a:endParaRPr lang="en-US" sz="30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2075" y="5827237"/>
            <a:ext cx="4672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0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20284" y="5886941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Helvetica Light" charset="0"/>
                <a:ea typeface="Helvetica Light" charset="0"/>
                <a:cs typeface="Helvetica Light" charset="0"/>
              </a:rPr>
              <a:t>1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42075" y="1627186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Helvetica Light" charset="0"/>
                <a:ea typeface="Helvetica Light" charset="0"/>
                <a:cs typeface="Helvetica Light" charset="0"/>
              </a:rPr>
              <a:t>1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82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“Untraceable Bitcoin”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642" b="6982"/>
          <a:stretch/>
        </p:blipFill>
        <p:spPr>
          <a:xfrm>
            <a:off x="1023002" y="3187702"/>
            <a:ext cx="1547015" cy="595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27" y="1842369"/>
            <a:ext cx="7444740" cy="1317901"/>
          </a:xfrm>
          <a:prstGeom prst="rect">
            <a:avLst/>
          </a:prstGeom>
        </p:spPr>
      </p:pic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6" name="Add-in 5" title="Web Video Player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7108040"/>
                  </p:ext>
                </p:extLst>
              </p:nvPr>
            </p:nvGraphicFramePr>
            <p:xfrm>
              <a:off x="5776038" y="3291840"/>
              <a:ext cx="6204126" cy="3493008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6" name="Add-in 5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76038" y="3291840"/>
                <a:ext cx="6204126" cy="3493008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/>
          <p:cNvSpPr/>
          <p:nvPr/>
        </p:nvSpPr>
        <p:spPr>
          <a:xfrm>
            <a:off x="5673107" y="3783014"/>
            <a:ext cx="47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=k8LqlMzEe-I</a:t>
            </a:r>
          </a:p>
        </p:txBody>
      </p:sp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Algorithm: Dandelion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36" y="1809222"/>
            <a:ext cx="8245594" cy="4789720"/>
          </a:xfrm>
        </p:spPr>
      </p:pic>
      <p:grpSp>
        <p:nvGrpSpPr>
          <p:cNvPr id="8" name="Group 7"/>
          <p:cNvGrpSpPr/>
          <p:nvPr/>
        </p:nvGrpSpPr>
        <p:grpSpPr>
          <a:xfrm rot="16200000">
            <a:off x="6101089" y="767088"/>
            <a:ext cx="8151688" cy="4030135"/>
            <a:chOff x="1540933" y="2302934"/>
            <a:chExt cx="8151688" cy="40301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r="51768" b="40173"/>
            <a:stretch/>
          </p:blipFill>
          <p:spPr>
            <a:xfrm rot="5400000">
              <a:off x="5120527" y="1760975"/>
              <a:ext cx="4030135" cy="5114053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7" name="Freeform 6"/>
            <p:cNvSpPr/>
            <p:nvPr/>
          </p:nvSpPr>
          <p:spPr>
            <a:xfrm>
              <a:off x="1540933" y="3903561"/>
              <a:ext cx="3031067" cy="651505"/>
            </a:xfrm>
            <a:custGeom>
              <a:avLst/>
              <a:gdLst>
                <a:gd name="connsiteX0" fmla="*/ 3031067 w 3031067"/>
                <a:gd name="connsiteY0" fmla="*/ 666028 h 666028"/>
                <a:gd name="connsiteX1" fmla="*/ 2252134 w 3031067"/>
                <a:gd name="connsiteY1" fmla="*/ 445894 h 666028"/>
                <a:gd name="connsiteX2" fmla="*/ 1574800 w 3031067"/>
                <a:gd name="connsiteY2" fmla="*/ 22561 h 666028"/>
                <a:gd name="connsiteX3" fmla="*/ 0 w 3031067"/>
                <a:gd name="connsiteY3" fmla="*/ 124161 h 666028"/>
                <a:gd name="connsiteX0" fmla="*/ 3031067 w 3031067"/>
                <a:gd name="connsiteY0" fmla="*/ 703355 h 703355"/>
                <a:gd name="connsiteX1" fmla="*/ 2252134 w 3031067"/>
                <a:gd name="connsiteY1" fmla="*/ 483221 h 703355"/>
                <a:gd name="connsiteX2" fmla="*/ 1574800 w 3031067"/>
                <a:gd name="connsiteY2" fmla="*/ 59888 h 703355"/>
                <a:gd name="connsiteX3" fmla="*/ 0 w 3031067"/>
                <a:gd name="connsiteY3" fmla="*/ 161488 h 703355"/>
                <a:gd name="connsiteX0" fmla="*/ 3031067 w 3031067"/>
                <a:gd name="connsiteY0" fmla="*/ 703355 h 703355"/>
                <a:gd name="connsiteX1" fmla="*/ 2252134 w 3031067"/>
                <a:gd name="connsiteY1" fmla="*/ 483221 h 703355"/>
                <a:gd name="connsiteX2" fmla="*/ 1574800 w 3031067"/>
                <a:gd name="connsiteY2" fmla="*/ 59888 h 703355"/>
                <a:gd name="connsiteX3" fmla="*/ 0 w 3031067"/>
                <a:gd name="connsiteY3" fmla="*/ 161488 h 703355"/>
                <a:gd name="connsiteX0" fmla="*/ 3031067 w 3031067"/>
                <a:gd name="connsiteY0" fmla="*/ 703355 h 703355"/>
                <a:gd name="connsiteX1" fmla="*/ 2252134 w 3031067"/>
                <a:gd name="connsiteY1" fmla="*/ 483221 h 703355"/>
                <a:gd name="connsiteX2" fmla="*/ 1574800 w 3031067"/>
                <a:gd name="connsiteY2" fmla="*/ 59888 h 703355"/>
                <a:gd name="connsiteX3" fmla="*/ 0 w 3031067"/>
                <a:gd name="connsiteY3" fmla="*/ 161488 h 703355"/>
                <a:gd name="connsiteX0" fmla="*/ 3031067 w 3031067"/>
                <a:gd name="connsiteY0" fmla="*/ 703355 h 703355"/>
                <a:gd name="connsiteX1" fmla="*/ 1574800 w 3031067"/>
                <a:gd name="connsiteY1" fmla="*/ 59888 h 703355"/>
                <a:gd name="connsiteX2" fmla="*/ 0 w 3031067"/>
                <a:gd name="connsiteY2" fmla="*/ 161488 h 703355"/>
                <a:gd name="connsiteX0" fmla="*/ 3031067 w 3031067"/>
                <a:gd name="connsiteY0" fmla="*/ 703355 h 703355"/>
                <a:gd name="connsiteX1" fmla="*/ 1574800 w 3031067"/>
                <a:gd name="connsiteY1" fmla="*/ 59888 h 703355"/>
                <a:gd name="connsiteX2" fmla="*/ 0 w 3031067"/>
                <a:gd name="connsiteY2" fmla="*/ 161488 h 703355"/>
                <a:gd name="connsiteX0" fmla="*/ 3031067 w 3031067"/>
                <a:gd name="connsiteY0" fmla="*/ 703355 h 703355"/>
                <a:gd name="connsiteX1" fmla="*/ 1574800 w 3031067"/>
                <a:gd name="connsiteY1" fmla="*/ 59888 h 703355"/>
                <a:gd name="connsiteX2" fmla="*/ 0 w 3031067"/>
                <a:gd name="connsiteY2" fmla="*/ 161488 h 703355"/>
                <a:gd name="connsiteX0" fmla="*/ 3031067 w 3031067"/>
                <a:gd name="connsiteY0" fmla="*/ 618658 h 618658"/>
                <a:gd name="connsiteX1" fmla="*/ 1507067 w 3031067"/>
                <a:gd name="connsiteY1" fmla="*/ 110658 h 618658"/>
                <a:gd name="connsiteX2" fmla="*/ 0 w 3031067"/>
                <a:gd name="connsiteY2" fmla="*/ 76791 h 618658"/>
                <a:gd name="connsiteX0" fmla="*/ 3031067 w 3031067"/>
                <a:gd name="connsiteY0" fmla="*/ 651505 h 651505"/>
                <a:gd name="connsiteX1" fmla="*/ 1507067 w 3031067"/>
                <a:gd name="connsiteY1" fmla="*/ 143505 h 651505"/>
                <a:gd name="connsiteX2" fmla="*/ 0 w 3031067"/>
                <a:gd name="connsiteY2" fmla="*/ 109638 h 651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31067" h="651505">
                  <a:moveTo>
                    <a:pt x="3031067" y="651505"/>
                  </a:moveTo>
                  <a:cubicBezTo>
                    <a:pt x="2168879" y="635984"/>
                    <a:pt x="2079978" y="369282"/>
                    <a:pt x="1507067" y="143505"/>
                  </a:cubicBezTo>
                  <a:cubicBezTo>
                    <a:pt x="934156" y="-82272"/>
                    <a:pt x="310444" y="-429"/>
                    <a:pt x="0" y="109638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793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24629 L -0.0961 0.10324 C -0.11615 0.07106 -0.1461 0.05393 -0.17774 0.05393 C -0.21355 0.05393 -0.24219 0.07106 -0.26224 0.10324 L -0.35821 0.24629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963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893376" y="1879641"/>
            <a:ext cx="4132882" cy="4121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Dandelion different from Tor?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752885" y="1952914"/>
            <a:ext cx="371960" cy="40295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28274" y="1970350"/>
            <a:ext cx="371960" cy="40295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91201" y="3269927"/>
            <a:ext cx="371960" cy="40295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96760" y="5799339"/>
            <a:ext cx="371960" cy="40295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51039" y="3267652"/>
            <a:ext cx="371960" cy="40295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092270" y="4929847"/>
            <a:ext cx="371960" cy="402956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67499" y="4829564"/>
            <a:ext cx="371960" cy="40295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9" idx="7"/>
            <a:endCxn id="6" idx="3"/>
          </p:cNvCxnSpPr>
          <p:nvPr/>
        </p:nvCxnSpPr>
        <p:spPr>
          <a:xfrm flipV="1">
            <a:off x="2409758" y="3613871"/>
            <a:ext cx="3435915" cy="1374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9" idx="6"/>
            <a:endCxn id="7" idx="1"/>
          </p:cNvCxnSpPr>
          <p:nvPr/>
        </p:nvCxnSpPr>
        <p:spPr>
          <a:xfrm>
            <a:off x="2464230" y="5131325"/>
            <a:ext cx="1487002" cy="727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7" idx="0"/>
            <a:endCxn id="4" idx="4"/>
          </p:cNvCxnSpPr>
          <p:nvPr/>
        </p:nvCxnSpPr>
        <p:spPr>
          <a:xfrm flipH="1" flipV="1">
            <a:off x="2938865" y="2355870"/>
            <a:ext cx="1143875" cy="34434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6"/>
            <a:endCxn id="5" idx="2"/>
          </p:cNvCxnSpPr>
          <p:nvPr/>
        </p:nvCxnSpPr>
        <p:spPr>
          <a:xfrm>
            <a:off x="3124845" y="2154392"/>
            <a:ext cx="1603429" cy="17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5" idx="3"/>
            <a:endCxn id="8" idx="6"/>
          </p:cNvCxnSpPr>
          <p:nvPr/>
        </p:nvCxnSpPr>
        <p:spPr>
          <a:xfrm flipH="1">
            <a:off x="2122999" y="2314294"/>
            <a:ext cx="2659747" cy="1154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8" idx="6"/>
            <a:endCxn id="6" idx="2"/>
          </p:cNvCxnSpPr>
          <p:nvPr/>
        </p:nvCxnSpPr>
        <p:spPr>
          <a:xfrm>
            <a:off x="2122999" y="3469130"/>
            <a:ext cx="3668202" cy="2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7" idx="7"/>
            <a:endCxn id="10" idx="2"/>
          </p:cNvCxnSpPr>
          <p:nvPr/>
        </p:nvCxnSpPr>
        <p:spPr>
          <a:xfrm flipV="1">
            <a:off x="4214248" y="5031042"/>
            <a:ext cx="1353251" cy="827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0" idx="1"/>
            <a:endCxn id="4" idx="5"/>
          </p:cNvCxnSpPr>
          <p:nvPr/>
        </p:nvCxnSpPr>
        <p:spPr>
          <a:xfrm flipH="1" flipV="1">
            <a:off x="3070373" y="2296858"/>
            <a:ext cx="2551598" cy="2591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629687" y="4984068"/>
            <a:ext cx="35426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Helvetica Light" charset="0"/>
                <a:ea typeface="Helvetica Light" charset="0"/>
                <a:cs typeface="Helvetica Light" charset="0"/>
              </a:rPr>
              <a:t>3</a:t>
            </a:r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) No encryption required.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15990" y="2154392"/>
            <a:ext cx="354265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Helvetica Light" charset="0"/>
                <a:ea typeface="Helvetica Light" charset="0"/>
                <a:cs typeface="Helvetica Light" charset="0"/>
              </a:rPr>
              <a:t>1</a:t>
            </a:r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) Messages propagate over the </a:t>
            </a:r>
            <a:r>
              <a:rPr lang="en-US" sz="2500" b="1" dirty="0" smtClean="0">
                <a:latin typeface="Helvetica Light" charset="0"/>
                <a:ea typeface="Helvetica Light" charset="0"/>
                <a:cs typeface="Helvetica Light" charset="0"/>
              </a:rPr>
              <a:t>same </a:t>
            </a:r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cycle graph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77701" y="3769719"/>
            <a:ext cx="35426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Helvetica Light" charset="0"/>
                <a:ea typeface="Helvetica Light" charset="0"/>
                <a:cs typeface="Helvetica Light" charset="0"/>
              </a:rPr>
              <a:t>2</a:t>
            </a:r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) Cycle graph changes dynamically.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8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Performance: Achievable Region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48" y="1825625"/>
            <a:ext cx="5719903" cy="4351338"/>
          </a:xfrm>
        </p:spPr>
      </p:pic>
      <p:sp>
        <p:nvSpPr>
          <p:cNvPr id="6" name="TextBox 5"/>
          <p:cNvSpPr txBox="1"/>
          <p:nvPr/>
        </p:nvSpPr>
        <p:spPr>
          <a:xfrm>
            <a:off x="7918704" y="3503053"/>
            <a:ext cx="13805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Helvetica Light" charset="0"/>
                <a:ea typeface="Helvetica Light" charset="0"/>
                <a:cs typeface="Helvetica Light" charset="0"/>
              </a:rPr>
              <a:t>Flooding</a:t>
            </a:r>
            <a:endParaRPr lang="en-US" sz="2200" b="1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5808" y="4737191"/>
            <a:ext cx="14109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Helvetica Light" charset="0"/>
                <a:ea typeface="Helvetica Light" charset="0"/>
                <a:cs typeface="Helvetica Light" charset="0"/>
              </a:rPr>
              <a:t>Diffusion</a:t>
            </a:r>
            <a:endParaRPr lang="en-US" sz="2200" b="1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9" y="5457077"/>
            <a:ext cx="15520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Helvetica Light" charset="0"/>
                <a:ea typeface="Helvetica Light" charset="0"/>
                <a:cs typeface="Helvetica Light" charset="0"/>
              </a:rPr>
              <a:t>Dandelion</a:t>
            </a:r>
            <a:endParaRPr lang="en-US" sz="2200" b="1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9" name="Rectangle 8"/>
          <p:cNvSpPr/>
          <p:nvPr/>
        </p:nvSpPr>
        <p:spPr>
          <a:xfrm rot="946177">
            <a:off x="5097608" y="4288117"/>
            <a:ext cx="151555" cy="754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22164" y="4995447"/>
            <a:ext cx="151555" cy="17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07771" y="3733885"/>
            <a:ext cx="17636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Helvetica Light" charset="0"/>
                <a:ea typeface="Helvetica Light" charset="0"/>
                <a:cs typeface="Helvetica Light" charset="0"/>
              </a:rPr>
              <a:t>Precision</a:t>
            </a:r>
            <a:endParaRPr lang="en-US" sz="30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5999" y="6202404"/>
            <a:ext cx="12506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latin typeface="Helvetica Light" charset="0"/>
                <a:ea typeface="Helvetica Light" charset="0"/>
                <a:cs typeface="Helvetica Light" charset="0"/>
              </a:rPr>
              <a:t>Recall</a:t>
            </a:r>
            <a:endParaRPr lang="en-US" sz="30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060197" y="5393410"/>
            <a:ext cx="906650" cy="139485"/>
          </a:xfrm>
          <a:custGeom>
            <a:avLst/>
            <a:gdLst>
              <a:gd name="connsiteX0" fmla="*/ 30996 w 906650"/>
              <a:gd name="connsiteY0" fmla="*/ 0 h 139485"/>
              <a:gd name="connsiteX1" fmla="*/ 0 w 906650"/>
              <a:gd name="connsiteY1" fmla="*/ 139485 h 139485"/>
              <a:gd name="connsiteX2" fmla="*/ 759417 w 906650"/>
              <a:gd name="connsiteY2" fmla="*/ 108488 h 139485"/>
              <a:gd name="connsiteX3" fmla="*/ 821410 w 906650"/>
              <a:gd name="connsiteY3" fmla="*/ 77492 h 139485"/>
              <a:gd name="connsiteX4" fmla="*/ 906650 w 906650"/>
              <a:gd name="connsiteY4" fmla="*/ 23248 h 139485"/>
              <a:gd name="connsiteX5" fmla="*/ 30996 w 906650"/>
              <a:gd name="connsiteY5" fmla="*/ 0 h 13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6650" h="139485">
                <a:moveTo>
                  <a:pt x="30996" y="0"/>
                </a:moveTo>
                <a:lnTo>
                  <a:pt x="0" y="139485"/>
                </a:lnTo>
                <a:lnTo>
                  <a:pt x="759417" y="108488"/>
                </a:lnTo>
                <a:lnTo>
                  <a:pt x="821410" y="77492"/>
                </a:lnTo>
                <a:lnTo>
                  <a:pt x="906650" y="23248"/>
                </a:lnTo>
                <a:lnTo>
                  <a:pt x="30996" y="0"/>
                </a:lnTo>
                <a:close/>
              </a:path>
            </a:pathLst>
          </a:custGeom>
          <a:solidFill>
            <a:srgbClr val="D4D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881607" y="5401159"/>
            <a:ext cx="286718" cy="131736"/>
          </a:xfrm>
          <a:custGeom>
            <a:avLst/>
            <a:gdLst>
              <a:gd name="connsiteX0" fmla="*/ 286718 w 286718"/>
              <a:gd name="connsiteY0" fmla="*/ 7749 h 131736"/>
              <a:gd name="connsiteX1" fmla="*/ 271220 w 286718"/>
              <a:gd name="connsiteY1" fmla="*/ 131736 h 131736"/>
              <a:gd name="connsiteX2" fmla="*/ 0 w 286718"/>
              <a:gd name="connsiteY2" fmla="*/ 85241 h 131736"/>
              <a:gd name="connsiteX3" fmla="*/ 162732 w 286718"/>
              <a:gd name="connsiteY3" fmla="*/ 0 h 131736"/>
              <a:gd name="connsiteX4" fmla="*/ 286718 w 286718"/>
              <a:gd name="connsiteY4" fmla="*/ 7749 h 131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18" h="131736">
                <a:moveTo>
                  <a:pt x="286718" y="7749"/>
                </a:moveTo>
                <a:lnTo>
                  <a:pt x="271220" y="131736"/>
                </a:lnTo>
                <a:lnTo>
                  <a:pt x="0" y="85241"/>
                </a:lnTo>
                <a:lnTo>
                  <a:pt x="162732" y="0"/>
                </a:lnTo>
                <a:lnTo>
                  <a:pt x="286718" y="77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999642" y="4944980"/>
            <a:ext cx="1935106" cy="1139562"/>
          </a:xfrm>
          <a:custGeom>
            <a:avLst/>
            <a:gdLst>
              <a:gd name="connsiteX0" fmla="*/ 1876926 w 1913021"/>
              <a:gd name="connsiteY0" fmla="*/ 12032 h 1118937"/>
              <a:gd name="connsiteX1" fmla="*/ 1347537 w 1913021"/>
              <a:gd name="connsiteY1" fmla="*/ 0 h 1118937"/>
              <a:gd name="connsiteX2" fmla="*/ 0 w 1913021"/>
              <a:gd name="connsiteY2" fmla="*/ 1118937 h 1118937"/>
              <a:gd name="connsiteX3" fmla="*/ 300789 w 1913021"/>
              <a:gd name="connsiteY3" fmla="*/ 1118937 h 1118937"/>
              <a:gd name="connsiteX4" fmla="*/ 625642 w 1913021"/>
              <a:gd name="connsiteY4" fmla="*/ 1070810 h 1118937"/>
              <a:gd name="connsiteX5" fmla="*/ 998621 w 1913021"/>
              <a:gd name="connsiteY5" fmla="*/ 938463 h 1118937"/>
              <a:gd name="connsiteX6" fmla="*/ 1287379 w 1913021"/>
              <a:gd name="connsiteY6" fmla="*/ 842210 h 1118937"/>
              <a:gd name="connsiteX7" fmla="*/ 1624263 w 1913021"/>
              <a:gd name="connsiteY7" fmla="*/ 709863 h 1118937"/>
              <a:gd name="connsiteX8" fmla="*/ 1900989 w 1913021"/>
              <a:gd name="connsiteY8" fmla="*/ 529389 h 1118937"/>
              <a:gd name="connsiteX9" fmla="*/ 1900989 w 1913021"/>
              <a:gd name="connsiteY9" fmla="*/ 529389 h 1118937"/>
              <a:gd name="connsiteX10" fmla="*/ 1913021 w 1913021"/>
              <a:gd name="connsiteY10" fmla="*/ 72189 h 1118937"/>
              <a:gd name="connsiteX11" fmla="*/ 1876926 w 1913021"/>
              <a:gd name="connsiteY11" fmla="*/ 12032 h 1118937"/>
              <a:gd name="connsiteX0" fmla="*/ 1876926 w 1913021"/>
              <a:gd name="connsiteY0" fmla="*/ 12032 h 1118937"/>
              <a:gd name="connsiteX1" fmla="*/ 1347537 w 1913021"/>
              <a:gd name="connsiteY1" fmla="*/ 0 h 1118937"/>
              <a:gd name="connsiteX2" fmla="*/ 0 w 1913021"/>
              <a:gd name="connsiteY2" fmla="*/ 1118937 h 1118937"/>
              <a:gd name="connsiteX3" fmla="*/ 300789 w 1913021"/>
              <a:gd name="connsiteY3" fmla="*/ 1118937 h 1118937"/>
              <a:gd name="connsiteX4" fmla="*/ 625642 w 1913021"/>
              <a:gd name="connsiteY4" fmla="*/ 1070810 h 1118937"/>
              <a:gd name="connsiteX5" fmla="*/ 1005496 w 1913021"/>
              <a:gd name="connsiteY5" fmla="*/ 965963 h 1118937"/>
              <a:gd name="connsiteX6" fmla="*/ 1287379 w 1913021"/>
              <a:gd name="connsiteY6" fmla="*/ 842210 h 1118937"/>
              <a:gd name="connsiteX7" fmla="*/ 1624263 w 1913021"/>
              <a:gd name="connsiteY7" fmla="*/ 709863 h 1118937"/>
              <a:gd name="connsiteX8" fmla="*/ 1900989 w 1913021"/>
              <a:gd name="connsiteY8" fmla="*/ 529389 h 1118937"/>
              <a:gd name="connsiteX9" fmla="*/ 1900989 w 1913021"/>
              <a:gd name="connsiteY9" fmla="*/ 529389 h 1118937"/>
              <a:gd name="connsiteX10" fmla="*/ 1913021 w 1913021"/>
              <a:gd name="connsiteY10" fmla="*/ 72189 h 1118937"/>
              <a:gd name="connsiteX11" fmla="*/ 1876926 w 1913021"/>
              <a:gd name="connsiteY11" fmla="*/ 12032 h 1118937"/>
              <a:gd name="connsiteX0" fmla="*/ 1883801 w 1919896"/>
              <a:gd name="connsiteY0" fmla="*/ 12032 h 1139562"/>
              <a:gd name="connsiteX1" fmla="*/ 1354412 w 1919896"/>
              <a:gd name="connsiteY1" fmla="*/ 0 h 1139562"/>
              <a:gd name="connsiteX2" fmla="*/ 0 w 1919896"/>
              <a:gd name="connsiteY2" fmla="*/ 1139562 h 1139562"/>
              <a:gd name="connsiteX3" fmla="*/ 307664 w 1919896"/>
              <a:gd name="connsiteY3" fmla="*/ 1118937 h 1139562"/>
              <a:gd name="connsiteX4" fmla="*/ 632517 w 1919896"/>
              <a:gd name="connsiteY4" fmla="*/ 1070810 h 1139562"/>
              <a:gd name="connsiteX5" fmla="*/ 1012371 w 1919896"/>
              <a:gd name="connsiteY5" fmla="*/ 965963 h 1139562"/>
              <a:gd name="connsiteX6" fmla="*/ 1294254 w 1919896"/>
              <a:gd name="connsiteY6" fmla="*/ 842210 h 1139562"/>
              <a:gd name="connsiteX7" fmla="*/ 1631138 w 1919896"/>
              <a:gd name="connsiteY7" fmla="*/ 709863 h 1139562"/>
              <a:gd name="connsiteX8" fmla="*/ 1907864 w 1919896"/>
              <a:gd name="connsiteY8" fmla="*/ 529389 h 1139562"/>
              <a:gd name="connsiteX9" fmla="*/ 1907864 w 1919896"/>
              <a:gd name="connsiteY9" fmla="*/ 529389 h 1139562"/>
              <a:gd name="connsiteX10" fmla="*/ 1919896 w 1919896"/>
              <a:gd name="connsiteY10" fmla="*/ 72189 h 1139562"/>
              <a:gd name="connsiteX11" fmla="*/ 1883801 w 1919896"/>
              <a:gd name="connsiteY11" fmla="*/ 12032 h 1139562"/>
              <a:gd name="connsiteX0" fmla="*/ 1883801 w 1934623"/>
              <a:gd name="connsiteY0" fmla="*/ 12032 h 1139562"/>
              <a:gd name="connsiteX1" fmla="*/ 1354412 w 1934623"/>
              <a:gd name="connsiteY1" fmla="*/ 0 h 1139562"/>
              <a:gd name="connsiteX2" fmla="*/ 0 w 1934623"/>
              <a:gd name="connsiteY2" fmla="*/ 1139562 h 1139562"/>
              <a:gd name="connsiteX3" fmla="*/ 307664 w 1934623"/>
              <a:gd name="connsiteY3" fmla="*/ 1118937 h 1139562"/>
              <a:gd name="connsiteX4" fmla="*/ 632517 w 1934623"/>
              <a:gd name="connsiteY4" fmla="*/ 1070810 h 1139562"/>
              <a:gd name="connsiteX5" fmla="*/ 1012371 w 1934623"/>
              <a:gd name="connsiteY5" fmla="*/ 965963 h 1139562"/>
              <a:gd name="connsiteX6" fmla="*/ 1294254 w 1934623"/>
              <a:gd name="connsiteY6" fmla="*/ 842210 h 1139562"/>
              <a:gd name="connsiteX7" fmla="*/ 1631138 w 1934623"/>
              <a:gd name="connsiteY7" fmla="*/ 709863 h 1139562"/>
              <a:gd name="connsiteX8" fmla="*/ 1907864 w 1934623"/>
              <a:gd name="connsiteY8" fmla="*/ 529389 h 1139562"/>
              <a:gd name="connsiteX9" fmla="*/ 1928490 w 1934623"/>
              <a:gd name="connsiteY9" fmla="*/ 501889 h 1139562"/>
              <a:gd name="connsiteX10" fmla="*/ 1919896 w 1934623"/>
              <a:gd name="connsiteY10" fmla="*/ 72189 h 1139562"/>
              <a:gd name="connsiteX11" fmla="*/ 1883801 w 1934623"/>
              <a:gd name="connsiteY11" fmla="*/ 12032 h 1139562"/>
              <a:gd name="connsiteX0" fmla="*/ 1883801 w 1935106"/>
              <a:gd name="connsiteY0" fmla="*/ 12032 h 1139562"/>
              <a:gd name="connsiteX1" fmla="*/ 1354412 w 1935106"/>
              <a:gd name="connsiteY1" fmla="*/ 0 h 1139562"/>
              <a:gd name="connsiteX2" fmla="*/ 0 w 1935106"/>
              <a:gd name="connsiteY2" fmla="*/ 1139562 h 1139562"/>
              <a:gd name="connsiteX3" fmla="*/ 307664 w 1935106"/>
              <a:gd name="connsiteY3" fmla="*/ 1118937 h 1139562"/>
              <a:gd name="connsiteX4" fmla="*/ 632517 w 1935106"/>
              <a:gd name="connsiteY4" fmla="*/ 1070810 h 1139562"/>
              <a:gd name="connsiteX5" fmla="*/ 1012371 w 1935106"/>
              <a:gd name="connsiteY5" fmla="*/ 965963 h 1139562"/>
              <a:gd name="connsiteX6" fmla="*/ 1294254 w 1935106"/>
              <a:gd name="connsiteY6" fmla="*/ 842210 h 1139562"/>
              <a:gd name="connsiteX7" fmla="*/ 1624263 w 1935106"/>
              <a:gd name="connsiteY7" fmla="*/ 709863 h 1139562"/>
              <a:gd name="connsiteX8" fmla="*/ 1907864 w 1935106"/>
              <a:gd name="connsiteY8" fmla="*/ 529389 h 1139562"/>
              <a:gd name="connsiteX9" fmla="*/ 1928490 w 1935106"/>
              <a:gd name="connsiteY9" fmla="*/ 501889 h 1139562"/>
              <a:gd name="connsiteX10" fmla="*/ 1919896 w 1935106"/>
              <a:gd name="connsiteY10" fmla="*/ 72189 h 1139562"/>
              <a:gd name="connsiteX11" fmla="*/ 1883801 w 1935106"/>
              <a:gd name="connsiteY11" fmla="*/ 12032 h 1139562"/>
              <a:gd name="connsiteX0" fmla="*/ 1883801 w 1935106"/>
              <a:gd name="connsiteY0" fmla="*/ 12032 h 1139562"/>
              <a:gd name="connsiteX1" fmla="*/ 1354412 w 1935106"/>
              <a:gd name="connsiteY1" fmla="*/ 0 h 1139562"/>
              <a:gd name="connsiteX2" fmla="*/ 0 w 1935106"/>
              <a:gd name="connsiteY2" fmla="*/ 1139562 h 1139562"/>
              <a:gd name="connsiteX3" fmla="*/ 307664 w 1935106"/>
              <a:gd name="connsiteY3" fmla="*/ 1118937 h 1139562"/>
              <a:gd name="connsiteX4" fmla="*/ 632517 w 1935106"/>
              <a:gd name="connsiteY4" fmla="*/ 1070810 h 1139562"/>
              <a:gd name="connsiteX5" fmla="*/ 1012371 w 1935106"/>
              <a:gd name="connsiteY5" fmla="*/ 965963 h 1139562"/>
              <a:gd name="connsiteX6" fmla="*/ 1280503 w 1935106"/>
              <a:gd name="connsiteY6" fmla="*/ 862835 h 1139562"/>
              <a:gd name="connsiteX7" fmla="*/ 1624263 w 1935106"/>
              <a:gd name="connsiteY7" fmla="*/ 709863 h 1139562"/>
              <a:gd name="connsiteX8" fmla="*/ 1907864 w 1935106"/>
              <a:gd name="connsiteY8" fmla="*/ 529389 h 1139562"/>
              <a:gd name="connsiteX9" fmla="*/ 1928490 w 1935106"/>
              <a:gd name="connsiteY9" fmla="*/ 501889 h 1139562"/>
              <a:gd name="connsiteX10" fmla="*/ 1919896 w 1935106"/>
              <a:gd name="connsiteY10" fmla="*/ 72189 h 1139562"/>
              <a:gd name="connsiteX11" fmla="*/ 1883801 w 1935106"/>
              <a:gd name="connsiteY11" fmla="*/ 12032 h 1139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5106" h="1139562">
                <a:moveTo>
                  <a:pt x="1883801" y="12032"/>
                </a:moveTo>
                <a:lnTo>
                  <a:pt x="1354412" y="0"/>
                </a:lnTo>
                <a:lnTo>
                  <a:pt x="0" y="1139562"/>
                </a:lnTo>
                <a:lnTo>
                  <a:pt x="307664" y="1118937"/>
                </a:lnTo>
                <a:lnTo>
                  <a:pt x="632517" y="1070810"/>
                </a:lnTo>
                <a:lnTo>
                  <a:pt x="1012371" y="965963"/>
                </a:lnTo>
                <a:lnTo>
                  <a:pt x="1280503" y="862835"/>
                </a:lnTo>
                <a:lnTo>
                  <a:pt x="1624263" y="709863"/>
                </a:lnTo>
                <a:cubicBezTo>
                  <a:pt x="1716505" y="649705"/>
                  <a:pt x="1857160" y="564051"/>
                  <a:pt x="1907864" y="529389"/>
                </a:cubicBezTo>
                <a:cubicBezTo>
                  <a:pt x="1958568" y="494727"/>
                  <a:pt x="1921615" y="511056"/>
                  <a:pt x="1928490" y="501889"/>
                </a:cubicBezTo>
                <a:lnTo>
                  <a:pt x="1919896" y="72189"/>
                </a:lnTo>
                <a:lnTo>
                  <a:pt x="1883801" y="12032"/>
                </a:lnTo>
                <a:close/>
              </a:path>
            </a:pathLst>
          </a:custGeom>
          <a:solidFill>
            <a:srgbClr val="FF72C4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018258" y="5672380"/>
            <a:ext cx="964824" cy="418831"/>
          </a:xfrm>
          <a:custGeom>
            <a:avLst/>
            <a:gdLst>
              <a:gd name="connsiteX0" fmla="*/ 898902 w 984143"/>
              <a:gd name="connsiteY0" fmla="*/ 0 h 402956"/>
              <a:gd name="connsiteX1" fmla="*/ 457200 w 984143"/>
              <a:gd name="connsiteY1" fmla="*/ 7749 h 402956"/>
              <a:gd name="connsiteX2" fmla="*/ 0 w 984143"/>
              <a:gd name="connsiteY2" fmla="*/ 402956 h 402956"/>
              <a:gd name="connsiteX3" fmla="*/ 286719 w 984143"/>
              <a:gd name="connsiteY3" fmla="*/ 402956 h 402956"/>
              <a:gd name="connsiteX4" fmla="*/ 650929 w 984143"/>
              <a:gd name="connsiteY4" fmla="*/ 348712 h 402956"/>
              <a:gd name="connsiteX5" fmla="*/ 906651 w 984143"/>
              <a:gd name="connsiteY5" fmla="*/ 255722 h 402956"/>
              <a:gd name="connsiteX6" fmla="*/ 906651 w 984143"/>
              <a:gd name="connsiteY6" fmla="*/ 255722 h 402956"/>
              <a:gd name="connsiteX7" fmla="*/ 906651 w 984143"/>
              <a:gd name="connsiteY7" fmla="*/ 255722 h 402956"/>
              <a:gd name="connsiteX8" fmla="*/ 906651 w 984143"/>
              <a:gd name="connsiteY8" fmla="*/ 255722 h 402956"/>
              <a:gd name="connsiteX9" fmla="*/ 906651 w 984143"/>
              <a:gd name="connsiteY9" fmla="*/ 255722 h 402956"/>
              <a:gd name="connsiteX10" fmla="*/ 906651 w 984143"/>
              <a:gd name="connsiteY10" fmla="*/ 255722 h 402956"/>
              <a:gd name="connsiteX11" fmla="*/ 984143 w 984143"/>
              <a:gd name="connsiteY11" fmla="*/ 224725 h 402956"/>
              <a:gd name="connsiteX12" fmla="*/ 960895 w 984143"/>
              <a:gd name="connsiteY12" fmla="*/ 54244 h 402956"/>
              <a:gd name="connsiteX13" fmla="*/ 898902 w 984143"/>
              <a:gd name="connsiteY13" fmla="*/ 0 h 402956"/>
              <a:gd name="connsiteX0" fmla="*/ 898902 w 984143"/>
              <a:gd name="connsiteY0" fmla="*/ 0 h 402956"/>
              <a:gd name="connsiteX1" fmla="*/ 457200 w 984143"/>
              <a:gd name="connsiteY1" fmla="*/ 7749 h 402956"/>
              <a:gd name="connsiteX2" fmla="*/ 0 w 984143"/>
              <a:gd name="connsiteY2" fmla="*/ 402956 h 402956"/>
              <a:gd name="connsiteX3" fmla="*/ 286719 w 984143"/>
              <a:gd name="connsiteY3" fmla="*/ 402956 h 402956"/>
              <a:gd name="connsiteX4" fmla="*/ 650929 w 984143"/>
              <a:gd name="connsiteY4" fmla="*/ 348712 h 402956"/>
              <a:gd name="connsiteX5" fmla="*/ 906651 w 984143"/>
              <a:gd name="connsiteY5" fmla="*/ 255722 h 402956"/>
              <a:gd name="connsiteX6" fmla="*/ 906651 w 984143"/>
              <a:gd name="connsiteY6" fmla="*/ 255722 h 402956"/>
              <a:gd name="connsiteX7" fmla="*/ 906651 w 984143"/>
              <a:gd name="connsiteY7" fmla="*/ 255722 h 402956"/>
              <a:gd name="connsiteX8" fmla="*/ 906651 w 984143"/>
              <a:gd name="connsiteY8" fmla="*/ 255722 h 402956"/>
              <a:gd name="connsiteX9" fmla="*/ 906651 w 984143"/>
              <a:gd name="connsiteY9" fmla="*/ 255722 h 402956"/>
              <a:gd name="connsiteX10" fmla="*/ 829160 w 984143"/>
              <a:gd name="connsiteY10" fmla="*/ 294467 h 402956"/>
              <a:gd name="connsiteX11" fmla="*/ 984143 w 984143"/>
              <a:gd name="connsiteY11" fmla="*/ 224725 h 402956"/>
              <a:gd name="connsiteX12" fmla="*/ 960895 w 984143"/>
              <a:gd name="connsiteY12" fmla="*/ 54244 h 402956"/>
              <a:gd name="connsiteX13" fmla="*/ 898902 w 984143"/>
              <a:gd name="connsiteY13" fmla="*/ 0 h 402956"/>
              <a:gd name="connsiteX0" fmla="*/ 898902 w 960895"/>
              <a:gd name="connsiteY0" fmla="*/ 0 h 402956"/>
              <a:gd name="connsiteX1" fmla="*/ 457200 w 960895"/>
              <a:gd name="connsiteY1" fmla="*/ 7749 h 402956"/>
              <a:gd name="connsiteX2" fmla="*/ 0 w 960895"/>
              <a:gd name="connsiteY2" fmla="*/ 402956 h 402956"/>
              <a:gd name="connsiteX3" fmla="*/ 286719 w 960895"/>
              <a:gd name="connsiteY3" fmla="*/ 402956 h 402956"/>
              <a:gd name="connsiteX4" fmla="*/ 650929 w 960895"/>
              <a:gd name="connsiteY4" fmla="*/ 348712 h 402956"/>
              <a:gd name="connsiteX5" fmla="*/ 906651 w 960895"/>
              <a:gd name="connsiteY5" fmla="*/ 255722 h 402956"/>
              <a:gd name="connsiteX6" fmla="*/ 906651 w 960895"/>
              <a:gd name="connsiteY6" fmla="*/ 255722 h 402956"/>
              <a:gd name="connsiteX7" fmla="*/ 906651 w 960895"/>
              <a:gd name="connsiteY7" fmla="*/ 255722 h 402956"/>
              <a:gd name="connsiteX8" fmla="*/ 906651 w 960895"/>
              <a:gd name="connsiteY8" fmla="*/ 255722 h 402956"/>
              <a:gd name="connsiteX9" fmla="*/ 906651 w 960895"/>
              <a:gd name="connsiteY9" fmla="*/ 255722 h 402956"/>
              <a:gd name="connsiteX10" fmla="*/ 829160 w 960895"/>
              <a:gd name="connsiteY10" fmla="*/ 294467 h 402956"/>
              <a:gd name="connsiteX11" fmla="*/ 929899 w 960895"/>
              <a:gd name="connsiteY11" fmla="*/ 247972 h 402956"/>
              <a:gd name="connsiteX12" fmla="*/ 960895 w 960895"/>
              <a:gd name="connsiteY12" fmla="*/ 54244 h 402956"/>
              <a:gd name="connsiteX13" fmla="*/ 898902 w 960895"/>
              <a:gd name="connsiteY13" fmla="*/ 0 h 402956"/>
              <a:gd name="connsiteX0" fmla="*/ 898902 w 960895"/>
              <a:gd name="connsiteY0" fmla="*/ 0 h 402956"/>
              <a:gd name="connsiteX1" fmla="*/ 457200 w 960895"/>
              <a:gd name="connsiteY1" fmla="*/ 7749 h 402956"/>
              <a:gd name="connsiteX2" fmla="*/ 0 w 960895"/>
              <a:gd name="connsiteY2" fmla="*/ 402956 h 402956"/>
              <a:gd name="connsiteX3" fmla="*/ 286719 w 960895"/>
              <a:gd name="connsiteY3" fmla="*/ 402956 h 402956"/>
              <a:gd name="connsiteX4" fmla="*/ 650929 w 960895"/>
              <a:gd name="connsiteY4" fmla="*/ 348712 h 402956"/>
              <a:gd name="connsiteX5" fmla="*/ 906651 w 960895"/>
              <a:gd name="connsiteY5" fmla="*/ 255722 h 402956"/>
              <a:gd name="connsiteX6" fmla="*/ 906651 w 960895"/>
              <a:gd name="connsiteY6" fmla="*/ 255722 h 402956"/>
              <a:gd name="connsiteX7" fmla="*/ 906651 w 960895"/>
              <a:gd name="connsiteY7" fmla="*/ 255722 h 402956"/>
              <a:gd name="connsiteX8" fmla="*/ 906651 w 960895"/>
              <a:gd name="connsiteY8" fmla="*/ 255722 h 402956"/>
              <a:gd name="connsiteX9" fmla="*/ 878076 w 960895"/>
              <a:gd name="connsiteY9" fmla="*/ 274772 h 402956"/>
              <a:gd name="connsiteX10" fmla="*/ 829160 w 960895"/>
              <a:gd name="connsiteY10" fmla="*/ 294467 h 402956"/>
              <a:gd name="connsiteX11" fmla="*/ 929899 w 960895"/>
              <a:gd name="connsiteY11" fmla="*/ 247972 h 402956"/>
              <a:gd name="connsiteX12" fmla="*/ 960895 w 960895"/>
              <a:gd name="connsiteY12" fmla="*/ 54244 h 402956"/>
              <a:gd name="connsiteX13" fmla="*/ 898902 w 960895"/>
              <a:gd name="connsiteY13" fmla="*/ 0 h 402956"/>
              <a:gd name="connsiteX0" fmla="*/ 898902 w 960895"/>
              <a:gd name="connsiteY0" fmla="*/ 0 h 402956"/>
              <a:gd name="connsiteX1" fmla="*/ 457200 w 960895"/>
              <a:gd name="connsiteY1" fmla="*/ 7749 h 402956"/>
              <a:gd name="connsiteX2" fmla="*/ 0 w 960895"/>
              <a:gd name="connsiteY2" fmla="*/ 402956 h 402956"/>
              <a:gd name="connsiteX3" fmla="*/ 286719 w 960895"/>
              <a:gd name="connsiteY3" fmla="*/ 402956 h 402956"/>
              <a:gd name="connsiteX4" fmla="*/ 650929 w 960895"/>
              <a:gd name="connsiteY4" fmla="*/ 348712 h 402956"/>
              <a:gd name="connsiteX5" fmla="*/ 906651 w 960895"/>
              <a:gd name="connsiteY5" fmla="*/ 255722 h 402956"/>
              <a:gd name="connsiteX6" fmla="*/ 906651 w 960895"/>
              <a:gd name="connsiteY6" fmla="*/ 255722 h 402956"/>
              <a:gd name="connsiteX7" fmla="*/ 906651 w 960895"/>
              <a:gd name="connsiteY7" fmla="*/ 255722 h 402956"/>
              <a:gd name="connsiteX8" fmla="*/ 906651 w 960895"/>
              <a:gd name="connsiteY8" fmla="*/ 255722 h 402956"/>
              <a:gd name="connsiteX9" fmla="*/ 878076 w 960895"/>
              <a:gd name="connsiteY9" fmla="*/ 274772 h 402956"/>
              <a:gd name="connsiteX10" fmla="*/ 829160 w 960895"/>
              <a:gd name="connsiteY10" fmla="*/ 294467 h 402956"/>
              <a:gd name="connsiteX11" fmla="*/ 945774 w 960895"/>
              <a:gd name="connsiteY11" fmla="*/ 251147 h 402956"/>
              <a:gd name="connsiteX12" fmla="*/ 960895 w 960895"/>
              <a:gd name="connsiteY12" fmla="*/ 54244 h 402956"/>
              <a:gd name="connsiteX13" fmla="*/ 898902 w 960895"/>
              <a:gd name="connsiteY13" fmla="*/ 0 h 402956"/>
              <a:gd name="connsiteX0" fmla="*/ 898902 w 945774"/>
              <a:gd name="connsiteY0" fmla="*/ 0 h 402956"/>
              <a:gd name="connsiteX1" fmla="*/ 457200 w 945774"/>
              <a:gd name="connsiteY1" fmla="*/ 7749 h 402956"/>
              <a:gd name="connsiteX2" fmla="*/ 0 w 945774"/>
              <a:gd name="connsiteY2" fmla="*/ 402956 h 402956"/>
              <a:gd name="connsiteX3" fmla="*/ 286719 w 945774"/>
              <a:gd name="connsiteY3" fmla="*/ 402956 h 402956"/>
              <a:gd name="connsiteX4" fmla="*/ 650929 w 945774"/>
              <a:gd name="connsiteY4" fmla="*/ 348712 h 402956"/>
              <a:gd name="connsiteX5" fmla="*/ 906651 w 945774"/>
              <a:gd name="connsiteY5" fmla="*/ 255722 h 402956"/>
              <a:gd name="connsiteX6" fmla="*/ 906651 w 945774"/>
              <a:gd name="connsiteY6" fmla="*/ 255722 h 402956"/>
              <a:gd name="connsiteX7" fmla="*/ 906651 w 945774"/>
              <a:gd name="connsiteY7" fmla="*/ 255722 h 402956"/>
              <a:gd name="connsiteX8" fmla="*/ 906651 w 945774"/>
              <a:gd name="connsiteY8" fmla="*/ 255722 h 402956"/>
              <a:gd name="connsiteX9" fmla="*/ 878076 w 945774"/>
              <a:gd name="connsiteY9" fmla="*/ 274772 h 402956"/>
              <a:gd name="connsiteX10" fmla="*/ 829160 w 945774"/>
              <a:gd name="connsiteY10" fmla="*/ 294467 h 402956"/>
              <a:gd name="connsiteX11" fmla="*/ 945774 w 945774"/>
              <a:gd name="connsiteY11" fmla="*/ 251147 h 402956"/>
              <a:gd name="connsiteX12" fmla="*/ 941845 w 945774"/>
              <a:gd name="connsiteY12" fmla="*/ 57419 h 402956"/>
              <a:gd name="connsiteX13" fmla="*/ 898902 w 945774"/>
              <a:gd name="connsiteY13" fmla="*/ 0 h 402956"/>
              <a:gd name="connsiteX0" fmla="*/ 917952 w 964824"/>
              <a:gd name="connsiteY0" fmla="*/ 0 h 418831"/>
              <a:gd name="connsiteX1" fmla="*/ 476250 w 964824"/>
              <a:gd name="connsiteY1" fmla="*/ 7749 h 418831"/>
              <a:gd name="connsiteX2" fmla="*/ 0 w 964824"/>
              <a:gd name="connsiteY2" fmla="*/ 418831 h 418831"/>
              <a:gd name="connsiteX3" fmla="*/ 305769 w 964824"/>
              <a:gd name="connsiteY3" fmla="*/ 402956 h 418831"/>
              <a:gd name="connsiteX4" fmla="*/ 669979 w 964824"/>
              <a:gd name="connsiteY4" fmla="*/ 348712 h 418831"/>
              <a:gd name="connsiteX5" fmla="*/ 925701 w 964824"/>
              <a:gd name="connsiteY5" fmla="*/ 255722 h 418831"/>
              <a:gd name="connsiteX6" fmla="*/ 925701 w 964824"/>
              <a:gd name="connsiteY6" fmla="*/ 255722 h 418831"/>
              <a:gd name="connsiteX7" fmla="*/ 925701 w 964824"/>
              <a:gd name="connsiteY7" fmla="*/ 255722 h 418831"/>
              <a:gd name="connsiteX8" fmla="*/ 925701 w 964824"/>
              <a:gd name="connsiteY8" fmla="*/ 255722 h 418831"/>
              <a:gd name="connsiteX9" fmla="*/ 897126 w 964824"/>
              <a:gd name="connsiteY9" fmla="*/ 274772 h 418831"/>
              <a:gd name="connsiteX10" fmla="*/ 848210 w 964824"/>
              <a:gd name="connsiteY10" fmla="*/ 294467 h 418831"/>
              <a:gd name="connsiteX11" fmla="*/ 964824 w 964824"/>
              <a:gd name="connsiteY11" fmla="*/ 251147 h 418831"/>
              <a:gd name="connsiteX12" fmla="*/ 960895 w 964824"/>
              <a:gd name="connsiteY12" fmla="*/ 57419 h 418831"/>
              <a:gd name="connsiteX13" fmla="*/ 917952 w 964824"/>
              <a:gd name="connsiteY13" fmla="*/ 0 h 41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824" h="418831">
                <a:moveTo>
                  <a:pt x="917952" y="0"/>
                </a:moveTo>
                <a:lnTo>
                  <a:pt x="476250" y="7749"/>
                </a:lnTo>
                <a:lnTo>
                  <a:pt x="0" y="418831"/>
                </a:lnTo>
                <a:lnTo>
                  <a:pt x="305769" y="402956"/>
                </a:lnTo>
                <a:lnTo>
                  <a:pt x="669979" y="348712"/>
                </a:lnTo>
                <a:lnTo>
                  <a:pt x="925701" y="255722"/>
                </a:lnTo>
                <a:lnTo>
                  <a:pt x="925701" y="255722"/>
                </a:lnTo>
                <a:lnTo>
                  <a:pt x="925701" y="255722"/>
                </a:lnTo>
                <a:lnTo>
                  <a:pt x="925701" y="255722"/>
                </a:lnTo>
                <a:lnTo>
                  <a:pt x="897126" y="274772"/>
                </a:lnTo>
                <a:cubicBezTo>
                  <a:pt x="880821" y="281337"/>
                  <a:pt x="836927" y="298404"/>
                  <a:pt x="848210" y="294467"/>
                </a:cubicBezTo>
                <a:cubicBezTo>
                  <a:pt x="859493" y="290530"/>
                  <a:pt x="931244" y="266645"/>
                  <a:pt x="964824" y="251147"/>
                </a:cubicBezTo>
                <a:cubicBezTo>
                  <a:pt x="963514" y="186571"/>
                  <a:pt x="962205" y="121995"/>
                  <a:pt x="960895" y="57419"/>
                </a:cubicBezTo>
                <a:lnTo>
                  <a:pt x="917952" y="0"/>
                </a:lnTo>
                <a:close/>
              </a:path>
            </a:pathLst>
          </a:custGeom>
          <a:solidFill>
            <a:srgbClr val="00B0F0">
              <a:alpha val="38000"/>
            </a:srgbClr>
          </a:solidFill>
          <a:ln>
            <a:solidFill>
              <a:srgbClr val="2F5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693269" y="6025676"/>
            <a:ext cx="4672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0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69206" y="6055139"/>
            <a:ext cx="3599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Helvetica Light" charset="0"/>
                <a:ea typeface="Helvetica Light" charset="0"/>
                <a:cs typeface="Helvetica Light" charset="0"/>
              </a:rPr>
              <a:t>1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4637" y="1757565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Helvetica Light" charset="0"/>
                <a:ea typeface="Helvetica Light" charset="0"/>
                <a:cs typeface="Helvetica Light" charset="0"/>
              </a:rPr>
              <a:t>1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05603" y="6021768"/>
            <a:ext cx="4672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Helvetica Light" charset="0"/>
                <a:ea typeface="Helvetica Light" charset="0"/>
                <a:cs typeface="Helvetica Light" charset="0"/>
              </a:rPr>
              <a:t>p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3541" y="5712630"/>
            <a:ext cx="5892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p</a:t>
            </a:r>
            <a:r>
              <a:rPr lang="en-US" sz="2500" baseline="30000" dirty="0" smtClean="0">
                <a:latin typeface="Helvetica Light" charset="0"/>
                <a:ea typeface="Helvetica Light" charset="0"/>
                <a:cs typeface="Helvetica Light" charset="0"/>
              </a:rPr>
              <a:t>2</a:t>
            </a:r>
            <a:endParaRPr lang="en-US" sz="2500" baseline="300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8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Issues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671123"/>
            <a:ext cx="58625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Helvetica Light" charset="0"/>
                <a:ea typeface="Helvetica Light" charset="0"/>
                <a:cs typeface="Helvetica Light" charset="0"/>
              </a:rPr>
              <a:t>Constructing a Hamiltonian cycle</a:t>
            </a:r>
            <a:endParaRPr lang="en-US" sz="30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13149" y="3673945"/>
            <a:ext cx="745066" cy="7281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052667" y="4859278"/>
            <a:ext cx="745066" cy="7281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70083" y="3673945"/>
            <a:ext cx="745066" cy="7281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52667" y="2599756"/>
            <a:ext cx="745066" cy="7281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5" idx="6"/>
            <a:endCxn id="10" idx="2"/>
          </p:cNvCxnSpPr>
          <p:nvPr/>
        </p:nvCxnSpPr>
        <p:spPr>
          <a:xfrm>
            <a:off x="1458215" y="4038012"/>
            <a:ext cx="1811868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1"/>
            <a:endCxn id="11" idx="5"/>
          </p:cNvCxnSpPr>
          <p:nvPr/>
        </p:nvCxnSpPr>
        <p:spPr>
          <a:xfrm flipH="1" flipV="1">
            <a:off x="2688621" y="3221257"/>
            <a:ext cx="690574" cy="559321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3"/>
            <a:endCxn id="5" idx="7"/>
          </p:cNvCxnSpPr>
          <p:nvPr/>
        </p:nvCxnSpPr>
        <p:spPr>
          <a:xfrm flipH="1">
            <a:off x="1349103" y="3221257"/>
            <a:ext cx="812676" cy="559321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7"/>
            <a:endCxn id="10" idx="3"/>
          </p:cNvCxnSpPr>
          <p:nvPr/>
        </p:nvCxnSpPr>
        <p:spPr>
          <a:xfrm flipV="1">
            <a:off x="2688621" y="4295446"/>
            <a:ext cx="690574" cy="670465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609601" y="3637369"/>
            <a:ext cx="745066" cy="7281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949119" y="4822702"/>
            <a:ext cx="745066" cy="7281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166535" y="3637369"/>
            <a:ext cx="745066" cy="7281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949119" y="2563180"/>
            <a:ext cx="745066" cy="7281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27" idx="6"/>
          </p:cNvCxnSpPr>
          <p:nvPr/>
        </p:nvCxnSpPr>
        <p:spPr>
          <a:xfrm>
            <a:off x="5354667" y="4001436"/>
            <a:ext cx="1811868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6585073" y="3184681"/>
            <a:ext cx="690574" cy="559321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7" idx="3"/>
            <a:endCxn id="24" idx="7"/>
          </p:cNvCxnSpPr>
          <p:nvPr/>
        </p:nvCxnSpPr>
        <p:spPr>
          <a:xfrm flipH="1">
            <a:off x="5245555" y="3184681"/>
            <a:ext cx="812676" cy="559321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31" idx="7"/>
          </p:cNvCxnSpPr>
          <p:nvPr/>
        </p:nvCxnSpPr>
        <p:spPr>
          <a:xfrm flipV="1">
            <a:off x="6585073" y="4258870"/>
            <a:ext cx="690574" cy="670465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5" idx="1"/>
            <a:endCxn id="24" idx="5"/>
          </p:cNvCxnSpPr>
          <p:nvPr/>
        </p:nvCxnSpPr>
        <p:spPr>
          <a:xfrm flipH="1" flipV="1">
            <a:off x="5245555" y="4258870"/>
            <a:ext cx="812676" cy="670465"/>
          </a:xfrm>
          <a:prstGeom prst="straightConnector1">
            <a:avLst/>
          </a:prstGeom>
          <a:ln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23350" y="5889291"/>
            <a:ext cx="180369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latin typeface="Helvetica" charset="0"/>
                <a:ea typeface="Helvetica" charset="0"/>
                <a:cs typeface="Helvetica" charset="0"/>
              </a:rPr>
              <a:t>Base Case</a:t>
            </a:r>
            <a:endParaRPr lang="en-US" sz="25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12452" y="5683781"/>
            <a:ext cx="28184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latin typeface="Helvetica" charset="0"/>
                <a:ea typeface="Helvetica" charset="0"/>
                <a:cs typeface="Helvetica" charset="0"/>
              </a:rPr>
              <a:t>k=1 rounds of </a:t>
            </a:r>
          </a:p>
          <a:p>
            <a:pPr algn="ctr"/>
            <a:r>
              <a:rPr lang="en-US" sz="2500" b="1" dirty="0" smtClean="0">
                <a:latin typeface="Helvetica" charset="0"/>
                <a:ea typeface="Helvetica" charset="0"/>
                <a:cs typeface="Helvetica" charset="0"/>
              </a:rPr>
              <a:t>Degree-Checking</a:t>
            </a:r>
            <a:endParaRPr lang="en-US" sz="25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05"/>
          <a:stretch/>
        </p:blipFill>
        <p:spPr>
          <a:xfrm>
            <a:off x="8599038" y="1022881"/>
            <a:ext cx="3071785" cy="46609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839156" y="5889291"/>
            <a:ext cx="27554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 Light" charset="0"/>
                <a:ea typeface="Helvetica Light" charset="0"/>
                <a:cs typeface="Helvetica Light" charset="0"/>
              </a:rPr>
              <a:t>Degree</a:t>
            </a:r>
            <a:endParaRPr lang="en-US" sz="30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708612" y="1077862"/>
            <a:ext cx="180369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latin typeface="Helvetica" charset="0"/>
                <a:ea typeface="Helvetica" charset="0"/>
                <a:cs typeface="Helvetica" charset="0"/>
              </a:rPr>
              <a:t>Base Case</a:t>
            </a:r>
            <a:endParaRPr lang="en-US" sz="25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922612" y="3632040"/>
            <a:ext cx="13756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latin typeface="Helvetica" charset="0"/>
                <a:ea typeface="Helvetica" charset="0"/>
                <a:cs typeface="Helvetica" charset="0"/>
              </a:rPr>
              <a:t>k=1 </a:t>
            </a:r>
          </a:p>
          <a:p>
            <a:pPr algn="ctr"/>
            <a:r>
              <a:rPr lang="en-US" sz="2500" b="1" dirty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US" sz="2500" b="1" dirty="0" smtClean="0">
                <a:latin typeface="Helvetica" charset="0"/>
                <a:ea typeface="Helvetica" charset="0"/>
                <a:cs typeface="Helvetica" charset="0"/>
              </a:rPr>
              <a:t>ounds</a:t>
            </a:r>
            <a:endParaRPr lang="en-US" sz="25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30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44" grpId="0"/>
      <p:bldP spid="46" grpId="0"/>
      <p:bldP spid="47" grpId="0"/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Oval 78"/>
          <p:cNvSpPr/>
          <p:nvPr/>
        </p:nvSpPr>
        <p:spPr>
          <a:xfrm>
            <a:off x="10299798" y="4554147"/>
            <a:ext cx="1109709" cy="104001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8526090" y="2366657"/>
            <a:ext cx="1109709" cy="104001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8825749" y="3896227"/>
            <a:ext cx="1109709" cy="104001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813337" y="2384604"/>
            <a:ext cx="1109709" cy="104001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2143902" y="3929716"/>
            <a:ext cx="1109709" cy="104001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7588807" y="5058193"/>
            <a:ext cx="1109709" cy="104001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9685964" y="2797090"/>
            <a:ext cx="1109709" cy="104001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989373" y="2812769"/>
            <a:ext cx="1109709" cy="104001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880051" y="5078014"/>
            <a:ext cx="1109709" cy="104001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Alternative Solutions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49030" y="1690688"/>
            <a:ext cx="33480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smtClean="0">
                <a:latin typeface="Helvetica" charset="0"/>
                <a:ea typeface="Helvetica" charset="0"/>
                <a:cs typeface="Helvetica" charset="0"/>
              </a:rPr>
              <a:t>Connect through Tor</a:t>
            </a:r>
            <a:endParaRPr lang="en-US" sz="25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9764" y="1690688"/>
            <a:ext cx="45121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latin typeface="Helvetica" charset="0"/>
                <a:ea typeface="Helvetica" charset="0"/>
                <a:cs typeface="Helvetica" charset="0"/>
              </a:rPr>
              <a:t>I2P Integration (e.g. </a:t>
            </a:r>
            <a:r>
              <a:rPr lang="en-US" sz="2500" b="1" dirty="0" err="1" smtClean="0">
                <a:latin typeface="Helvetica" charset="0"/>
                <a:ea typeface="Helvetica" charset="0"/>
                <a:cs typeface="Helvetica" charset="0"/>
              </a:rPr>
              <a:t>Monero</a:t>
            </a:r>
            <a:r>
              <a:rPr lang="en-US" sz="2500" b="1" dirty="0" smtClean="0"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US" sz="25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06683" y="3493305"/>
            <a:ext cx="622992" cy="6088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378102" y="4129326"/>
            <a:ext cx="622992" cy="6088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15219" y="3028357"/>
            <a:ext cx="622992" cy="6088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052667" y="2599756"/>
            <a:ext cx="622992" cy="6088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18179" y="5291292"/>
            <a:ext cx="622992" cy="6088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3152310" y="4098663"/>
            <a:ext cx="2889504" cy="233871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Tor</a:t>
            </a:r>
            <a:endParaRPr lang="en-US" sz="3000" dirty="0">
              <a:solidFill>
                <a:schemeClr val="tx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3" name="Straight Connector 12"/>
          <p:cNvCxnSpPr>
            <a:stCxn id="10" idx="7"/>
            <a:endCxn id="7" idx="3"/>
          </p:cNvCxnSpPr>
          <p:nvPr/>
        </p:nvCxnSpPr>
        <p:spPr>
          <a:xfrm flipV="1">
            <a:off x="1649936" y="4648998"/>
            <a:ext cx="819401" cy="731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0" idx="0"/>
            <a:endCxn id="9" idx="3"/>
          </p:cNvCxnSpPr>
          <p:nvPr/>
        </p:nvCxnSpPr>
        <p:spPr>
          <a:xfrm flipV="1">
            <a:off x="1429675" y="3119428"/>
            <a:ext cx="714227" cy="2171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1"/>
            <a:endCxn id="6" idx="4"/>
          </p:cNvCxnSpPr>
          <p:nvPr/>
        </p:nvCxnSpPr>
        <p:spPr>
          <a:xfrm flipH="1" flipV="1">
            <a:off x="1118179" y="4102139"/>
            <a:ext cx="91235" cy="1278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6"/>
            <a:endCxn id="7" idx="1"/>
          </p:cNvCxnSpPr>
          <p:nvPr/>
        </p:nvCxnSpPr>
        <p:spPr>
          <a:xfrm>
            <a:off x="1429675" y="3797722"/>
            <a:ext cx="1039662" cy="420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7" idx="0"/>
            <a:endCxn id="9" idx="5"/>
          </p:cNvCxnSpPr>
          <p:nvPr/>
        </p:nvCxnSpPr>
        <p:spPr>
          <a:xfrm flipH="1" flipV="1">
            <a:off x="2584424" y="3119428"/>
            <a:ext cx="105174" cy="1009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7" idx="7"/>
            <a:endCxn id="8" idx="3"/>
          </p:cNvCxnSpPr>
          <p:nvPr/>
        </p:nvCxnSpPr>
        <p:spPr>
          <a:xfrm flipV="1">
            <a:off x="2909859" y="3548029"/>
            <a:ext cx="396595" cy="670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8" idx="1"/>
            <a:endCxn id="9" idx="6"/>
          </p:cNvCxnSpPr>
          <p:nvPr/>
        </p:nvCxnSpPr>
        <p:spPr>
          <a:xfrm flipH="1" flipV="1">
            <a:off x="2675659" y="2904173"/>
            <a:ext cx="630795" cy="213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1682496" y="5779008"/>
            <a:ext cx="1938528" cy="519439"/>
          </a:xfrm>
          <a:custGeom>
            <a:avLst/>
            <a:gdLst>
              <a:gd name="connsiteX0" fmla="*/ 0 w 1938528"/>
              <a:gd name="connsiteY0" fmla="*/ 0 h 384048"/>
              <a:gd name="connsiteX1" fmla="*/ 621792 w 1938528"/>
              <a:gd name="connsiteY1" fmla="*/ 347472 h 384048"/>
              <a:gd name="connsiteX2" fmla="*/ 1938528 w 1938528"/>
              <a:gd name="connsiteY2" fmla="*/ 384048 h 384048"/>
              <a:gd name="connsiteX0" fmla="*/ 0 w 1938528"/>
              <a:gd name="connsiteY0" fmla="*/ 0 h 413464"/>
              <a:gd name="connsiteX1" fmla="*/ 621792 w 1938528"/>
              <a:gd name="connsiteY1" fmla="*/ 347472 h 413464"/>
              <a:gd name="connsiteX2" fmla="*/ 1938528 w 1938528"/>
              <a:gd name="connsiteY2" fmla="*/ 384048 h 413464"/>
              <a:gd name="connsiteX0" fmla="*/ 0 w 1938528"/>
              <a:gd name="connsiteY0" fmla="*/ 0 h 512213"/>
              <a:gd name="connsiteX1" fmla="*/ 804672 w 1938528"/>
              <a:gd name="connsiteY1" fmla="*/ 493776 h 512213"/>
              <a:gd name="connsiteX2" fmla="*/ 1938528 w 1938528"/>
              <a:gd name="connsiteY2" fmla="*/ 384048 h 512213"/>
              <a:gd name="connsiteX0" fmla="*/ 0 w 1938528"/>
              <a:gd name="connsiteY0" fmla="*/ 0 h 519439"/>
              <a:gd name="connsiteX1" fmla="*/ 804672 w 1938528"/>
              <a:gd name="connsiteY1" fmla="*/ 493776 h 519439"/>
              <a:gd name="connsiteX2" fmla="*/ 1938528 w 1938528"/>
              <a:gd name="connsiteY2" fmla="*/ 384048 h 51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8528" h="519439">
                <a:moveTo>
                  <a:pt x="0" y="0"/>
                </a:moveTo>
                <a:cubicBezTo>
                  <a:pt x="149352" y="141732"/>
                  <a:pt x="371856" y="411480"/>
                  <a:pt x="804672" y="493776"/>
                </a:cubicBezTo>
                <a:cubicBezTo>
                  <a:pt x="1237488" y="576072"/>
                  <a:pt x="1344168" y="438912"/>
                  <a:pt x="1938528" y="384048"/>
                </a:cubicBezTo>
              </a:path>
            </a:pathLst>
          </a:custGeom>
          <a:noFill/>
          <a:ln w="1270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3858287" y="3328416"/>
            <a:ext cx="1061185" cy="768096"/>
          </a:xfrm>
          <a:custGeom>
            <a:avLst/>
            <a:gdLst>
              <a:gd name="connsiteX0" fmla="*/ 1061185 w 1061185"/>
              <a:gd name="connsiteY0" fmla="*/ 768096 h 768096"/>
              <a:gd name="connsiteX1" fmla="*/ 512545 w 1061185"/>
              <a:gd name="connsiteY1" fmla="*/ 219456 h 768096"/>
              <a:gd name="connsiteX2" fmla="*/ 481 w 1061185"/>
              <a:gd name="connsiteY2" fmla="*/ 0 h 76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1185" h="768096">
                <a:moveTo>
                  <a:pt x="1061185" y="768096"/>
                </a:moveTo>
                <a:cubicBezTo>
                  <a:pt x="875257" y="557784"/>
                  <a:pt x="689329" y="347472"/>
                  <a:pt x="512545" y="219456"/>
                </a:cubicBezTo>
                <a:cubicBezTo>
                  <a:pt x="335761" y="91440"/>
                  <a:pt x="-14759" y="57912"/>
                  <a:pt x="481" y="0"/>
                </a:cubicBezTo>
              </a:path>
            </a:pathLst>
          </a:custGeom>
          <a:noFill/>
          <a:ln w="1270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511628" y="3475794"/>
            <a:ext cx="622992" cy="6088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9083047" y="4111815"/>
            <a:ext cx="622992" cy="6088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920164" y="3010846"/>
            <a:ext cx="622992" cy="6088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757612" y="2582245"/>
            <a:ext cx="622992" cy="6088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823124" y="5273781"/>
            <a:ext cx="622992" cy="6088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44" idx="7"/>
            <a:endCxn id="41" idx="3"/>
          </p:cNvCxnSpPr>
          <p:nvPr/>
        </p:nvCxnSpPr>
        <p:spPr>
          <a:xfrm flipV="1">
            <a:off x="8354881" y="4631487"/>
            <a:ext cx="819401" cy="731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44" idx="0"/>
            <a:endCxn id="43" idx="3"/>
          </p:cNvCxnSpPr>
          <p:nvPr/>
        </p:nvCxnSpPr>
        <p:spPr>
          <a:xfrm flipV="1">
            <a:off x="8134620" y="3101917"/>
            <a:ext cx="714227" cy="2171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44" idx="1"/>
            <a:endCxn id="40" idx="4"/>
          </p:cNvCxnSpPr>
          <p:nvPr/>
        </p:nvCxnSpPr>
        <p:spPr>
          <a:xfrm flipH="1" flipV="1">
            <a:off x="7823124" y="4084628"/>
            <a:ext cx="91235" cy="1278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40" idx="6"/>
            <a:endCxn id="41" idx="1"/>
          </p:cNvCxnSpPr>
          <p:nvPr/>
        </p:nvCxnSpPr>
        <p:spPr>
          <a:xfrm>
            <a:off x="8134620" y="3780211"/>
            <a:ext cx="1039662" cy="420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41" idx="0"/>
            <a:endCxn id="43" idx="5"/>
          </p:cNvCxnSpPr>
          <p:nvPr/>
        </p:nvCxnSpPr>
        <p:spPr>
          <a:xfrm flipH="1" flipV="1">
            <a:off x="9289369" y="3101917"/>
            <a:ext cx="105174" cy="1009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1" idx="7"/>
            <a:endCxn id="42" idx="3"/>
          </p:cNvCxnSpPr>
          <p:nvPr/>
        </p:nvCxnSpPr>
        <p:spPr>
          <a:xfrm flipV="1">
            <a:off x="9614804" y="3530518"/>
            <a:ext cx="396595" cy="670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2" idx="1"/>
            <a:endCxn id="43" idx="6"/>
          </p:cNvCxnSpPr>
          <p:nvPr/>
        </p:nvCxnSpPr>
        <p:spPr>
          <a:xfrm flipH="1" flipV="1">
            <a:off x="9380604" y="2886662"/>
            <a:ext cx="630795" cy="213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10543156" y="4756367"/>
            <a:ext cx="622992" cy="60883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>
            <a:stCxn id="40" idx="6"/>
            <a:endCxn id="51" idx="2"/>
          </p:cNvCxnSpPr>
          <p:nvPr/>
        </p:nvCxnSpPr>
        <p:spPr>
          <a:xfrm flipV="1">
            <a:off x="8446116" y="5060784"/>
            <a:ext cx="2097040" cy="517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1" idx="1"/>
            <a:endCxn id="37" idx="5"/>
          </p:cNvCxnSpPr>
          <p:nvPr/>
        </p:nvCxnSpPr>
        <p:spPr>
          <a:xfrm flipH="1" flipV="1">
            <a:off x="9614804" y="4631487"/>
            <a:ext cx="1019587" cy="214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51" idx="0"/>
            <a:endCxn id="38" idx="5"/>
          </p:cNvCxnSpPr>
          <p:nvPr/>
        </p:nvCxnSpPr>
        <p:spPr>
          <a:xfrm flipH="1" flipV="1">
            <a:off x="10451921" y="3530518"/>
            <a:ext cx="402731" cy="12258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40" idx="1"/>
            <a:endCxn id="36" idx="4"/>
          </p:cNvCxnSpPr>
          <p:nvPr/>
        </p:nvCxnSpPr>
        <p:spPr>
          <a:xfrm flipH="1" flipV="1">
            <a:off x="7823124" y="4084628"/>
            <a:ext cx="91235" cy="1278315"/>
          </a:xfrm>
          <a:prstGeom prst="line">
            <a:avLst/>
          </a:prstGeom>
          <a:ln w="1270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37" idx="1"/>
            <a:endCxn id="36" idx="6"/>
          </p:cNvCxnSpPr>
          <p:nvPr/>
        </p:nvCxnSpPr>
        <p:spPr>
          <a:xfrm flipH="1" flipV="1">
            <a:off x="8134620" y="3780211"/>
            <a:ext cx="1039662" cy="420766"/>
          </a:xfrm>
          <a:prstGeom prst="line">
            <a:avLst/>
          </a:prstGeom>
          <a:ln w="127000">
            <a:solidFill>
              <a:schemeClr val="accent6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38" idx="3"/>
            <a:endCxn id="37" idx="7"/>
          </p:cNvCxnSpPr>
          <p:nvPr/>
        </p:nvCxnSpPr>
        <p:spPr>
          <a:xfrm flipH="1">
            <a:off x="9614804" y="3530518"/>
            <a:ext cx="396595" cy="670459"/>
          </a:xfrm>
          <a:prstGeom prst="line">
            <a:avLst/>
          </a:prstGeom>
          <a:ln w="127000">
            <a:solidFill>
              <a:schemeClr val="accent6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8" idx="1"/>
            <a:endCxn id="9" idx="6"/>
          </p:cNvCxnSpPr>
          <p:nvPr/>
        </p:nvCxnSpPr>
        <p:spPr>
          <a:xfrm flipH="1" flipV="1">
            <a:off x="2675659" y="2904173"/>
            <a:ext cx="630795" cy="2133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8" idx="3"/>
            <a:endCxn id="7" idx="7"/>
          </p:cNvCxnSpPr>
          <p:nvPr/>
        </p:nvCxnSpPr>
        <p:spPr>
          <a:xfrm flipH="1">
            <a:off x="2909859" y="3548029"/>
            <a:ext cx="396595" cy="6704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38" idx="1"/>
            <a:endCxn id="39" idx="6"/>
          </p:cNvCxnSpPr>
          <p:nvPr/>
        </p:nvCxnSpPr>
        <p:spPr>
          <a:xfrm flipH="1" flipV="1">
            <a:off x="9380604" y="2886662"/>
            <a:ext cx="630795" cy="2133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38" idx="5"/>
            <a:endCxn id="51" idx="0"/>
          </p:cNvCxnSpPr>
          <p:nvPr/>
        </p:nvCxnSpPr>
        <p:spPr>
          <a:xfrm>
            <a:off x="10451921" y="3530518"/>
            <a:ext cx="402731" cy="12258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38" idx="3"/>
            <a:endCxn id="37" idx="7"/>
          </p:cNvCxnSpPr>
          <p:nvPr/>
        </p:nvCxnSpPr>
        <p:spPr>
          <a:xfrm flipH="1">
            <a:off x="9614804" y="3530518"/>
            <a:ext cx="396595" cy="6704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13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60" grpId="0" animBg="1"/>
      <p:bldP spid="61" grpId="0" animBg="1"/>
      <p:bldP spid="59" grpId="0" animBg="1"/>
      <p:bldP spid="59" grpId="1" animBg="1"/>
      <p:bldP spid="58" grpId="0" animBg="1"/>
      <p:bldP spid="58" grpId="1" animBg="1"/>
      <p:bldP spid="11" grpId="0" animBg="1"/>
      <p:bldP spid="30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269999" y="2810933"/>
            <a:ext cx="2641600" cy="127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Byzantine nodes</a:t>
            </a:r>
            <a:endParaRPr lang="en-US" sz="2500" dirty="0">
              <a:solidFill>
                <a:schemeClr val="tx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07466" y="2810933"/>
            <a:ext cx="2641600" cy="127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Other adversarial models</a:t>
            </a:r>
            <a:endParaRPr lang="en-US" sz="2500" dirty="0">
              <a:solidFill>
                <a:schemeClr val="tx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144933" y="2810933"/>
            <a:ext cx="2641600" cy="127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Practical demonstration of viability</a:t>
            </a:r>
            <a:endParaRPr lang="en-US" sz="2500" dirty="0">
              <a:solidFill>
                <a:schemeClr val="tx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6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Take-Home Messages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103120"/>
            <a:ext cx="107563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35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Bitcoin P2P anonymity = </a:t>
            </a:r>
            <a:r>
              <a:rPr lang="en-US" sz="35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  <a:sym typeface="Wingdings"/>
              </a:rPr>
              <a:t></a:t>
            </a:r>
            <a:r>
              <a:rPr lang="en-US" sz="35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.</a:t>
            </a:r>
          </a:p>
          <a:p>
            <a:pPr marL="342900" indent="-342900">
              <a:buAutoNum type="arabicParenR"/>
            </a:pPr>
            <a:endParaRPr lang="en-US" sz="3500" dirty="0" smtClean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buAutoNum type="arabicParenR"/>
            </a:pPr>
            <a:r>
              <a:rPr lang="en-US" sz="35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Moving from trickle to diffusion did not help.</a:t>
            </a:r>
          </a:p>
          <a:p>
            <a:pPr marL="342900" indent="-342900">
              <a:buAutoNum type="arabicParenR"/>
            </a:pPr>
            <a:endParaRPr lang="en-US" sz="3500" dirty="0" smtClean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buAutoNum type="arabicParenR"/>
            </a:pPr>
            <a:r>
              <a:rPr lang="en-US" sz="35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Dandelion may be a lightweight solution for certain classes of adversaries.</a:t>
            </a:r>
            <a:endParaRPr lang="en-US" sz="35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29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7188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This is false.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7103"/>
            <a:ext cx="2059521" cy="1524046"/>
          </a:xfrm>
          <a:prstGeom prst="rect">
            <a:avLst/>
          </a:prstGeom>
        </p:spPr>
      </p:pic>
      <p:sp>
        <p:nvSpPr>
          <p:cNvPr id="56" name="Oval 55"/>
          <p:cNvSpPr/>
          <p:nvPr/>
        </p:nvSpPr>
        <p:spPr>
          <a:xfrm>
            <a:off x="4423038" y="1618103"/>
            <a:ext cx="1718735" cy="161078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934022" y="5009877"/>
            <a:ext cx="1718735" cy="161078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310585" y="4532256"/>
            <a:ext cx="1718735" cy="161078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8557147" y="2465201"/>
            <a:ext cx="1718735" cy="161078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317059" y="3578138"/>
            <a:ext cx="1718735" cy="161078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8492064" y="4987051"/>
            <a:ext cx="1718735" cy="161078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5108" y="2169913"/>
            <a:ext cx="1982465" cy="22455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Bitcoin Primer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931313" y="2762768"/>
            <a:ext cx="1718735" cy="161078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16" idx="2"/>
            <a:endCxn id="17" idx="0"/>
          </p:cNvCxnSpPr>
          <p:nvPr/>
        </p:nvCxnSpPr>
        <p:spPr>
          <a:xfrm>
            <a:off x="2789765" y="4140311"/>
            <a:ext cx="25401" cy="1043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9" idx="3"/>
          </p:cNvCxnSpPr>
          <p:nvPr/>
        </p:nvCxnSpPr>
        <p:spPr>
          <a:xfrm flipV="1">
            <a:off x="2865965" y="5592674"/>
            <a:ext cx="1926168" cy="613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180027" y="3854261"/>
            <a:ext cx="1747573" cy="12955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494861" y="4383530"/>
            <a:ext cx="1371074" cy="50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17631" y="5420825"/>
            <a:ext cx="3255436" cy="342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17631" y="2785622"/>
            <a:ext cx="1248304" cy="1121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9" idx="0"/>
            <a:endCxn id="18" idx="2"/>
          </p:cNvCxnSpPr>
          <p:nvPr/>
        </p:nvCxnSpPr>
        <p:spPr>
          <a:xfrm flipV="1">
            <a:off x="9351433" y="3854261"/>
            <a:ext cx="36111" cy="12955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18" idx="1"/>
          </p:cNvCxnSpPr>
          <p:nvPr/>
        </p:nvCxnSpPr>
        <p:spPr>
          <a:xfrm>
            <a:off x="5579144" y="2423495"/>
            <a:ext cx="3194566" cy="816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215214" y="2486466"/>
            <a:ext cx="1576919" cy="735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16546" y="4370096"/>
            <a:ext cx="1509979" cy="1103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812" y="3729944"/>
            <a:ext cx="1227667" cy="12276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931" y="2912644"/>
            <a:ext cx="1227667" cy="12276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332" y="5183861"/>
            <a:ext cx="1227667" cy="12276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710" y="2626594"/>
            <a:ext cx="1227667" cy="12276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599" y="5149764"/>
            <a:ext cx="1227667" cy="12276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865" y="4688330"/>
            <a:ext cx="1227667" cy="12276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864" y="1769909"/>
            <a:ext cx="1227667" cy="122766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15523" y="4454005"/>
            <a:ext cx="1227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Alice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872" y="2259822"/>
            <a:ext cx="2142456" cy="214245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246480" y="4370117"/>
            <a:ext cx="1227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Bob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4139" y="4795747"/>
            <a:ext cx="13504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k</a:t>
            </a:r>
            <a:r>
              <a:rPr lang="en-US" sz="2500" baseline="-25000" dirty="0" smtClean="0">
                <a:latin typeface="Helvetica Light" charset="0"/>
                <a:ea typeface="Helvetica Light" charset="0"/>
                <a:cs typeface="Helvetica Light" charset="0"/>
              </a:rPr>
              <a:t>A</a:t>
            </a:r>
            <a:endParaRPr lang="en-US" sz="2500" baseline="-250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246480" y="4711859"/>
            <a:ext cx="1227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k</a:t>
            </a:r>
            <a:r>
              <a:rPr lang="en-US" sz="2500" baseline="-25000" dirty="0" smtClean="0">
                <a:latin typeface="Helvetica Light" charset="0"/>
                <a:ea typeface="Helvetica Light" charset="0"/>
                <a:cs typeface="Helvetica Light" charset="0"/>
              </a:rPr>
              <a:t>B</a:t>
            </a:r>
            <a:endParaRPr lang="en-US" sz="2500" baseline="-250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56426" y="1459626"/>
            <a:ext cx="295946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u="sng" dirty="0" smtClean="0">
                <a:latin typeface="Helvetica Light" charset="0"/>
                <a:ea typeface="Helvetica Light" charset="0"/>
                <a:cs typeface="Helvetica Light" charset="0"/>
              </a:rPr>
              <a:t>Transaction</a:t>
            </a:r>
          </a:p>
          <a:p>
            <a:pPr algn="ctr"/>
            <a:r>
              <a:rPr lang="en-US" sz="2600" dirty="0" smtClean="0">
                <a:latin typeface="Helvetica Light" charset="0"/>
                <a:ea typeface="Helvetica Light" charset="0"/>
                <a:cs typeface="Helvetica Light" charset="0"/>
              </a:rPr>
              <a:t>k</a:t>
            </a:r>
            <a:r>
              <a:rPr lang="en-US" sz="2600" baseline="-25000" dirty="0" smtClean="0">
                <a:latin typeface="Helvetica Light" charset="0"/>
                <a:ea typeface="Helvetica Light" charset="0"/>
                <a:cs typeface="Helvetica Light" charset="0"/>
              </a:rPr>
              <a:t>A</a:t>
            </a:r>
            <a:r>
              <a:rPr lang="en-US" sz="2600" dirty="0" smtClean="0">
                <a:latin typeface="Helvetica Light" charset="0"/>
                <a:ea typeface="Helvetica Light" charset="0"/>
                <a:cs typeface="Helvetica Light" charset="0"/>
              </a:rPr>
              <a:t> sends </a:t>
            </a:r>
            <a:r>
              <a:rPr lang="en-US" sz="2600" dirty="0" err="1" smtClean="0">
                <a:latin typeface="Helvetica Light" charset="0"/>
                <a:ea typeface="Helvetica Light" charset="0"/>
                <a:cs typeface="Helvetica Light" charset="0"/>
              </a:rPr>
              <a:t>k</a:t>
            </a:r>
            <a:r>
              <a:rPr lang="en-US" sz="2600" baseline="-25000" dirty="0" err="1" smtClean="0">
                <a:latin typeface="Helvetica Light" charset="0"/>
                <a:ea typeface="Helvetica Light" charset="0"/>
                <a:cs typeface="Helvetica Light" charset="0"/>
              </a:rPr>
              <a:t>coin</a:t>
            </a:r>
            <a:r>
              <a:rPr lang="en-US" sz="2600" dirty="0" smtClean="0">
                <a:latin typeface="Helvetica Light" charset="0"/>
                <a:ea typeface="Helvetica Light" charset="0"/>
                <a:cs typeface="Helvetica Light" charset="0"/>
              </a:rPr>
              <a:t> to k</a:t>
            </a:r>
            <a:r>
              <a:rPr lang="en-US" sz="2600" baseline="-25000" dirty="0" smtClean="0">
                <a:latin typeface="Helvetica Light" charset="0"/>
                <a:ea typeface="Helvetica Light" charset="0"/>
                <a:cs typeface="Helvetica Light" charset="0"/>
              </a:rPr>
              <a:t>B</a:t>
            </a:r>
            <a:endParaRPr lang="en-US" sz="2600" baseline="-250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-98164" y="5250318"/>
            <a:ext cx="13504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 smtClean="0">
                <a:latin typeface="Helvetica Light" charset="0"/>
                <a:ea typeface="Helvetica Light" charset="0"/>
                <a:cs typeface="Helvetica Light" charset="0"/>
              </a:rPr>
              <a:t>k</a:t>
            </a:r>
            <a:r>
              <a:rPr lang="en-US" sz="2500" baseline="-25000" dirty="0" err="1" smtClean="0">
                <a:latin typeface="Helvetica Light" charset="0"/>
                <a:ea typeface="Helvetica Light" charset="0"/>
                <a:cs typeface="Helvetica Light" charset="0"/>
              </a:rPr>
              <a:t>coin</a:t>
            </a:r>
            <a:endParaRPr lang="en-US" sz="2500" baseline="-250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3215214" y="2486466"/>
            <a:ext cx="1576919" cy="7359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36159" y="3922097"/>
            <a:ext cx="1484049" cy="10933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17" idx="0"/>
          </p:cNvCxnSpPr>
          <p:nvPr/>
        </p:nvCxnSpPr>
        <p:spPr>
          <a:xfrm>
            <a:off x="2802465" y="4140311"/>
            <a:ext cx="12701" cy="10435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5556899" y="4479575"/>
            <a:ext cx="1093268" cy="3622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18" idx="1"/>
          </p:cNvCxnSpPr>
          <p:nvPr/>
        </p:nvCxnSpPr>
        <p:spPr>
          <a:xfrm>
            <a:off x="5831416" y="2514352"/>
            <a:ext cx="2942294" cy="7260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736099" y="4494720"/>
            <a:ext cx="1280105" cy="999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305347" y="5603709"/>
            <a:ext cx="1483502" cy="4683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5609788" y="2819079"/>
            <a:ext cx="1263989" cy="10781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endCxn id="19" idx="1"/>
          </p:cNvCxnSpPr>
          <p:nvPr/>
        </p:nvCxnSpPr>
        <p:spPr>
          <a:xfrm>
            <a:off x="5753877" y="5472806"/>
            <a:ext cx="2983722" cy="2907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19" idx="0"/>
          </p:cNvCxnSpPr>
          <p:nvPr/>
        </p:nvCxnSpPr>
        <p:spPr>
          <a:xfrm flipH="1">
            <a:off x="9351433" y="3880522"/>
            <a:ext cx="6467" cy="12692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6873777" y="247973"/>
            <a:ext cx="2152748" cy="21755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7020732" y="365125"/>
            <a:ext cx="18523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err="1" smtClean="0">
                <a:latin typeface="Helvetica Light" charset="0"/>
                <a:ea typeface="Helvetica Light" charset="0"/>
                <a:cs typeface="Helvetica Light" charset="0"/>
              </a:rPr>
              <a:t>Blockchain</a:t>
            </a:r>
            <a:endParaRPr lang="en-US" u="sng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sd93fjj2</a:t>
            </a:r>
          </a:p>
          <a:p>
            <a:pPr algn="ctr"/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pckrn29</a:t>
            </a:r>
          </a:p>
          <a:p>
            <a:pPr algn="ctr"/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…</a:t>
            </a:r>
          </a:p>
          <a:p>
            <a:pPr algn="ctr"/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o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ur transaction</a:t>
            </a:r>
            <a:endParaRPr lang="en-US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85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65" grpId="0" animBg="1"/>
      <p:bldP spid="66" grpId="0" animBg="1"/>
      <p:bldP spid="67" grpId="0" animBg="1"/>
      <p:bldP spid="4" grpId="0" animBg="1"/>
      <p:bldP spid="45" grpId="0"/>
      <p:bldP spid="46" grpId="0"/>
      <p:bldP spid="47" grpId="0"/>
      <p:bldP spid="48" grpId="0"/>
      <p:bldP spid="79" grpId="0" animBg="1"/>
      <p:bldP spid="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users be </a:t>
            </a:r>
            <a:r>
              <a:rPr lang="en-US" dirty="0" err="1" smtClean="0"/>
              <a:t>deanonymized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151" y="1540896"/>
            <a:ext cx="6981698" cy="51344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22576" y="4953116"/>
            <a:ext cx="18966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 smtClean="0">
                <a:latin typeface="Helvetica Light" charset="0"/>
                <a:ea typeface="Helvetica Light" charset="0"/>
                <a:cs typeface="Helvetica Light" charset="0"/>
              </a:rPr>
              <a:t>Blockchain</a:t>
            </a:r>
            <a:endParaRPr lang="en-US" sz="27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41209" y="6163056"/>
            <a:ext cx="309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Helvetica Light" charset="0"/>
                <a:ea typeface="Helvetica Light" charset="0"/>
                <a:cs typeface="Helvetica Light" charset="0"/>
              </a:rPr>
              <a:t>Meiklejohn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 et al., 2013</a:t>
            </a:r>
            <a:endParaRPr lang="en-US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38200" y="3687609"/>
            <a:ext cx="10515600" cy="1737360"/>
          </a:xfrm>
          <a:prstGeom prst="round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What about the peer-to-peer network?</a:t>
            </a:r>
            <a:endParaRPr lang="en-US" sz="4000" dirty="0">
              <a:solidFill>
                <a:schemeClr val="tx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1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6386737" y="3928658"/>
            <a:ext cx="1718735" cy="161078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Attacks on the Network Layer</a:t>
            </a:r>
            <a:endParaRPr lang="en-US" dirty="0"/>
          </a:p>
        </p:txBody>
      </p:sp>
      <p:cxnSp>
        <p:nvCxnSpPr>
          <p:cNvPr id="4" name="Straight Connector 3"/>
          <p:cNvCxnSpPr>
            <a:stCxn id="25" idx="2"/>
          </p:cNvCxnSpPr>
          <p:nvPr/>
        </p:nvCxnSpPr>
        <p:spPr>
          <a:xfrm>
            <a:off x="2500473" y="5234272"/>
            <a:ext cx="28943" cy="876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3"/>
          </p:cNvCxnSpPr>
          <p:nvPr/>
        </p:nvCxnSpPr>
        <p:spPr>
          <a:xfrm flipV="1">
            <a:off x="2865965" y="5940146"/>
            <a:ext cx="1926168" cy="613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986884" y="4917500"/>
            <a:ext cx="1940716" cy="579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494861" y="4731002"/>
            <a:ext cx="1371074" cy="50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617631" y="5768297"/>
            <a:ext cx="3255436" cy="342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291135" y="3792920"/>
            <a:ext cx="1574800" cy="4614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347204" y="4717568"/>
            <a:ext cx="261401" cy="8983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28" idx="1"/>
          </p:cNvCxnSpPr>
          <p:nvPr/>
        </p:nvCxnSpPr>
        <p:spPr>
          <a:xfrm>
            <a:off x="5291135" y="3533761"/>
            <a:ext cx="3887791" cy="613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971247" y="3792920"/>
            <a:ext cx="1386542" cy="5758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16546" y="4717568"/>
            <a:ext cx="1509979" cy="1103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812" y="4077416"/>
            <a:ext cx="1227667" cy="12276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639" y="4006605"/>
            <a:ext cx="1227667" cy="12276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32" y="5531333"/>
            <a:ext cx="1227667" cy="12276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8926" y="3533761"/>
            <a:ext cx="1227667" cy="12276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599" y="5497236"/>
            <a:ext cx="1227667" cy="12276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865" y="5035802"/>
            <a:ext cx="1227667" cy="12276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000" y="3043525"/>
            <a:ext cx="1227667" cy="1227667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2818080" y="1781366"/>
            <a:ext cx="6724635" cy="77819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Eavesdropper</a:t>
            </a:r>
            <a:endParaRPr lang="en-US" sz="3000" dirty="0">
              <a:solidFill>
                <a:schemeClr val="tx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2783158" y="2559558"/>
            <a:ext cx="645842" cy="1614094"/>
          </a:xfrm>
          <a:prstGeom prst="straightConnector1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3207805" y="2593655"/>
            <a:ext cx="906464" cy="3159994"/>
          </a:xfrm>
          <a:prstGeom prst="straightConnector1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5069942" y="2593655"/>
            <a:ext cx="102050" cy="514617"/>
          </a:xfrm>
          <a:prstGeom prst="straightConnector1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5561538" y="2571496"/>
            <a:ext cx="504754" cy="2660026"/>
          </a:xfrm>
          <a:prstGeom prst="straightConnector1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16" idx="0"/>
          </p:cNvCxnSpPr>
          <p:nvPr/>
        </p:nvCxnSpPr>
        <p:spPr>
          <a:xfrm flipH="1">
            <a:off x="7232646" y="2582906"/>
            <a:ext cx="8193" cy="1494510"/>
          </a:xfrm>
          <a:prstGeom prst="straightConnector1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8574269" y="2566124"/>
            <a:ext cx="604657" cy="3049773"/>
          </a:xfrm>
          <a:prstGeom prst="straightConnector1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9178927" y="2583700"/>
            <a:ext cx="363788" cy="1090896"/>
          </a:xfrm>
          <a:prstGeom prst="straightConnector1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443885" y="3826123"/>
            <a:ext cx="1443714" cy="457007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5498052" y="4833024"/>
            <a:ext cx="1145779" cy="423401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 flipV="1">
            <a:off x="7755281" y="4875969"/>
            <a:ext cx="1153326" cy="873774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7207786" y="2578112"/>
            <a:ext cx="11386" cy="1466590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55810" y="2705733"/>
            <a:ext cx="3090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Helvetica Light" charset="0"/>
                <a:ea typeface="Helvetica Light" charset="0"/>
                <a:cs typeface="Helvetica Light" charset="0"/>
              </a:rPr>
              <a:t>Biryukov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 et al., 2014</a:t>
            </a:r>
          </a:p>
          <a:p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Koshy et al., 2014</a:t>
            </a:r>
            <a:endParaRPr lang="en-US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78" name="Straight Arrow Connector 77"/>
          <p:cNvCxnSpPr>
            <a:endCxn id="28" idx="1"/>
          </p:cNvCxnSpPr>
          <p:nvPr/>
        </p:nvCxnSpPr>
        <p:spPr>
          <a:xfrm>
            <a:off x="5429745" y="3527195"/>
            <a:ext cx="3749181" cy="6204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2964285" y="3813417"/>
            <a:ext cx="1263585" cy="555369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5068724" y="2556231"/>
            <a:ext cx="116742" cy="586138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694322" y="5491366"/>
            <a:ext cx="1227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Alice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6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43" grpId="0" animBg="1"/>
      <p:bldP spid="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Work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48089" y="1690688"/>
            <a:ext cx="17652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Helvetica Light" charset="0"/>
                <a:ea typeface="Helvetica Light" charset="0"/>
                <a:cs typeface="Helvetica Light" charset="0"/>
              </a:rPr>
              <a:t>Analysis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77650" y="1690688"/>
            <a:ext cx="19159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Helvetica Light" charset="0"/>
                <a:ea typeface="Helvetica Light" charset="0"/>
                <a:cs typeface="Helvetica Light" charset="0"/>
              </a:rPr>
              <a:t>Redesign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2983" y="6106127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Light" charset="0"/>
                <a:ea typeface="Helvetica Light" charset="0"/>
                <a:cs typeface="Helvetica Light" charset="0"/>
              </a:rPr>
              <a:t>Under submission, 2017</a:t>
            </a:r>
            <a:endParaRPr lang="en-US" i="1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4591" y="6120324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Light" charset="0"/>
                <a:ea typeface="Helvetica Light" charset="0"/>
                <a:cs typeface="Helvetica Light" charset="0"/>
              </a:rPr>
              <a:t>Under submission, 2017</a:t>
            </a:r>
            <a:endParaRPr lang="en-US" i="1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855441" y="5006948"/>
                <a:ext cx="2327560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charset="0"/>
                        </a:rPr>
                        <m:t>Pr</m:t>
                      </m:r>
                      <m:r>
                        <a:rPr lang="en-US" sz="3000" b="0" i="1" smtClean="0">
                          <a:latin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charset="0"/>
                        </a:rPr>
                        <m:t>detection</m:t>
                      </m:r>
                      <m:r>
                        <a:rPr lang="en-US" sz="30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441" y="5006948"/>
                <a:ext cx="2327560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1831645" y="273223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328617" y="420346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31727" y="406630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877838" y="2663987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482648" y="379198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863856" y="3364704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900266" y="2623141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stCxn id="17" idx="6"/>
            <a:endCxn id="23" idx="2"/>
          </p:cNvCxnSpPr>
          <p:nvPr/>
        </p:nvCxnSpPr>
        <p:spPr>
          <a:xfrm flipV="1">
            <a:off x="2105965" y="2760301"/>
            <a:ext cx="794301" cy="1090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7" idx="4"/>
            <a:endCxn id="21" idx="0"/>
          </p:cNvCxnSpPr>
          <p:nvPr/>
        </p:nvCxnSpPr>
        <p:spPr>
          <a:xfrm flipH="1">
            <a:off x="1619808" y="3006550"/>
            <a:ext cx="348997" cy="7854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0" idx="4"/>
            <a:endCxn id="19" idx="0"/>
          </p:cNvCxnSpPr>
          <p:nvPr/>
        </p:nvCxnSpPr>
        <p:spPr>
          <a:xfrm flipH="1">
            <a:off x="3968887" y="2938307"/>
            <a:ext cx="46111" cy="1127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3" idx="6"/>
            <a:endCxn id="20" idx="1"/>
          </p:cNvCxnSpPr>
          <p:nvPr/>
        </p:nvCxnSpPr>
        <p:spPr>
          <a:xfrm flipV="1">
            <a:off x="3174586" y="2704160"/>
            <a:ext cx="743425" cy="56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1" idx="7"/>
            <a:endCxn id="23" idx="3"/>
          </p:cNvCxnSpPr>
          <p:nvPr/>
        </p:nvCxnSpPr>
        <p:spPr>
          <a:xfrm flipV="1">
            <a:off x="1716795" y="2857288"/>
            <a:ext cx="1223644" cy="974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2" idx="5"/>
            <a:endCxn id="19" idx="1"/>
          </p:cNvCxnSpPr>
          <p:nvPr/>
        </p:nvCxnSpPr>
        <p:spPr>
          <a:xfrm>
            <a:off x="3098003" y="3598851"/>
            <a:ext cx="773897" cy="50762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2" idx="3"/>
            <a:endCxn id="18" idx="7"/>
          </p:cNvCxnSpPr>
          <p:nvPr/>
        </p:nvCxnSpPr>
        <p:spPr>
          <a:xfrm flipH="1">
            <a:off x="2562764" y="3598851"/>
            <a:ext cx="341265" cy="64478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2" idx="0"/>
            <a:endCxn id="23" idx="4"/>
          </p:cNvCxnSpPr>
          <p:nvPr/>
        </p:nvCxnSpPr>
        <p:spPr>
          <a:xfrm flipV="1">
            <a:off x="3001016" y="2897461"/>
            <a:ext cx="36410" cy="46724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8" idx="6"/>
            <a:endCxn id="19" idx="2"/>
          </p:cNvCxnSpPr>
          <p:nvPr/>
        </p:nvCxnSpPr>
        <p:spPr>
          <a:xfrm flipV="1">
            <a:off x="2602937" y="4203460"/>
            <a:ext cx="1228790" cy="137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18" idx="1"/>
            <a:endCxn id="17" idx="4"/>
          </p:cNvCxnSpPr>
          <p:nvPr/>
        </p:nvCxnSpPr>
        <p:spPr>
          <a:xfrm flipH="1" flipV="1">
            <a:off x="1968805" y="3006550"/>
            <a:ext cx="399985" cy="12370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7810283" y="4914614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 Light" charset="0"/>
                <a:ea typeface="Helvetica Light" charset="0"/>
                <a:cs typeface="Helvetica Light" charset="0"/>
              </a:rPr>
              <a:t>Dandelion</a:t>
            </a:r>
            <a:endParaRPr lang="en-US" sz="36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136" y="2498564"/>
            <a:ext cx="4159276" cy="2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5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0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How bad is the problem?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7000"/>
          </a:blip>
          <a:srcRect l="15000" r="4236"/>
          <a:stretch/>
        </p:blipFill>
        <p:spPr>
          <a:xfrm>
            <a:off x="4853392" y="-601634"/>
            <a:ext cx="8744075" cy="8120034"/>
          </a:xfrm>
          <a:prstGeom prst="rect">
            <a:avLst/>
          </a:prstGeom>
          <a:effectLst>
            <a:softEdge rad="431800"/>
          </a:effectLst>
        </p:spPr>
      </p:pic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Flooding Protocols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22400" y="1690688"/>
            <a:ext cx="273183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Trickle (pre-2015)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4700" y="1690688"/>
            <a:ext cx="31774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smtClean="0">
                <a:latin typeface="Helvetica Light" charset="0"/>
                <a:ea typeface="Helvetica Light" charset="0"/>
                <a:cs typeface="Helvetica Light" charset="0"/>
              </a:rPr>
              <a:t>Diffusion (post-2015</a:t>
            </a:r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)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456688" y="3949434"/>
            <a:ext cx="768096" cy="768096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038352" y="2725209"/>
            <a:ext cx="768096" cy="768096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60704" y="5241489"/>
            <a:ext cx="768096" cy="768096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91712" y="5241489"/>
            <a:ext cx="768096" cy="768096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904197" y="2612724"/>
            <a:ext cx="768096" cy="768096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3" idx="7"/>
            <a:endCxn id="9" idx="3"/>
          </p:cNvCxnSpPr>
          <p:nvPr/>
        </p:nvCxnSpPr>
        <p:spPr>
          <a:xfrm flipV="1">
            <a:off x="3112299" y="3268335"/>
            <a:ext cx="904383" cy="79358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8" idx="1"/>
          </p:cNvCxnSpPr>
          <p:nvPr/>
        </p:nvCxnSpPr>
        <p:spPr>
          <a:xfrm>
            <a:off x="3112299" y="4586673"/>
            <a:ext cx="791898" cy="76730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3"/>
            <a:endCxn id="7" idx="7"/>
          </p:cNvCxnSpPr>
          <p:nvPr/>
        </p:nvCxnSpPr>
        <p:spPr>
          <a:xfrm flipH="1">
            <a:off x="1716315" y="4605045"/>
            <a:ext cx="852858" cy="7489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" idx="1"/>
            <a:endCxn id="6" idx="5"/>
          </p:cNvCxnSpPr>
          <p:nvPr/>
        </p:nvCxnSpPr>
        <p:spPr>
          <a:xfrm flipH="1" flipV="1">
            <a:off x="1693963" y="3380820"/>
            <a:ext cx="875210" cy="68109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" idx="7"/>
            <a:endCxn id="9" idx="3"/>
          </p:cNvCxnSpPr>
          <p:nvPr/>
        </p:nvCxnSpPr>
        <p:spPr>
          <a:xfrm flipV="1">
            <a:off x="3112299" y="3268335"/>
            <a:ext cx="904383" cy="79358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554984" y="4609780"/>
            <a:ext cx="577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(3)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28" name="Straight Arrow Connector 27"/>
          <p:cNvCxnSpPr>
            <a:stCxn id="3" idx="3"/>
            <a:endCxn id="7" idx="7"/>
          </p:cNvCxnSpPr>
          <p:nvPr/>
        </p:nvCxnSpPr>
        <p:spPr>
          <a:xfrm flipH="1">
            <a:off x="1716315" y="4605045"/>
            <a:ext cx="852858" cy="74892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21102" y="4610177"/>
            <a:ext cx="577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(2)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33" name="Straight Arrow Connector 32"/>
          <p:cNvCxnSpPr>
            <a:stCxn id="3" idx="5"/>
            <a:endCxn id="8" idx="1"/>
          </p:cNvCxnSpPr>
          <p:nvPr/>
        </p:nvCxnSpPr>
        <p:spPr>
          <a:xfrm>
            <a:off x="3112299" y="4605045"/>
            <a:ext cx="791898" cy="74892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095453" y="3244402"/>
            <a:ext cx="577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(1)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37" name="Straight Arrow Connector 36"/>
          <p:cNvCxnSpPr>
            <a:stCxn id="3" idx="1"/>
            <a:endCxn id="6" idx="5"/>
          </p:cNvCxnSpPr>
          <p:nvPr/>
        </p:nvCxnSpPr>
        <p:spPr>
          <a:xfrm flipH="1" flipV="1">
            <a:off x="1693963" y="3380820"/>
            <a:ext cx="875210" cy="68109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020873" y="3193588"/>
            <a:ext cx="577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Helvetica Light" charset="0"/>
                <a:ea typeface="Helvetica Light" charset="0"/>
                <a:cs typeface="Helvetica Light" charset="0"/>
              </a:rPr>
              <a:t>(4)</a:t>
            </a:r>
            <a:endParaRPr lang="en-US" sz="25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8188378" y="3949434"/>
            <a:ext cx="768096" cy="768096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770042" y="2725209"/>
            <a:ext cx="768096" cy="768096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792394" y="5241489"/>
            <a:ext cx="768096" cy="768096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9523402" y="5241489"/>
            <a:ext cx="768096" cy="768096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9635887" y="2612724"/>
            <a:ext cx="768096" cy="768096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>
            <a:stCxn id="43" idx="7"/>
            <a:endCxn id="49" idx="3"/>
          </p:cNvCxnSpPr>
          <p:nvPr/>
        </p:nvCxnSpPr>
        <p:spPr>
          <a:xfrm flipV="1">
            <a:off x="8843989" y="3268335"/>
            <a:ext cx="904383" cy="79358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48" idx="1"/>
          </p:cNvCxnSpPr>
          <p:nvPr/>
        </p:nvCxnSpPr>
        <p:spPr>
          <a:xfrm>
            <a:off x="8843989" y="4586673"/>
            <a:ext cx="791898" cy="76730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3" idx="3"/>
            <a:endCxn id="47" idx="7"/>
          </p:cNvCxnSpPr>
          <p:nvPr/>
        </p:nvCxnSpPr>
        <p:spPr>
          <a:xfrm flipH="1">
            <a:off x="7448005" y="4605045"/>
            <a:ext cx="852858" cy="7489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3" idx="1"/>
            <a:endCxn id="46" idx="5"/>
          </p:cNvCxnSpPr>
          <p:nvPr/>
        </p:nvCxnSpPr>
        <p:spPr>
          <a:xfrm flipH="1" flipV="1">
            <a:off x="7425653" y="3380820"/>
            <a:ext cx="875210" cy="68109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8858504" y="3259547"/>
            <a:ext cx="904383" cy="79358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7436829" y="4628550"/>
            <a:ext cx="852858" cy="74892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8858504" y="4605045"/>
            <a:ext cx="791898" cy="74892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7425653" y="3382803"/>
            <a:ext cx="875210" cy="68109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/>
              <p:cNvSpPr txBox="1"/>
              <p:nvPr/>
            </p:nvSpPr>
            <p:spPr>
              <a:xfrm>
                <a:off x="9203127" y="3565292"/>
                <a:ext cx="1148550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latin typeface="Cambria Math" charset="0"/>
                        </a:rPr>
                        <m:t>exp</m:t>
                      </m:r>
                      <m:r>
                        <a:rPr lang="en-US" sz="2500" b="0" i="1" smtClean="0">
                          <a:latin typeface="Cambria Math" charset="0"/>
                        </a:rPr>
                        <m:t>⁡(</m:t>
                      </m:r>
                      <m:r>
                        <a:rPr lang="en-US" sz="2500" b="0" i="1" smtClean="0">
                          <a:latin typeface="Cambria Math" charset="0"/>
                        </a:rPr>
                        <m:t>𝜆</m:t>
                      </m:r>
                      <m:r>
                        <a:rPr lang="en-US" sz="25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3127" y="3565292"/>
                <a:ext cx="1148550" cy="384721"/>
              </a:xfrm>
              <a:prstGeom prst="rect">
                <a:avLst/>
              </a:prstGeom>
              <a:blipFill rotWithShape="0">
                <a:blip r:embed="rId2"/>
                <a:stretch>
                  <a:fillRect t="-141270" r="-3191" b="-17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/>
              <p:cNvSpPr txBox="1"/>
              <p:nvPr/>
            </p:nvSpPr>
            <p:spPr>
              <a:xfrm>
                <a:off x="9255433" y="4566162"/>
                <a:ext cx="1148550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latin typeface="Cambria Math" charset="0"/>
                        </a:rPr>
                        <m:t>exp</m:t>
                      </m:r>
                      <m:r>
                        <a:rPr lang="en-US" sz="2500" b="0" i="1" smtClean="0">
                          <a:latin typeface="Cambria Math" charset="0"/>
                        </a:rPr>
                        <m:t>⁡(</m:t>
                      </m:r>
                      <m:r>
                        <a:rPr lang="en-US" sz="2500" b="0" i="1" smtClean="0">
                          <a:latin typeface="Cambria Math" charset="0"/>
                        </a:rPr>
                        <m:t>𝜆</m:t>
                      </m:r>
                      <m:r>
                        <a:rPr lang="en-US" sz="25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433" y="4566162"/>
                <a:ext cx="1148550" cy="384721"/>
              </a:xfrm>
              <a:prstGeom prst="rect">
                <a:avLst/>
              </a:prstGeom>
              <a:blipFill rotWithShape="0">
                <a:blip r:embed="rId3"/>
                <a:stretch>
                  <a:fillRect t="-141270" r="-3175" b="-17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/>
              <p:cNvSpPr txBox="1"/>
              <p:nvPr/>
            </p:nvSpPr>
            <p:spPr>
              <a:xfrm>
                <a:off x="6757416" y="4657550"/>
                <a:ext cx="1148550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latin typeface="Cambria Math" charset="0"/>
                        </a:rPr>
                        <m:t>exp</m:t>
                      </m:r>
                      <m:r>
                        <a:rPr lang="en-US" sz="2500" b="0" i="1" smtClean="0">
                          <a:latin typeface="Cambria Math" charset="0"/>
                        </a:rPr>
                        <m:t>⁡(</m:t>
                      </m:r>
                      <m:r>
                        <a:rPr lang="en-US" sz="2500" b="0" i="1" smtClean="0">
                          <a:latin typeface="Cambria Math" charset="0"/>
                        </a:rPr>
                        <m:t>𝜆</m:t>
                      </m:r>
                      <m:r>
                        <a:rPr lang="en-US" sz="25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416" y="4657550"/>
                <a:ext cx="1148550" cy="384721"/>
              </a:xfrm>
              <a:prstGeom prst="rect">
                <a:avLst/>
              </a:prstGeom>
              <a:blipFill rotWithShape="0">
                <a:blip r:embed="rId4"/>
                <a:stretch>
                  <a:fillRect t="-141270" r="-3191" b="-17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/>
              <p:cNvSpPr txBox="1"/>
              <p:nvPr/>
            </p:nvSpPr>
            <p:spPr>
              <a:xfrm>
                <a:off x="6706501" y="3614775"/>
                <a:ext cx="1148550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latin typeface="Cambria Math" charset="0"/>
                        </a:rPr>
                        <m:t>exp</m:t>
                      </m:r>
                      <m:r>
                        <a:rPr lang="en-US" sz="2500" b="0" i="1" smtClean="0">
                          <a:latin typeface="Cambria Math" charset="0"/>
                        </a:rPr>
                        <m:t>⁡(</m:t>
                      </m:r>
                      <m:r>
                        <a:rPr lang="en-US" sz="2500" b="0" i="1" smtClean="0">
                          <a:latin typeface="Cambria Math" charset="0"/>
                        </a:rPr>
                        <m:t>𝜆</m:t>
                      </m:r>
                      <m:r>
                        <a:rPr lang="en-US" sz="25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501" y="3614775"/>
                <a:ext cx="1148550" cy="384721"/>
              </a:xfrm>
              <a:prstGeom prst="rect">
                <a:avLst/>
              </a:prstGeom>
              <a:blipFill rotWithShape="0">
                <a:blip r:embed="rId5"/>
                <a:stretch>
                  <a:fillRect t="-141270" r="-3175" b="-17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646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27" grpId="0"/>
      <p:bldP spid="29" grpId="0"/>
      <p:bldP spid="34" grpId="0"/>
      <p:bldP spid="38" grpId="0"/>
      <p:bldP spid="42" grpId="0" animBg="1"/>
      <p:bldP spid="43" grpId="0" animBg="1"/>
      <p:bldP spid="44" grpId="0" animBg="1"/>
      <p:bldP spid="45" grpId="0" animBg="1"/>
      <p:bldP spid="46" grpId="0" animBg="1"/>
      <p:bldP spid="59" grpId="0"/>
      <p:bldP spid="60" grpId="0"/>
      <p:bldP spid="61" grpId="0"/>
      <p:bldP spid="6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webextensions/webextension1.xml><?xml version="1.0" encoding="utf-8"?>
<we:webextension xmlns:we="http://schemas.microsoft.com/office/webextensions/webextension/2010/11" id="{F9234DEA-2533-C246-B896-25028C1101C4}">
  <we:reference id="wa104221182" version="2.0.0.0" store="en-GB" storeType="OMEX"/>
  <we:alternateReferences>
    <we:reference id="wa104221182" version="2.0.0.0" store="wa104221182" storeType="OMEX"/>
  </we:alternateReferences>
  <we:properties>
    <we:property name="vid" value="&quot;https://www.youtube.com/watch?v=k8LqlMzEe-I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4620</TotalTime>
  <Words>405</Words>
  <Application>Microsoft Macintosh PowerPoint</Application>
  <PresentationFormat>Widescreen</PresentationFormat>
  <Paragraphs>129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Calibri</vt:lpstr>
      <vt:lpstr>Cambria Math</vt:lpstr>
      <vt:lpstr>Helvetica</vt:lpstr>
      <vt:lpstr>Helvetica Light</vt:lpstr>
      <vt:lpstr>Wingdings</vt:lpstr>
      <vt:lpstr>Arial</vt:lpstr>
      <vt:lpstr>Office Theme</vt:lpstr>
      <vt:lpstr>Anonymity in the Bitcoin Peer-to-Peer Network</vt:lpstr>
      <vt:lpstr>“Untraceable Bitcoin”</vt:lpstr>
      <vt:lpstr>This is false.</vt:lpstr>
      <vt:lpstr>Bitcoin Primer</vt:lpstr>
      <vt:lpstr>How can users be deanonymized?</vt:lpstr>
      <vt:lpstr>Attacks on the Network Layer</vt:lpstr>
      <vt:lpstr>Our Work</vt:lpstr>
      <vt:lpstr>Analysis</vt:lpstr>
      <vt:lpstr>Flooding Protocols</vt:lpstr>
      <vt:lpstr>Does diffusion solve  the problem?</vt:lpstr>
      <vt:lpstr>Results: d-Regular Trees</vt:lpstr>
      <vt:lpstr>Results: Trees</vt:lpstr>
      <vt:lpstr>Results: Bitcoin Graph</vt:lpstr>
      <vt:lpstr>Diffusion does not have (significantly) better anonymity properties than trickle.</vt:lpstr>
      <vt:lpstr>Redesign</vt:lpstr>
      <vt:lpstr>Adversarial Model</vt:lpstr>
      <vt:lpstr>Metric for Anonymity</vt:lpstr>
      <vt:lpstr>Goal:</vt:lpstr>
      <vt:lpstr>Fundamental Limits</vt:lpstr>
      <vt:lpstr>Proposed Algorithm: Dandelion</vt:lpstr>
      <vt:lpstr>How is Dandelion different from Tor?</vt:lpstr>
      <vt:lpstr>Performance: Achievable Region</vt:lpstr>
      <vt:lpstr>Practical Issues</vt:lpstr>
      <vt:lpstr>Comparison with Alternative Solutions</vt:lpstr>
      <vt:lpstr>Next Steps</vt:lpstr>
      <vt:lpstr>Take-Home Messages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Anonymity and the Bitcoin P2P Network</dc:title>
  <dc:creator>Microsoft Office User</dc:creator>
  <cp:lastModifiedBy>Microsoft Office User</cp:lastModifiedBy>
  <cp:revision>175</cp:revision>
  <dcterms:created xsi:type="dcterms:W3CDTF">2017-01-28T18:49:40Z</dcterms:created>
  <dcterms:modified xsi:type="dcterms:W3CDTF">2017-01-31T23:51:26Z</dcterms:modified>
</cp:coreProperties>
</file>