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256" r:id="rId2"/>
    <p:sldId id="283" r:id="rId3"/>
    <p:sldId id="258" r:id="rId4"/>
    <p:sldId id="344" r:id="rId5"/>
    <p:sldId id="336" r:id="rId6"/>
    <p:sldId id="337" r:id="rId7"/>
    <p:sldId id="299" r:id="rId8"/>
    <p:sldId id="362" r:id="rId9"/>
    <p:sldId id="335" r:id="rId10"/>
    <p:sldId id="300" r:id="rId11"/>
    <p:sldId id="338" r:id="rId12"/>
    <p:sldId id="347" r:id="rId13"/>
    <p:sldId id="346" r:id="rId14"/>
    <p:sldId id="354" r:id="rId15"/>
    <p:sldId id="339" r:id="rId16"/>
    <p:sldId id="340" r:id="rId17"/>
    <p:sldId id="355" r:id="rId18"/>
    <p:sldId id="356" r:id="rId19"/>
    <p:sldId id="363" r:id="rId20"/>
    <p:sldId id="358" r:id="rId21"/>
    <p:sldId id="345" r:id="rId22"/>
    <p:sldId id="364" r:id="rId23"/>
    <p:sldId id="349" r:id="rId24"/>
    <p:sldId id="350" r:id="rId25"/>
    <p:sldId id="341" r:id="rId26"/>
    <p:sldId id="351" r:id="rId27"/>
    <p:sldId id="348" r:id="rId28"/>
    <p:sldId id="352" r:id="rId29"/>
    <p:sldId id="328" r:id="rId30"/>
    <p:sldId id="331" r:id="rId31"/>
  </p:sldIdLst>
  <p:sldSz cx="9144000" cy="6858000" type="screen4x3"/>
  <p:notesSz cx="6997700" cy="9271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70" autoAdjust="0"/>
    <p:restoredTop sz="93857" autoAdjust="0"/>
  </p:normalViewPr>
  <p:slideViewPr>
    <p:cSldViewPr>
      <p:cViewPr varScale="1">
        <p:scale>
          <a:sx n="98" d="100"/>
          <a:sy n="98" d="100"/>
        </p:scale>
        <p:origin x="-96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3744" y="0"/>
            <a:ext cx="3032337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E42E3A3D-2912-43E6-A9CE-19E96675A29F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05841"/>
            <a:ext cx="3032337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3744" y="8805841"/>
            <a:ext cx="3032337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8AF8FE8B-DEC4-4958-9034-5C91024F9F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AA1354-2D97-4ECF-9028-83BD93408AE6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DBC81-B9F9-40FE-B8CA-323E328C8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ADBC81-B9F9-40FE-B8CA-323E328C894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ADBC81-B9F9-40FE-B8CA-323E328C894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ADBC81-B9F9-40FE-B8CA-323E328C8947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tretch>
            <a:fillRect/>
          </a:stretch>
        </p:blipFill>
        <p:spPr bwMode="auto">
          <a:xfrm>
            <a:off x="2819400" y="4857997"/>
            <a:ext cx="3429000" cy="215240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/>
        </p:nvSpPr>
        <p:spPr bwMode="ltGray">
          <a:xfrm>
            <a:off x="1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81400"/>
            <a:ext cx="8077200" cy="1447800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>
                <a:solidFill>
                  <a:srgbClr val="5492DE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0574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476999"/>
            <a:ext cx="1066800" cy="274320"/>
          </a:xfrm>
        </p:spPr>
        <p:txBody>
          <a:bodyPr/>
          <a:lstStyle/>
          <a:p>
            <a:fld id="{123327CD-3611-45D6-A8F3-3E4DD0520C2F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19200" y="6476999"/>
            <a:ext cx="6929115" cy="27432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B70FB-7BE8-4F54-B339-858ACF910A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327CD-3611-45D6-A8F3-3E4DD0520C2F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B70FB-7BE8-4F54-B339-858ACF910A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327CD-3611-45D6-A8F3-3E4DD0520C2F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B70FB-7BE8-4F54-B339-858ACF910A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3"/>
              </a:buClr>
              <a:defRPr/>
            </a:lvl2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327CD-3611-45D6-A8F3-3E4DD0520C2F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B70FB-7BE8-4F54-B339-858ACF910A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327CD-3611-45D6-A8F3-3E4DD0520C2F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B70FB-7BE8-4F54-B339-858ACF910A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327CD-3611-45D6-A8F3-3E4DD0520C2F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B70FB-7BE8-4F54-B339-858ACF910A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327CD-3611-45D6-A8F3-3E4DD0520C2F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B70FB-7BE8-4F54-B339-858ACF910A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327CD-3611-45D6-A8F3-3E4DD0520C2F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B70FB-7BE8-4F54-B339-858ACF910A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327CD-3611-45D6-A8F3-3E4DD0520C2F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B70FB-7BE8-4F54-B339-858ACF910A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327CD-3611-45D6-A8F3-3E4DD0520C2F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B70FB-7BE8-4F54-B339-858ACF910A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23327CD-3611-45D6-A8F3-3E4DD0520C2F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5FB70FB-7BE8-4F54-B339-858ACF910A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7000">
              <a:schemeClr val="bg1">
                <a:lumMod val="65000"/>
                <a:lumOff val="35000"/>
              </a:schemeClr>
            </a:gs>
            <a:gs pos="12000">
              <a:schemeClr val="bg1">
                <a:tint val="48000"/>
                <a:satMod val="300000"/>
              </a:schemeClr>
            </a:gs>
            <a:gs pos="20000">
              <a:schemeClr val="bg1">
                <a:tint val="49000"/>
                <a:satMod val="300000"/>
              </a:schemeClr>
            </a:gs>
            <a:gs pos="100000">
              <a:schemeClr val="bg1">
                <a:shade val="30000"/>
              </a:schemeClr>
            </a:gs>
          </a:gsLst>
          <a:path path="circle">
            <a:fillToRect l="10000" t="-25000" r="10000" b="125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23327CD-3611-45D6-A8F3-3E4DD0520C2F}" type="datetimeFigureOut">
              <a:rPr lang="en-US" smtClean="0"/>
              <a:pPr/>
              <a:t>4/30/2012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5FB70FB-7BE8-4F54-B339-858ACF910A0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1" descr="Untitled-1.gif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5943600" y="-1524000"/>
            <a:ext cx="3200400" cy="1470962"/>
          </a:xfrm>
          <a:prstGeom prst="rect">
            <a:avLst/>
          </a:prstGeom>
          <a:effectLst>
            <a:reflection blurRad="6350" stA="50000" endA="295" endPos="92000" dist="101600" dir="5400000" sy="-100000" algn="bl" rotWithShape="0"/>
          </a:effec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 baseline="0">
          <a:solidFill>
            <a:srgbClr val="5492DE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84785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Framework for Evaluating Information Flows in </a:t>
            </a:r>
            <a:r>
              <a:rPr lang="en-US" sz="3600" dirty="0" err="1" smtClean="0"/>
              <a:t>Multicore</a:t>
            </a:r>
            <a:r>
              <a:rPr lang="en-US" sz="3600" dirty="0" smtClean="0"/>
              <a:t> Architectures for High Assurance Systems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8077200" cy="1042416"/>
          </a:xfrm>
        </p:spPr>
        <p:txBody>
          <a:bodyPr>
            <a:normAutofit/>
          </a:bodyPr>
          <a:lstStyle/>
          <a:p>
            <a:r>
              <a:rPr lang="en-US" dirty="0" smtClean="0"/>
              <a:t>Ryan Bradetich</a:t>
            </a:r>
          </a:p>
          <a:p>
            <a:r>
              <a:rPr lang="en-US" dirty="0" smtClean="0"/>
              <a:t>Center for Secure and Dependable Systems</a:t>
            </a:r>
          </a:p>
          <a:p>
            <a:r>
              <a:rPr lang="en-US" dirty="0" smtClean="0"/>
              <a:t>University of Idaho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CBEA – Identified Components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Hardware Component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Evaluated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PowerPC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Processor Element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Synergistic Processor Elements (8)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Element</a:t>
                      </a:r>
                      <a:r>
                        <a:rPr lang="en-US" baseline="0" dirty="0" smtClean="0"/>
                        <a:t> Interconnect Bus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Cell Broadband</a:t>
                      </a:r>
                      <a:r>
                        <a:rPr lang="en-US" baseline="0" dirty="0" smtClean="0"/>
                        <a:t> Engine Interface Units (2)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Memory Interface Controller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Pervasive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Rectangle 302"/>
          <p:cNvSpPr/>
          <p:nvPr/>
        </p:nvSpPr>
        <p:spPr>
          <a:xfrm>
            <a:off x="457200" y="2362200"/>
            <a:ext cx="8229600" cy="3429000"/>
          </a:xfrm>
          <a:prstGeom prst="rect">
            <a:avLst/>
          </a:prstGeom>
          <a:solidFill>
            <a:schemeClr val="tx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CBEA – Individual Components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23506" y="2895600"/>
            <a:ext cx="685800" cy="457200"/>
          </a:xfrm>
          <a:prstGeom prst="rect">
            <a:avLst/>
          </a:prstGeom>
          <a:gradFill flip="none" rotWithShape="1"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10800000" scaled="1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MIC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37906" y="2895600"/>
            <a:ext cx="685800" cy="457200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8100000" scaled="1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SPE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52306" y="2895600"/>
            <a:ext cx="685800" cy="457200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0800000" scaled="1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SPE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66706" y="2895600"/>
            <a:ext cx="685800" cy="457200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3500000" scaled="1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SPE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81106" y="2895600"/>
            <a:ext cx="685800" cy="457200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SPE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23506" y="4572000"/>
            <a:ext cx="685800" cy="4572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PPE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137906" y="4572000"/>
            <a:ext cx="685800" cy="457200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0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SPE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052306" y="4572000"/>
            <a:ext cx="685800" cy="457200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2700000" scaled="0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SPE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966706" y="4572000"/>
            <a:ext cx="685800" cy="457200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0800000" scaled="1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SPE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881106" y="4572000"/>
            <a:ext cx="685800" cy="457200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8900000" scaled="1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SPE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104" name="Straight Arrow Connector 103"/>
          <p:cNvCxnSpPr>
            <a:stCxn id="6" idx="2"/>
          </p:cNvCxnSpPr>
          <p:nvPr/>
        </p:nvCxnSpPr>
        <p:spPr>
          <a:xfrm>
            <a:off x="2566406" y="33528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stCxn id="7" idx="2"/>
          </p:cNvCxnSpPr>
          <p:nvPr/>
        </p:nvCxnSpPr>
        <p:spPr>
          <a:xfrm>
            <a:off x="3480806" y="33528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>
            <a:stCxn id="8" idx="2"/>
          </p:cNvCxnSpPr>
          <p:nvPr/>
        </p:nvCxnSpPr>
        <p:spPr>
          <a:xfrm>
            <a:off x="4395206" y="33528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9" idx="2"/>
          </p:cNvCxnSpPr>
          <p:nvPr/>
        </p:nvCxnSpPr>
        <p:spPr>
          <a:xfrm>
            <a:off x="5309606" y="33528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10" idx="2"/>
          </p:cNvCxnSpPr>
          <p:nvPr/>
        </p:nvCxnSpPr>
        <p:spPr>
          <a:xfrm>
            <a:off x="6224006" y="33528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Arrow Connector 239"/>
          <p:cNvCxnSpPr>
            <a:endCxn id="15" idx="0"/>
          </p:cNvCxnSpPr>
          <p:nvPr/>
        </p:nvCxnSpPr>
        <p:spPr>
          <a:xfrm>
            <a:off x="2566406" y="42672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Arrow Connector 241"/>
          <p:cNvCxnSpPr>
            <a:endCxn id="16" idx="0"/>
          </p:cNvCxnSpPr>
          <p:nvPr/>
        </p:nvCxnSpPr>
        <p:spPr>
          <a:xfrm>
            <a:off x="3480806" y="42672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Arrow Connector 243"/>
          <p:cNvCxnSpPr>
            <a:endCxn id="17" idx="0"/>
          </p:cNvCxnSpPr>
          <p:nvPr/>
        </p:nvCxnSpPr>
        <p:spPr>
          <a:xfrm>
            <a:off x="4395206" y="42672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Arrow Connector 245"/>
          <p:cNvCxnSpPr>
            <a:endCxn id="18" idx="0"/>
          </p:cNvCxnSpPr>
          <p:nvPr/>
        </p:nvCxnSpPr>
        <p:spPr>
          <a:xfrm>
            <a:off x="5309606" y="42672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Arrow Connector 247"/>
          <p:cNvCxnSpPr>
            <a:endCxn id="19" idx="0"/>
          </p:cNvCxnSpPr>
          <p:nvPr/>
        </p:nvCxnSpPr>
        <p:spPr>
          <a:xfrm>
            <a:off x="6224006" y="42672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Rectangle 248"/>
          <p:cNvSpPr/>
          <p:nvPr/>
        </p:nvSpPr>
        <p:spPr>
          <a:xfrm>
            <a:off x="6795506" y="2895600"/>
            <a:ext cx="685800" cy="457200"/>
          </a:xfrm>
          <a:prstGeom prst="rect">
            <a:avLst/>
          </a:prstGeom>
          <a:gradFill flip="none"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2700000" scaled="0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IOIF0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50" name="Rectangle 249"/>
          <p:cNvSpPr/>
          <p:nvPr/>
        </p:nvSpPr>
        <p:spPr>
          <a:xfrm>
            <a:off x="6795506" y="4572000"/>
            <a:ext cx="685800" cy="457200"/>
          </a:xfrm>
          <a:prstGeom prst="rect">
            <a:avLst/>
          </a:prstGeom>
          <a:gradFill flip="none"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8100000" scaled="1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IOIF1</a:t>
            </a:r>
            <a:endParaRPr lang="en-US" sz="1600" b="1" dirty="0">
              <a:solidFill>
                <a:schemeClr val="bg1"/>
              </a:solidFill>
            </a:endParaRPr>
          </a:p>
        </p:txBody>
      </p:sp>
      <p:cxnSp>
        <p:nvCxnSpPr>
          <p:cNvPr id="256" name="Straight Arrow Connector 255"/>
          <p:cNvCxnSpPr>
            <a:endCxn id="250" idx="0"/>
          </p:cNvCxnSpPr>
          <p:nvPr/>
        </p:nvCxnSpPr>
        <p:spPr>
          <a:xfrm>
            <a:off x="7138406" y="42672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Arrow Connector 273"/>
          <p:cNvCxnSpPr>
            <a:stCxn id="249" idx="2"/>
          </p:cNvCxnSpPr>
          <p:nvPr/>
        </p:nvCxnSpPr>
        <p:spPr>
          <a:xfrm>
            <a:off x="7138406" y="33528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2" name="Rectangle 301"/>
          <p:cNvSpPr/>
          <p:nvPr/>
        </p:nvSpPr>
        <p:spPr>
          <a:xfrm>
            <a:off x="1842506" y="2743200"/>
            <a:ext cx="5943600" cy="2667000"/>
          </a:xfrm>
          <a:prstGeom prst="rect">
            <a:avLst/>
          </a:prstGeom>
          <a:noFill/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Left-Right Arrow 303"/>
          <p:cNvSpPr/>
          <p:nvPr/>
        </p:nvSpPr>
        <p:spPr>
          <a:xfrm>
            <a:off x="1537706" y="3048000"/>
            <a:ext cx="609600" cy="152400"/>
          </a:xfrm>
          <a:prstGeom prst="leftRightArrow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TextBox 304"/>
          <p:cNvSpPr txBox="1"/>
          <p:nvPr/>
        </p:nvSpPr>
        <p:spPr>
          <a:xfrm>
            <a:off x="470906" y="2895600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Memory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06" name="TextBox 305"/>
          <p:cNvSpPr txBox="1"/>
          <p:nvPr/>
        </p:nvSpPr>
        <p:spPr>
          <a:xfrm>
            <a:off x="8243306" y="2895600"/>
            <a:ext cx="5196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I/O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07" name="Left-Right Arrow 306"/>
          <p:cNvSpPr/>
          <p:nvPr/>
        </p:nvSpPr>
        <p:spPr>
          <a:xfrm>
            <a:off x="7557506" y="3048000"/>
            <a:ext cx="609600" cy="152400"/>
          </a:xfrm>
          <a:prstGeom prst="leftRightArrow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Left-Right Arrow 307"/>
          <p:cNvSpPr/>
          <p:nvPr/>
        </p:nvSpPr>
        <p:spPr>
          <a:xfrm>
            <a:off x="7557506" y="4724400"/>
            <a:ext cx="609600" cy="152400"/>
          </a:xfrm>
          <a:prstGeom prst="leftRightArrow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TextBox 309"/>
          <p:cNvSpPr txBox="1"/>
          <p:nvPr/>
        </p:nvSpPr>
        <p:spPr>
          <a:xfrm>
            <a:off x="8243306" y="4572000"/>
            <a:ext cx="5196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I/O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2209800" y="3657600"/>
            <a:ext cx="5334000" cy="609600"/>
          </a:xfrm>
          <a:prstGeom prst="rect">
            <a:avLst/>
          </a:pr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2700000" scaled="0"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Element Interconnect Bus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CBEA – 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recommended for general purpose MILS </a:t>
            </a:r>
            <a:r>
              <a:rPr lang="en-US" dirty="0" err="1" smtClean="0"/>
              <a:t>multicore</a:t>
            </a:r>
            <a:r>
              <a:rPr lang="en-US" dirty="0" smtClean="0"/>
              <a:t> architecture</a:t>
            </a:r>
          </a:p>
          <a:p>
            <a:pPr lvl="1"/>
            <a:r>
              <a:rPr lang="en-US" dirty="0" smtClean="0"/>
              <a:t>SPE are not intended for general purpose processing.</a:t>
            </a:r>
          </a:p>
          <a:p>
            <a:pPr lvl="1"/>
            <a:r>
              <a:rPr lang="en-US" dirty="0" smtClean="0"/>
              <a:t>PPE must be trusted</a:t>
            </a:r>
          </a:p>
          <a:p>
            <a:pPr lvl="1"/>
            <a:r>
              <a:rPr lang="en-US" dirty="0" smtClean="0"/>
              <a:t>Blocking MFC communication channels provide covert communication channels.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99"/>
          <p:cNvSpPr/>
          <p:nvPr/>
        </p:nvSpPr>
        <p:spPr>
          <a:xfrm>
            <a:off x="838200" y="1581090"/>
            <a:ext cx="7543800" cy="5124510"/>
          </a:xfrm>
          <a:prstGeom prst="rect">
            <a:avLst/>
          </a:prstGeom>
          <a:solidFill>
            <a:schemeClr val="tx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2007 – Intel Core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371600" y="2647890"/>
            <a:ext cx="1371600" cy="6096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CPU-0</a:t>
            </a:r>
          </a:p>
          <a:p>
            <a:pPr algn="ctr"/>
            <a:r>
              <a:rPr lang="en-US" b="1" dirty="0" smtClean="0"/>
              <a:t>SMT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1371600" y="325749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L1 D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2057400" y="325749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L1 I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1371600" y="3714690"/>
            <a:ext cx="13716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L2 Cache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3048000" y="2647890"/>
            <a:ext cx="1371600" cy="6096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CPU-1</a:t>
            </a:r>
          </a:p>
          <a:p>
            <a:pPr algn="ctr"/>
            <a:r>
              <a:rPr lang="en-US" b="1" dirty="0" smtClean="0"/>
              <a:t>SMT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048000" y="325749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L1 D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733800" y="325749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L1 I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3048000" y="3714690"/>
            <a:ext cx="13716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L2 Cache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4724400" y="2647890"/>
            <a:ext cx="1371600" cy="6096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CPU-2</a:t>
            </a:r>
          </a:p>
          <a:p>
            <a:pPr algn="ctr"/>
            <a:r>
              <a:rPr lang="en-US" b="1" dirty="0" smtClean="0"/>
              <a:t>SMT</a:t>
            </a:r>
            <a:endParaRPr lang="en-US" b="1" dirty="0"/>
          </a:p>
        </p:txBody>
      </p:sp>
      <p:sp>
        <p:nvSpPr>
          <p:cNvPr id="14" name="Rectangle 13"/>
          <p:cNvSpPr/>
          <p:nvPr/>
        </p:nvSpPr>
        <p:spPr>
          <a:xfrm>
            <a:off x="4724400" y="325749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L1 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5410200" y="325749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L1 I</a:t>
            </a:r>
            <a:endParaRPr lang="en-US" b="1" dirty="0"/>
          </a:p>
        </p:txBody>
      </p:sp>
      <p:sp>
        <p:nvSpPr>
          <p:cNvPr id="16" name="Rectangle 15"/>
          <p:cNvSpPr/>
          <p:nvPr/>
        </p:nvSpPr>
        <p:spPr>
          <a:xfrm>
            <a:off x="4724400" y="3714690"/>
            <a:ext cx="13716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L2 Cache</a:t>
            </a:r>
            <a:endParaRPr lang="en-US" b="1" dirty="0"/>
          </a:p>
        </p:txBody>
      </p:sp>
      <p:sp>
        <p:nvSpPr>
          <p:cNvPr id="17" name="Rectangle 16"/>
          <p:cNvSpPr/>
          <p:nvPr/>
        </p:nvSpPr>
        <p:spPr>
          <a:xfrm>
            <a:off x="6400800" y="2647890"/>
            <a:ext cx="1371600" cy="6096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CPU-3</a:t>
            </a:r>
          </a:p>
          <a:p>
            <a:pPr algn="ctr"/>
            <a:r>
              <a:rPr lang="en-US" b="1" dirty="0" smtClean="0"/>
              <a:t>SMT</a:t>
            </a:r>
            <a:endParaRPr lang="en-US" b="1" dirty="0"/>
          </a:p>
        </p:txBody>
      </p:sp>
      <p:sp>
        <p:nvSpPr>
          <p:cNvPr id="18" name="Rectangle 17"/>
          <p:cNvSpPr/>
          <p:nvPr/>
        </p:nvSpPr>
        <p:spPr>
          <a:xfrm>
            <a:off x="6400800" y="325749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L1 D</a:t>
            </a:r>
            <a:endParaRPr lang="en-US" b="1" dirty="0"/>
          </a:p>
        </p:txBody>
      </p:sp>
      <p:sp>
        <p:nvSpPr>
          <p:cNvPr id="19" name="Rectangle 18"/>
          <p:cNvSpPr/>
          <p:nvPr/>
        </p:nvSpPr>
        <p:spPr>
          <a:xfrm>
            <a:off x="7086600" y="325749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L1 I</a:t>
            </a:r>
            <a:endParaRPr lang="en-US" b="1" dirty="0"/>
          </a:p>
        </p:txBody>
      </p:sp>
      <p:sp>
        <p:nvSpPr>
          <p:cNvPr id="20" name="Rectangle 19"/>
          <p:cNvSpPr/>
          <p:nvPr/>
        </p:nvSpPr>
        <p:spPr>
          <a:xfrm>
            <a:off x="6400800" y="3714690"/>
            <a:ext cx="13716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L2 Cache</a:t>
            </a:r>
            <a:endParaRPr lang="en-US" b="1" dirty="0"/>
          </a:p>
        </p:txBody>
      </p:sp>
      <p:sp>
        <p:nvSpPr>
          <p:cNvPr id="21" name="Rectangle 20"/>
          <p:cNvSpPr/>
          <p:nvPr/>
        </p:nvSpPr>
        <p:spPr>
          <a:xfrm>
            <a:off x="1371600" y="4171890"/>
            <a:ext cx="6400800" cy="6858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Shared L3 Cache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1524000" y="1828800"/>
            <a:ext cx="0" cy="81909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7467600" y="1828800"/>
            <a:ext cx="0" cy="81909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524000" y="1828800"/>
            <a:ext cx="5943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7391400" y="1905000"/>
            <a:ext cx="0" cy="74289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1600200" y="1905000"/>
            <a:ext cx="0" cy="74289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1600200" y="1905000"/>
            <a:ext cx="57912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2362200" y="2057400"/>
            <a:ext cx="0" cy="59049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5410200" y="2057400"/>
            <a:ext cx="0" cy="59049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362200" y="2057400"/>
            <a:ext cx="3048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2438400" y="2133600"/>
            <a:ext cx="0" cy="51429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5334000" y="2133600"/>
            <a:ext cx="0" cy="51429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438400" y="2133600"/>
            <a:ext cx="2895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3733800" y="2362200"/>
            <a:ext cx="0" cy="28569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6781800" y="2362200"/>
            <a:ext cx="0" cy="28569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3733800" y="2362200"/>
            <a:ext cx="3048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6705600" y="2438400"/>
            <a:ext cx="0" cy="20949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3810000" y="2438400"/>
            <a:ext cx="0" cy="20949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3810000" y="2438400"/>
            <a:ext cx="2895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2743200" y="2876490"/>
            <a:ext cx="3048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2743200" y="2971800"/>
            <a:ext cx="3048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4419600" y="2876490"/>
            <a:ext cx="3048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6096000" y="2876490"/>
            <a:ext cx="3048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419600" y="2971800"/>
            <a:ext cx="3048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6096000" y="2971800"/>
            <a:ext cx="3048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2133600" y="5257800"/>
            <a:ext cx="1676400" cy="6858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Quick Path</a:t>
            </a:r>
          </a:p>
          <a:p>
            <a:pPr algn="ctr"/>
            <a:r>
              <a:rPr lang="en-US" b="1" dirty="0" smtClean="0"/>
              <a:t>Interconnect</a:t>
            </a:r>
            <a:endParaRPr lang="en-US" b="1" dirty="0"/>
          </a:p>
        </p:txBody>
      </p:sp>
      <p:sp>
        <p:nvSpPr>
          <p:cNvPr id="80" name="Up-Down Arrow 79"/>
          <p:cNvSpPr/>
          <p:nvPr/>
        </p:nvSpPr>
        <p:spPr>
          <a:xfrm>
            <a:off x="2895600" y="4857690"/>
            <a:ext cx="152400" cy="400110"/>
          </a:xfrm>
          <a:prstGeom prst="upDownArrow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5410200" y="5238690"/>
            <a:ext cx="1676400" cy="6858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DDR3 Memory</a:t>
            </a:r>
          </a:p>
          <a:p>
            <a:pPr algn="ctr"/>
            <a:r>
              <a:rPr lang="en-US" b="1" dirty="0" smtClean="0"/>
              <a:t>Controller</a:t>
            </a:r>
          </a:p>
        </p:txBody>
      </p:sp>
      <p:sp>
        <p:nvSpPr>
          <p:cNvPr id="82" name="Up-Down Arrow 81"/>
          <p:cNvSpPr/>
          <p:nvPr/>
        </p:nvSpPr>
        <p:spPr>
          <a:xfrm>
            <a:off x="6172200" y="4857690"/>
            <a:ext cx="152400" cy="400110"/>
          </a:xfrm>
          <a:prstGeom prst="upDownArrow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Down Arrow 82"/>
          <p:cNvSpPr/>
          <p:nvPr/>
        </p:nvSpPr>
        <p:spPr>
          <a:xfrm>
            <a:off x="3276600" y="5943600"/>
            <a:ext cx="152400" cy="457200"/>
          </a:xfrm>
          <a:prstGeom prst="downArrow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Up Arrow 83"/>
          <p:cNvSpPr/>
          <p:nvPr/>
        </p:nvSpPr>
        <p:spPr>
          <a:xfrm>
            <a:off x="2590800" y="5943600"/>
            <a:ext cx="152400" cy="457200"/>
          </a:xfrm>
          <a:prstGeom prst="upArrow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Up-Down Arrow 91"/>
          <p:cNvSpPr/>
          <p:nvPr/>
        </p:nvSpPr>
        <p:spPr>
          <a:xfrm>
            <a:off x="6705600" y="5924490"/>
            <a:ext cx="152400" cy="476310"/>
          </a:xfrm>
          <a:prstGeom prst="upDownArrow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Up-Down Arrow 93"/>
          <p:cNvSpPr/>
          <p:nvPr/>
        </p:nvSpPr>
        <p:spPr>
          <a:xfrm>
            <a:off x="6172200" y="5924490"/>
            <a:ext cx="152400" cy="476310"/>
          </a:xfrm>
          <a:prstGeom prst="upDownArrow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Up-Down Arrow 94"/>
          <p:cNvSpPr/>
          <p:nvPr/>
        </p:nvSpPr>
        <p:spPr>
          <a:xfrm>
            <a:off x="5638800" y="5924490"/>
            <a:ext cx="152400" cy="476310"/>
          </a:xfrm>
          <a:prstGeom prst="upDownArrow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2743200" y="6324600"/>
            <a:ext cx="5196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I/O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715000" y="6324600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Memory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1219200" y="1657290"/>
            <a:ext cx="6781800" cy="4495800"/>
          </a:xfrm>
          <a:prstGeom prst="rect">
            <a:avLst/>
          </a:prstGeom>
          <a:noFill/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Intel Core </a:t>
            </a:r>
            <a:r>
              <a:rPr lang="en-US" dirty="0" err="1" smtClean="0"/>
              <a:t>i</a:t>
            </a:r>
            <a:r>
              <a:rPr lang="en-US" dirty="0" smtClean="0"/>
              <a:t> – Identified Components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Hardware Component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Evaluated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Processo</a:t>
                      </a:r>
                      <a:r>
                        <a:rPr lang="en-US" baseline="0" dirty="0" smtClean="0"/>
                        <a:t>r </a:t>
                      </a:r>
                      <a:r>
                        <a:rPr lang="en-US" baseline="0" dirty="0" smtClean="0"/>
                        <a:t>Cores </a:t>
                      </a:r>
                      <a:r>
                        <a:rPr lang="en-US" baseline="0" dirty="0" smtClean="0"/>
                        <a:t>(4)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Partial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Shared</a:t>
                      </a:r>
                      <a:r>
                        <a:rPr lang="en-US" baseline="0" dirty="0" smtClean="0"/>
                        <a:t> L3 Cache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Quick</a:t>
                      </a:r>
                      <a:r>
                        <a:rPr lang="en-US" baseline="0" dirty="0" smtClean="0"/>
                        <a:t> Path Interconnect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DDR3</a:t>
                      </a:r>
                      <a:r>
                        <a:rPr lang="en-US" baseline="0" dirty="0" smtClean="0"/>
                        <a:t> Memory Controller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99"/>
          <p:cNvSpPr/>
          <p:nvPr/>
        </p:nvSpPr>
        <p:spPr>
          <a:xfrm>
            <a:off x="838200" y="1828800"/>
            <a:ext cx="7543800" cy="4514910"/>
          </a:xfrm>
          <a:prstGeom prst="rect">
            <a:avLst/>
          </a:prstGeom>
          <a:solidFill>
            <a:schemeClr val="tx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Intel Core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371600" y="3124200"/>
            <a:ext cx="1371600" cy="609600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8100000" scaled="1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CPU-0</a:t>
            </a:r>
          </a:p>
        </p:txBody>
      </p:sp>
      <p:sp>
        <p:nvSpPr>
          <p:cNvPr id="9" name="Rectangle 8"/>
          <p:cNvSpPr/>
          <p:nvPr/>
        </p:nvSpPr>
        <p:spPr>
          <a:xfrm>
            <a:off x="3048000" y="3124200"/>
            <a:ext cx="1371600" cy="609600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3500000" scaled="1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CPU-1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24400" y="3124200"/>
            <a:ext cx="1371600" cy="609600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8900000" scaled="1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CPU-2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400800" y="3124200"/>
            <a:ext cx="1371600" cy="609600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2700000" scaled="1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CPU-3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371600" y="3714690"/>
            <a:ext cx="6400800" cy="6858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Shared L3 Cache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1524000" y="2305110"/>
            <a:ext cx="0" cy="81909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7467600" y="2305110"/>
            <a:ext cx="0" cy="81909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524000" y="2305110"/>
            <a:ext cx="5943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7391400" y="2381310"/>
            <a:ext cx="0" cy="74289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1600200" y="2381310"/>
            <a:ext cx="0" cy="74289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1600200" y="2381310"/>
            <a:ext cx="57912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2362200" y="2533710"/>
            <a:ext cx="0" cy="59049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5410200" y="2533710"/>
            <a:ext cx="0" cy="59049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362200" y="2533710"/>
            <a:ext cx="3048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2438400" y="2609910"/>
            <a:ext cx="0" cy="51429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5334000" y="2609910"/>
            <a:ext cx="0" cy="51429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438400" y="2609910"/>
            <a:ext cx="2895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3733800" y="2838510"/>
            <a:ext cx="0" cy="28569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6781800" y="2838510"/>
            <a:ext cx="0" cy="28569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3733800" y="2838510"/>
            <a:ext cx="3048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6705600" y="2914710"/>
            <a:ext cx="0" cy="20949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3810000" y="2914710"/>
            <a:ext cx="0" cy="20949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3810000" y="2914710"/>
            <a:ext cx="2895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2743200" y="3352800"/>
            <a:ext cx="3048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2743200" y="3429000"/>
            <a:ext cx="3048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4419600" y="3352800"/>
            <a:ext cx="3048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6096000" y="3352800"/>
            <a:ext cx="3048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419600" y="3429000"/>
            <a:ext cx="3048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6096000" y="3429000"/>
            <a:ext cx="3048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2133600" y="4800600"/>
            <a:ext cx="1676400" cy="6858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Quick Path</a:t>
            </a:r>
          </a:p>
          <a:p>
            <a:pPr algn="ctr"/>
            <a:r>
              <a:rPr lang="en-US" b="1" dirty="0" smtClean="0"/>
              <a:t>Interconnect</a:t>
            </a:r>
            <a:endParaRPr lang="en-US" b="1" dirty="0"/>
          </a:p>
        </p:txBody>
      </p:sp>
      <p:sp>
        <p:nvSpPr>
          <p:cNvPr id="80" name="Up-Down Arrow 79"/>
          <p:cNvSpPr/>
          <p:nvPr/>
        </p:nvSpPr>
        <p:spPr>
          <a:xfrm>
            <a:off x="2895600" y="4400490"/>
            <a:ext cx="152400" cy="400110"/>
          </a:xfrm>
          <a:prstGeom prst="upDownArrow">
            <a:avLst/>
          </a:prstGeom>
          <a:solidFill>
            <a:schemeClr val="bg1">
              <a:lumMod val="85000"/>
              <a:lumOff val="15000"/>
            </a:schemeClr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5410200" y="4781490"/>
            <a:ext cx="1676400" cy="6858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DDR3 Memory</a:t>
            </a:r>
          </a:p>
          <a:p>
            <a:pPr algn="ctr"/>
            <a:r>
              <a:rPr lang="en-US" b="1" dirty="0" smtClean="0"/>
              <a:t>Controller</a:t>
            </a:r>
          </a:p>
        </p:txBody>
      </p:sp>
      <p:sp>
        <p:nvSpPr>
          <p:cNvPr id="82" name="Up-Down Arrow 81"/>
          <p:cNvSpPr/>
          <p:nvPr/>
        </p:nvSpPr>
        <p:spPr>
          <a:xfrm>
            <a:off x="6172200" y="4400490"/>
            <a:ext cx="152400" cy="400110"/>
          </a:xfrm>
          <a:prstGeom prst="upDownArrow">
            <a:avLst/>
          </a:prstGeom>
          <a:solidFill>
            <a:schemeClr val="bg1">
              <a:lumMod val="85000"/>
              <a:lumOff val="15000"/>
            </a:schemeClr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Down Arrow 82"/>
          <p:cNvSpPr/>
          <p:nvPr/>
        </p:nvSpPr>
        <p:spPr>
          <a:xfrm>
            <a:off x="3276600" y="5486400"/>
            <a:ext cx="152400" cy="457200"/>
          </a:xfrm>
          <a:prstGeom prst="downArrow">
            <a:avLst/>
          </a:prstGeom>
          <a:solidFill>
            <a:schemeClr val="bg1">
              <a:lumMod val="85000"/>
              <a:lumOff val="15000"/>
            </a:schemeClr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Up Arrow 83"/>
          <p:cNvSpPr/>
          <p:nvPr/>
        </p:nvSpPr>
        <p:spPr>
          <a:xfrm>
            <a:off x="2590800" y="5486400"/>
            <a:ext cx="152400" cy="457200"/>
          </a:xfrm>
          <a:prstGeom prst="upArrow">
            <a:avLst/>
          </a:prstGeom>
          <a:solidFill>
            <a:schemeClr val="bg1">
              <a:lumMod val="85000"/>
              <a:lumOff val="15000"/>
            </a:schemeClr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Up-Down Arrow 91"/>
          <p:cNvSpPr/>
          <p:nvPr/>
        </p:nvSpPr>
        <p:spPr>
          <a:xfrm>
            <a:off x="6705600" y="5467290"/>
            <a:ext cx="152400" cy="476310"/>
          </a:xfrm>
          <a:prstGeom prst="upDownArrow">
            <a:avLst/>
          </a:prstGeom>
          <a:solidFill>
            <a:schemeClr val="bg1">
              <a:lumMod val="85000"/>
              <a:lumOff val="15000"/>
            </a:schemeClr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Up-Down Arrow 93"/>
          <p:cNvSpPr/>
          <p:nvPr/>
        </p:nvSpPr>
        <p:spPr>
          <a:xfrm>
            <a:off x="6172200" y="5467290"/>
            <a:ext cx="152400" cy="476310"/>
          </a:xfrm>
          <a:prstGeom prst="upDownArrow">
            <a:avLst/>
          </a:prstGeom>
          <a:solidFill>
            <a:schemeClr val="bg1">
              <a:lumMod val="85000"/>
              <a:lumOff val="15000"/>
            </a:schemeClr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Up-Down Arrow 94"/>
          <p:cNvSpPr/>
          <p:nvPr/>
        </p:nvSpPr>
        <p:spPr>
          <a:xfrm>
            <a:off x="5638800" y="5467290"/>
            <a:ext cx="152400" cy="476310"/>
          </a:xfrm>
          <a:prstGeom prst="upDownArrow">
            <a:avLst/>
          </a:prstGeom>
          <a:solidFill>
            <a:schemeClr val="bg1">
              <a:lumMod val="85000"/>
              <a:lumOff val="15000"/>
            </a:schemeClr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2743200" y="5867400"/>
            <a:ext cx="5196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I/O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715000" y="5867400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Memory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1219200" y="2133600"/>
            <a:ext cx="6781800" cy="3600510"/>
          </a:xfrm>
          <a:prstGeom prst="rect">
            <a:avLst/>
          </a:prstGeom>
          <a:noFill/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Intel Core </a:t>
            </a:r>
            <a:r>
              <a:rPr lang="en-US" dirty="0" smtClean="0"/>
              <a:t>i</a:t>
            </a:r>
            <a:r>
              <a:rPr lang="en-US" dirty="0" smtClean="0"/>
              <a:t> - Interrupts 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1219200" y="2971800"/>
            <a:ext cx="2438400" cy="3276600"/>
          </a:xfrm>
          <a:prstGeom prst="rect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2667000" y="3124200"/>
            <a:ext cx="838200" cy="533400"/>
          </a:xfrm>
          <a:prstGeom prst="rect">
            <a:avLst/>
          </a:prstGeom>
          <a:solidFill>
            <a:schemeClr val="tx1">
              <a:lumMod val="75000"/>
            </a:schemeClr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SMM</a:t>
            </a:r>
          </a:p>
          <a:p>
            <a:pPr algn="ctr"/>
            <a:r>
              <a:rPr lang="en-US" sz="1200" b="1" dirty="0" smtClean="0"/>
              <a:t>(ring -2)</a:t>
            </a:r>
            <a:endParaRPr lang="en-US" sz="1200" b="1" dirty="0"/>
          </a:p>
        </p:txBody>
      </p:sp>
      <p:sp>
        <p:nvSpPr>
          <p:cNvPr id="50" name="Rectangle 49"/>
          <p:cNvSpPr/>
          <p:nvPr/>
        </p:nvSpPr>
        <p:spPr>
          <a:xfrm>
            <a:off x="1371600" y="3810000"/>
            <a:ext cx="2133600" cy="2286000"/>
          </a:xfrm>
          <a:prstGeom prst="rect">
            <a:avLst/>
          </a:prstGeom>
          <a:solidFill>
            <a:schemeClr val="tx1">
              <a:lumMod val="75000"/>
            </a:schemeClr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Hypervisor (ring -1)</a:t>
            </a:r>
          </a:p>
          <a:p>
            <a:pPr algn="ctr"/>
            <a:r>
              <a:rPr lang="en-US" sz="1600" b="1" dirty="0" smtClean="0"/>
              <a:t>(VMX Extensions)</a:t>
            </a:r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1371600" y="3048000"/>
            <a:ext cx="12025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Processor </a:t>
            </a:r>
          </a:p>
          <a:p>
            <a:pPr algn="ctr"/>
            <a:r>
              <a:rPr lang="en-US" b="1" dirty="0" smtClean="0"/>
              <a:t>Core</a:t>
            </a:r>
            <a:endParaRPr lang="en-US" b="1" dirty="0"/>
          </a:p>
        </p:txBody>
      </p:sp>
      <p:sp>
        <p:nvSpPr>
          <p:cNvPr id="52" name="Rectangle 51"/>
          <p:cNvSpPr/>
          <p:nvPr/>
        </p:nvSpPr>
        <p:spPr>
          <a:xfrm>
            <a:off x="1524000" y="4495800"/>
            <a:ext cx="1828800" cy="14478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Guest OS</a:t>
            </a:r>
          </a:p>
          <a:p>
            <a:pPr algn="ctr"/>
            <a:r>
              <a:rPr lang="en-US" b="1" dirty="0" smtClean="0"/>
              <a:t>(ring 0 – 3)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257800" y="2971800"/>
            <a:ext cx="2438400" cy="3276600"/>
          </a:xfrm>
          <a:prstGeom prst="rect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705600" y="3124200"/>
            <a:ext cx="838200" cy="533400"/>
          </a:xfrm>
          <a:prstGeom prst="rect">
            <a:avLst/>
          </a:prstGeom>
          <a:solidFill>
            <a:schemeClr val="tx1">
              <a:lumMod val="75000"/>
            </a:schemeClr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SMM</a:t>
            </a:r>
          </a:p>
          <a:p>
            <a:pPr algn="ctr"/>
            <a:r>
              <a:rPr lang="en-US" sz="1200" b="1" dirty="0" smtClean="0"/>
              <a:t>(ring -2)</a:t>
            </a:r>
            <a:endParaRPr lang="en-US" sz="1200" b="1" dirty="0"/>
          </a:p>
        </p:txBody>
      </p:sp>
      <p:sp>
        <p:nvSpPr>
          <p:cNvPr id="55" name="Rectangle 54"/>
          <p:cNvSpPr/>
          <p:nvPr/>
        </p:nvSpPr>
        <p:spPr>
          <a:xfrm>
            <a:off x="5410200" y="3810000"/>
            <a:ext cx="2133600" cy="2286000"/>
          </a:xfrm>
          <a:prstGeom prst="rect">
            <a:avLst/>
          </a:prstGeom>
          <a:solidFill>
            <a:schemeClr val="tx1">
              <a:lumMod val="75000"/>
            </a:schemeClr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Hypervisor (ring -1)</a:t>
            </a:r>
          </a:p>
          <a:p>
            <a:pPr algn="ctr"/>
            <a:r>
              <a:rPr lang="en-US" sz="1600" b="1" dirty="0" smtClean="0"/>
              <a:t>(VMX Extensions)</a:t>
            </a:r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5410200" y="3048000"/>
            <a:ext cx="12025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Processor </a:t>
            </a:r>
          </a:p>
          <a:p>
            <a:pPr algn="ctr"/>
            <a:r>
              <a:rPr lang="en-US" b="1" dirty="0" smtClean="0"/>
              <a:t>Core</a:t>
            </a:r>
            <a:endParaRPr lang="en-US" b="1" dirty="0"/>
          </a:p>
        </p:txBody>
      </p:sp>
      <p:sp>
        <p:nvSpPr>
          <p:cNvPr id="57" name="Rectangle 56"/>
          <p:cNvSpPr/>
          <p:nvPr/>
        </p:nvSpPr>
        <p:spPr>
          <a:xfrm>
            <a:off x="5562600" y="4495800"/>
            <a:ext cx="1828800" cy="14478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Guest OS</a:t>
            </a:r>
          </a:p>
          <a:p>
            <a:pPr algn="ctr"/>
            <a:r>
              <a:rPr lang="en-US" b="1" dirty="0" smtClean="0"/>
              <a:t>(ring 0 – 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Core </a:t>
            </a:r>
            <a:r>
              <a:rPr lang="en-US" dirty="0" err="1" smtClean="0"/>
              <a:t>i</a:t>
            </a:r>
            <a:r>
              <a:rPr lang="en-US" dirty="0" smtClean="0"/>
              <a:t> –  ICR Register Description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600200"/>
            <a:ext cx="5159368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Core </a:t>
            </a:r>
            <a:r>
              <a:rPr lang="en-US" dirty="0" err="1" smtClean="0"/>
              <a:t>i</a:t>
            </a:r>
            <a:r>
              <a:rPr lang="en-US" dirty="0" smtClean="0"/>
              <a:t> –  ICR vs. MDR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133600"/>
            <a:ext cx="4143129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2143125"/>
            <a:ext cx="4171950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3200400" y="4038600"/>
            <a:ext cx="990600" cy="228600"/>
          </a:xfrm>
          <a:prstGeom prst="ellipse">
            <a:avLst/>
          </a:prstGeom>
          <a:noFill/>
          <a:ln w="508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848600" y="4419600"/>
            <a:ext cx="914400" cy="304800"/>
          </a:xfrm>
          <a:prstGeom prst="ellipse">
            <a:avLst/>
          </a:prstGeom>
          <a:noFill/>
          <a:ln w="508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400800" y="6019800"/>
            <a:ext cx="25958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SIPI Attack discovered </a:t>
            </a:r>
          </a:p>
          <a:p>
            <a:r>
              <a:rPr lang="en-US" dirty="0" smtClean="0"/>
              <a:t>    by Invisible Things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143000" y="2133600"/>
            <a:ext cx="6858000" cy="4114800"/>
          </a:xfrm>
          <a:prstGeom prst="rect">
            <a:avLst/>
          </a:prstGeom>
          <a:solidFill>
            <a:schemeClr val="tx1"/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Core </a:t>
            </a:r>
            <a:r>
              <a:rPr lang="en-US" dirty="0" err="1" smtClean="0"/>
              <a:t>i</a:t>
            </a:r>
            <a:r>
              <a:rPr lang="en-US" dirty="0" smtClean="0"/>
              <a:t> –  SIPI Attack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95400" y="2362200"/>
            <a:ext cx="914400" cy="685800"/>
          </a:xfrm>
          <a:prstGeom prst="rect">
            <a:avLst/>
          </a:prstGeom>
          <a:solidFill>
            <a:schemeClr val="accent1"/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CPU #0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(BSP)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71" name="Rectangle 170"/>
          <p:cNvSpPr/>
          <p:nvPr/>
        </p:nvSpPr>
        <p:spPr>
          <a:xfrm>
            <a:off x="2362200" y="2362200"/>
            <a:ext cx="914400" cy="685800"/>
          </a:xfrm>
          <a:prstGeom prst="rect">
            <a:avLst/>
          </a:prstGeom>
          <a:solidFill>
            <a:schemeClr val="accent1"/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CPU #1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(AP)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3429000" y="2362200"/>
            <a:ext cx="914400" cy="685800"/>
          </a:xfrm>
          <a:prstGeom prst="rect">
            <a:avLst/>
          </a:prstGeom>
          <a:solidFill>
            <a:schemeClr val="accent1"/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CPU #2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(AP)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4495800" y="2362200"/>
            <a:ext cx="914400" cy="685800"/>
          </a:xfrm>
          <a:prstGeom prst="rect">
            <a:avLst/>
          </a:prstGeom>
          <a:solidFill>
            <a:schemeClr val="accent1"/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CPU #3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(AP)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5867400" y="2362200"/>
            <a:ext cx="1143000" cy="3733800"/>
          </a:xfrm>
          <a:prstGeom prst="rect">
            <a:avLst/>
          </a:prstGeom>
          <a:solidFill>
            <a:schemeClr val="tx2"/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/>
          <p:cNvSpPr/>
          <p:nvPr/>
        </p:nvSpPr>
        <p:spPr>
          <a:xfrm>
            <a:off x="5867400" y="3200400"/>
            <a:ext cx="1143000" cy="381000"/>
          </a:xfrm>
          <a:prstGeom prst="rect">
            <a:avLst/>
          </a:prstGeom>
          <a:solidFill>
            <a:schemeClr val="tx1">
              <a:lumMod val="50000"/>
            </a:schemeClr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Shell Code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7010400" y="3242846"/>
            <a:ext cx="9781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0xVV000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1447800" y="5029200"/>
            <a:ext cx="1295400" cy="10668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Untrusted</a:t>
            </a:r>
            <a:endParaRPr lang="en-US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Driver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(Malware)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8" name="Rectangle 177"/>
          <p:cNvSpPr/>
          <p:nvPr/>
        </p:nvSpPr>
        <p:spPr>
          <a:xfrm>
            <a:off x="2514600" y="3657600"/>
            <a:ext cx="1143000" cy="838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Network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Interface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181" name="Elbow Connector 180"/>
          <p:cNvCxnSpPr>
            <a:stCxn id="177" idx="0"/>
            <a:endCxn id="178" idx="2"/>
          </p:cNvCxnSpPr>
          <p:nvPr/>
        </p:nvCxnSpPr>
        <p:spPr>
          <a:xfrm rot="5400000" flipH="1" flipV="1">
            <a:off x="2324100" y="4267200"/>
            <a:ext cx="533400" cy="990600"/>
          </a:xfrm>
          <a:prstGeom prst="curvedConnector3">
            <a:avLst>
              <a:gd name="adj1" fmla="val 50000"/>
            </a:avLst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Elbow Connector 183"/>
          <p:cNvCxnSpPr>
            <a:stCxn id="178" idx="0"/>
            <a:endCxn id="173" idx="2"/>
          </p:cNvCxnSpPr>
          <p:nvPr/>
        </p:nvCxnSpPr>
        <p:spPr>
          <a:xfrm rot="5400000" flipH="1" flipV="1">
            <a:off x="3714750" y="2419350"/>
            <a:ext cx="609600" cy="1866900"/>
          </a:xfrm>
          <a:prstGeom prst="curvedConnector3">
            <a:avLst>
              <a:gd name="adj1" fmla="val 50000"/>
            </a:avLst>
          </a:prstGeom>
          <a:ln cmpd="sng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hape 185"/>
          <p:cNvCxnSpPr>
            <a:stCxn id="173" idx="3"/>
            <a:endCxn id="175" idx="1"/>
          </p:cNvCxnSpPr>
          <p:nvPr/>
        </p:nvCxnSpPr>
        <p:spPr>
          <a:xfrm>
            <a:off x="5410200" y="2705100"/>
            <a:ext cx="457200" cy="685800"/>
          </a:xfrm>
          <a:prstGeom prst="curvedConnector3">
            <a:avLst>
              <a:gd name="adj1" fmla="val 50000"/>
            </a:avLst>
          </a:prstGeom>
          <a:ln cmpd="sng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TextBox 218"/>
          <p:cNvSpPr txBox="1"/>
          <p:nvPr/>
        </p:nvSpPr>
        <p:spPr>
          <a:xfrm>
            <a:off x="3962400" y="3352800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SIPI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 Statement</a:t>
            </a:r>
          </a:p>
          <a:p>
            <a:r>
              <a:rPr lang="en-US" dirty="0" smtClean="0"/>
              <a:t>Secure System Architecture </a:t>
            </a:r>
            <a:r>
              <a:rPr lang="en-US" dirty="0" smtClean="0"/>
              <a:t>Progression</a:t>
            </a:r>
          </a:p>
          <a:p>
            <a:r>
              <a:rPr lang="en-US" dirty="0" smtClean="0"/>
              <a:t>Framework Introduction</a:t>
            </a:r>
            <a:endParaRPr lang="en-US" dirty="0" smtClean="0"/>
          </a:p>
          <a:p>
            <a:r>
              <a:rPr lang="en-US" dirty="0" err="1" smtClean="0"/>
              <a:t>Multicore</a:t>
            </a:r>
            <a:r>
              <a:rPr lang="en-US" dirty="0" smtClean="0"/>
              <a:t> Architecture </a:t>
            </a:r>
            <a:r>
              <a:rPr lang="en-US" dirty="0" smtClean="0"/>
              <a:t>Analysis</a:t>
            </a:r>
            <a:endParaRPr lang="en-US" dirty="0" smtClean="0"/>
          </a:p>
          <a:p>
            <a:pPr lvl="1"/>
            <a:r>
              <a:rPr lang="en-US" dirty="0" smtClean="0"/>
              <a:t>Cell Broadband Engine Architecture (CBEA)</a:t>
            </a:r>
          </a:p>
          <a:p>
            <a:pPr lvl="1"/>
            <a:r>
              <a:rPr lang="en-US" dirty="0" smtClean="0"/>
              <a:t>Intel Core </a:t>
            </a:r>
            <a:r>
              <a:rPr lang="en-US" dirty="0" err="1" smtClean="0"/>
              <a:t>i</a:t>
            </a:r>
            <a:r>
              <a:rPr lang="en-US" dirty="0" smtClean="0"/>
              <a:t> (Nehalem)</a:t>
            </a:r>
          </a:p>
          <a:p>
            <a:pPr lvl="1"/>
            <a:r>
              <a:rPr lang="en-US" dirty="0" err="1" smtClean="0"/>
              <a:t>Freescale</a:t>
            </a:r>
            <a:r>
              <a:rPr lang="en-US" dirty="0" smtClean="0"/>
              <a:t> P4080</a:t>
            </a:r>
          </a:p>
          <a:p>
            <a:r>
              <a:rPr lang="en-US" dirty="0" smtClean="0"/>
              <a:t>Question and Answers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Core </a:t>
            </a:r>
            <a:r>
              <a:rPr lang="en-US" dirty="0" err="1" smtClean="0"/>
              <a:t>i</a:t>
            </a:r>
            <a:r>
              <a:rPr lang="en-US" dirty="0" smtClean="0"/>
              <a:t> – 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Not recommended for general purpose MILS </a:t>
            </a:r>
            <a:r>
              <a:rPr lang="en-US" dirty="0" err="1" smtClean="0"/>
              <a:t>multicore</a:t>
            </a:r>
            <a:r>
              <a:rPr lang="en-US" dirty="0" smtClean="0"/>
              <a:t> architecture</a:t>
            </a:r>
          </a:p>
          <a:p>
            <a:pPr lvl="1"/>
            <a:r>
              <a:rPr lang="en-US" dirty="0" smtClean="0"/>
              <a:t>35 years of backwards compatibility</a:t>
            </a:r>
          </a:p>
          <a:p>
            <a:pPr lvl="1"/>
            <a:r>
              <a:rPr lang="en-US" dirty="0" smtClean="0"/>
              <a:t>VMM (ring -1) added via VMX extensions</a:t>
            </a:r>
          </a:p>
          <a:p>
            <a:pPr lvl="1"/>
            <a:r>
              <a:rPr lang="en-US" dirty="0" smtClean="0"/>
              <a:t>VMX extensions complex and error prone</a:t>
            </a:r>
          </a:p>
          <a:p>
            <a:pPr lvl="1"/>
            <a:r>
              <a:rPr lang="en-US" dirty="0" smtClean="0"/>
              <a:t>VMX extensions do not address timing channels</a:t>
            </a:r>
          </a:p>
          <a:p>
            <a:pPr lvl="1"/>
            <a:r>
              <a:rPr lang="en-US" dirty="0" smtClean="0"/>
              <a:t>SMM (ring -2) runs higher privilege than VMM</a:t>
            </a:r>
          </a:p>
          <a:p>
            <a:pPr lvl="1"/>
            <a:r>
              <a:rPr lang="en-US" dirty="0" smtClean="0"/>
              <a:t>Microcode updates provide </a:t>
            </a:r>
            <a:r>
              <a:rPr lang="en-US" dirty="0" err="1" smtClean="0"/>
              <a:t>reconfigurability</a:t>
            </a:r>
            <a:endParaRPr lang="en-US" dirty="0" smtClean="0"/>
          </a:p>
          <a:p>
            <a:pPr lvl="1"/>
            <a:r>
              <a:rPr lang="en-US" dirty="0" smtClean="0"/>
              <a:t>TXT-trusted boot does not protect against SMM</a:t>
            </a:r>
          </a:p>
          <a:p>
            <a:pPr lvl="1"/>
            <a:r>
              <a:rPr lang="en-US" dirty="0" smtClean="0"/>
              <a:t>SMM subject to cache poisoning via MTRR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Rectangle 382"/>
          <p:cNvSpPr/>
          <p:nvPr/>
        </p:nvSpPr>
        <p:spPr>
          <a:xfrm>
            <a:off x="152400" y="1600200"/>
            <a:ext cx="8839200" cy="5105400"/>
          </a:xfrm>
          <a:prstGeom prst="rect">
            <a:avLst/>
          </a:prstGeom>
          <a:solidFill>
            <a:schemeClr val="tx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Freescale</a:t>
            </a:r>
            <a:r>
              <a:rPr lang="en-US" dirty="0" smtClean="0"/>
              <a:t> P4080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3400" y="2286000"/>
            <a:ext cx="1066800" cy="3048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e500mc Core</a:t>
            </a:r>
            <a:endParaRPr lang="en-US" sz="1200" b="1" dirty="0"/>
          </a:p>
        </p:txBody>
      </p:sp>
      <p:sp>
        <p:nvSpPr>
          <p:cNvPr id="6" name="Rectangle 5"/>
          <p:cNvSpPr/>
          <p:nvPr/>
        </p:nvSpPr>
        <p:spPr>
          <a:xfrm>
            <a:off x="533400" y="2590800"/>
            <a:ext cx="533400" cy="3048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L1 D</a:t>
            </a:r>
            <a:endParaRPr lang="en-US" sz="1200" b="1" dirty="0"/>
          </a:p>
        </p:txBody>
      </p:sp>
      <p:sp>
        <p:nvSpPr>
          <p:cNvPr id="7" name="Rectangle 6"/>
          <p:cNvSpPr/>
          <p:nvPr/>
        </p:nvSpPr>
        <p:spPr>
          <a:xfrm>
            <a:off x="1066800" y="2590800"/>
            <a:ext cx="533400" cy="3048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L1 I</a:t>
            </a:r>
            <a:endParaRPr lang="en-US" sz="1200" b="1" dirty="0"/>
          </a:p>
        </p:txBody>
      </p:sp>
      <p:sp>
        <p:nvSpPr>
          <p:cNvPr id="8" name="Rectangle 7"/>
          <p:cNvSpPr/>
          <p:nvPr/>
        </p:nvSpPr>
        <p:spPr>
          <a:xfrm>
            <a:off x="533400" y="1981200"/>
            <a:ext cx="1066800" cy="3048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L2 Cache</a:t>
            </a:r>
            <a:endParaRPr lang="en-US" sz="1200" b="1" dirty="0"/>
          </a:p>
        </p:txBody>
      </p:sp>
      <p:sp>
        <p:nvSpPr>
          <p:cNvPr id="41" name="Rectangle 40"/>
          <p:cNvSpPr/>
          <p:nvPr/>
        </p:nvSpPr>
        <p:spPr>
          <a:xfrm>
            <a:off x="1981200" y="2362200"/>
            <a:ext cx="609600" cy="3810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Core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49" name="Rectangle 48"/>
          <p:cNvSpPr/>
          <p:nvPr/>
        </p:nvSpPr>
        <p:spPr>
          <a:xfrm>
            <a:off x="533400" y="3124200"/>
            <a:ext cx="5181600" cy="3810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CoreNet</a:t>
            </a:r>
            <a:r>
              <a:rPr lang="en-US" b="1" dirty="0" smtClean="0"/>
              <a:t> Coherency Fabric</a:t>
            </a:r>
            <a:endParaRPr lang="en-US" b="1" dirty="0"/>
          </a:p>
        </p:txBody>
      </p:sp>
      <p:cxnSp>
        <p:nvCxnSpPr>
          <p:cNvPr id="65" name="Straight Connector 64"/>
          <p:cNvCxnSpPr>
            <a:stCxn id="41" idx="2"/>
          </p:cNvCxnSpPr>
          <p:nvPr/>
        </p:nvCxnSpPr>
        <p:spPr>
          <a:xfrm>
            <a:off x="2286000" y="2743200"/>
            <a:ext cx="0" cy="38100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82" idx="2"/>
          </p:cNvCxnSpPr>
          <p:nvPr/>
        </p:nvCxnSpPr>
        <p:spPr>
          <a:xfrm>
            <a:off x="3048000" y="2743200"/>
            <a:ext cx="0" cy="38100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 flipV="1">
            <a:off x="1600200" y="1981200"/>
            <a:ext cx="3810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1600200" y="2743200"/>
            <a:ext cx="3810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5943600" y="3048000"/>
            <a:ext cx="914400" cy="5334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L3 Cache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81" name="Rectangle 80"/>
          <p:cNvSpPr/>
          <p:nvPr/>
        </p:nvSpPr>
        <p:spPr>
          <a:xfrm>
            <a:off x="5943600" y="2438400"/>
            <a:ext cx="914400" cy="5334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L3 Cache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83" name="Rectangle 82"/>
          <p:cNvSpPr/>
          <p:nvPr/>
        </p:nvSpPr>
        <p:spPr>
          <a:xfrm>
            <a:off x="7086600" y="2438400"/>
            <a:ext cx="914400" cy="5334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SDRAM</a:t>
            </a:r>
          </a:p>
          <a:p>
            <a:pPr algn="ctr"/>
            <a:r>
              <a:rPr lang="en-US" sz="1200" b="1" dirty="0" smtClean="0"/>
              <a:t>Controller</a:t>
            </a:r>
            <a:endParaRPr lang="en-US" sz="1200" dirty="0"/>
          </a:p>
        </p:txBody>
      </p:sp>
      <p:sp>
        <p:nvSpPr>
          <p:cNvPr id="85" name="Rectangle 84"/>
          <p:cNvSpPr/>
          <p:nvPr/>
        </p:nvSpPr>
        <p:spPr>
          <a:xfrm>
            <a:off x="7086600" y="3048000"/>
            <a:ext cx="914400" cy="5334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SDRAM</a:t>
            </a:r>
          </a:p>
          <a:p>
            <a:pPr algn="ctr"/>
            <a:r>
              <a:rPr lang="en-US" sz="1200" b="1" dirty="0" smtClean="0"/>
              <a:t>Controller</a:t>
            </a:r>
            <a:endParaRPr lang="en-US" sz="1200" dirty="0"/>
          </a:p>
        </p:txBody>
      </p:sp>
      <p:cxnSp>
        <p:nvCxnSpPr>
          <p:cNvPr id="87" name="Straight Connector 86"/>
          <p:cNvCxnSpPr>
            <a:stCxn id="81" idx="3"/>
            <a:endCxn id="83" idx="1"/>
          </p:cNvCxnSpPr>
          <p:nvPr/>
        </p:nvCxnSpPr>
        <p:spPr>
          <a:xfrm>
            <a:off x="6858000" y="2705100"/>
            <a:ext cx="228600" cy="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79" idx="3"/>
            <a:endCxn id="85" idx="1"/>
          </p:cNvCxnSpPr>
          <p:nvPr/>
        </p:nvCxnSpPr>
        <p:spPr>
          <a:xfrm>
            <a:off x="6858000" y="3314700"/>
            <a:ext cx="228600" cy="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5943600" y="3733800"/>
            <a:ext cx="914400" cy="5334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eLBC</a:t>
            </a:r>
          </a:p>
          <a:p>
            <a:pPr algn="ctr"/>
            <a:r>
              <a:rPr lang="en-US" sz="1200" b="1" dirty="0" smtClean="0"/>
              <a:t>Controller</a:t>
            </a:r>
            <a:endParaRPr lang="en-US" sz="1200" dirty="0"/>
          </a:p>
        </p:txBody>
      </p:sp>
      <p:sp>
        <p:nvSpPr>
          <p:cNvPr id="94" name="Rectangle 93"/>
          <p:cNvSpPr/>
          <p:nvPr/>
        </p:nvSpPr>
        <p:spPr>
          <a:xfrm>
            <a:off x="7086600" y="3733800"/>
            <a:ext cx="914400" cy="5334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Peripheral</a:t>
            </a:r>
          </a:p>
          <a:p>
            <a:pPr algn="ctr"/>
            <a:r>
              <a:rPr lang="en-US" sz="1200" b="1" dirty="0" smtClean="0"/>
              <a:t>Controllers</a:t>
            </a:r>
            <a:endParaRPr lang="en-US" sz="1200" dirty="0"/>
          </a:p>
        </p:txBody>
      </p:sp>
      <p:cxnSp>
        <p:nvCxnSpPr>
          <p:cNvPr id="95" name="Straight Connector 94"/>
          <p:cNvCxnSpPr>
            <a:stCxn id="93" idx="3"/>
            <a:endCxn id="94" idx="1"/>
          </p:cNvCxnSpPr>
          <p:nvPr/>
        </p:nvCxnSpPr>
        <p:spPr>
          <a:xfrm>
            <a:off x="6858000" y="4000500"/>
            <a:ext cx="228600" cy="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 rot="16200000">
            <a:off x="8334815" y="2808752"/>
            <a:ext cx="9268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Memory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 rot="16200000">
            <a:off x="8572059" y="3790707"/>
            <a:ext cx="4523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I/O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524000" y="4419600"/>
            <a:ext cx="6096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QMan</a:t>
            </a:r>
            <a:endParaRPr lang="en-US" sz="1200" b="1" dirty="0"/>
          </a:p>
        </p:txBody>
      </p:sp>
      <p:sp>
        <p:nvSpPr>
          <p:cNvPr id="46" name="Rectangle 45"/>
          <p:cNvSpPr/>
          <p:nvPr/>
        </p:nvSpPr>
        <p:spPr>
          <a:xfrm>
            <a:off x="2971800" y="4419600"/>
            <a:ext cx="6096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BMan</a:t>
            </a:r>
            <a:endParaRPr lang="en-US" sz="1200" b="1" dirty="0"/>
          </a:p>
        </p:txBody>
      </p:sp>
      <p:sp>
        <p:nvSpPr>
          <p:cNvPr id="47" name="Rectangle 46"/>
          <p:cNvSpPr/>
          <p:nvPr/>
        </p:nvSpPr>
        <p:spPr>
          <a:xfrm>
            <a:off x="1524000" y="3733800"/>
            <a:ext cx="6096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SEC</a:t>
            </a:r>
            <a:endParaRPr lang="en-US" sz="1200" b="1" dirty="0"/>
          </a:p>
        </p:txBody>
      </p:sp>
      <p:sp>
        <p:nvSpPr>
          <p:cNvPr id="48" name="Rectangle 47"/>
          <p:cNvSpPr/>
          <p:nvPr/>
        </p:nvSpPr>
        <p:spPr>
          <a:xfrm>
            <a:off x="2971800" y="3733800"/>
            <a:ext cx="6096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PME</a:t>
            </a:r>
            <a:endParaRPr lang="en-US" sz="1200" b="1" dirty="0"/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2133600" y="4648200"/>
            <a:ext cx="838200" cy="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2362200" y="1828800"/>
            <a:ext cx="609600" cy="3810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Core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cxnSp>
        <p:nvCxnSpPr>
          <p:cNvPr id="78" name="Straight Arrow Connector 77"/>
          <p:cNvCxnSpPr>
            <a:endCxn id="74" idx="2"/>
          </p:cNvCxnSpPr>
          <p:nvPr/>
        </p:nvCxnSpPr>
        <p:spPr>
          <a:xfrm flipH="1" flipV="1">
            <a:off x="2667000" y="2209800"/>
            <a:ext cx="18366" cy="9144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2743200" y="2362200"/>
            <a:ext cx="609600" cy="3810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Core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84" name="Rectangle 83"/>
          <p:cNvSpPr/>
          <p:nvPr/>
        </p:nvSpPr>
        <p:spPr>
          <a:xfrm>
            <a:off x="3124200" y="1828800"/>
            <a:ext cx="609600" cy="3810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Core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cxnSp>
        <p:nvCxnSpPr>
          <p:cNvPr id="86" name="Straight Arrow Connector 85"/>
          <p:cNvCxnSpPr>
            <a:endCxn id="84" idx="2"/>
          </p:cNvCxnSpPr>
          <p:nvPr/>
        </p:nvCxnSpPr>
        <p:spPr>
          <a:xfrm flipV="1">
            <a:off x="3429000" y="2209800"/>
            <a:ext cx="0" cy="9144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3505200" y="2362200"/>
            <a:ext cx="609600" cy="3810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Core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cxnSp>
        <p:nvCxnSpPr>
          <p:cNvPr id="89" name="Straight Connector 88"/>
          <p:cNvCxnSpPr>
            <a:stCxn id="88" idx="2"/>
          </p:cNvCxnSpPr>
          <p:nvPr/>
        </p:nvCxnSpPr>
        <p:spPr>
          <a:xfrm>
            <a:off x="3810000" y="2743200"/>
            <a:ext cx="0" cy="38100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97" idx="2"/>
          </p:cNvCxnSpPr>
          <p:nvPr/>
        </p:nvCxnSpPr>
        <p:spPr>
          <a:xfrm>
            <a:off x="4572000" y="2743200"/>
            <a:ext cx="0" cy="38100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3886200" y="1828800"/>
            <a:ext cx="609600" cy="3810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Core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cxnSp>
        <p:nvCxnSpPr>
          <p:cNvPr id="96" name="Straight Arrow Connector 95"/>
          <p:cNvCxnSpPr>
            <a:endCxn id="92" idx="2"/>
          </p:cNvCxnSpPr>
          <p:nvPr/>
        </p:nvCxnSpPr>
        <p:spPr>
          <a:xfrm flipH="1" flipV="1">
            <a:off x="4191000" y="2209800"/>
            <a:ext cx="18366" cy="9144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4267200" y="2362200"/>
            <a:ext cx="609600" cy="3810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Core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98" name="Rectangle 97"/>
          <p:cNvSpPr/>
          <p:nvPr/>
        </p:nvSpPr>
        <p:spPr>
          <a:xfrm>
            <a:off x="4648200" y="1828800"/>
            <a:ext cx="609600" cy="3810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Core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cxnSp>
        <p:nvCxnSpPr>
          <p:cNvPr id="100" name="Straight Arrow Connector 99"/>
          <p:cNvCxnSpPr>
            <a:endCxn id="98" idx="2"/>
          </p:cNvCxnSpPr>
          <p:nvPr/>
        </p:nvCxnSpPr>
        <p:spPr>
          <a:xfrm flipV="1">
            <a:off x="4953000" y="2209800"/>
            <a:ext cx="0" cy="9144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Left-Right Arrow 114"/>
          <p:cNvSpPr/>
          <p:nvPr/>
        </p:nvSpPr>
        <p:spPr>
          <a:xfrm>
            <a:off x="8001000" y="2667000"/>
            <a:ext cx="627966" cy="152400"/>
          </a:xfrm>
          <a:prstGeom prst="leftRightArrow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Left-Right Arrow 116"/>
          <p:cNvSpPr/>
          <p:nvPr/>
        </p:nvSpPr>
        <p:spPr>
          <a:xfrm>
            <a:off x="8001000" y="3200400"/>
            <a:ext cx="627966" cy="152400"/>
          </a:xfrm>
          <a:prstGeom prst="leftRightArrow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Left-Right Arrow 117"/>
          <p:cNvSpPr/>
          <p:nvPr/>
        </p:nvSpPr>
        <p:spPr>
          <a:xfrm>
            <a:off x="8001000" y="3886200"/>
            <a:ext cx="609600" cy="152400"/>
          </a:xfrm>
          <a:prstGeom prst="leftRightArrow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8" name="Shape 137"/>
          <p:cNvCxnSpPr>
            <a:endCxn id="81" idx="1"/>
          </p:cNvCxnSpPr>
          <p:nvPr/>
        </p:nvCxnSpPr>
        <p:spPr>
          <a:xfrm flipV="1">
            <a:off x="5410200" y="2705100"/>
            <a:ext cx="533400" cy="419100"/>
          </a:xfrm>
          <a:prstGeom prst="bentConnector3">
            <a:avLst>
              <a:gd name="adj1" fmla="val -286"/>
            </a:avLst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hape 141"/>
          <p:cNvCxnSpPr>
            <a:endCxn id="93" idx="1"/>
          </p:cNvCxnSpPr>
          <p:nvPr/>
        </p:nvCxnSpPr>
        <p:spPr>
          <a:xfrm>
            <a:off x="5410200" y="3505200"/>
            <a:ext cx="533400" cy="495300"/>
          </a:xfrm>
          <a:prstGeom prst="bentConnector3">
            <a:avLst>
              <a:gd name="adj1" fmla="val -2571"/>
            </a:avLst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>
            <a:stCxn id="49" idx="3"/>
            <a:endCxn id="79" idx="1"/>
          </p:cNvCxnSpPr>
          <p:nvPr/>
        </p:nvCxnSpPr>
        <p:spPr>
          <a:xfrm>
            <a:off x="5715000" y="3314700"/>
            <a:ext cx="228600" cy="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Rectangle 144"/>
          <p:cNvSpPr/>
          <p:nvPr/>
        </p:nvSpPr>
        <p:spPr>
          <a:xfrm>
            <a:off x="1219200" y="5486400"/>
            <a:ext cx="6096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10GE</a:t>
            </a:r>
            <a:endParaRPr lang="en-US" sz="1200" b="1" dirty="0"/>
          </a:p>
        </p:txBody>
      </p:sp>
      <p:sp>
        <p:nvSpPr>
          <p:cNvPr id="146" name="Rectangle 145"/>
          <p:cNvSpPr/>
          <p:nvPr/>
        </p:nvSpPr>
        <p:spPr>
          <a:xfrm>
            <a:off x="1828800" y="5486400"/>
            <a:ext cx="6096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4 x</a:t>
            </a:r>
          </a:p>
          <a:p>
            <a:pPr algn="ctr"/>
            <a:r>
              <a:rPr lang="en-US" sz="1200" b="1" dirty="0" smtClean="0"/>
              <a:t>1GE</a:t>
            </a:r>
            <a:endParaRPr lang="en-US" sz="1200" b="1" dirty="0"/>
          </a:p>
        </p:txBody>
      </p:sp>
      <p:sp>
        <p:nvSpPr>
          <p:cNvPr id="147" name="Rectangle 146"/>
          <p:cNvSpPr/>
          <p:nvPr/>
        </p:nvSpPr>
        <p:spPr>
          <a:xfrm>
            <a:off x="1219200" y="5181600"/>
            <a:ext cx="1219200" cy="3048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 smtClean="0"/>
              <a:t>FMan</a:t>
            </a:r>
            <a:endParaRPr lang="en-US" sz="1200" b="1" dirty="0"/>
          </a:p>
        </p:txBody>
      </p:sp>
      <p:sp>
        <p:nvSpPr>
          <p:cNvPr id="148" name="Rectangle 147"/>
          <p:cNvSpPr/>
          <p:nvPr/>
        </p:nvSpPr>
        <p:spPr>
          <a:xfrm>
            <a:off x="2667000" y="5486400"/>
            <a:ext cx="6096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10GE</a:t>
            </a:r>
            <a:endParaRPr lang="en-US" sz="1200" b="1" dirty="0"/>
          </a:p>
        </p:txBody>
      </p:sp>
      <p:sp>
        <p:nvSpPr>
          <p:cNvPr id="149" name="Rectangle 148"/>
          <p:cNvSpPr/>
          <p:nvPr/>
        </p:nvSpPr>
        <p:spPr>
          <a:xfrm>
            <a:off x="3276600" y="5486400"/>
            <a:ext cx="6096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4 x</a:t>
            </a:r>
          </a:p>
          <a:p>
            <a:pPr algn="ctr"/>
            <a:r>
              <a:rPr lang="en-US" sz="1200" b="1" dirty="0" smtClean="0"/>
              <a:t>1GE</a:t>
            </a:r>
            <a:endParaRPr lang="en-US" sz="1200" b="1" dirty="0"/>
          </a:p>
        </p:txBody>
      </p:sp>
      <p:sp>
        <p:nvSpPr>
          <p:cNvPr id="150" name="Rectangle 149"/>
          <p:cNvSpPr/>
          <p:nvPr/>
        </p:nvSpPr>
        <p:spPr>
          <a:xfrm>
            <a:off x="2667000" y="5181600"/>
            <a:ext cx="1219200" cy="3048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 smtClean="0"/>
              <a:t>FMan</a:t>
            </a:r>
            <a:endParaRPr lang="en-US" sz="1200" b="1" dirty="0"/>
          </a:p>
        </p:txBody>
      </p:sp>
      <p:cxnSp>
        <p:nvCxnSpPr>
          <p:cNvPr id="164" name="Straight Arrow Connector 163"/>
          <p:cNvCxnSpPr>
            <a:stCxn id="45" idx="2"/>
            <a:endCxn id="147" idx="0"/>
          </p:cNvCxnSpPr>
          <p:nvPr/>
        </p:nvCxnSpPr>
        <p:spPr>
          <a:xfrm>
            <a:off x="1828800" y="48768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/>
          <p:cNvCxnSpPr>
            <a:stCxn id="46" idx="2"/>
            <a:endCxn id="150" idx="0"/>
          </p:cNvCxnSpPr>
          <p:nvPr/>
        </p:nvCxnSpPr>
        <p:spPr>
          <a:xfrm>
            <a:off x="3276600" y="48768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/>
          <p:cNvCxnSpPr>
            <a:stCxn id="47" idx="2"/>
            <a:endCxn id="45" idx="0"/>
          </p:cNvCxnSpPr>
          <p:nvPr/>
        </p:nvCxnSpPr>
        <p:spPr>
          <a:xfrm>
            <a:off x="1828800" y="4191000"/>
            <a:ext cx="0" cy="2286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Arrow Connector 169"/>
          <p:cNvCxnSpPr>
            <a:stCxn id="48" idx="2"/>
            <a:endCxn id="46" idx="0"/>
          </p:cNvCxnSpPr>
          <p:nvPr/>
        </p:nvCxnSpPr>
        <p:spPr>
          <a:xfrm>
            <a:off x="3276600" y="4191000"/>
            <a:ext cx="0" cy="2286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flipH="1">
            <a:off x="2743200" y="4495800"/>
            <a:ext cx="2286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 flipV="1">
            <a:off x="2743200" y="4038600"/>
            <a:ext cx="0" cy="457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 flipH="1">
            <a:off x="2133600" y="4038600"/>
            <a:ext cx="6096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>
            <a:off x="2133600" y="4495800"/>
            <a:ext cx="2286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flipV="1">
            <a:off x="2362200" y="3886200"/>
            <a:ext cx="0" cy="609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2362200" y="3886200"/>
            <a:ext cx="6096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>
            <a:stCxn id="48" idx="0"/>
          </p:cNvCxnSpPr>
          <p:nvPr/>
        </p:nvCxnSpPr>
        <p:spPr>
          <a:xfrm flipV="1">
            <a:off x="3276600" y="3505200"/>
            <a:ext cx="0" cy="22860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>
            <a:stCxn id="47" idx="0"/>
          </p:cNvCxnSpPr>
          <p:nvPr/>
        </p:nvCxnSpPr>
        <p:spPr>
          <a:xfrm flipV="1">
            <a:off x="1828800" y="3505200"/>
            <a:ext cx="0" cy="22860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hape 225"/>
          <p:cNvCxnSpPr/>
          <p:nvPr/>
        </p:nvCxnSpPr>
        <p:spPr>
          <a:xfrm flipV="1">
            <a:off x="3581400" y="3505200"/>
            <a:ext cx="152400" cy="1143000"/>
          </a:xfrm>
          <a:prstGeom prst="bentConnector2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hape 227"/>
          <p:cNvCxnSpPr>
            <a:stCxn id="45" idx="1"/>
          </p:cNvCxnSpPr>
          <p:nvPr/>
        </p:nvCxnSpPr>
        <p:spPr>
          <a:xfrm rot="10800000">
            <a:off x="1371600" y="3505200"/>
            <a:ext cx="152400" cy="1143000"/>
          </a:xfrm>
          <a:prstGeom prst="bentConnector2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Arrow Connector 229"/>
          <p:cNvCxnSpPr/>
          <p:nvPr/>
        </p:nvCxnSpPr>
        <p:spPr>
          <a:xfrm flipV="1">
            <a:off x="3810000" y="3505200"/>
            <a:ext cx="0" cy="16764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Arrow Connector 231"/>
          <p:cNvCxnSpPr/>
          <p:nvPr/>
        </p:nvCxnSpPr>
        <p:spPr>
          <a:xfrm flipV="1">
            <a:off x="1295400" y="3505200"/>
            <a:ext cx="0" cy="16764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Left-Right Arrow 232"/>
          <p:cNvSpPr/>
          <p:nvPr/>
        </p:nvSpPr>
        <p:spPr>
          <a:xfrm>
            <a:off x="533400" y="6172200"/>
            <a:ext cx="7104966" cy="457200"/>
          </a:xfrm>
          <a:prstGeom prst="leftRightArrow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bg1"/>
                </a:solidFill>
              </a:rPr>
              <a:t>SerDes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71" name="Rectangle 270"/>
          <p:cNvSpPr/>
          <p:nvPr/>
        </p:nvSpPr>
        <p:spPr>
          <a:xfrm>
            <a:off x="4191000" y="510540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3 x</a:t>
            </a:r>
          </a:p>
          <a:p>
            <a:pPr algn="ctr"/>
            <a:r>
              <a:rPr lang="en-US" sz="1200" b="1" dirty="0" smtClean="0"/>
              <a:t>PCIe</a:t>
            </a:r>
            <a:endParaRPr lang="en-US" sz="1200" b="1" dirty="0"/>
          </a:p>
        </p:txBody>
      </p:sp>
      <p:sp>
        <p:nvSpPr>
          <p:cNvPr id="272" name="Rectangle 271"/>
          <p:cNvSpPr/>
          <p:nvPr/>
        </p:nvSpPr>
        <p:spPr>
          <a:xfrm>
            <a:off x="4876800" y="510540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2 x</a:t>
            </a:r>
          </a:p>
          <a:p>
            <a:pPr algn="ctr"/>
            <a:r>
              <a:rPr lang="en-US" sz="1200" b="1" dirty="0" smtClean="0"/>
              <a:t>sRIO</a:t>
            </a:r>
            <a:endParaRPr lang="en-US" sz="1200" b="1" dirty="0"/>
          </a:p>
        </p:txBody>
      </p:sp>
      <p:sp>
        <p:nvSpPr>
          <p:cNvPr id="288" name="Rectangle 287"/>
          <p:cNvSpPr/>
          <p:nvPr/>
        </p:nvSpPr>
        <p:spPr>
          <a:xfrm>
            <a:off x="5029200" y="4191000"/>
            <a:ext cx="5334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2 x</a:t>
            </a:r>
          </a:p>
          <a:p>
            <a:pPr algn="ctr"/>
            <a:r>
              <a:rPr lang="en-US" sz="1200" b="1" dirty="0" smtClean="0"/>
              <a:t>DMA</a:t>
            </a:r>
            <a:endParaRPr lang="en-US" sz="1200" b="1" dirty="0"/>
          </a:p>
        </p:txBody>
      </p:sp>
      <p:sp>
        <p:nvSpPr>
          <p:cNvPr id="289" name="Rectangle 288"/>
          <p:cNvSpPr/>
          <p:nvPr/>
        </p:nvSpPr>
        <p:spPr>
          <a:xfrm>
            <a:off x="4191000" y="4191000"/>
            <a:ext cx="5334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RIO</a:t>
            </a:r>
          </a:p>
          <a:p>
            <a:pPr algn="ctr"/>
            <a:r>
              <a:rPr lang="en-US" sz="1200" b="1" dirty="0" smtClean="0"/>
              <a:t>MU</a:t>
            </a:r>
            <a:endParaRPr lang="en-US" sz="1200" b="1" dirty="0"/>
          </a:p>
        </p:txBody>
      </p:sp>
      <p:sp>
        <p:nvSpPr>
          <p:cNvPr id="290" name="Rectangle 289"/>
          <p:cNvSpPr/>
          <p:nvPr/>
        </p:nvSpPr>
        <p:spPr>
          <a:xfrm>
            <a:off x="4191000" y="4648200"/>
            <a:ext cx="13716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On Chip</a:t>
            </a:r>
          </a:p>
          <a:p>
            <a:pPr algn="ctr"/>
            <a:r>
              <a:rPr lang="en-US" sz="1200" b="1" dirty="0" smtClean="0"/>
              <a:t> Network</a:t>
            </a:r>
            <a:endParaRPr lang="en-US" sz="1200" b="1" dirty="0"/>
          </a:p>
        </p:txBody>
      </p:sp>
      <p:cxnSp>
        <p:nvCxnSpPr>
          <p:cNvPr id="292" name="Straight Connector 291"/>
          <p:cNvCxnSpPr>
            <a:stCxn id="290" idx="0"/>
          </p:cNvCxnSpPr>
          <p:nvPr/>
        </p:nvCxnSpPr>
        <p:spPr>
          <a:xfrm flipV="1">
            <a:off x="4876800" y="3505200"/>
            <a:ext cx="0" cy="1143000"/>
          </a:xfrm>
          <a:prstGeom prst="line">
            <a:avLst/>
          </a:prstGeom>
          <a:ln cmpd="sng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Up-Down Arrow 335"/>
          <p:cNvSpPr/>
          <p:nvPr/>
        </p:nvSpPr>
        <p:spPr>
          <a:xfrm>
            <a:off x="5105400" y="5562600"/>
            <a:ext cx="152400" cy="685800"/>
          </a:xfrm>
          <a:prstGeom prst="upDown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Up-Down Arrow 336"/>
          <p:cNvSpPr/>
          <p:nvPr/>
        </p:nvSpPr>
        <p:spPr>
          <a:xfrm>
            <a:off x="4495800" y="5562600"/>
            <a:ext cx="152400" cy="685800"/>
          </a:xfrm>
          <a:prstGeom prst="upDown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" name="Up-Down Arrow 337"/>
          <p:cNvSpPr/>
          <p:nvPr/>
        </p:nvSpPr>
        <p:spPr>
          <a:xfrm>
            <a:off x="3505200" y="5943600"/>
            <a:ext cx="170766" cy="304800"/>
          </a:xfrm>
          <a:prstGeom prst="upDown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Up-Down Arrow 338"/>
          <p:cNvSpPr/>
          <p:nvPr/>
        </p:nvSpPr>
        <p:spPr>
          <a:xfrm>
            <a:off x="2895600" y="5943600"/>
            <a:ext cx="170766" cy="304800"/>
          </a:xfrm>
          <a:prstGeom prst="upDown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Up-Down Arrow 339"/>
          <p:cNvSpPr/>
          <p:nvPr/>
        </p:nvSpPr>
        <p:spPr>
          <a:xfrm>
            <a:off x="2057400" y="5943600"/>
            <a:ext cx="170766" cy="304800"/>
          </a:xfrm>
          <a:prstGeom prst="upDown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Up-Down Arrow 340"/>
          <p:cNvSpPr/>
          <p:nvPr/>
        </p:nvSpPr>
        <p:spPr>
          <a:xfrm>
            <a:off x="1447800" y="5943600"/>
            <a:ext cx="170766" cy="304800"/>
          </a:xfrm>
          <a:prstGeom prst="upDown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3" name="Straight Connector 342"/>
          <p:cNvCxnSpPr/>
          <p:nvPr/>
        </p:nvCxnSpPr>
        <p:spPr>
          <a:xfrm>
            <a:off x="2133600" y="4800600"/>
            <a:ext cx="685800" cy="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Straight Connector 344"/>
          <p:cNvCxnSpPr/>
          <p:nvPr/>
        </p:nvCxnSpPr>
        <p:spPr>
          <a:xfrm>
            <a:off x="2819400" y="4800600"/>
            <a:ext cx="0" cy="38100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Straight Connector 346"/>
          <p:cNvCxnSpPr/>
          <p:nvPr/>
        </p:nvCxnSpPr>
        <p:spPr>
          <a:xfrm flipH="1">
            <a:off x="2209800" y="5029200"/>
            <a:ext cx="8382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Straight Connector 348"/>
          <p:cNvCxnSpPr/>
          <p:nvPr/>
        </p:nvCxnSpPr>
        <p:spPr>
          <a:xfrm>
            <a:off x="2209800" y="5029200"/>
            <a:ext cx="0" cy="15240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Straight Connector 351"/>
          <p:cNvCxnSpPr/>
          <p:nvPr/>
        </p:nvCxnSpPr>
        <p:spPr>
          <a:xfrm flipV="1">
            <a:off x="3048000" y="4876800"/>
            <a:ext cx="0" cy="15240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1" name="Rectangle 360"/>
          <p:cNvSpPr/>
          <p:nvPr/>
        </p:nvSpPr>
        <p:spPr>
          <a:xfrm>
            <a:off x="6477000" y="4648200"/>
            <a:ext cx="1066800" cy="838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Real-Time</a:t>
            </a:r>
          </a:p>
          <a:p>
            <a:pPr algn="ctr"/>
            <a:r>
              <a:rPr lang="en-US" sz="1400" b="1" dirty="0" smtClean="0"/>
              <a:t>Debug</a:t>
            </a:r>
            <a:endParaRPr lang="en-US" sz="1400" b="1" dirty="0"/>
          </a:p>
        </p:txBody>
      </p:sp>
      <p:sp>
        <p:nvSpPr>
          <p:cNvPr id="362" name="Up-Down Arrow 361"/>
          <p:cNvSpPr/>
          <p:nvPr/>
        </p:nvSpPr>
        <p:spPr>
          <a:xfrm>
            <a:off x="6934200" y="5486400"/>
            <a:ext cx="170766" cy="762000"/>
          </a:xfrm>
          <a:prstGeom prst="upDown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Rectangle 362"/>
          <p:cNvSpPr/>
          <p:nvPr/>
        </p:nvSpPr>
        <p:spPr>
          <a:xfrm>
            <a:off x="381000" y="1676400"/>
            <a:ext cx="7943166" cy="4419600"/>
          </a:xfrm>
          <a:prstGeom prst="rect">
            <a:avLst/>
          </a:prstGeom>
          <a:noFill/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/>
          <p:cNvSpPr/>
          <p:nvPr/>
        </p:nvSpPr>
        <p:spPr>
          <a:xfrm>
            <a:off x="762000" y="1828800"/>
            <a:ext cx="7696200" cy="4648200"/>
          </a:xfrm>
          <a:prstGeom prst="rect">
            <a:avLst/>
          </a:prstGeom>
          <a:solidFill>
            <a:schemeClr val="tx1"/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P4080 – Logical Partitions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3886200"/>
            <a:ext cx="7239000" cy="1143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bg1"/>
                </a:solidFill>
              </a:rPr>
              <a:t>CoreNet</a:t>
            </a:r>
            <a:r>
              <a:rPr lang="en-US" sz="2400" b="1" dirty="0" smtClean="0">
                <a:solidFill>
                  <a:schemeClr val="bg1"/>
                </a:solidFill>
              </a:rPr>
              <a:t> Coherency Fabric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2819400"/>
            <a:ext cx="762000" cy="7620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Core</a:t>
            </a:r>
          </a:p>
          <a:p>
            <a:pPr algn="ctr"/>
            <a:endParaRPr lang="en-US" sz="1000" b="1" dirty="0" smtClean="0"/>
          </a:p>
          <a:p>
            <a:pPr algn="ctr"/>
            <a:r>
              <a:rPr lang="en-US" sz="1000" b="1" dirty="0" smtClean="0"/>
              <a:t>MMU</a:t>
            </a:r>
            <a:endParaRPr lang="en-US" sz="1000" b="1" dirty="0"/>
          </a:p>
        </p:txBody>
      </p:sp>
      <p:sp>
        <p:nvSpPr>
          <p:cNvPr id="7" name="Rectangle 6"/>
          <p:cNvSpPr/>
          <p:nvPr/>
        </p:nvSpPr>
        <p:spPr>
          <a:xfrm>
            <a:off x="1828800" y="2819400"/>
            <a:ext cx="762000" cy="7620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Core</a:t>
            </a:r>
          </a:p>
          <a:p>
            <a:pPr algn="ctr"/>
            <a:endParaRPr lang="en-US" sz="1000" b="1" dirty="0" smtClean="0"/>
          </a:p>
          <a:p>
            <a:pPr algn="ctr"/>
            <a:r>
              <a:rPr lang="en-US" sz="1000" b="1" dirty="0" smtClean="0"/>
              <a:t>MMU</a:t>
            </a:r>
            <a:endParaRPr lang="en-US" sz="1000" b="1" dirty="0"/>
          </a:p>
        </p:txBody>
      </p:sp>
      <p:sp>
        <p:nvSpPr>
          <p:cNvPr id="8" name="Rectangle 7"/>
          <p:cNvSpPr/>
          <p:nvPr/>
        </p:nvSpPr>
        <p:spPr>
          <a:xfrm>
            <a:off x="2971800" y="2819400"/>
            <a:ext cx="762000" cy="762000"/>
          </a:xfrm>
          <a:prstGeom prst="rect">
            <a:avLst/>
          </a:prstGeom>
          <a:solidFill>
            <a:srgbClr val="00B050"/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Core</a:t>
            </a:r>
          </a:p>
          <a:p>
            <a:pPr algn="ctr"/>
            <a:endParaRPr lang="en-US" sz="1000" b="1" dirty="0" smtClean="0"/>
          </a:p>
          <a:p>
            <a:pPr algn="ctr"/>
            <a:r>
              <a:rPr lang="en-US" sz="1000" b="1" dirty="0" smtClean="0"/>
              <a:t>MMU</a:t>
            </a:r>
            <a:endParaRPr lang="en-US" sz="1000" b="1" dirty="0"/>
          </a:p>
        </p:txBody>
      </p:sp>
      <p:sp>
        <p:nvSpPr>
          <p:cNvPr id="9" name="Rectangle 8"/>
          <p:cNvSpPr/>
          <p:nvPr/>
        </p:nvSpPr>
        <p:spPr>
          <a:xfrm>
            <a:off x="3810000" y="2819400"/>
            <a:ext cx="762000" cy="762000"/>
          </a:xfrm>
          <a:prstGeom prst="rect">
            <a:avLst/>
          </a:prstGeom>
          <a:solidFill>
            <a:srgbClr val="00B050"/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Core</a:t>
            </a:r>
          </a:p>
          <a:p>
            <a:pPr algn="ctr"/>
            <a:endParaRPr lang="en-US" sz="1000" b="1" dirty="0" smtClean="0"/>
          </a:p>
          <a:p>
            <a:pPr algn="ctr"/>
            <a:r>
              <a:rPr lang="en-US" sz="1000" b="1" dirty="0" smtClean="0"/>
              <a:t>MMU</a:t>
            </a:r>
            <a:endParaRPr lang="en-US" sz="1000" b="1" dirty="0"/>
          </a:p>
        </p:txBody>
      </p:sp>
      <p:sp>
        <p:nvSpPr>
          <p:cNvPr id="10" name="Rectangle 9"/>
          <p:cNvSpPr/>
          <p:nvPr/>
        </p:nvSpPr>
        <p:spPr>
          <a:xfrm>
            <a:off x="4648200" y="2819400"/>
            <a:ext cx="762000" cy="762000"/>
          </a:xfrm>
          <a:prstGeom prst="rect">
            <a:avLst/>
          </a:prstGeom>
          <a:solidFill>
            <a:srgbClr val="00B050"/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Core</a:t>
            </a:r>
          </a:p>
          <a:p>
            <a:pPr algn="ctr"/>
            <a:endParaRPr lang="en-US" sz="1000" b="1" dirty="0" smtClean="0"/>
          </a:p>
          <a:p>
            <a:pPr algn="ctr"/>
            <a:r>
              <a:rPr lang="en-US" sz="1000" b="1" dirty="0" smtClean="0"/>
              <a:t>MMU</a:t>
            </a:r>
            <a:endParaRPr lang="en-US" sz="1000" b="1" dirty="0"/>
          </a:p>
        </p:txBody>
      </p:sp>
      <p:sp>
        <p:nvSpPr>
          <p:cNvPr id="11" name="Rectangle 10"/>
          <p:cNvSpPr/>
          <p:nvPr/>
        </p:nvSpPr>
        <p:spPr>
          <a:xfrm>
            <a:off x="5486400" y="2819400"/>
            <a:ext cx="762000" cy="762000"/>
          </a:xfrm>
          <a:prstGeom prst="rect">
            <a:avLst/>
          </a:prstGeom>
          <a:solidFill>
            <a:srgbClr val="00B050"/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Core</a:t>
            </a:r>
          </a:p>
          <a:p>
            <a:pPr algn="ctr"/>
            <a:endParaRPr lang="en-US" sz="1000" b="1" dirty="0" smtClean="0"/>
          </a:p>
          <a:p>
            <a:pPr algn="ctr"/>
            <a:r>
              <a:rPr lang="en-US" sz="1000" b="1" dirty="0" smtClean="0"/>
              <a:t>MMU</a:t>
            </a:r>
            <a:endParaRPr lang="en-US" sz="1000" b="1" dirty="0"/>
          </a:p>
        </p:txBody>
      </p:sp>
      <p:sp>
        <p:nvSpPr>
          <p:cNvPr id="12" name="Rectangle 11"/>
          <p:cNvSpPr/>
          <p:nvPr/>
        </p:nvSpPr>
        <p:spPr>
          <a:xfrm>
            <a:off x="6629400" y="2819400"/>
            <a:ext cx="762000" cy="762000"/>
          </a:xfrm>
          <a:prstGeom prst="rect">
            <a:avLst/>
          </a:prstGeom>
          <a:solidFill>
            <a:srgbClr val="FFC000"/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Core</a:t>
            </a:r>
          </a:p>
          <a:p>
            <a:pPr algn="ctr"/>
            <a:endParaRPr lang="en-US" sz="1000" b="1" dirty="0" smtClean="0"/>
          </a:p>
          <a:p>
            <a:pPr algn="ctr"/>
            <a:r>
              <a:rPr lang="en-US" sz="1000" b="1" dirty="0" smtClean="0"/>
              <a:t>MMU</a:t>
            </a:r>
            <a:endParaRPr lang="en-US" sz="1000" b="1" dirty="0"/>
          </a:p>
        </p:txBody>
      </p:sp>
      <p:sp>
        <p:nvSpPr>
          <p:cNvPr id="13" name="Rectangle 12"/>
          <p:cNvSpPr/>
          <p:nvPr/>
        </p:nvSpPr>
        <p:spPr>
          <a:xfrm>
            <a:off x="7467600" y="2819400"/>
            <a:ext cx="762000" cy="762000"/>
          </a:xfrm>
          <a:prstGeom prst="rect">
            <a:avLst/>
          </a:prstGeom>
          <a:solidFill>
            <a:srgbClr val="FFC000"/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Core</a:t>
            </a:r>
          </a:p>
          <a:p>
            <a:pPr algn="ctr"/>
            <a:endParaRPr lang="en-US" sz="1000" b="1" dirty="0" smtClean="0"/>
          </a:p>
          <a:p>
            <a:pPr algn="ctr"/>
            <a:r>
              <a:rPr lang="en-US" sz="1000" b="1" dirty="0" smtClean="0"/>
              <a:t>MMU</a:t>
            </a:r>
            <a:endParaRPr lang="en-US" sz="1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975511" y="1975247"/>
            <a:ext cx="169148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Control Plane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SMP OS</a:t>
            </a:r>
            <a:endParaRPr lang="en-US" sz="1400" b="1" dirty="0">
              <a:solidFill>
                <a:schemeClr val="bg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990600" y="2667000"/>
            <a:ext cx="1600200" cy="0"/>
          </a:xfrm>
          <a:prstGeom prst="line">
            <a:avLst/>
          </a:prstGeom>
          <a:ln w="381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886200" y="1981200"/>
            <a:ext cx="139814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Data Plane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AMP OS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77000" y="1981200"/>
            <a:ext cx="1797415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Other Services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AMP OS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990600" y="5334000"/>
            <a:ext cx="1219200" cy="5334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Peripheral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71600" y="4782979"/>
            <a:ext cx="5421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</a:rPr>
              <a:t>PAMU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990600" y="5334000"/>
            <a:ext cx="1295400" cy="5334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Peripheral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590800" y="5334000"/>
            <a:ext cx="1219200" cy="5334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Peripheral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963064" y="4782979"/>
            <a:ext cx="5421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</a:rPr>
              <a:t>PAMU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590800" y="5334000"/>
            <a:ext cx="1295400" cy="533400"/>
          </a:xfrm>
          <a:prstGeom prst="rect">
            <a:avLst/>
          </a:prstGeom>
          <a:solidFill>
            <a:srgbClr val="00B050"/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Peripheral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267200" y="5334000"/>
            <a:ext cx="1219200" cy="5334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Peripheral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639464" y="4782979"/>
            <a:ext cx="5421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</a:rPr>
              <a:t>PAMU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267200" y="5334000"/>
            <a:ext cx="1295400" cy="533400"/>
          </a:xfrm>
          <a:prstGeom prst="rect">
            <a:avLst/>
          </a:prstGeom>
          <a:solidFill>
            <a:srgbClr val="FFC000"/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Peripheral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46" name="Straight Arrow Connector 45"/>
          <p:cNvCxnSpPr>
            <a:stCxn id="5" idx="2"/>
          </p:cNvCxnSpPr>
          <p:nvPr/>
        </p:nvCxnSpPr>
        <p:spPr>
          <a:xfrm>
            <a:off x="1371600" y="35814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7" idx="2"/>
          </p:cNvCxnSpPr>
          <p:nvPr/>
        </p:nvCxnSpPr>
        <p:spPr>
          <a:xfrm>
            <a:off x="2209800" y="35814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8" idx="2"/>
          </p:cNvCxnSpPr>
          <p:nvPr/>
        </p:nvCxnSpPr>
        <p:spPr>
          <a:xfrm>
            <a:off x="3352800" y="35814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9" idx="2"/>
          </p:cNvCxnSpPr>
          <p:nvPr/>
        </p:nvCxnSpPr>
        <p:spPr>
          <a:xfrm>
            <a:off x="4191000" y="35814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10" idx="2"/>
          </p:cNvCxnSpPr>
          <p:nvPr/>
        </p:nvCxnSpPr>
        <p:spPr>
          <a:xfrm>
            <a:off x="5029200" y="35814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11" idx="2"/>
          </p:cNvCxnSpPr>
          <p:nvPr/>
        </p:nvCxnSpPr>
        <p:spPr>
          <a:xfrm>
            <a:off x="5867400" y="35814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12" idx="2"/>
          </p:cNvCxnSpPr>
          <p:nvPr/>
        </p:nvCxnSpPr>
        <p:spPr>
          <a:xfrm>
            <a:off x="7010400" y="35814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13" idx="2"/>
          </p:cNvCxnSpPr>
          <p:nvPr/>
        </p:nvCxnSpPr>
        <p:spPr>
          <a:xfrm>
            <a:off x="7848600" y="35814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35" idx="0"/>
            <a:endCxn id="34" idx="2"/>
          </p:cNvCxnSpPr>
          <p:nvPr/>
        </p:nvCxnSpPr>
        <p:spPr>
          <a:xfrm flipV="1">
            <a:off x="1638300" y="5029200"/>
            <a:ext cx="4368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39" idx="0"/>
            <a:endCxn id="38" idx="2"/>
          </p:cNvCxnSpPr>
          <p:nvPr/>
        </p:nvCxnSpPr>
        <p:spPr>
          <a:xfrm flipH="1" flipV="1">
            <a:off x="3234132" y="5029200"/>
            <a:ext cx="4368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43" idx="0"/>
            <a:endCxn id="42" idx="2"/>
          </p:cNvCxnSpPr>
          <p:nvPr/>
        </p:nvCxnSpPr>
        <p:spPr>
          <a:xfrm flipH="1" flipV="1">
            <a:off x="4910532" y="5029200"/>
            <a:ext cx="4368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7010400" y="5334000"/>
            <a:ext cx="1219200" cy="914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CoreNet</a:t>
            </a:r>
            <a:endParaRPr lang="en-US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Platform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Caches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87" name="Straight Arrow Connector 86"/>
          <p:cNvCxnSpPr>
            <a:stCxn id="84" idx="0"/>
          </p:cNvCxnSpPr>
          <p:nvPr/>
        </p:nvCxnSpPr>
        <p:spPr>
          <a:xfrm flipV="1">
            <a:off x="7620000" y="5029200"/>
            <a:ext cx="0" cy="304800"/>
          </a:xfrm>
          <a:prstGeom prst="straightConnector1">
            <a:avLst/>
          </a:prstGeom>
          <a:ln cmpd="sng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P4080 – Identified Components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13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2971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Hardware Component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Evaluated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e500mc</a:t>
                      </a:r>
                      <a:r>
                        <a:rPr lang="en-US" baseline="0" dirty="0" smtClean="0"/>
                        <a:t> Processor Cores (8)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CoreNet</a:t>
                      </a:r>
                      <a:endParaRPr lang="en-US" dirty="0" smtClean="0"/>
                    </a:p>
                    <a:p>
                      <a:r>
                        <a:rPr lang="en-US" baseline="0" dirty="0" smtClean="0"/>
                        <a:t>   </a:t>
                      </a:r>
                      <a:r>
                        <a:rPr lang="en-US" baseline="0" dirty="0" err="1" smtClean="0"/>
                        <a:t>CoreNet</a:t>
                      </a:r>
                      <a:r>
                        <a:rPr lang="en-US" baseline="0" dirty="0" smtClean="0"/>
                        <a:t> Coherency Fabric</a:t>
                      </a:r>
                    </a:p>
                    <a:p>
                      <a:r>
                        <a:rPr lang="en-US" dirty="0" smtClean="0"/>
                        <a:t>   </a:t>
                      </a:r>
                      <a:r>
                        <a:rPr lang="en-US" dirty="0" err="1" smtClean="0"/>
                        <a:t>CoreNet</a:t>
                      </a:r>
                      <a:r>
                        <a:rPr lang="en-US" baseline="0" dirty="0" smtClean="0"/>
                        <a:t> Platform Cache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DDR2/DDR3 SDRAM Controllers (2)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Enhanced Local Bus Controller</a:t>
                      </a:r>
                    </a:p>
                    <a:p>
                      <a:r>
                        <a:rPr lang="en-US" baseline="0" dirty="0" smtClean="0"/>
                        <a:t>   </a:t>
                      </a:r>
                      <a:r>
                        <a:rPr lang="en-US" dirty="0" smtClean="0"/>
                        <a:t>P</a:t>
                      </a:r>
                      <a:r>
                        <a:rPr lang="en-US" baseline="0" dirty="0" smtClean="0"/>
                        <a:t>eripheral controllers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r>
                        <a:rPr lang="en-US" baseline="0" dirty="0" smtClean="0"/>
                        <a:t> Speed Peripheral Interface Complex</a:t>
                      </a:r>
                    </a:p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PCI Express Controllers (3)</a:t>
                      </a:r>
                    </a:p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RapidIO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Message Unit</a:t>
                      </a:r>
                    </a:p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Serial </a:t>
                      </a:r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RapidIO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Endpoints (2)</a:t>
                      </a:r>
                    </a:p>
                    <a:p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Direct Memory Access Controllers (2)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P4080 – Identified Components (2)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247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2971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Hardware Component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Evaluated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Data</a:t>
                      </a:r>
                      <a:r>
                        <a:rPr lang="en-US" baseline="0" dirty="0" smtClean="0"/>
                        <a:t> Path Acceleration Architecture</a:t>
                      </a:r>
                      <a:endParaRPr lang="en-US" dirty="0" smtClean="0"/>
                    </a:p>
                    <a:p>
                      <a:r>
                        <a:rPr lang="en-US" baseline="0" dirty="0" smtClean="0"/>
                        <a:t>   Buffer Manager</a:t>
                      </a:r>
                    </a:p>
                    <a:p>
                      <a:r>
                        <a:rPr lang="en-US" dirty="0" smtClean="0"/>
                        <a:t>   Queue</a:t>
                      </a:r>
                      <a:r>
                        <a:rPr lang="en-US" baseline="0" dirty="0" smtClean="0"/>
                        <a:t> Manager</a:t>
                      </a:r>
                    </a:p>
                    <a:p>
                      <a:r>
                        <a:rPr lang="en-US" baseline="0" dirty="0" smtClean="0"/>
                        <a:t>   Frame Manager (2)</a:t>
                      </a:r>
                    </a:p>
                    <a:p>
                      <a:r>
                        <a:rPr lang="en-US" baseline="0" dirty="0" smtClean="0"/>
                        <a:t>   Pattern Match Engine</a:t>
                      </a:r>
                    </a:p>
                    <a:p>
                      <a:r>
                        <a:rPr lang="en-US" baseline="0" dirty="0" smtClean="0"/>
                        <a:t>   Security Encryption Engine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Real Time Debug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Rectangle 382"/>
          <p:cNvSpPr/>
          <p:nvPr/>
        </p:nvSpPr>
        <p:spPr>
          <a:xfrm>
            <a:off x="152400" y="1600200"/>
            <a:ext cx="8839200" cy="5105400"/>
          </a:xfrm>
          <a:prstGeom prst="rect">
            <a:avLst/>
          </a:prstGeom>
          <a:solidFill>
            <a:schemeClr val="tx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P4080 – Individual Components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1981200" y="2362200"/>
            <a:ext cx="609600" cy="38100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8900000" scaled="0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Core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49" name="Rectangle 48"/>
          <p:cNvSpPr/>
          <p:nvPr/>
        </p:nvSpPr>
        <p:spPr>
          <a:xfrm>
            <a:off x="533400" y="3124200"/>
            <a:ext cx="5181600" cy="381000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8900000" scaled="0"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CoreNet</a:t>
            </a:r>
            <a:r>
              <a:rPr lang="en-US" b="1" dirty="0" smtClean="0">
                <a:solidFill>
                  <a:schemeClr val="bg1"/>
                </a:solidFill>
              </a:rPr>
              <a:t> Coherency Fabric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65" name="Straight Connector 64"/>
          <p:cNvCxnSpPr>
            <a:stCxn id="41" idx="2"/>
          </p:cNvCxnSpPr>
          <p:nvPr/>
        </p:nvCxnSpPr>
        <p:spPr>
          <a:xfrm>
            <a:off x="2286000" y="2743200"/>
            <a:ext cx="0" cy="38100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82" idx="2"/>
          </p:cNvCxnSpPr>
          <p:nvPr/>
        </p:nvCxnSpPr>
        <p:spPr>
          <a:xfrm>
            <a:off x="3048000" y="2743200"/>
            <a:ext cx="0" cy="38100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5943600" y="3048000"/>
            <a:ext cx="914400" cy="533400"/>
          </a:xfrm>
          <a:prstGeom prst="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0800000" scaled="0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L3 Cache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5943600" y="2438400"/>
            <a:ext cx="914400" cy="533400"/>
          </a:xfrm>
          <a:prstGeom prst="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L3 Cache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7086600" y="2438400"/>
            <a:ext cx="914400" cy="533400"/>
          </a:xfrm>
          <a:prstGeom prst="rect">
            <a:avLst/>
          </a:pr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10800000" scaled="0"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SDRAM</a:t>
            </a:r>
          </a:p>
          <a:p>
            <a:pPr algn="ctr"/>
            <a:r>
              <a:rPr lang="en-US" sz="1200" b="1" dirty="0" smtClean="0"/>
              <a:t>Controller</a:t>
            </a:r>
            <a:endParaRPr lang="en-US" sz="1200" dirty="0"/>
          </a:p>
        </p:txBody>
      </p:sp>
      <p:sp>
        <p:nvSpPr>
          <p:cNvPr id="85" name="Rectangle 84"/>
          <p:cNvSpPr/>
          <p:nvPr/>
        </p:nvSpPr>
        <p:spPr>
          <a:xfrm>
            <a:off x="7086600" y="3048000"/>
            <a:ext cx="914400" cy="533400"/>
          </a:xfrm>
          <a:prstGeom prst="rect">
            <a:avLst/>
          </a:prstGeom>
          <a:gradFill flip="none" rotWithShape="1"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1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SDRAM</a:t>
            </a:r>
          </a:p>
          <a:p>
            <a:pPr algn="ctr"/>
            <a:r>
              <a:rPr lang="en-US" sz="1200" b="1" dirty="0" smtClean="0"/>
              <a:t>Controller</a:t>
            </a:r>
            <a:endParaRPr lang="en-US" sz="1200" dirty="0"/>
          </a:p>
        </p:txBody>
      </p:sp>
      <p:cxnSp>
        <p:nvCxnSpPr>
          <p:cNvPr id="87" name="Straight Connector 86"/>
          <p:cNvCxnSpPr>
            <a:stCxn id="81" idx="3"/>
            <a:endCxn id="83" idx="1"/>
          </p:cNvCxnSpPr>
          <p:nvPr/>
        </p:nvCxnSpPr>
        <p:spPr>
          <a:xfrm>
            <a:off x="6858000" y="2705100"/>
            <a:ext cx="228600" cy="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79" idx="3"/>
            <a:endCxn id="85" idx="1"/>
          </p:cNvCxnSpPr>
          <p:nvPr/>
        </p:nvCxnSpPr>
        <p:spPr>
          <a:xfrm>
            <a:off x="6858000" y="3314700"/>
            <a:ext cx="228600" cy="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5943600" y="3733800"/>
            <a:ext cx="914400" cy="533400"/>
          </a:xfrm>
          <a:prstGeom prst="rect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18900000" scaled="0"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eLBC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Controller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7086600" y="3733800"/>
            <a:ext cx="914400" cy="533400"/>
          </a:xfrm>
          <a:prstGeom prst="rect">
            <a:avLst/>
          </a:pr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13500000" scaled="1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Peripheral</a:t>
            </a:r>
          </a:p>
          <a:p>
            <a:pPr algn="ctr"/>
            <a:r>
              <a:rPr lang="en-US" sz="1200" b="1" dirty="0" smtClean="0"/>
              <a:t>Controllers</a:t>
            </a:r>
            <a:endParaRPr lang="en-US" sz="1200" dirty="0"/>
          </a:p>
        </p:txBody>
      </p:sp>
      <p:cxnSp>
        <p:nvCxnSpPr>
          <p:cNvPr id="95" name="Straight Connector 94"/>
          <p:cNvCxnSpPr>
            <a:stCxn id="93" idx="3"/>
            <a:endCxn id="94" idx="1"/>
          </p:cNvCxnSpPr>
          <p:nvPr/>
        </p:nvCxnSpPr>
        <p:spPr>
          <a:xfrm>
            <a:off x="6858000" y="4000500"/>
            <a:ext cx="228600" cy="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 rot="16200000">
            <a:off x="8334815" y="2808752"/>
            <a:ext cx="9268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Memory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 rot="16200000">
            <a:off x="8572059" y="3790707"/>
            <a:ext cx="4523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I/O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524000" y="4419600"/>
            <a:ext cx="609600" cy="457200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8100000" scaled="1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QMan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971800" y="4419600"/>
            <a:ext cx="609600" cy="457200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2700000" scaled="1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BMan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524000" y="3733800"/>
            <a:ext cx="609600" cy="457200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3500000" scaled="1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SEC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971800" y="3733800"/>
            <a:ext cx="609600" cy="457200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8900000" scaled="1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PME</a:t>
            </a:r>
            <a:endParaRPr lang="en-US" sz="1200" b="1" dirty="0">
              <a:solidFill>
                <a:schemeClr val="bg1"/>
              </a:solidFill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2133600" y="4648200"/>
            <a:ext cx="838200" cy="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2362200" y="1828800"/>
            <a:ext cx="609600" cy="38100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2700000" scaled="0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Core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cxnSp>
        <p:nvCxnSpPr>
          <p:cNvPr id="78" name="Straight Arrow Connector 77"/>
          <p:cNvCxnSpPr>
            <a:endCxn id="74" idx="2"/>
          </p:cNvCxnSpPr>
          <p:nvPr/>
        </p:nvCxnSpPr>
        <p:spPr>
          <a:xfrm flipH="1" flipV="1">
            <a:off x="2667000" y="2209800"/>
            <a:ext cx="18366" cy="9144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2743200" y="2362200"/>
            <a:ext cx="609600" cy="38100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6200000" scaled="0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Core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84" name="Rectangle 83"/>
          <p:cNvSpPr/>
          <p:nvPr/>
        </p:nvSpPr>
        <p:spPr>
          <a:xfrm>
            <a:off x="3124200" y="1828800"/>
            <a:ext cx="609600" cy="38100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5400000" scaled="0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Core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cxnSp>
        <p:nvCxnSpPr>
          <p:cNvPr id="86" name="Straight Arrow Connector 85"/>
          <p:cNvCxnSpPr>
            <a:endCxn id="84" idx="2"/>
          </p:cNvCxnSpPr>
          <p:nvPr/>
        </p:nvCxnSpPr>
        <p:spPr>
          <a:xfrm flipV="1">
            <a:off x="3429000" y="2209800"/>
            <a:ext cx="0" cy="9144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3505200" y="2362200"/>
            <a:ext cx="609600" cy="38100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0800000" scaled="0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Core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cxnSp>
        <p:nvCxnSpPr>
          <p:cNvPr id="89" name="Straight Connector 88"/>
          <p:cNvCxnSpPr>
            <a:stCxn id="88" idx="2"/>
          </p:cNvCxnSpPr>
          <p:nvPr/>
        </p:nvCxnSpPr>
        <p:spPr>
          <a:xfrm>
            <a:off x="3810000" y="2743200"/>
            <a:ext cx="0" cy="38100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97" idx="2"/>
          </p:cNvCxnSpPr>
          <p:nvPr/>
        </p:nvCxnSpPr>
        <p:spPr>
          <a:xfrm>
            <a:off x="4572000" y="2743200"/>
            <a:ext cx="0" cy="38100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3886200" y="1828800"/>
            <a:ext cx="609600" cy="38100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0" scaled="0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Core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cxnSp>
        <p:nvCxnSpPr>
          <p:cNvPr id="96" name="Straight Arrow Connector 95"/>
          <p:cNvCxnSpPr>
            <a:endCxn id="92" idx="2"/>
          </p:cNvCxnSpPr>
          <p:nvPr/>
        </p:nvCxnSpPr>
        <p:spPr>
          <a:xfrm flipH="1" flipV="1">
            <a:off x="4191000" y="2209800"/>
            <a:ext cx="18366" cy="9144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4267200" y="2362200"/>
            <a:ext cx="609600" cy="38100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3500000" scaled="0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Core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98" name="Rectangle 97"/>
          <p:cNvSpPr/>
          <p:nvPr/>
        </p:nvSpPr>
        <p:spPr>
          <a:xfrm>
            <a:off x="4648200" y="1828800"/>
            <a:ext cx="609600" cy="38100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8100000" scaled="0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Core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cxnSp>
        <p:nvCxnSpPr>
          <p:cNvPr id="100" name="Straight Arrow Connector 99"/>
          <p:cNvCxnSpPr>
            <a:endCxn id="98" idx="2"/>
          </p:cNvCxnSpPr>
          <p:nvPr/>
        </p:nvCxnSpPr>
        <p:spPr>
          <a:xfrm flipV="1">
            <a:off x="4953000" y="2209800"/>
            <a:ext cx="0" cy="9144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Left-Right Arrow 114"/>
          <p:cNvSpPr/>
          <p:nvPr/>
        </p:nvSpPr>
        <p:spPr>
          <a:xfrm>
            <a:off x="8001000" y="2667000"/>
            <a:ext cx="627966" cy="152400"/>
          </a:xfrm>
          <a:prstGeom prst="leftRightArrow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Left-Right Arrow 116"/>
          <p:cNvSpPr/>
          <p:nvPr/>
        </p:nvSpPr>
        <p:spPr>
          <a:xfrm>
            <a:off x="8001000" y="3200400"/>
            <a:ext cx="627966" cy="152400"/>
          </a:xfrm>
          <a:prstGeom prst="leftRightArrow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Left-Right Arrow 117"/>
          <p:cNvSpPr/>
          <p:nvPr/>
        </p:nvSpPr>
        <p:spPr>
          <a:xfrm>
            <a:off x="8001000" y="3886200"/>
            <a:ext cx="609600" cy="152400"/>
          </a:xfrm>
          <a:prstGeom prst="leftRightArrow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8" name="Shape 137"/>
          <p:cNvCxnSpPr>
            <a:endCxn id="81" idx="1"/>
          </p:cNvCxnSpPr>
          <p:nvPr/>
        </p:nvCxnSpPr>
        <p:spPr>
          <a:xfrm flipV="1">
            <a:off x="5410200" y="2705100"/>
            <a:ext cx="533400" cy="419100"/>
          </a:xfrm>
          <a:prstGeom prst="bentConnector3">
            <a:avLst>
              <a:gd name="adj1" fmla="val -286"/>
            </a:avLst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hape 141"/>
          <p:cNvCxnSpPr>
            <a:endCxn id="93" idx="1"/>
          </p:cNvCxnSpPr>
          <p:nvPr/>
        </p:nvCxnSpPr>
        <p:spPr>
          <a:xfrm>
            <a:off x="5410200" y="3505200"/>
            <a:ext cx="533400" cy="495300"/>
          </a:xfrm>
          <a:prstGeom prst="bentConnector3">
            <a:avLst>
              <a:gd name="adj1" fmla="val -2571"/>
            </a:avLst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>
            <a:stCxn id="49" idx="3"/>
            <a:endCxn id="79" idx="1"/>
          </p:cNvCxnSpPr>
          <p:nvPr/>
        </p:nvCxnSpPr>
        <p:spPr>
          <a:xfrm>
            <a:off x="5715000" y="3314700"/>
            <a:ext cx="228600" cy="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Rectangle 144"/>
          <p:cNvSpPr/>
          <p:nvPr/>
        </p:nvSpPr>
        <p:spPr>
          <a:xfrm>
            <a:off x="1219200" y="5486400"/>
            <a:ext cx="609600" cy="457200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0800000" scaled="1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10GE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1828800" y="5486400"/>
            <a:ext cx="609600" cy="457200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0" scaled="1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4 x</a:t>
            </a:r>
          </a:p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1GE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1219200" y="5181600"/>
            <a:ext cx="1219200" cy="304800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1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 smtClean="0">
                <a:solidFill>
                  <a:schemeClr val="bg1"/>
                </a:solidFill>
              </a:rPr>
              <a:t>FMan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2667000" y="5486400"/>
            <a:ext cx="609600" cy="457200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0" scaled="1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10GE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3276600" y="5486400"/>
            <a:ext cx="609600" cy="457200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0800000" scaled="1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4 x</a:t>
            </a:r>
          </a:p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1GE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2667000" y="5181600"/>
            <a:ext cx="1219200" cy="304800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1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 smtClean="0">
                <a:solidFill>
                  <a:schemeClr val="bg1"/>
                </a:solidFill>
              </a:rPr>
              <a:t>FMan</a:t>
            </a:r>
            <a:endParaRPr lang="en-US" sz="1200" b="1" dirty="0">
              <a:solidFill>
                <a:schemeClr val="bg1"/>
              </a:solidFill>
            </a:endParaRPr>
          </a:p>
        </p:txBody>
      </p:sp>
      <p:cxnSp>
        <p:nvCxnSpPr>
          <p:cNvPr id="164" name="Straight Arrow Connector 163"/>
          <p:cNvCxnSpPr>
            <a:stCxn id="45" idx="2"/>
            <a:endCxn id="147" idx="0"/>
          </p:cNvCxnSpPr>
          <p:nvPr/>
        </p:nvCxnSpPr>
        <p:spPr>
          <a:xfrm>
            <a:off x="1828800" y="48768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/>
          <p:cNvCxnSpPr>
            <a:stCxn id="46" idx="2"/>
            <a:endCxn id="150" idx="0"/>
          </p:cNvCxnSpPr>
          <p:nvPr/>
        </p:nvCxnSpPr>
        <p:spPr>
          <a:xfrm>
            <a:off x="3276600" y="48768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/>
          <p:cNvCxnSpPr>
            <a:stCxn id="47" idx="2"/>
            <a:endCxn id="45" idx="0"/>
          </p:cNvCxnSpPr>
          <p:nvPr/>
        </p:nvCxnSpPr>
        <p:spPr>
          <a:xfrm>
            <a:off x="1828800" y="4191000"/>
            <a:ext cx="0" cy="2286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Arrow Connector 169"/>
          <p:cNvCxnSpPr>
            <a:stCxn id="48" idx="2"/>
            <a:endCxn id="46" idx="0"/>
          </p:cNvCxnSpPr>
          <p:nvPr/>
        </p:nvCxnSpPr>
        <p:spPr>
          <a:xfrm>
            <a:off x="3276600" y="4191000"/>
            <a:ext cx="0" cy="2286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flipH="1">
            <a:off x="2743200" y="4495800"/>
            <a:ext cx="2286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 flipV="1">
            <a:off x="2743200" y="4038600"/>
            <a:ext cx="0" cy="457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 flipH="1">
            <a:off x="2133600" y="4038600"/>
            <a:ext cx="6096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>
            <a:off x="2133600" y="4495800"/>
            <a:ext cx="2286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flipV="1">
            <a:off x="2362200" y="3886200"/>
            <a:ext cx="0" cy="609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2362200" y="3886200"/>
            <a:ext cx="6096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>
            <a:stCxn id="48" idx="0"/>
          </p:cNvCxnSpPr>
          <p:nvPr/>
        </p:nvCxnSpPr>
        <p:spPr>
          <a:xfrm flipV="1">
            <a:off x="3276600" y="3505200"/>
            <a:ext cx="0" cy="22860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>
            <a:stCxn id="47" idx="0"/>
          </p:cNvCxnSpPr>
          <p:nvPr/>
        </p:nvCxnSpPr>
        <p:spPr>
          <a:xfrm flipV="1">
            <a:off x="1828800" y="3505200"/>
            <a:ext cx="0" cy="22860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hape 225"/>
          <p:cNvCxnSpPr/>
          <p:nvPr/>
        </p:nvCxnSpPr>
        <p:spPr>
          <a:xfrm flipV="1">
            <a:off x="3581400" y="3505200"/>
            <a:ext cx="152400" cy="1143000"/>
          </a:xfrm>
          <a:prstGeom prst="bentConnector2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hape 227"/>
          <p:cNvCxnSpPr>
            <a:stCxn id="45" idx="1"/>
          </p:cNvCxnSpPr>
          <p:nvPr/>
        </p:nvCxnSpPr>
        <p:spPr>
          <a:xfrm rot="10800000">
            <a:off x="1371600" y="3505200"/>
            <a:ext cx="152400" cy="1143000"/>
          </a:xfrm>
          <a:prstGeom prst="bentConnector2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Arrow Connector 229"/>
          <p:cNvCxnSpPr/>
          <p:nvPr/>
        </p:nvCxnSpPr>
        <p:spPr>
          <a:xfrm flipV="1">
            <a:off x="3810000" y="3505200"/>
            <a:ext cx="0" cy="16764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Arrow Connector 231"/>
          <p:cNvCxnSpPr/>
          <p:nvPr/>
        </p:nvCxnSpPr>
        <p:spPr>
          <a:xfrm flipV="1">
            <a:off x="1295400" y="3505200"/>
            <a:ext cx="0" cy="16764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Left-Right Arrow 232"/>
          <p:cNvSpPr/>
          <p:nvPr/>
        </p:nvSpPr>
        <p:spPr>
          <a:xfrm>
            <a:off x="533400" y="6172200"/>
            <a:ext cx="7104966" cy="457200"/>
          </a:xfrm>
          <a:prstGeom prst="leftRightArrow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bg1"/>
                </a:solidFill>
              </a:rPr>
              <a:t>SerDes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71" name="Rectangle 270"/>
          <p:cNvSpPr/>
          <p:nvPr/>
        </p:nvSpPr>
        <p:spPr>
          <a:xfrm>
            <a:off x="4191000" y="5105400"/>
            <a:ext cx="685800" cy="457200"/>
          </a:xfrm>
          <a:prstGeom prst="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18900000" scaled="1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3 x</a:t>
            </a:r>
          </a:p>
          <a:p>
            <a:pPr algn="ctr"/>
            <a:r>
              <a:rPr lang="en-US" sz="1200" b="1" dirty="0" smtClean="0"/>
              <a:t>PCIe</a:t>
            </a:r>
            <a:endParaRPr lang="en-US" sz="1200" b="1" dirty="0"/>
          </a:p>
        </p:txBody>
      </p:sp>
      <p:sp>
        <p:nvSpPr>
          <p:cNvPr id="272" name="Rectangle 271"/>
          <p:cNvSpPr/>
          <p:nvPr/>
        </p:nvSpPr>
        <p:spPr>
          <a:xfrm>
            <a:off x="4876800" y="5105400"/>
            <a:ext cx="685800" cy="457200"/>
          </a:xfrm>
          <a:prstGeom prst="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13500000" scaled="1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2 x</a:t>
            </a:r>
          </a:p>
          <a:p>
            <a:pPr algn="ctr"/>
            <a:r>
              <a:rPr lang="en-US" sz="1200" b="1" dirty="0" smtClean="0"/>
              <a:t>sRIO</a:t>
            </a:r>
            <a:endParaRPr lang="en-US" sz="1200" b="1" dirty="0"/>
          </a:p>
        </p:txBody>
      </p:sp>
      <p:sp>
        <p:nvSpPr>
          <p:cNvPr id="288" name="Rectangle 287"/>
          <p:cNvSpPr/>
          <p:nvPr/>
        </p:nvSpPr>
        <p:spPr>
          <a:xfrm>
            <a:off x="5029200" y="4191000"/>
            <a:ext cx="533400" cy="457200"/>
          </a:xfrm>
          <a:prstGeom prst="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8100000" scaled="1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2 x</a:t>
            </a:r>
          </a:p>
          <a:p>
            <a:pPr algn="ctr"/>
            <a:r>
              <a:rPr lang="en-US" sz="1200" b="1" dirty="0" smtClean="0"/>
              <a:t>DMA</a:t>
            </a:r>
            <a:endParaRPr lang="en-US" sz="1200" b="1" dirty="0"/>
          </a:p>
        </p:txBody>
      </p:sp>
      <p:sp>
        <p:nvSpPr>
          <p:cNvPr id="289" name="Rectangle 288"/>
          <p:cNvSpPr/>
          <p:nvPr/>
        </p:nvSpPr>
        <p:spPr>
          <a:xfrm>
            <a:off x="4191000" y="4191000"/>
            <a:ext cx="533400" cy="457200"/>
          </a:xfrm>
          <a:prstGeom prst="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1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RIO</a:t>
            </a:r>
          </a:p>
          <a:p>
            <a:pPr algn="ctr"/>
            <a:r>
              <a:rPr lang="en-US" sz="1200" b="1" dirty="0" smtClean="0"/>
              <a:t>MU</a:t>
            </a:r>
            <a:endParaRPr lang="en-US" sz="1200" b="1" dirty="0"/>
          </a:p>
        </p:txBody>
      </p:sp>
      <p:sp>
        <p:nvSpPr>
          <p:cNvPr id="290" name="Rectangle 289"/>
          <p:cNvSpPr/>
          <p:nvPr/>
        </p:nvSpPr>
        <p:spPr>
          <a:xfrm>
            <a:off x="4191000" y="4648200"/>
            <a:ext cx="1371600" cy="457200"/>
          </a:xfrm>
          <a:prstGeom prst="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1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On Chip</a:t>
            </a:r>
          </a:p>
          <a:p>
            <a:pPr algn="ctr"/>
            <a:r>
              <a:rPr lang="en-US" sz="1200" b="1" dirty="0" smtClean="0"/>
              <a:t> Network</a:t>
            </a:r>
            <a:endParaRPr lang="en-US" sz="1200" b="1" dirty="0"/>
          </a:p>
        </p:txBody>
      </p:sp>
      <p:cxnSp>
        <p:nvCxnSpPr>
          <p:cNvPr id="292" name="Straight Connector 291"/>
          <p:cNvCxnSpPr>
            <a:stCxn id="290" idx="0"/>
          </p:cNvCxnSpPr>
          <p:nvPr/>
        </p:nvCxnSpPr>
        <p:spPr>
          <a:xfrm flipV="1">
            <a:off x="4876800" y="3505200"/>
            <a:ext cx="0" cy="1143000"/>
          </a:xfrm>
          <a:prstGeom prst="line">
            <a:avLst/>
          </a:prstGeom>
          <a:ln cmpd="sng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Up-Down Arrow 335"/>
          <p:cNvSpPr/>
          <p:nvPr/>
        </p:nvSpPr>
        <p:spPr>
          <a:xfrm>
            <a:off x="5105400" y="5562600"/>
            <a:ext cx="152400" cy="685800"/>
          </a:xfrm>
          <a:prstGeom prst="upDown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Up-Down Arrow 336"/>
          <p:cNvSpPr/>
          <p:nvPr/>
        </p:nvSpPr>
        <p:spPr>
          <a:xfrm>
            <a:off x="4495800" y="5562600"/>
            <a:ext cx="152400" cy="685800"/>
          </a:xfrm>
          <a:prstGeom prst="upDown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" name="Up-Down Arrow 337"/>
          <p:cNvSpPr/>
          <p:nvPr/>
        </p:nvSpPr>
        <p:spPr>
          <a:xfrm>
            <a:off x="3505200" y="5943600"/>
            <a:ext cx="170766" cy="304800"/>
          </a:xfrm>
          <a:prstGeom prst="upDown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Up-Down Arrow 338"/>
          <p:cNvSpPr/>
          <p:nvPr/>
        </p:nvSpPr>
        <p:spPr>
          <a:xfrm>
            <a:off x="2895600" y="5943600"/>
            <a:ext cx="170766" cy="304800"/>
          </a:xfrm>
          <a:prstGeom prst="upDown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Up-Down Arrow 339"/>
          <p:cNvSpPr/>
          <p:nvPr/>
        </p:nvSpPr>
        <p:spPr>
          <a:xfrm>
            <a:off x="2057400" y="5943600"/>
            <a:ext cx="170766" cy="304800"/>
          </a:xfrm>
          <a:prstGeom prst="upDown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Up-Down Arrow 340"/>
          <p:cNvSpPr/>
          <p:nvPr/>
        </p:nvSpPr>
        <p:spPr>
          <a:xfrm>
            <a:off x="1447800" y="5943600"/>
            <a:ext cx="170766" cy="304800"/>
          </a:xfrm>
          <a:prstGeom prst="upDown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3" name="Straight Connector 342"/>
          <p:cNvCxnSpPr/>
          <p:nvPr/>
        </p:nvCxnSpPr>
        <p:spPr>
          <a:xfrm>
            <a:off x="2133600" y="4800600"/>
            <a:ext cx="685800" cy="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Straight Connector 344"/>
          <p:cNvCxnSpPr/>
          <p:nvPr/>
        </p:nvCxnSpPr>
        <p:spPr>
          <a:xfrm>
            <a:off x="2819400" y="4800600"/>
            <a:ext cx="0" cy="38100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Straight Connector 346"/>
          <p:cNvCxnSpPr/>
          <p:nvPr/>
        </p:nvCxnSpPr>
        <p:spPr>
          <a:xfrm flipH="1">
            <a:off x="2209800" y="5029200"/>
            <a:ext cx="8382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Straight Connector 348"/>
          <p:cNvCxnSpPr/>
          <p:nvPr/>
        </p:nvCxnSpPr>
        <p:spPr>
          <a:xfrm>
            <a:off x="2209800" y="5029200"/>
            <a:ext cx="0" cy="15240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Straight Connector 351"/>
          <p:cNvCxnSpPr/>
          <p:nvPr/>
        </p:nvCxnSpPr>
        <p:spPr>
          <a:xfrm flipV="1">
            <a:off x="3048000" y="4876800"/>
            <a:ext cx="0" cy="15240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1" name="Rectangle 360"/>
          <p:cNvSpPr/>
          <p:nvPr/>
        </p:nvSpPr>
        <p:spPr>
          <a:xfrm>
            <a:off x="6477000" y="4648200"/>
            <a:ext cx="1066800" cy="8382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3500000" scaled="0"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Real-Time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Debug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62" name="Up-Down Arrow 361"/>
          <p:cNvSpPr/>
          <p:nvPr/>
        </p:nvSpPr>
        <p:spPr>
          <a:xfrm>
            <a:off x="6934200" y="5486400"/>
            <a:ext cx="170766" cy="762000"/>
          </a:xfrm>
          <a:prstGeom prst="upDown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Rectangle 362"/>
          <p:cNvSpPr/>
          <p:nvPr/>
        </p:nvSpPr>
        <p:spPr>
          <a:xfrm>
            <a:off x="381000" y="1676400"/>
            <a:ext cx="7943166" cy="4419600"/>
          </a:xfrm>
          <a:prstGeom prst="rect">
            <a:avLst/>
          </a:prstGeom>
          <a:noFill/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P4080 –  DPAA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BMan</a:t>
            </a:r>
            <a:r>
              <a:rPr lang="en-US" dirty="0" smtClean="0"/>
              <a:t> requires </a:t>
            </a:r>
            <a:r>
              <a:rPr lang="en-US" dirty="0" err="1" smtClean="0"/>
              <a:t>QMan</a:t>
            </a:r>
            <a:r>
              <a:rPr lang="en-US" dirty="0" smtClean="0"/>
              <a:t> to mediate access to </a:t>
            </a:r>
            <a:r>
              <a:rPr lang="en-US" dirty="0" err="1" smtClean="0"/>
              <a:t>CoreNet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DPAA provides direct portal access between DPAA components.</a:t>
            </a:r>
          </a:p>
          <a:p>
            <a:endParaRPr lang="en-US" dirty="0" smtClean="0"/>
          </a:p>
          <a:p>
            <a:r>
              <a:rPr lang="en-US" dirty="0" smtClean="0"/>
              <a:t>Covert communication channel using the Portal Query command.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Rectangle 382"/>
          <p:cNvSpPr/>
          <p:nvPr/>
        </p:nvSpPr>
        <p:spPr>
          <a:xfrm>
            <a:off x="152400" y="1600200"/>
            <a:ext cx="8839200" cy="5105400"/>
          </a:xfrm>
          <a:prstGeom prst="rect">
            <a:avLst/>
          </a:prstGeom>
          <a:solidFill>
            <a:schemeClr val="tx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P4080 – Grouped Components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533400" y="3048000"/>
            <a:ext cx="7467600" cy="457200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8900000" scaled="0"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CoreNet</a:t>
            </a:r>
            <a:r>
              <a:rPr lang="en-US" b="1" dirty="0" smtClean="0">
                <a:solidFill>
                  <a:schemeClr val="bg1"/>
                </a:solidFill>
              </a:rPr>
              <a:t> + SDRAM Controllers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67" name="Straight Connector 66"/>
          <p:cNvCxnSpPr>
            <a:stCxn id="82" idx="2"/>
          </p:cNvCxnSpPr>
          <p:nvPr/>
        </p:nvCxnSpPr>
        <p:spPr>
          <a:xfrm>
            <a:off x="3048000" y="2743200"/>
            <a:ext cx="0" cy="30480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5943600" y="3733800"/>
            <a:ext cx="2057400" cy="533400"/>
          </a:xfrm>
          <a:prstGeom prst="rect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18900000" scaled="0"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 smtClean="0">
                <a:solidFill>
                  <a:schemeClr val="tx1"/>
                </a:solidFill>
              </a:rPr>
              <a:t>eLBC</a:t>
            </a:r>
            <a:r>
              <a:rPr lang="en-US" sz="1200" b="1" dirty="0" smtClean="0">
                <a:solidFill>
                  <a:schemeClr val="tx1"/>
                </a:solidFill>
              </a:rPr>
              <a:t> Controller  +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Peripheral Controllers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 rot="16200000">
            <a:off x="8316449" y="3101094"/>
            <a:ext cx="9268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Memory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 rot="16200000">
            <a:off x="8572059" y="3790707"/>
            <a:ext cx="4523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I/O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2362200" y="1828800"/>
            <a:ext cx="609600" cy="38100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2700000" scaled="0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Core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cxnSp>
        <p:nvCxnSpPr>
          <p:cNvPr id="78" name="Straight Arrow Connector 77"/>
          <p:cNvCxnSpPr>
            <a:endCxn id="74" idx="2"/>
          </p:cNvCxnSpPr>
          <p:nvPr/>
        </p:nvCxnSpPr>
        <p:spPr>
          <a:xfrm flipV="1">
            <a:off x="2667000" y="2209800"/>
            <a:ext cx="0" cy="8382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2743200" y="2362200"/>
            <a:ext cx="609600" cy="38100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6200000" scaled="0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Core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84" name="Rectangle 83"/>
          <p:cNvSpPr/>
          <p:nvPr/>
        </p:nvSpPr>
        <p:spPr>
          <a:xfrm>
            <a:off x="3124200" y="1828800"/>
            <a:ext cx="609600" cy="38100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5400000" scaled="0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Core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cxnSp>
        <p:nvCxnSpPr>
          <p:cNvPr id="86" name="Straight Arrow Connector 85"/>
          <p:cNvCxnSpPr>
            <a:endCxn id="84" idx="2"/>
          </p:cNvCxnSpPr>
          <p:nvPr/>
        </p:nvCxnSpPr>
        <p:spPr>
          <a:xfrm flipV="1">
            <a:off x="3429000" y="2209800"/>
            <a:ext cx="0" cy="8382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3505200" y="2362200"/>
            <a:ext cx="609600" cy="38100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0800000" scaled="0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Core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cxnSp>
        <p:nvCxnSpPr>
          <p:cNvPr id="89" name="Straight Connector 88"/>
          <p:cNvCxnSpPr>
            <a:stCxn id="88" idx="2"/>
          </p:cNvCxnSpPr>
          <p:nvPr/>
        </p:nvCxnSpPr>
        <p:spPr>
          <a:xfrm>
            <a:off x="3810000" y="2743200"/>
            <a:ext cx="0" cy="30480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97" idx="2"/>
          </p:cNvCxnSpPr>
          <p:nvPr/>
        </p:nvCxnSpPr>
        <p:spPr>
          <a:xfrm>
            <a:off x="4572000" y="2743200"/>
            <a:ext cx="0" cy="30480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3886200" y="1828800"/>
            <a:ext cx="609600" cy="38100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0" scaled="0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Core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cxnSp>
        <p:nvCxnSpPr>
          <p:cNvPr id="96" name="Straight Arrow Connector 95"/>
          <p:cNvCxnSpPr>
            <a:endCxn id="92" idx="2"/>
          </p:cNvCxnSpPr>
          <p:nvPr/>
        </p:nvCxnSpPr>
        <p:spPr>
          <a:xfrm flipV="1">
            <a:off x="4191000" y="2209800"/>
            <a:ext cx="0" cy="8382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4267200" y="2362200"/>
            <a:ext cx="609600" cy="38100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13500000" scaled="0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Core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98" name="Rectangle 97"/>
          <p:cNvSpPr/>
          <p:nvPr/>
        </p:nvSpPr>
        <p:spPr>
          <a:xfrm>
            <a:off x="4648200" y="1828800"/>
            <a:ext cx="609600" cy="381000"/>
          </a:xfrm>
          <a:prstGeom prst="rect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8100000" scaled="0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Core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cxnSp>
        <p:nvCxnSpPr>
          <p:cNvPr id="100" name="Straight Arrow Connector 99"/>
          <p:cNvCxnSpPr>
            <a:endCxn id="98" idx="2"/>
          </p:cNvCxnSpPr>
          <p:nvPr/>
        </p:nvCxnSpPr>
        <p:spPr>
          <a:xfrm flipV="1">
            <a:off x="4953000" y="2209800"/>
            <a:ext cx="0" cy="8382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Left-Right Arrow 114"/>
          <p:cNvSpPr/>
          <p:nvPr/>
        </p:nvSpPr>
        <p:spPr>
          <a:xfrm>
            <a:off x="8001000" y="3048000"/>
            <a:ext cx="627966" cy="152400"/>
          </a:xfrm>
          <a:prstGeom prst="leftRightArrow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Left-Right Arrow 116"/>
          <p:cNvSpPr/>
          <p:nvPr/>
        </p:nvSpPr>
        <p:spPr>
          <a:xfrm>
            <a:off x="8001000" y="3352800"/>
            <a:ext cx="627966" cy="152400"/>
          </a:xfrm>
          <a:prstGeom prst="leftRightArrow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Left-Right Arrow 117"/>
          <p:cNvSpPr/>
          <p:nvPr/>
        </p:nvSpPr>
        <p:spPr>
          <a:xfrm>
            <a:off x="8001000" y="3886200"/>
            <a:ext cx="609600" cy="152400"/>
          </a:xfrm>
          <a:prstGeom prst="leftRightArrow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2" name="Shape 141"/>
          <p:cNvCxnSpPr>
            <a:endCxn id="93" idx="1"/>
          </p:cNvCxnSpPr>
          <p:nvPr/>
        </p:nvCxnSpPr>
        <p:spPr>
          <a:xfrm rot="16200000" flipH="1">
            <a:off x="5543550" y="3600450"/>
            <a:ext cx="495300" cy="304800"/>
          </a:xfrm>
          <a:prstGeom prst="bentConnector2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Rectangle 149"/>
          <p:cNvSpPr/>
          <p:nvPr/>
        </p:nvSpPr>
        <p:spPr>
          <a:xfrm>
            <a:off x="1219200" y="3962400"/>
            <a:ext cx="2590800" cy="1981200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1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DPAA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+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Processor 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Core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33" name="Left-Right Arrow 232"/>
          <p:cNvSpPr/>
          <p:nvPr/>
        </p:nvSpPr>
        <p:spPr>
          <a:xfrm>
            <a:off x="533400" y="6172200"/>
            <a:ext cx="7104966" cy="457200"/>
          </a:xfrm>
          <a:prstGeom prst="leftRightArrow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bg1"/>
                </a:solidFill>
              </a:rPr>
              <a:t>SerDes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90" name="Rectangle 289"/>
          <p:cNvSpPr/>
          <p:nvPr/>
        </p:nvSpPr>
        <p:spPr>
          <a:xfrm>
            <a:off x="4191000" y="4191000"/>
            <a:ext cx="1371600" cy="1371600"/>
          </a:xfrm>
          <a:prstGeom prst="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1"/>
            <a:tileRect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On Chip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 Network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292" name="Straight Connector 291"/>
          <p:cNvCxnSpPr>
            <a:stCxn id="290" idx="0"/>
          </p:cNvCxnSpPr>
          <p:nvPr/>
        </p:nvCxnSpPr>
        <p:spPr>
          <a:xfrm flipV="1">
            <a:off x="4876800" y="3505200"/>
            <a:ext cx="0" cy="685800"/>
          </a:xfrm>
          <a:prstGeom prst="line">
            <a:avLst/>
          </a:prstGeom>
          <a:ln cmpd="sng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Up-Down Arrow 335"/>
          <p:cNvSpPr/>
          <p:nvPr/>
        </p:nvSpPr>
        <p:spPr>
          <a:xfrm>
            <a:off x="5105400" y="5562600"/>
            <a:ext cx="152400" cy="685800"/>
          </a:xfrm>
          <a:prstGeom prst="upDown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Up-Down Arrow 336"/>
          <p:cNvSpPr/>
          <p:nvPr/>
        </p:nvSpPr>
        <p:spPr>
          <a:xfrm>
            <a:off x="4495800" y="5562600"/>
            <a:ext cx="152400" cy="685800"/>
          </a:xfrm>
          <a:prstGeom prst="upDown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" name="Up-Down Arrow 337"/>
          <p:cNvSpPr/>
          <p:nvPr/>
        </p:nvSpPr>
        <p:spPr>
          <a:xfrm>
            <a:off x="3505200" y="5943600"/>
            <a:ext cx="170766" cy="304800"/>
          </a:xfrm>
          <a:prstGeom prst="upDown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Up-Down Arrow 338"/>
          <p:cNvSpPr/>
          <p:nvPr/>
        </p:nvSpPr>
        <p:spPr>
          <a:xfrm>
            <a:off x="2895600" y="5943600"/>
            <a:ext cx="170766" cy="304800"/>
          </a:xfrm>
          <a:prstGeom prst="upDown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Up-Down Arrow 339"/>
          <p:cNvSpPr/>
          <p:nvPr/>
        </p:nvSpPr>
        <p:spPr>
          <a:xfrm>
            <a:off x="1981200" y="5943600"/>
            <a:ext cx="170766" cy="304800"/>
          </a:xfrm>
          <a:prstGeom prst="upDown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Up-Down Arrow 340"/>
          <p:cNvSpPr/>
          <p:nvPr/>
        </p:nvSpPr>
        <p:spPr>
          <a:xfrm>
            <a:off x="1371600" y="5943600"/>
            <a:ext cx="170766" cy="304800"/>
          </a:xfrm>
          <a:prstGeom prst="upDown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Rectangle 360"/>
          <p:cNvSpPr/>
          <p:nvPr/>
        </p:nvSpPr>
        <p:spPr>
          <a:xfrm>
            <a:off x="6477000" y="4648200"/>
            <a:ext cx="1066800" cy="8382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3500000" scaled="0"/>
          </a:gra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Real-Time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Debug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62" name="Up-Down Arrow 361"/>
          <p:cNvSpPr/>
          <p:nvPr/>
        </p:nvSpPr>
        <p:spPr>
          <a:xfrm>
            <a:off x="6934200" y="5486400"/>
            <a:ext cx="170766" cy="762000"/>
          </a:xfrm>
          <a:prstGeom prst="upDown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Rectangle 362"/>
          <p:cNvSpPr/>
          <p:nvPr/>
        </p:nvSpPr>
        <p:spPr>
          <a:xfrm>
            <a:off x="381000" y="1676400"/>
            <a:ext cx="7943166" cy="4419600"/>
          </a:xfrm>
          <a:prstGeom prst="rect">
            <a:avLst/>
          </a:prstGeom>
          <a:noFill/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Straight Arrow Connector 104"/>
          <p:cNvCxnSpPr>
            <a:stCxn id="150" idx="0"/>
          </p:cNvCxnSpPr>
          <p:nvPr/>
        </p:nvCxnSpPr>
        <p:spPr>
          <a:xfrm flipV="1">
            <a:off x="2514600" y="3505200"/>
            <a:ext cx="0" cy="4572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P4080 – 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recommended for general purpose MILS </a:t>
            </a:r>
            <a:r>
              <a:rPr lang="en-US" dirty="0" err="1" smtClean="0"/>
              <a:t>multicore</a:t>
            </a:r>
            <a:r>
              <a:rPr lang="en-US" dirty="0" smtClean="0"/>
              <a:t> architecture</a:t>
            </a:r>
          </a:p>
          <a:p>
            <a:pPr lvl="1"/>
            <a:r>
              <a:rPr lang="en-US" dirty="0" smtClean="0"/>
              <a:t>Logical Partitioning architecture looked promising.</a:t>
            </a:r>
          </a:p>
          <a:p>
            <a:pPr lvl="1"/>
            <a:r>
              <a:rPr lang="en-US" dirty="0" smtClean="0"/>
              <a:t>Peripherals is where the architecture fell down.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4763">
              <a:buNone/>
            </a:pPr>
            <a:r>
              <a:rPr lang="en-US" sz="2800" dirty="0" smtClean="0"/>
              <a:t>This framework shows how and why the hardware analysis can be separated from the security policy analysis.   Initial component identification provides a roadmap and can foster intra-team and cross-team collaborations.  Focus on information flows, safeguards, and shared components simplifies the analysis process.  Consistent, reproducible, and peer-reviewable reports facilitate incremental analysis for minor hardware revisions.  Safeguards organize and focus experiments on critical areas.</a:t>
            </a:r>
          </a:p>
          <a:p>
            <a:pPr marL="114300" indent="4763">
              <a:buNone/>
            </a:pPr>
            <a:endParaRPr lang="en-US" sz="2800" dirty="0" smtClean="0"/>
          </a:p>
          <a:p>
            <a:pPr marL="114300" indent="4763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Secure System Architecture Progression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Centralized processing – System High</a:t>
            </a:r>
          </a:p>
          <a:p>
            <a:endParaRPr lang="en-US" dirty="0" smtClean="0"/>
          </a:p>
          <a:p>
            <a:r>
              <a:rPr lang="en-US" dirty="0" smtClean="0"/>
              <a:t>Improved processing power – MLS</a:t>
            </a:r>
          </a:p>
          <a:p>
            <a:endParaRPr lang="en-US" dirty="0" smtClean="0"/>
          </a:p>
          <a:p>
            <a:r>
              <a:rPr lang="en-US" dirty="0" smtClean="0"/>
              <a:t>Commodity hardware – System High</a:t>
            </a:r>
          </a:p>
          <a:p>
            <a:endParaRPr lang="en-US" dirty="0" smtClean="0"/>
          </a:p>
          <a:p>
            <a:r>
              <a:rPr lang="en-US" dirty="0" smtClean="0"/>
              <a:t>Multicore architectures – MILS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Agenda – Questions and Answers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200400"/>
            <a:ext cx="8229600" cy="125272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492DE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Questions?</a:t>
            </a:r>
            <a:endParaRPr kumimoji="0" lang="en-US" sz="4500" b="1" i="0" u="none" strike="noStrike" kern="1200" cap="none" spc="0" normalizeH="0" baseline="0" noProof="0" dirty="0">
              <a:ln>
                <a:noFill/>
              </a:ln>
              <a:solidFill>
                <a:srgbClr val="5492DE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Rectangle 302"/>
          <p:cNvSpPr/>
          <p:nvPr/>
        </p:nvSpPr>
        <p:spPr>
          <a:xfrm>
            <a:off x="457200" y="1676400"/>
            <a:ext cx="8229600" cy="5029200"/>
          </a:xfrm>
          <a:prstGeom prst="rect">
            <a:avLst/>
          </a:prstGeom>
          <a:solidFill>
            <a:schemeClr val="tx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2006 – Cell Processor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23506" y="198120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MIC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3137906" y="198120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SPE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4052306" y="198120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SPE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4966706" y="198120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SPE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5881106" y="198120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SPE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2528306" y="2743200"/>
            <a:ext cx="76200" cy="609600"/>
          </a:xfrm>
          <a:prstGeom prst="rect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442706" y="2743200"/>
            <a:ext cx="76200" cy="609600"/>
          </a:xfrm>
          <a:prstGeom prst="rect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23506" y="472440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PPE</a:t>
            </a:r>
            <a:endParaRPr lang="en-US" b="1" dirty="0"/>
          </a:p>
        </p:txBody>
      </p:sp>
      <p:sp>
        <p:nvSpPr>
          <p:cNvPr id="16" name="Rectangle 15"/>
          <p:cNvSpPr/>
          <p:nvPr/>
        </p:nvSpPr>
        <p:spPr>
          <a:xfrm>
            <a:off x="3137906" y="472440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SPE</a:t>
            </a:r>
            <a:endParaRPr lang="en-US" b="1" dirty="0"/>
          </a:p>
        </p:txBody>
      </p:sp>
      <p:sp>
        <p:nvSpPr>
          <p:cNvPr id="17" name="Rectangle 16"/>
          <p:cNvSpPr/>
          <p:nvPr/>
        </p:nvSpPr>
        <p:spPr>
          <a:xfrm>
            <a:off x="4052306" y="472440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SPE</a:t>
            </a:r>
            <a:endParaRPr lang="en-US" b="1" dirty="0"/>
          </a:p>
        </p:txBody>
      </p:sp>
      <p:sp>
        <p:nvSpPr>
          <p:cNvPr id="18" name="Rectangle 17"/>
          <p:cNvSpPr/>
          <p:nvPr/>
        </p:nvSpPr>
        <p:spPr>
          <a:xfrm>
            <a:off x="4966706" y="472440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SPE</a:t>
            </a:r>
            <a:endParaRPr lang="en-US" b="1" dirty="0"/>
          </a:p>
        </p:txBody>
      </p:sp>
      <p:sp>
        <p:nvSpPr>
          <p:cNvPr id="19" name="Rectangle 18"/>
          <p:cNvSpPr/>
          <p:nvPr/>
        </p:nvSpPr>
        <p:spPr>
          <a:xfrm>
            <a:off x="5881106" y="472440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SPE</a:t>
            </a:r>
            <a:endParaRPr lang="en-US" b="1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2604506" y="2971800"/>
            <a:ext cx="83820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2604506" y="2819400"/>
            <a:ext cx="838200" cy="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2604506" y="3124200"/>
            <a:ext cx="838200" cy="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2604506" y="3276600"/>
            <a:ext cx="83820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2375906" y="3886200"/>
            <a:ext cx="1524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2375906" y="3276600"/>
            <a:ext cx="0" cy="609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375906" y="3276600"/>
            <a:ext cx="152400" cy="0"/>
          </a:xfrm>
          <a:prstGeom prst="line">
            <a:avLst/>
          </a:prstGeom>
          <a:ln>
            <a:solidFill>
              <a:schemeClr val="bg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2223506" y="2971800"/>
            <a:ext cx="304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2223506" y="2971800"/>
            <a:ext cx="0" cy="1219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2223506" y="4191000"/>
            <a:ext cx="3048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>
            <a:off x="2299706" y="4038600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2299706" y="3124200"/>
            <a:ext cx="0" cy="914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2299706" y="3124200"/>
            <a:ext cx="2286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H="1">
            <a:off x="2147306" y="4343400"/>
            <a:ext cx="381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V="1">
            <a:off x="2147306" y="2819400"/>
            <a:ext cx="0" cy="15240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2147306" y="2819400"/>
            <a:ext cx="3810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6" idx="2"/>
            <a:endCxn id="12" idx="0"/>
          </p:cNvCxnSpPr>
          <p:nvPr/>
        </p:nvCxnSpPr>
        <p:spPr>
          <a:xfrm>
            <a:off x="2566406" y="24384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stCxn id="7" idx="2"/>
            <a:endCxn id="13" idx="0"/>
          </p:cNvCxnSpPr>
          <p:nvPr/>
        </p:nvCxnSpPr>
        <p:spPr>
          <a:xfrm>
            <a:off x="3480806" y="24384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tangle 107"/>
          <p:cNvSpPr/>
          <p:nvPr/>
        </p:nvSpPr>
        <p:spPr>
          <a:xfrm>
            <a:off x="4357106" y="2743200"/>
            <a:ext cx="76200" cy="609600"/>
          </a:xfrm>
          <a:prstGeom prst="rect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0" name="Straight Arrow Connector 109"/>
          <p:cNvCxnSpPr>
            <a:stCxn id="8" idx="2"/>
            <a:endCxn id="108" idx="0"/>
          </p:cNvCxnSpPr>
          <p:nvPr/>
        </p:nvCxnSpPr>
        <p:spPr>
          <a:xfrm>
            <a:off x="4395206" y="24384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3518906" y="28194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3518906" y="2971800"/>
            <a:ext cx="8382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3518906" y="31242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3518906" y="3276600"/>
            <a:ext cx="8382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5271506" y="2743200"/>
            <a:ext cx="76200" cy="609600"/>
          </a:xfrm>
          <a:prstGeom prst="rect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/>
          <p:cNvSpPr/>
          <p:nvPr/>
        </p:nvSpPr>
        <p:spPr>
          <a:xfrm>
            <a:off x="6185906" y="2743200"/>
            <a:ext cx="76200" cy="609600"/>
          </a:xfrm>
          <a:prstGeom prst="rect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2" name="Straight Arrow Connector 121"/>
          <p:cNvCxnSpPr>
            <a:stCxn id="9" idx="2"/>
            <a:endCxn id="119" idx="0"/>
          </p:cNvCxnSpPr>
          <p:nvPr/>
        </p:nvCxnSpPr>
        <p:spPr>
          <a:xfrm>
            <a:off x="5309606" y="24384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10" idx="2"/>
            <a:endCxn id="120" idx="0"/>
          </p:cNvCxnSpPr>
          <p:nvPr/>
        </p:nvCxnSpPr>
        <p:spPr>
          <a:xfrm>
            <a:off x="6224006" y="24384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4433306" y="28194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4433306" y="2971800"/>
            <a:ext cx="8382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4433306" y="31242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4433306" y="3276600"/>
            <a:ext cx="8382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5347706" y="28194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5347706" y="2971800"/>
            <a:ext cx="8382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5347706" y="31242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5347706" y="3276600"/>
            <a:ext cx="8382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Rectangle 132"/>
          <p:cNvSpPr/>
          <p:nvPr/>
        </p:nvSpPr>
        <p:spPr>
          <a:xfrm>
            <a:off x="3442706" y="3810000"/>
            <a:ext cx="76200" cy="609600"/>
          </a:xfrm>
          <a:prstGeom prst="rect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/>
        </p:nvSpPr>
        <p:spPr>
          <a:xfrm>
            <a:off x="4357106" y="3810000"/>
            <a:ext cx="76200" cy="609600"/>
          </a:xfrm>
          <a:prstGeom prst="rect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/>
          <p:cNvSpPr/>
          <p:nvPr/>
        </p:nvSpPr>
        <p:spPr>
          <a:xfrm>
            <a:off x="5271506" y="3810000"/>
            <a:ext cx="76200" cy="609600"/>
          </a:xfrm>
          <a:prstGeom prst="rect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/>
        </p:nvSpPr>
        <p:spPr>
          <a:xfrm>
            <a:off x="6185906" y="3810000"/>
            <a:ext cx="76200" cy="609600"/>
          </a:xfrm>
          <a:prstGeom prst="rect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Straight Arrow Connector 138"/>
          <p:cNvCxnSpPr/>
          <p:nvPr/>
        </p:nvCxnSpPr>
        <p:spPr>
          <a:xfrm flipH="1">
            <a:off x="2604506" y="4038600"/>
            <a:ext cx="83820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/>
          <p:nvPr/>
        </p:nvCxnSpPr>
        <p:spPr>
          <a:xfrm flipH="1">
            <a:off x="3518906" y="4038600"/>
            <a:ext cx="83820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/>
          <p:nvPr/>
        </p:nvCxnSpPr>
        <p:spPr>
          <a:xfrm flipH="1">
            <a:off x="4433306" y="4038600"/>
            <a:ext cx="83820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/>
          <p:nvPr/>
        </p:nvCxnSpPr>
        <p:spPr>
          <a:xfrm flipH="1">
            <a:off x="5347706" y="4038600"/>
            <a:ext cx="83820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/>
          <p:nvPr/>
        </p:nvCxnSpPr>
        <p:spPr>
          <a:xfrm flipH="1">
            <a:off x="2604506" y="4343400"/>
            <a:ext cx="83820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 flipH="1">
            <a:off x="3518906" y="4343400"/>
            <a:ext cx="83820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H="1">
            <a:off x="4433306" y="4343400"/>
            <a:ext cx="83820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/>
          <p:nvPr/>
        </p:nvCxnSpPr>
        <p:spPr>
          <a:xfrm flipH="1">
            <a:off x="5347706" y="4343400"/>
            <a:ext cx="83820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5347706" y="38862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5347706" y="41910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4433306" y="41910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3518906" y="41910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2604506" y="41910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4433306" y="38862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3518906" y="38862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2604506" y="38862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7176506" y="3886200"/>
            <a:ext cx="152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flipV="1">
            <a:off x="7328906" y="3276600"/>
            <a:ext cx="0" cy="609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 flipH="1">
            <a:off x="7176506" y="3276600"/>
            <a:ext cx="1524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>
            <a:off x="7176506" y="4038600"/>
            <a:ext cx="2286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flipV="1">
            <a:off x="7405106" y="3124200"/>
            <a:ext cx="0" cy="914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 flipH="1">
            <a:off x="7176506" y="3124200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>
            <a:off x="7176506" y="4191000"/>
            <a:ext cx="304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 flipV="1">
            <a:off x="7481306" y="2971800"/>
            <a:ext cx="0" cy="1219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 flipH="1">
            <a:off x="7176506" y="2971800"/>
            <a:ext cx="3048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>
            <a:off x="7176506" y="4343400"/>
            <a:ext cx="3810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flipV="1">
            <a:off x="7557506" y="2819400"/>
            <a:ext cx="0" cy="15240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 flipH="1">
            <a:off x="7176506" y="2819400"/>
            <a:ext cx="381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Rectangle 237"/>
          <p:cNvSpPr/>
          <p:nvPr/>
        </p:nvSpPr>
        <p:spPr>
          <a:xfrm>
            <a:off x="2528306" y="3810000"/>
            <a:ext cx="76200" cy="609600"/>
          </a:xfrm>
          <a:prstGeom prst="rect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0" name="Straight Arrow Connector 239"/>
          <p:cNvCxnSpPr>
            <a:stCxn id="238" idx="2"/>
            <a:endCxn id="15" idx="0"/>
          </p:cNvCxnSpPr>
          <p:nvPr/>
        </p:nvCxnSpPr>
        <p:spPr>
          <a:xfrm>
            <a:off x="2566406" y="44196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Arrow Connector 241"/>
          <p:cNvCxnSpPr>
            <a:stCxn id="133" idx="2"/>
            <a:endCxn id="16" idx="0"/>
          </p:cNvCxnSpPr>
          <p:nvPr/>
        </p:nvCxnSpPr>
        <p:spPr>
          <a:xfrm>
            <a:off x="3480806" y="44196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Arrow Connector 243"/>
          <p:cNvCxnSpPr>
            <a:stCxn id="134" idx="2"/>
            <a:endCxn id="17" idx="0"/>
          </p:cNvCxnSpPr>
          <p:nvPr/>
        </p:nvCxnSpPr>
        <p:spPr>
          <a:xfrm>
            <a:off x="4395206" y="44196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Arrow Connector 245"/>
          <p:cNvCxnSpPr>
            <a:stCxn id="135" idx="2"/>
            <a:endCxn id="18" idx="0"/>
          </p:cNvCxnSpPr>
          <p:nvPr/>
        </p:nvCxnSpPr>
        <p:spPr>
          <a:xfrm>
            <a:off x="5309606" y="44196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Arrow Connector 247"/>
          <p:cNvCxnSpPr>
            <a:stCxn id="136" idx="2"/>
            <a:endCxn id="19" idx="0"/>
          </p:cNvCxnSpPr>
          <p:nvPr/>
        </p:nvCxnSpPr>
        <p:spPr>
          <a:xfrm>
            <a:off x="6224006" y="44196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Rectangle 248"/>
          <p:cNvSpPr/>
          <p:nvPr/>
        </p:nvSpPr>
        <p:spPr>
          <a:xfrm>
            <a:off x="6795506" y="198120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IOIF0</a:t>
            </a:r>
            <a:endParaRPr lang="en-US" sz="1600" b="1" dirty="0"/>
          </a:p>
        </p:txBody>
      </p:sp>
      <p:sp>
        <p:nvSpPr>
          <p:cNvPr id="250" name="Rectangle 249"/>
          <p:cNvSpPr/>
          <p:nvPr/>
        </p:nvSpPr>
        <p:spPr>
          <a:xfrm>
            <a:off x="6795506" y="472440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IOIF1</a:t>
            </a:r>
            <a:endParaRPr lang="en-US" sz="1600" b="1" dirty="0"/>
          </a:p>
        </p:txBody>
      </p:sp>
      <p:sp>
        <p:nvSpPr>
          <p:cNvPr id="254" name="Rectangle 253"/>
          <p:cNvSpPr/>
          <p:nvPr/>
        </p:nvSpPr>
        <p:spPr>
          <a:xfrm>
            <a:off x="7100306" y="3810000"/>
            <a:ext cx="76200" cy="609600"/>
          </a:xfrm>
          <a:prstGeom prst="rect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6" name="Straight Arrow Connector 255"/>
          <p:cNvCxnSpPr>
            <a:stCxn id="254" idx="2"/>
            <a:endCxn id="250" idx="0"/>
          </p:cNvCxnSpPr>
          <p:nvPr/>
        </p:nvCxnSpPr>
        <p:spPr>
          <a:xfrm>
            <a:off x="7138406" y="44196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Rectangle 263"/>
          <p:cNvSpPr/>
          <p:nvPr/>
        </p:nvSpPr>
        <p:spPr>
          <a:xfrm>
            <a:off x="7100306" y="2743200"/>
            <a:ext cx="76200" cy="609600"/>
          </a:xfrm>
          <a:prstGeom prst="rect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5" name="Straight Connector 264"/>
          <p:cNvCxnSpPr/>
          <p:nvPr/>
        </p:nvCxnSpPr>
        <p:spPr>
          <a:xfrm>
            <a:off x="6262106" y="28194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/>
          <p:nvPr/>
        </p:nvCxnSpPr>
        <p:spPr>
          <a:xfrm>
            <a:off x="6262106" y="2971800"/>
            <a:ext cx="8382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/>
          <p:nvPr/>
        </p:nvCxnSpPr>
        <p:spPr>
          <a:xfrm>
            <a:off x="6262106" y="31242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6262106" y="3276600"/>
            <a:ext cx="8382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>
            <a:off x="6262106" y="38862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/>
          <p:cNvCxnSpPr/>
          <p:nvPr/>
        </p:nvCxnSpPr>
        <p:spPr>
          <a:xfrm>
            <a:off x="6262106" y="4038600"/>
            <a:ext cx="8382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Connector 270"/>
          <p:cNvCxnSpPr/>
          <p:nvPr/>
        </p:nvCxnSpPr>
        <p:spPr>
          <a:xfrm>
            <a:off x="6262106" y="41910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/>
          <p:cNvCxnSpPr/>
          <p:nvPr/>
        </p:nvCxnSpPr>
        <p:spPr>
          <a:xfrm>
            <a:off x="6262106" y="4343400"/>
            <a:ext cx="8382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Arrow Connector 273"/>
          <p:cNvCxnSpPr>
            <a:stCxn id="249" idx="2"/>
            <a:endCxn id="264" idx="0"/>
          </p:cNvCxnSpPr>
          <p:nvPr/>
        </p:nvCxnSpPr>
        <p:spPr>
          <a:xfrm>
            <a:off x="7138406" y="24384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Rectangle 276"/>
          <p:cNvSpPr/>
          <p:nvPr/>
        </p:nvSpPr>
        <p:spPr>
          <a:xfrm>
            <a:off x="1994906" y="5486400"/>
            <a:ext cx="1066800" cy="3048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L2 Cache</a:t>
            </a:r>
            <a:endParaRPr lang="en-US" sz="1200" dirty="0"/>
          </a:p>
        </p:txBody>
      </p:sp>
      <p:sp>
        <p:nvSpPr>
          <p:cNvPr id="278" name="Rectangle 277"/>
          <p:cNvSpPr/>
          <p:nvPr/>
        </p:nvSpPr>
        <p:spPr>
          <a:xfrm>
            <a:off x="1994906" y="5791200"/>
            <a:ext cx="533400" cy="3048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L1 D</a:t>
            </a:r>
            <a:endParaRPr lang="en-US" sz="1200" dirty="0"/>
          </a:p>
        </p:txBody>
      </p:sp>
      <p:sp>
        <p:nvSpPr>
          <p:cNvPr id="279" name="Rectangle 278"/>
          <p:cNvSpPr/>
          <p:nvPr/>
        </p:nvSpPr>
        <p:spPr>
          <a:xfrm>
            <a:off x="2528306" y="5791200"/>
            <a:ext cx="533400" cy="3048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L1 I</a:t>
            </a:r>
            <a:endParaRPr lang="en-US" sz="1200" dirty="0"/>
          </a:p>
        </p:txBody>
      </p:sp>
      <p:sp>
        <p:nvSpPr>
          <p:cNvPr id="280" name="Rectangle 279"/>
          <p:cNvSpPr/>
          <p:nvPr/>
        </p:nvSpPr>
        <p:spPr>
          <a:xfrm>
            <a:off x="1994906" y="6096000"/>
            <a:ext cx="1066800" cy="3048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SMT Core</a:t>
            </a:r>
            <a:endParaRPr lang="en-US" sz="1200" dirty="0"/>
          </a:p>
        </p:txBody>
      </p:sp>
      <p:sp>
        <p:nvSpPr>
          <p:cNvPr id="291" name="Rectangle 290"/>
          <p:cNvSpPr/>
          <p:nvPr/>
        </p:nvSpPr>
        <p:spPr>
          <a:xfrm>
            <a:off x="4738106" y="5486400"/>
            <a:ext cx="1066800" cy="6096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Local</a:t>
            </a:r>
          </a:p>
          <a:p>
            <a:pPr algn="ctr"/>
            <a:r>
              <a:rPr lang="en-US" sz="1200" dirty="0" smtClean="0"/>
              <a:t>Store</a:t>
            </a:r>
            <a:endParaRPr lang="en-US" sz="1200" dirty="0"/>
          </a:p>
        </p:txBody>
      </p:sp>
      <p:sp>
        <p:nvSpPr>
          <p:cNvPr id="302" name="Rectangle 301"/>
          <p:cNvSpPr/>
          <p:nvPr/>
        </p:nvSpPr>
        <p:spPr>
          <a:xfrm>
            <a:off x="1842506" y="1828800"/>
            <a:ext cx="5943600" cy="4724400"/>
          </a:xfrm>
          <a:prstGeom prst="rect">
            <a:avLst/>
          </a:prstGeom>
          <a:noFill/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Rectangle 292"/>
          <p:cNvSpPr/>
          <p:nvPr/>
        </p:nvSpPr>
        <p:spPr>
          <a:xfrm>
            <a:off x="4738106" y="6096000"/>
            <a:ext cx="1066800" cy="3048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SPU Core</a:t>
            </a:r>
            <a:endParaRPr lang="en-US" sz="1200" dirty="0"/>
          </a:p>
        </p:txBody>
      </p:sp>
      <p:sp>
        <p:nvSpPr>
          <p:cNvPr id="304" name="Left-Right Arrow 303"/>
          <p:cNvSpPr/>
          <p:nvPr/>
        </p:nvSpPr>
        <p:spPr>
          <a:xfrm>
            <a:off x="1537706" y="2133600"/>
            <a:ext cx="609600" cy="152400"/>
          </a:xfrm>
          <a:prstGeom prst="leftRightArrow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TextBox 304"/>
          <p:cNvSpPr txBox="1"/>
          <p:nvPr/>
        </p:nvSpPr>
        <p:spPr>
          <a:xfrm>
            <a:off x="470906" y="1981200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Memory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06" name="TextBox 305"/>
          <p:cNvSpPr txBox="1"/>
          <p:nvPr/>
        </p:nvSpPr>
        <p:spPr>
          <a:xfrm>
            <a:off x="8243306" y="1981200"/>
            <a:ext cx="5196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I/O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07" name="Left-Right Arrow 306"/>
          <p:cNvSpPr/>
          <p:nvPr/>
        </p:nvSpPr>
        <p:spPr>
          <a:xfrm>
            <a:off x="7557506" y="2133600"/>
            <a:ext cx="609600" cy="152400"/>
          </a:xfrm>
          <a:prstGeom prst="leftRightArrow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Left-Right Arrow 307"/>
          <p:cNvSpPr/>
          <p:nvPr/>
        </p:nvSpPr>
        <p:spPr>
          <a:xfrm>
            <a:off x="7557506" y="4876800"/>
            <a:ext cx="609600" cy="152400"/>
          </a:xfrm>
          <a:prstGeom prst="leftRightArrow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TextBox 309"/>
          <p:cNvSpPr txBox="1"/>
          <p:nvPr/>
        </p:nvSpPr>
        <p:spPr>
          <a:xfrm>
            <a:off x="8243306" y="4724400"/>
            <a:ext cx="5196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I/O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312" name="Straight Connector 311"/>
          <p:cNvCxnSpPr/>
          <p:nvPr/>
        </p:nvCxnSpPr>
        <p:spPr>
          <a:xfrm flipH="1">
            <a:off x="1994906" y="5181600"/>
            <a:ext cx="2286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/>
          <p:cNvCxnSpPr/>
          <p:nvPr/>
        </p:nvCxnSpPr>
        <p:spPr>
          <a:xfrm>
            <a:off x="2909306" y="5181600"/>
            <a:ext cx="1524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/>
          <p:cNvCxnSpPr/>
          <p:nvPr/>
        </p:nvCxnSpPr>
        <p:spPr>
          <a:xfrm flipH="1">
            <a:off x="4738106" y="5181600"/>
            <a:ext cx="2286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/>
          <p:cNvCxnSpPr/>
          <p:nvPr/>
        </p:nvCxnSpPr>
        <p:spPr>
          <a:xfrm>
            <a:off x="5652506" y="5181600"/>
            <a:ext cx="1524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99"/>
          <p:cNvSpPr/>
          <p:nvPr/>
        </p:nvSpPr>
        <p:spPr>
          <a:xfrm>
            <a:off x="838200" y="1581090"/>
            <a:ext cx="7543800" cy="5124510"/>
          </a:xfrm>
          <a:prstGeom prst="rect">
            <a:avLst/>
          </a:prstGeom>
          <a:solidFill>
            <a:schemeClr val="tx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2007 – Intel Core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371600" y="2647890"/>
            <a:ext cx="1371600" cy="6096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CPU-0</a:t>
            </a:r>
          </a:p>
          <a:p>
            <a:pPr algn="ctr"/>
            <a:r>
              <a:rPr lang="en-US" b="1" dirty="0" smtClean="0"/>
              <a:t>SMT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1371600" y="325749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L1 D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2057400" y="325749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L1 I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1371600" y="3714690"/>
            <a:ext cx="13716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L2 Cache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3048000" y="2647890"/>
            <a:ext cx="1371600" cy="6096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CPU-1</a:t>
            </a:r>
          </a:p>
          <a:p>
            <a:pPr algn="ctr"/>
            <a:r>
              <a:rPr lang="en-US" b="1" dirty="0" smtClean="0"/>
              <a:t>SMT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048000" y="325749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L1 D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733800" y="325749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L1 I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3048000" y="3714690"/>
            <a:ext cx="13716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L2 Cache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4724400" y="2647890"/>
            <a:ext cx="1371600" cy="6096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CPU-2</a:t>
            </a:r>
          </a:p>
          <a:p>
            <a:pPr algn="ctr"/>
            <a:r>
              <a:rPr lang="en-US" b="1" dirty="0" smtClean="0"/>
              <a:t>SMT</a:t>
            </a:r>
            <a:endParaRPr lang="en-US" b="1" dirty="0"/>
          </a:p>
        </p:txBody>
      </p:sp>
      <p:sp>
        <p:nvSpPr>
          <p:cNvPr id="14" name="Rectangle 13"/>
          <p:cNvSpPr/>
          <p:nvPr/>
        </p:nvSpPr>
        <p:spPr>
          <a:xfrm>
            <a:off x="4724400" y="325749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L1 D</a:t>
            </a:r>
            <a:endParaRPr lang="en-US" b="1" dirty="0"/>
          </a:p>
        </p:txBody>
      </p:sp>
      <p:sp>
        <p:nvSpPr>
          <p:cNvPr id="15" name="Rectangle 14"/>
          <p:cNvSpPr/>
          <p:nvPr/>
        </p:nvSpPr>
        <p:spPr>
          <a:xfrm>
            <a:off x="5410200" y="325749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L1 I</a:t>
            </a:r>
            <a:endParaRPr lang="en-US" b="1" dirty="0"/>
          </a:p>
        </p:txBody>
      </p:sp>
      <p:sp>
        <p:nvSpPr>
          <p:cNvPr id="16" name="Rectangle 15"/>
          <p:cNvSpPr/>
          <p:nvPr/>
        </p:nvSpPr>
        <p:spPr>
          <a:xfrm>
            <a:off x="4724400" y="3714690"/>
            <a:ext cx="13716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L2 Cache</a:t>
            </a:r>
            <a:endParaRPr lang="en-US" b="1" dirty="0"/>
          </a:p>
        </p:txBody>
      </p:sp>
      <p:sp>
        <p:nvSpPr>
          <p:cNvPr id="17" name="Rectangle 16"/>
          <p:cNvSpPr/>
          <p:nvPr/>
        </p:nvSpPr>
        <p:spPr>
          <a:xfrm>
            <a:off x="6400800" y="2647890"/>
            <a:ext cx="1371600" cy="6096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CPU-3</a:t>
            </a:r>
          </a:p>
          <a:p>
            <a:pPr algn="ctr"/>
            <a:r>
              <a:rPr lang="en-US" b="1" dirty="0" smtClean="0"/>
              <a:t>SMT</a:t>
            </a:r>
            <a:endParaRPr lang="en-US" b="1" dirty="0"/>
          </a:p>
        </p:txBody>
      </p:sp>
      <p:sp>
        <p:nvSpPr>
          <p:cNvPr id="18" name="Rectangle 17"/>
          <p:cNvSpPr/>
          <p:nvPr/>
        </p:nvSpPr>
        <p:spPr>
          <a:xfrm>
            <a:off x="6400800" y="325749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L1 D</a:t>
            </a:r>
            <a:endParaRPr lang="en-US" b="1" dirty="0"/>
          </a:p>
        </p:txBody>
      </p:sp>
      <p:sp>
        <p:nvSpPr>
          <p:cNvPr id="19" name="Rectangle 18"/>
          <p:cNvSpPr/>
          <p:nvPr/>
        </p:nvSpPr>
        <p:spPr>
          <a:xfrm>
            <a:off x="7086600" y="325749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L1 I</a:t>
            </a:r>
            <a:endParaRPr lang="en-US" b="1" dirty="0"/>
          </a:p>
        </p:txBody>
      </p:sp>
      <p:sp>
        <p:nvSpPr>
          <p:cNvPr id="20" name="Rectangle 19"/>
          <p:cNvSpPr/>
          <p:nvPr/>
        </p:nvSpPr>
        <p:spPr>
          <a:xfrm>
            <a:off x="6400800" y="3714690"/>
            <a:ext cx="13716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L2 Cache</a:t>
            </a:r>
            <a:endParaRPr lang="en-US" b="1" dirty="0"/>
          </a:p>
        </p:txBody>
      </p:sp>
      <p:sp>
        <p:nvSpPr>
          <p:cNvPr id="21" name="Rectangle 20"/>
          <p:cNvSpPr/>
          <p:nvPr/>
        </p:nvSpPr>
        <p:spPr>
          <a:xfrm>
            <a:off x="1371600" y="4171890"/>
            <a:ext cx="6400800" cy="6858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Shared L3 Cache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1524000" y="1828800"/>
            <a:ext cx="0" cy="81909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7467600" y="1828800"/>
            <a:ext cx="0" cy="81909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524000" y="1828800"/>
            <a:ext cx="5943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7391400" y="1905000"/>
            <a:ext cx="0" cy="74289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1600200" y="1905000"/>
            <a:ext cx="0" cy="74289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1600200" y="1905000"/>
            <a:ext cx="57912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2362200" y="2057400"/>
            <a:ext cx="0" cy="59049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5410200" y="2057400"/>
            <a:ext cx="0" cy="59049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362200" y="2057400"/>
            <a:ext cx="3048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2438400" y="2133600"/>
            <a:ext cx="0" cy="51429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5334000" y="2133600"/>
            <a:ext cx="0" cy="51429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438400" y="2133600"/>
            <a:ext cx="2895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3733800" y="2362200"/>
            <a:ext cx="0" cy="28569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6781800" y="2362200"/>
            <a:ext cx="0" cy="28569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3733800" y="2362200"/>
            <a:ext cx="3048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6705600" y="2438400"/>
            <a:ext cx="0" cy="20949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3810000" y="2438400"/>
            <a:ext cx="0" cy="20949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3810000" y="2438400"/>
            <a:ext cx="2895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2743200" y="2876490"/>
            <a:ext cx="3048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2743200" y="2971800"/>
            <a:ext cx="3048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4419600" y="2876490"/>
            <a:ext cx="3048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6096000" y="2876490"/>
            <a:ext cx="3048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419600" y="2971800"/>
            <a:ext cx="3048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6096000" y="2971800"/>
            <a:ext cx="3048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2133600" y="5257800"/>
            <a:ext cx="1676400" cy="6858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Quick Path</a:t>
            </a:r>
          </a:p>
          <a:p>
            <a:pPr algn="ctr"/>
            <a:r>
              <a:rPr lang="en-US" b="1" dirty="0" smtClean="0"/>
              <a:t>Interconnect</a:t>
            </a:r>
            <a:endParaRPr lang="en-US" b="1" dirty="0"/>
          </a:p>
        </p:txBody>
      </p:sp>
      <p:sp>
        <p:nvSpPr>
          <p:cNvPr id="80" name="Up-Down Arrow 79"/>
          <p:cNvSpPr/>
          <p:nvPr/>
        </p:nvSpPr>
        <p:spPr>
          <a:xfrm>
            <a:off x="2895600" y="4857690"/>
            <a:ext cx="152400" cy="400110"/>
          </a:xfrm>
          <a:prstGeom prst="upDownArrow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5410200" y="5238690"/>
            <a:ext cx="1676400" cy="6858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DDR3 Memory</a:t>
            </a:r>
          </a:p>
          <a:p>
            <a:pPr algn="ctr"/>
            <a:r>
              <a:rPr lang="en-US" b="1" dirty="0" smtClean="0"/>
              <a:t>Controller</a:t>
            </a:r>
          </a:p>
        </p:txBody>
      </p:sp>
      <p:sp>
        <p:nvSpPr>
          <p:cNvPr id="82" name="Up-Down Arrow 81"/>
          <p:cNvSpPr/>
          <p:nvPr/>
        </p:nvSpPr>
        <p:spPr>
          <a:xfrm>
            <a:off x="6172200" y="4857690"/>
            <a:ext cx="152400" cy="400110"/>
          </a:xfrm>
          <a:prstGeom prst="upDownArrow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Down Arrow 82"/>
          <p:cNvSpPr/>
          <p:nvPr/>
        </p:nvSpPr>
        <p:spPr>
          <a:xfrm>
            <a:off x="3276600" y="5943600"/>
            <a:ext cx="152400" cy="457200"/>
          </a:xfrm>
          <a:prstGeom prst="downArrow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Up Arrow 83"/>
          <p:cNvSpPr/>
          <p:nvPr/>
        </p:nvSpPr>
        <p:spPr>
          <a:xfrm>
            <a:off x="2590800" y="5943600"/>
            <a:ext cx="152400" cy="457200"/>
          </a:xfrm>
          <a:prstGeom prst="upArrow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Up-Down Arrow 91"/>
          <p:cNvSpPr/>
          <p:nvPr/>
        </p:nvSpPr>
        <p:spPr>
          <a:xfrm>
            <a:off x="6705600" y="5924490"/>
            <a:ext cx="152400" cy="476310"/>
          </a:xfrm>
          <a:prstGeom prst="upDownArrow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Up-Down Arrow 93"/>
          <p:cNvSpPr/>
          <p:nvPr/>
        </p:nvSpPr>
        <p:spPr>
          <a:xfrm>
            <a:off x="6172200" y="5924490"/>
            <a:ext cx="152400" cy="476310"/>
          </a:xfrm>
          <a:prstGeom prst="upDownArrow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Up-Down Arrow 94"/>
          <p:cNvSpPr/>
          <p:nvPr/>
        </p:nvSpPr>
        <p:spPr>
          <a:xfrm>
            <a:off x="5638800" y="5924490"/>
            <a:ext cx="152400" cy="476310"/>
          </a:xfrm>
          <a:prstGeom prst="upDownArrow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2743200" y="6324600"/>
            <a:ext cx="5196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I/O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715000" y="6324600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Memory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1219200" y="1657290"/>
            <a:ext cx="6781800" cy="4495800"/>
          </a:xfrm>
          <a:prstGeom prst="rect">
            <a:avLst/>
          </a:prstGeom>
          <a:noFill/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Rectangle 382"/>
          <p:cNvSpPr/>
          <p:nvPr/>
        </p:nvSpPr>
        <p:spPr>
          <a:xfrm>
            <a:off x="152400" y="1600200"/>
            <a:ext cx="8839200" cy="5105400"/>
          </a:xfrm>
          <a:prstGeom prst="rect">
            <a:avLst/>
          </a:prstGeom>
          <a:solidFill>
            <a:schemeClr val="tx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2008 – </a:t>
            </a:r>
            <a:r>
              <a:rPr lang="en-US" dirty="0" err="1" smtClean="0"/>
              <a:t>Freescale</a:t>
            </a:r>
            <a:r>
              <a:rPr lang="en-US" dirty="0" smtClean="0"/>
              <a:t> P4080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3400" y="2286000"/>
            <a:ext cx="1066800" cy="3048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e500mc Core</a:t>
            </a:r>
            <a:endParaRPr lang="en-US" sz="1200" b="1" dirty="0"/>
          </a:p>
        </p:txBody>
      </p:sp>
      <p:sp>
        <p:nvSpPr>
          <p:cNvPr id="6" name="Rectangle 5"/>
          <p:cNvSpPr/>
          <p:nvPr/>
        </p:nvSpPr>
        <p:spPr>
          <a:xfrm>
            <a:off x="533400" y="2590800"/>
            <a:ext cx="533400" cy="3048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L1 D</a:t>
            </a:r>
            <a:endParaRPr lang="en-US" sz="1200" b="1" dirty="0"/>
          </a:p>
        </p:txBody>
      </p:sp>
      <p:sp>
        <p:nvSpPr>
          <p:cNvPr id="7" name="Rectangle 6"/>
          <p:cNvSpPr/>
          <p:nvPr/>
        </p:nvSpPr>
        <p:spPr>
          <a:xfrm>
            <a:off x="1066800" y="2590800"/>
            <a:ext cx="533400" cy="3048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L1 I</a:t>
            </a:r>
            <a:endParaRPr lang="en-US" sz="1200" b="1" dirty="0"/>
          </a:p>
        </p:txBody>
      </p:sp>
      <p:sp>
        <p:nvSpPr>
          <p:cNvPr id="8" name="Rectangle 7"/>
          <p:cNvSpPr/>
          <p:nvPr/>
        </p:nvSpPr>
        <p:spPr>
          <a:xfrm>
            <a:off x="533400" y="1981200"/>
            <a:ext cx="1066800" cy="3048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L2 Cache</a:t>
            </a:r>
            <a:endParaRPr lang="en-US" sz="1200" b="1" dirty="0"/>
          </a:p>
        </p:txBody>
      </p:sp>
      <p:sp>
        <p:nvSpPr>
          <p:cNvPr id="41" name="Rectangle 40"/>
          <p:cNvSpPr/>
          <p:nvPr/>
        </p:nvSpPr>
        <p:spPr>
          <a:xfrm>
            <a:off x="1981200" y="2362200"/>
            <a:ext cx="609600" cy="3810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Core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49" name="Rectangle 48"/>
          <p:cNvSpPr/>
          <p:nvPr/>
        </p:nvSpPr>
        <p:spPr>
          <a:xfrm>
            <a:off x="533400" y="3124200"/>
            <a:ext cx="5181600" cy="3810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CoreNet</a:t>
            </a:r>
            <a:r>
              <a:rPr lang="en-US" b="1" dirty="0" smtClean="0"/>
              <a:t> Coherency Fabric</a:t>
            </a:r>
            <a:endParaRPr lang="en-US" b="1" dirty="0"/>
          </a:p>
        </p:txBody>
      </p:sp>
      <p:cxnSp>
        <p:nvCxnSpPr>
          <p:cNvPr id="65" name="Straight Connector 64"/>
          <p:cNvCxnSpPr>
            <a:stCxn id="41" idx="2"/>
          </p:cNvCxnSpPr>
          <p:nvPr/>
        </p:nvCxnSpPr>
        <p:spPr>
          <a:xfrm>
            <a:off x="2286000" y="2743200"/>
            <a:ext cx="0" cy="38100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82" idx="2"/>
          </p:cNvCxnSpPr>
          <p:nvPr/>
        </p:nvCxnSpPr>
        <p:spPr>
          <a:xfrm>
            <a:off x="3048000" y="2743200"/>
            <a:ext cx="0" cy="38100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 flipV="1">
            <a:off x="1600200" y="1981200"/>
            <a:ext cx="3810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1600200" y="2743200"/>
            <a:ext cx="3810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5943600" y="3048000"/>
            <a:ext cx="914400" cy="5334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L3 Cache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81" name="Rectangle 80"/>
          <p:cNvSpPr/>
          <p:nvPr/>
        </p:nvSpPr>
        <p:spPr>
          <a:xfrm>
            <a:off x="5943600" y="2438400"/>
            <a:ext cx="914400" cy="5334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L3 Cache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83" name="Rectangle 82"/>
          <p:cNvSpPr/>
          <p:nvPr/>
        </p:nvSpPr>
        <p:spPr>
          <a:xfrm>
            <a:off x="7086600" y="2438400"/>
            <a:ext cx="914400" cy="5334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SDRAM</a:t>
            </a:r>
          </a:p>
          <a:p>
            <a:pPr algn="ctr"/>
            <a:r>
              <a:rPr lang="en-US" sz="1200" b="1" dirty="0" smtClean="0"/>
              <a:t>Controller</a:t>
            </a:r>
            <a:endParaRPr lang="en-US" sz="1200" dirty="0"/>
          </a:p>
        </p:txBody>
      </p:sp>
      <p:sp>
        <p:nvSpPr>
          <p:cNvPr id="85" name="Rectangle 84"/>
          <p:cNvSpPr/>
          <p:nvPr/>
        </p:nvSpPr>
        <p:spPr>
          <a:xfrm>
            <a:off x="7086600" y="3048000"/>
            <a:ext cx="914400" cy="5334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SDRAM</a:t>
            </a:r>
          </a:p>
          <a:p>
            <a:pPr algn="ctr"/>
            <a:r>
              <a:rPr lang="en-US" sz="1200" b="1" dirty="0" smtClean="0"/>
              <a:t>Controller</a:t>
            </a:r>
            <a:endParaRPr lang="en-US" sz="1200" dirty="0"/>
          </a:p>
        </p:txBody>
      </p:sp>
      <p:cxnSp>
        <p:nvCxnSpPr>
          <p:cNvPr id="87" name="Straight Connector 86"/>
          <p:cNvCxnSpPr>
            <a:stCxn id="81" idx="3"/>
            <a:endCxn id="83" idx="1"/>
          </p:cNvCxnSpPr>
          <p:nvPr/>
        </p:nvCxnSpPr>
        <p:spPr>
          <a:xfrm>
            <a:off x="6858000" y="2705100"/>
            <a:ext cx="228600" cy="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79" idx="3"/>
            <a:endCxn id="85" idx="1"/>
          </p:cNvCxnSpPr>
          <p:nvPr/>
        </p:nvCxnSpPr>
        <p:spPr>
          <a:xfrm>
            <a:off x="6858000" y="3314700"/>
            <a:ext cx="228600" cy="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5943600" y="3733800"/>
            <a:ext cx="914400" cy="5334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eLBC</a:t>
            </a:r>
          </a:p>
          <a:p>
            <a:pPr algn="ctr"/>
            <a:r>
              <a:rPr lang="en-US" sz="1200" b="1" dirty="0" smtClean="0"/>
              <a:t>Controller</a:t>
            </a:r>
            <a:endParaRPr lang="en-US" sz="1200" dirty="0"/>
          </a:p>
        </p:txBody>
      </p:sp>
      <p:sp>
        <p:nvSpPr>
          <p:cNvPr id="94" name="Rectangle 93"/>
          <p:cNvSpPr/>
          <p:nvPr/>
        </p:nvSpPr>
        <p:spPr>
          <a:xfrm>
            <a:off x="7086600" y="3733800"/>
            <a:ext cx="914400" cy="5334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Peripheral</a:t>
            </a:r>
          </a:p>
          <a:p>
            <a:pPr algn="ctr"/>
            <a:r>
              <a:rPr lang="en-US" sz="1200" b="1" dirty="0" smtClean="0"/>
              <a:t>Controllers</a:t>
            </a:r>
            <a:endParaRPr lang="en-US" sz="1200" dirty="0"/>
          </a:p>
        </p:txBody>
      </p:sp>
      <p:cxnSp>
        <p:nvCxnSpPr>
          <p:cNvPr id="95" name="Straight Connector 94"/>
          <p:cNvCxnSpPr>
            <a:stCxn id="93" idx="3"/>
            <a:endCxn id="94" idx="1"/>
          </p:cNvCxnSpPr>
          <p:nvPr/>
        </p:nvCxnSpPr>
        <p:spPr>
          <a:xfrm>
            <a:off x="6858000" y="4000500"/>
            <a:ext cx="228600" cy="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 rot="16200000">
            <a:off x="8334815" y="2808752"/>
            <a:ext cx="9268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Memory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 rot="16200000">
            <a:off x="8572059" y="3790707"/>
            <a:ext cx="4523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I/O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524000" y="4419600"/>
            <a:ext cx="6096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QMan</a:t>
            </a:r>
            <a:endParaRPr lang="en-US" sz="1200" b="1" dirty="0"/>
          </a:p>
        </p:txBody>
      </p:sp>
      <p:sp>
        <p:nvSpPr>
          <p:cNvPr id="46" name="Rectangle 45"/>
          <p:cNvSpPr/>
          <p:nvPr/>
        </p:nvSpPr>
        <p:spPr>
          <a:xfrm>
            <a:off x="2971800" y="4419600"/>
            <a:ext cx="6096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BMan</a:t>
            </a:r>
            <a:endParaRPr lang="en-US" sz="1200" b="1" dirty="0"/>
          </a:p>
        </p:txBody>
      </p:sp>
      <p:sp>
        <p:nvSpPr>
          <p:cNvPr id="47" name="Rectangle 46"/>
          <p:cNvSpPr/>
          <p:nvPr/>
        </p:nvSpPr>
        <p:spPr>
          <a:xfrm>
            <a:off x="1524000" y="3733800"/>
            <a:ext cx="6096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SEC</a:t>
            </a:r>
            <a:endParaRPr lang="en-US" sz="1200" b="1" dirty="0"/>
          </a:p>
        </p:txBody>
      </p:sp>
      <p:sp>
        <p:nvSpPr>
          <p:cNvPr id="48" name="Rectangle 47"/>
          <p:cNvSpPr/>
          <p:nvPr/>
        </p:nvSpPr>
        <p:spPr>
          <a:xfrm>
            <a:off x="2971800" y="3733800"/>
            <a:ext cx="6096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PME</a:t>
            </a:r>
            <a:endParaRPr lang="en-US" sz="1200" b="1" dirty="0"/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2133600" y="4648200"/>
            <a:ext cx="838200" cy="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2362200" y="1828800"/>
            <a:ext cx="609600" cy="3810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Core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cxnSp>
        <p:nvCxnSpPr>
          <p:cNvPr id="78" name="Straight Arrow Connector 77"/>
          <p:cNvCxnSpPr>
            <a:endCxn id="74" idx="2"/>
          </p:cNvCxnSpPr>
          <p:nvPr/>
        </p:nvCxnSpPr>
        <p:spPr>
          <a:xfrm flipH="1" flipV="1">
            <a:off x="2667000" y="2209800"/>
            <a:ext cx="18366" cy="9144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2743200" y="2362200"/>
            <a:ext cx="609600" cy="3810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Core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84" name="Rectangle 83"/>
          <p:cNvSpPr/>
          <p:nvPr/>
        </p:nvSpPr>
        <p:spPr>
          <a:xfrm>
            <a:off x="3124200" y="1828800"/>
            <a:ext cx="609600" cy="3810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Core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cxnSp>
        <p:nvCxnSpPr>
          <p:cNvPr id="86" name="Straight Arrow Connector 85"/>
          <p:cNvCxnSpPr>
            <a:endCxn id="84" idx="2"/>
          </p:cNvCxnSpPr>
          <p:nvPr/>
        </p:nvCxnSpPr>
        <p:spPr>
          <a:xfrm flipV="1">
            <a:off x="3429000" y="2209800"/>
            <a:ext cx="0" cy="9144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3505200" y="2362200"/>
            <a:ext cx="609600" cy="3810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Core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cxnSp>
        <p:nvCxnSpPr>
          <p:cNvPr id="89" name="Straight Connector 88"/>
          <p:cNvCxnSpPr>
            <a:stCxn id="88" idx="2"/>
          </p:cNvCxnSpPr>
          <p:nvPr/>
        </p:nvCxnSpPr>
        <p:spPr>
          <a:xfrm>
            <a:off x="3810000" y="2743200"/>
            <a:ext cx="0" cy="38100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97" idx="2"/>
          </p:cNvCxnSpPr>
          <p:nvPr/>
        </p:nvCxnSpPr>
        <p:spPr>
          <a:xfrm>
            <a:off x="4572000" y="2743200"/>
            <a:ext cx="0" cy="38100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3886200" y="1828800"/>
            <a:ext cx="609600" cy="3810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Core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cxnSp>
        <p:nvCxnSpPr>
          <p:cNvPr id="96" name="Straight Arrow Connector 95"/>
          <p:cNvCxnSpPr>
            <a:endCxn id="92" idx="2"/>
          </p:cNvCxnSpPr>
          <p:nvPr/>
        </p:nvCxnSpPr>
        <p:spPr>
          <a:xfrm flipH="1" flipV="1">
            <a:off x="4191000" y="2209800"/>
            <a:ext cx="18366" cy="9144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4267200" y="2362200"/>
            <a:ext cx="609600" cy="3810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Core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98" name="Rectangle 97"/>
          <p:cNvSpPr/>
          <p:nvPr/>
        </p:nvSpPr>
        <p:spPr>
          <a:xfrm>
            <a:off x="4648200" y="1828800"/>
            <a:ext cx="609600" cy="3810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Core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cxnSp>
        <p:nvCxnSpPr>
          <p:cNvPr id="100" name="Straight Arrow Connector 99"/>
          <p:cNvCxnSpPr>
            <a:endCxn id="98" idx="2"/>
          </p:cNvCxnSpPr>
          <p:nvPr/>
        </p:nvCxnSpPr>
        <p:spPr>
          <a:xfrm flipV="1">
            <a:off x="4953000" y="2209800"/>
            <a:ext cx="0" cy="9144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Left-Right Arrow 114"/>
          <p:cNvSpPr/>
          <p:nvPr/>
        </p:nvSpPr>
        <p:spPr>
          <a:xfrm>
            <a:off x="8001000" y="2667000"/>
            <a:ext cx="627966" cy="152400"/>
          </a:xfrm>
          <a:prstGeom prst="leftRightArrow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Left-Right Arrow 116"/>
          <p:cNvSpPr/>
          <p:nvPr/>
        </p:nvSpPr>
        <p:spPr>
          <a:xfrm>
            <a:off x="8001000" y="3200400"/>
            <a:ext cx="627966" cy="152400"/>
          </a:xfrm>
          <a:prstGeom prst="leftRightArrow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Left-Right Arrow 117"/>
          <p:cNvSpPr/>
          <p:nvPr/>
        </p:nvSpPr>
        <p:spPr>
          <a:xfrm>
            <a:off x="8001000" y="3886200"/>
            <a:ext cx="609600" cy="152400"/>
          </a:xfrm>
          <a:prstGeom prst="leftRightArrow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8" name="Shape 137"/>
          <p:cNvCxnSpPr>
            <a:endCxn id="81" idx="1"/>
          </p:cNvCxnSpPr>
          <p:nvPr/>
        </p:nvCxnSpPr>
        <p:spPr>
          <a:xfrm flipV="1">
            <a:off x="5410200" y="2705100"/>
            <a:ext cx="533400" cy="419100"/>
          </a:xfrm>
          <a:prstGeom prst="bentConnector3">
            <a:avLst>
              <a:gd name="adj1" fmla="val -286"/>
            </a:avLst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hape 141"/>
          <p:cNvCxnSpPr>
            <a:endCxn id="93" idx="1"/>
          </p:cNvCxnSpPr>
          <p:nvPr/>
        </p:nvCxnSpPr>
        <p:spPr>
          <a:xfrm>
            <a:off x="5410200" y="3505200"/>
            <a:ext cx="533400" cy="495300"/>
          </a:xfrm>
          <a:prstGeom prst="bentConnector3">
            <a:avLst>
              <a:gd name="adj1" fmla="val -2571"/>
            </a:avLst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>
            <a:stCxn id="49" idx="3"/>
            <a:endCxn id="79" idx="1"/>
          </p:cNvCxnSpPr>
          <p:nvPr/>
        </p:nvCxnSpPr>
        <p:spPr>
          <a:xfrm>
            <a:off x="5715000" y="3314700"/>
            <a:ext cx="228600" cy="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Rectangle 144"/>
          <p:cNvSpPr/>
          <p:nvPr/>
        </p:nvSpPr>
        <p:spPr>
          <a:xfrm>
            <a:off x="1219200" y="5486400"/>
            <a:ext cx="6096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10GE</a:t>
            </a:r>
            <a:endParaRPr lang="en-US" sz="1200" b="1" dirty="0"/>
          </a:p>
        </p:txBody>
      </p:sp>
      <p:sp>
        <p:nvSpPr>
          <p:cNvPr id="146" name="Rectangle 145"/>
          <p:cNvSpPr/>
          <p:nvPr/>
        </p:nvSpPr>
        <p:spPr>
          <a:xfrm>
            <a:off x="1828800" y="5486400"/>
            <a:ext cx="6096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4 x</a:t>
            </a:r>
          </a:p>
          <a:p>
            <a:pPr algn="ctr"/>
            <a:r>
              <a:rPr lang="en-US" sz="1200" b="1" dirty="0" smtClean="0"/>
              <a:t>1GE</a:t>
            </a:r>
            <a:endParaRPr lang="en-US" sz="1200" b="1" dirty="0"/>
          </a:p>
        </p:txBody>
      </p:sp>
      <p:sp>
        <p:nvSpPr>
          <p:cNvPr id="147" name="Rectangle 146"/>
          <p:cNvSpPr/>
          <p:nvPr/>
        </p:nvSpPr>
        <p:spPr>
          <a:xfrm>
            <a:off x="1219200" y="5181600"/>
            <a:ext cx="1219200" cy="3048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 smtClean="0"/>
              <a:t>FMan</a:t>
            </a:r>
            <a:endParaRPr lang="en-US" sz="1200" b="1" dirty="0"/>
          </a:p>
        </p:txBody>
      </p:sp>
      <p:sp>
        <p:nvSpPr>
          <p:cNvPr id="148" name="Rectangle 147"/>
          <p:cNvSpPr/>
          <p:nvPr/>
        </p:nvSpPr>
        <p:spPr>
          <a:xfrm>
            <a:off x="2667000" y="5486400"/>
            <a:ext cx="6096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10GE</a:t>
            </a:r>
            <a:endParaRPr lang="en-US" sz="1200" b="1" dirty="0"/>
          </a:p>
        </p:txBody>
      </p:sp>
      <p:sp>
        <p:nvSpPr>
          <p:cNvPr id="149" name="Rectangle 148"/>
          <p:cNvSpPr/>
          <p:nvPr/>
        </p:nvSpPr>
        <p:spPr>
          <a:xfrm>
            <a:off x="3276600" y="5486400"/>
            <a:ext cx="6096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4 x</a:t>
            </a:r>
          </a:p>
          <a:p>
            <a:pPr algn="ctr"/>
            <a:r>
              <a:rPr lang="en-US" sz="1200" b="1" dirty="0" smtClean="0"/>
              <a:t>1GE</a:t>
            </a:r>
            <a:endParaRPr lang="en-US" sz="1200" b="1" dirty="0"/>
          </a:p>
        </p:txBody>
      </p:sp>
      <p:sp>
        <p:nvSpPr>
          <p:cNvPr id="150" name="Rectangle 149"/>
          <p:cNvSpPr/>
          <p:nvPr/>
        </p:nvSpPr>
        <p:spPr>
          <a:xfrm>
            <a:off x="2667000" y="5181600"/>
            <a:ext cx="1219200" cy="3048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 smtClean="0"/>
              <a:t>FMan</a:t>
            </a:r>
            <a:endParaRPr lang="en-US" sz="1200" b="1" dirty="0"/>
          </a:p>
        </p:txBody>
      </p:sp>
      <p:cxnSp>
        <p:nvCxnSpPr>
          <p:cNvPr id="164" name="Straight Arrow Connector 163"/>
          <p:cNvCxnSpPr>
            <a:stCxn id="45" idx="2"/>
            <a:endCxn id="147" idx="0"/>
          </p:cNvCxnSpPr>
          <p:nvPr/>
        </p:nvCxnSpPr>
        <p:spPr>
          <a:xfrm>
            <a:off x="1828800" y="48768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/>
          <p:cNvCxnSpPr>
            <a:stCxn id="46" idx="2"/>
            <a:endCxn id="150" idx="0"/>
          </p:cNvCxnSpPr>
          <p:nvPr/>
        </p:nvCxnSpPr>
        <p:spPr>
          <a:xfrm>
            <a:off x="3276600" y="48768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/>
          <p:cNvCxnSpPr>
            <a:stCxn id="47" idx="2"/>
            <a:endCxn id="45" idx="0"/>
          </p:cNvCxnSpPr>
          <p:nvPr/>
        </p:nvCxnSpPr>
        <p:spPr>
          <a:xfrm>
            <a:off x="1828800" y="4191000"/>
            <a:ext cx="0" cy="2286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Arrow Connector 169"/>
          <p:cNvCxnSpPr>
            <a:stCxn id="48" idx="2"/>
            <a:endCxn id="46" idx="0"/>
          </p:cNvCxnSpPr>
          <p:nvPr/>
        </p:nvCxnSpPr>
        <p:spPr>
          <a:xfrm>
            <a:off x="3276600" y="4191000"/>
            <a:ext cx="0" cy="2286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flipH="1">
            <a:off x="2743200" y="4495800"/>
            <a:ext cx="2286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 flipV="1">
            <a:off x="2743200" y="4038600"/>
            <a:ext cx="0" cy="457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 flipH="1">
            <a:off x="2133600" y="4038600"/>
            <a:ext cx="6096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>
            <a:off x="2133600" y="4495800"/>
            <a:ext cx="2286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flipV="1">
            <a:off x="2362200" y="3886200"/>
            <a:ext cx="0" cy="609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2362200" y="3886200"/>
            <a:ext cx="6096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>
            <a:stCxn id="48" idx="0"/>
          </p:cNvCxnSpPr>
          <p:nvPr/>
        </p:nvCxnSpPr>
        <p:spPr>
          <a:xfrm flipV="1">
            <a:off x="3276600" y="3505200"/>
            <a:ext cx="0" cy="22860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>
            <a:stCxn id="47" idx="0"/>
          </p:cNvCxnSpPr>
          <p:nvPr/>
        </p:nvCxnSpPr>
        <p:spPr>
          <a:xfrm flipV="1">
            <a:off x="1828800" y="3505200"/>
            <a:ext cx="0" cy="22860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hape 225"/>
          <p:cNvCxnSpPr/>
          <p:nvPr/>
        </p:nvCxnSpPr>
        <p:spPr>
          <a:xfrm flipV="1">
            <a:off x="3581400" y="3505200"/>
            <a:ext cx="152400" cy="1143000"/>
          </a:xfrm>
          <a:prstGeom prst="bentConnector2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hape 227"/>
          <p:cNvCxnSpPr>
            <a:stCxn id="45" idx="1"/>
          </p:cNvCxnSpPr>
          <p:nvPr/>
        </p:nvCxnSpPr>
        <p:spPr>
          <a:xfrm rot="10800000">
            <a:off x="1371600" y="3505200"/>
            <a:ext cx="152400" cy="1143000"/>
          </a:xfrm>
          <a:prstGeom prst="bentConnector2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Arrow Connector 229"/>
          <p:cNvCxnSpPr/>
          <p:nvPr/>
        </p:nvCxnSpPr>
        <p:spPr>
          <a:xfrm flipV="1">
            <a:off x="3810000" y="3505200"/>
            <a:ext cx="0" cy="16764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Arrow Connector 231"/>
          <p:cNvCxnSpPr/>
          <p:nvPr/>
        </p:nvCxnSpPr>
        <p:spPr>
          <a:xfrm flipV="1">
            <a:off x="1295400" y="3505200"/>
            <a:ext cx="0" cy="16764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Left-Right Arrow 232"/>
          <p:cNvSpPr/>
          <p:nvPr/>
        </p:nvSpPr>
        <p:spPr>
          <a:xfrm>
            <a:off x="533400" y="6172200"/>
            <a:ext cx="7104966" cy="457200"/>
          </a:xfrm>
          <a:prstGeom prst="leftRightArrow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bg1"/>
                </a:solidFill>
              </a:rPr>
              <a:t>SerDes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71" name="Rectangle 270"/>
          <p:cNvSpPr/>
          <p:nvPr/>
        </p:nvSpPr>
        <p:spPr>
          <a:xfrm>
            <a:off x="4191000" y="510540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3 x</a:t>
            </a:r>
          </a:p>
          <a:p>
            <a:pPr algn="ctr"/>
            <a:r>
              <a:rPr lang="en-US" sz="1200" b="1" dirty="0" smtClean="0"/>
              <a:t>PCIe</a:t>
            </a:r>
            <a:endParaRPr lang="en-US" sz="1200" b="1" dirty="0"/>
          </a:p>
        </p:txBody>
      </p:sp>
      <p:sp>
        <p:nvSpPr>
          <p:cNvPr id="272" name="Rectangle 271"/>
          <p:cNvSpPr/>
          <p:nvPr/>
        </p:nvSpPr>
        <p:spPr>
          <a:xfrm>
            <a:off x="4876800" y="510540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2 x</a:t>
            </a:r>
          </a:p>
          <a:p>
            <a:pPr algn="ctr"/>
            <a:r>
              <a:rPr lang="en-US" sz="1200" b="1" dirty="0" smtClean="0"/>
              <a:t>sRIO</a:t>
            </a:r>
            <a:endParaRPr lang="en-US" sz="1200" b="1" dirty="0"/>
          </a:p>
        </p:txBody>
      </p:sp>
      <p:sp>
        <p:nvSpPr>
          <p:cNvPr id="288" name="Rectangle 287"/>
          <p:cNvSpPr/>
          <p:nvPr/>
        </p:nvSpPr>
        <p:spPr>
          <a:xfrm>
            <a:off x="5029200" y="4191000"/>
            <a:ext cx="5334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2 x</a:t>
            </a:r>
          </a:p>
          <a:p>
            <a:pPr algn="ctr"/>
            <a:r>
              <a:rPr lang="en-US" sz="1200" b="1" dirty="0" smtClean="0"/>
              <a:t>DMA</a:t>
            </a:r>
            <a:endParaRPr lang="en-US" sz="1200" b="1" dirty="0"/>
          </a:p>
        </p:txBody>
      </p:sp>
      <p:sp>
        <p:nvSpPr>
          <p:cNvPr id="289" name="Rectangle 288"/>
          <p:cNvSpPr/>
          <p:nvPr/>
        </p:nvSpPr>
        <p:spPr>
          <a:xfrm>
            <a:off x="4191000" y="4191000"/>
            <a:ext cx="5334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RIO</a:t>
            </a:r>
          </a:p>
          <a:p>
            <a:pPr algn="ctr"/>
            <a:r>
              <a:rPr lang="en-US" sz="1200" b="1" dirty="0" smtClean="0"/>
              <a:t>MU</a:t>
            </a:r>
            <a:endParaRPr lang="en-US" sz="1200" b="1" dirty="0"/>
          </a:p>
        </p:txBody>
      </p:sp>
      <p:sp>
        <p:nvSpPr>
          <p:cNvPr id="290" name="Rectangle 289"/>
          <p:cNvSpPr/>
          <p:nvPr/>
        </p:nvSpPr>
        <p:spPr>
          <a:xfrm>
            <a:off x="4191000" y="4648200"/>
            <a:ext cx="13716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On Chip</a:t>
            </a:r>
          </a:p>
          <a:p>
            <a:pPr algn="ctr"/>
            <a:r>
              <a:rPr lang="en-US" sz="1200" b="1" dirty="0" smtClean="0"/>
              <a:t> Network</a:t>
            </a:r>
            <a:endParaRPr lang="en-US" sz="1200" b="1" dirty="0"/>
          </a:p>
        </p:txBody>
      </p:sp>
      <p:cxnSp>
        <p:nvCxnSpPr>
          <p:cNvPr id="292" name="Straight Connector 291"/>
          <p:cNvCxnSpPr>
            <a:stCxn id="290" idx="0"/>
          </p:cNvCxnSpPr>
          <p:nvPr/>
        </p:nvCxnSpPr>
        <p:spPr>
          <a:xfrm flipV="1">
            <a:off x="4876800" y="3505200"/>
            <a:ext cx="0" cy="1143000"/>
          </a:xfrm>
          <a:prstGeom prst="line">
            <a:avLst/>
          </a:prstGeom>
          <a:ln cmpd="sng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Up-Down Arrow 335"/>
          <p:cNvSpPr/>
          <p:nvPr/>
        </p:nvSpPr>
        <p:spPr>
          <a:xfrm>
            <a:off x="5105400" y="5562600"/>
            <a:ext cx="152400" cy="685800"/>
          </a:xfrm>
          <a:prstGeom prst="upDown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Up-Down Arrow 336"/>
          <p:cNvSpPr/>
          <p:nvPr/>
        </p:nvSpPr>
        <p:spPr>
          <a:xfrm>
            <a:off x="4495800" y="5562600"/>
            <a:ext cx="152400" cy="685800"/>
          </a:xfrm>
          <a:prstGeom prst="upDown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" name="Up-Down Arrow 337"/>
          <p:cNvSpPr/>
          <p:nvPr/>
        </p:nvSpPr>
        <p:spPr>
          <a:xfrm>
            <a:off x="3505200" y="5943600"/>
            <a:ext cx="170766" cy="304800"/>
          </a:xfrm>
          <a:prstGeom prst="upDown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Up-Down Arrow 338"/>
          <p:cNvSpPr/>
          <p:nvPr/>
        </p:nvSpPr>
        <p:spPr>
          <a:xfrm>
            <a:off x="2895600" y="5943600"/>
            <a:ext cx="170766" cy="304800"/>
          </a:xfrm>
          <a:prstGeom prst="upDown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Up-Down Arrow 339"/>
          <p:cNvSpPr/>
          <p:nvPr/>
        </p:nvSpPr>
        <p:spPr>
          <a:xfrm>
            <a:off x="2057400" y="5943600"/>
            <a:ext cx="170766" cy="304800"/>
          </a:xfrm>
          <a:prstGeom prst="upDown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Up-Down Arrow 340"/>
          <p:cNvSpPr/>
          <p:nvPr/>
        </p:nvSpPr>
        <p:spPr>
          <a:xfrm>
            <a:off x="1447800" y="5943600"/>
            <a:ext cx="170766" cy="304800"/>
          </a:xfrm>
          <a:prstGeom prst="upDown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3" name="Straight Connector 342"/>
          <p:cNvCxnSpPr/>
          <p:nvPr/>
        </p:nvCxnSpPr>
        <p:spPr>
          <a:xfrm>
            <a:off x="2133600" y="4800600"/>
            <a:ext cx="685800" cy="0"/>
          </a:xfrm>
          <a:prstGeom prst="line">
            <a:avLst/>
          </a:prstGeom>
          <a:ln>
            <a:solidFill>
              <a:schemeClr val="bg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Straight Connector 344"/>
          <p:cNvCxnSpPr/>
          <p:nvPr/>
        </p:nvCxnSpPr>
        <p:spPr>
          <a:xfrm>
            <a:off x="2819400" y="4800600"/>
            <a:ext cx="0" cy="38100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Straight Connector 346"/>
          <p:cNvCxnSpPr/>
          <p:nvPr/>
        </p:nvCxnSpPr>
        <p:spPr>
          <a:xfrm flipH="1">
            <a:off x="2209800" y="5029200"/>
            <a:ext cx="8382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Straight Connector 348"/>
          <p:cNvCxnSpPr/>
          <p:nvPr/>
        </p:nvCxnSpPr>
        <p:spPr>
          <a:xfrm>
            <a:off x="2209800" y="5029200"/>
            <a:ext cx="0" cy="15240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Straight Connector 351"/>
          <p:cNvCxnSpPr/>
          <p:nvPr/>
        </p:nvCxnSpPr>
        <p:spPr>
          <a:xfrm flipV="1">
            <a:off x="3048000" y="4876800"/>
            <a:ext cx="0" cy="15240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1" name="Rectangle 360"/>
          <p:cNvSpPr/>
          <p:nvPr/>
        </p:nvSpPr>
        <p:spPr>
          <a:xfrm>
            <a:off x="6477000" y="4648200"/>
            <a:ext cx="1066800" cy="838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Real-Time</a:t>
            </a:r>
          </a:p>
          <a:p>
            <a:pPr algn="ctr"/>
            <a:r>
              <a:rPr lang="en-US" sz="1400" b="1" dirty="0" smtClean="0"/>
              <a:t>Debug</a:t>
            </a:r>
            <a:endParaRPr lang="en-US" sz="1400" b="1" dirty="0"/>
          </a:p>
        </p:txBody>
      </p:sp>
      <p:sp>
        <p:nvSpPr>
          <p:cNvPr id="362" name="Up-Down Arrow 361"/>
          <p:cNvSpPr/>
          <p:nvPr/>
        </p:nvSpPr>
        <p:spPr>
          <a:xfrm>
            <a:off x="6934200" y="5486400"/>
            <a:ext cx="170766" cy="762000"/>
          </a:xfrm>
          <a:prstGeom prst="upDown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Rectangle 362"/>
          <p:cNvSpPr/>
          <p:nvPr/>
        </p:nvSpPr>
        <p:spPr>
          <a:xfrm>
            <a:off x="381000" y="1676400"/>
            <a:ext cx="7943166" cy="4419600"/>
          </a:xfrm>
          <a:prstGeom prst="rect">
            <a:avLst/>
          </a:prstGeom>
          <a:noFill/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Agenda – Framework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Framework Steps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Identify components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Analyze information flows and identify safeguards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Apply security policy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152400" y="1905000"/>
            <a:ext cx="8839200" cy="4495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Policy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553200" y="2819400"/>
            <a:ext cx="1143000" cy="762000"/>
          </a:xfrm>
          <a:prstGeom prst="rect">
            <a:avLst/>
          </a:prstGeom>
          <a:solidFill>
            <a:srgbClr val="FFC000"/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Top Secret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Network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53200" y="4038600"/>
            <a:ext cx="1143000" cy="762000"/>
          </a:xfrm>
          <a:prstGeom prst="rect">
            <a:avLst/>
          </a:prstGeom>
          <a:solidFill>
            <a:srgbClr val="FF0000"/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Secret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Network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553200" y="5257800"/>
            <a:ext cx="1143000" cy="762000"/>
          </a:xfrm>
          <a:prstGeom prst="rect">
            <a:avLst/>
          </a:prstGeom>
          <a:solidFill>
            <a:srgbClr val="0070C0"/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Confidential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Network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562600" y="4038600"/>
            <a:ext cx="685800" cy="762000"/>
          </a:xfrm>
          <a:prstGeom prst="rect">
            <a:avLst/>
          </a:prstGeom>
          <a:solidFill>
            <a:schemeClr val="tx1"/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Guard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47800" y="2819400"/>
            <a:ext cx="1143000" cy="762000"/>
          </a:xfrm>
          <a:prstGeom prst="rect">
            <a:avLst/>
          </a:prstGeom>
          <a:solidFill>
            <a:srgbClr val="FFC000"/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Top Secret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Network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47800" y="4038600"/>
            <a:ext cx="1143000" cy="762000"/>
          </a:xfrm>
          <a:prstGeom prst="rect">
            <a:avLst/>
          </a:prstGeom>
          <a:solidFill>
            <a:srgbClr val="FF0000"/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Secret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Network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47800" y="5257800"/>
            <a:ext cx="1143000" cy="762000"/>
          </a:xfrm>
          <a:prstGeom prst="rect">
            <a:avLst/>
          </a:prstGeom>
          <a:solidFill>
            <a:srgbClr val="0070C0"/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Confidential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Network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95600" y="4038600"/>
            <a:ext cx="685800" cy="762000"/>
          </a:xfrm>
          <a:prstGeom prst="rect">
            <a:avLst/>
          </a:prstGeom>
          <a:solidFill>
            <a:schemeClr val="tx1"/>
          </a:solidFill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Guard</a:t>
            </a:r>
          </a:p>
        </p:txBody>
      </p:sp>
      <p:cxnSp>
        <p:nvCxnSpPr>
          <p:cNvPr id="17" name="Elbow Connector 16"/>
          <p:cNvCxnSpPr>
            <a:stCxn id="12" idx="3"/>
            <a:endCxn id="15" idx="1"/>
          </p:cNvCxnSpPr>
          <p:nvPr/>
        </p:nvCxnSpPr>
        <p:spPr>
          <a:xfrm>
            <a:off x="2590800" y="3200400"/>
            <a:ext cx="304800" cy="121920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14" idx="3"/>
            <a:endCxn id="15" idx="1"/>
          </p:cNvCxnSpPr>
          <p:nvPr/>
        </p:nvCxnSpPr>
        <p:spPr>
          <a:xfrm flipV="1">
            <a:off x="2590800" y="4419600"/>
            <a:ext cx="304800" cy="121920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3" idx="3"/>
            <a:endCxn id="15" idx="1"/>
          </p:cNvCxnSpPr>
          <p:nvPr/>
        </p:nvCxnSpPr>
        <p:spPr>
          <a:xfrm>
            <a:off x="2590800" y="4419600"/>
            <a:ext cx="304800" cy="0"/>
          </a:xfrm>
          <a:prstGeom prst="straightConnector1">
            <a:avLst/>
          </a:prstGeom>
          <a:ln>
            <a:solidFill>
              <a:schemeClr val="tx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8" idx="1"/>
            <a:endCxn id="11" idx="3"/>
          </p:cNvCxnSpPr>
          <p:nvPr/>
        </p:nvCxnSpPr>
        <p:spPr>
          <a:xfrm rot="10800000" flipV="1">
            <a:off x="6248400" y="3200400"/>
            <a:ext cx="304800" cy="121920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10" idx="1"/>
            <a:endCxn id="11" idx="3"/>
          </p:cNvCxnSpPr>
          <p:nvPr/>
        </p:nvCxnSpPr>
        <p:spPr>
          <a:xfrm rot="10800000">
            <a:off x="6248400" y="4419600"/>
            <a:ext cx="304800" cy="121920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75000"/>
              </a:schemeClr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9" idx="1"/>
            <a:endCxn id="11" idx="3"/>
          </p:cNvCxnSpPr>
          <p:nvPr/>
        </p:nvCxnSpPr>
        <p:spPr>
          <a:xfrm flipH="1">
            <a:off x="6248400" y="4419600"/>
            <a:ext cx="304800" cy="0"/>
          </a:xfrm>
          <a:prstGeom prst="straightConnector1">
            <a:avLst/>
          </a:prstGeom>
          <a:ln>
            <a:solidFill>
              <a:schemeClr val="tx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52400" y="1905000"/>
            <a:ext cx="12153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Red 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Networks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776203" y="1905000"/>
            <a:ext cx="12153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Red 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Networks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038600" y="3559314"/>
            <a:ext cx="11112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Black 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Network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219200" y="2667000"/>
            <a:ext cx="2667000" cy="3505200"/>
          </a:xfrm>
          <a:prstGeom prst="rect">
            <a:avLst/>
          </a:prstGeom>
          <a:noFill/>
          <a:ln cmpd="sng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5257800" y="2667000"/>
            <a:ext cx="2667000" cy="3505200"/>
          </a:xfrm>
          <a:prstGeom prst="rect">
            <a:avLst/>
          </a:prstGeom>
          <a:noFill/>
          <a:ln cmpd="sng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8" name="Straight Arrow Connector 87"/>
          <p:cNvCxnSpPr>
            <a:stCxn id="13" idx="1"/>
          </p:cNvCxnSpPr>
          <p:nvPr/>
        </p:nvCxnSpPr>
        <p:spPr>
          <a:xfrm flipH="1">
            <a:off x="457200" y="4419600"/>
            <a:ext cx="99060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14" idx="1"/>
          </p:cNvCxnSpPr>
          <p:nvPr/>
        </p:nvCxnSpPr>
        <p:spPr>
          <a:xfrm flipH="1">
            <a:off x="457200" y="5638800"/>
            <a:ext cx="99060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8" idx="3"/>
          </p:cNvCxnSpPr>
          <p:nvPr/>
        </p:nvCxnSpPr>
        <p:spPr>
          <a:xfrm>
            <a:off x="7696200" y="3200400"/>
            <a:ext cx="99060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9" idx="3"/>
          </p:cNvCxnSpPr>
          <p:nvPr/>
        </p:nvCxnSpPr>
        <p:spPr>
          <a:xfrm>
            <a:off x="7696200" y="4419600"/>
            <a:ext cx="99060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10" idx="3"/>
          </p:cNvCxnSpPr>
          <p:nvPr/>
        </p:nvCxnSpPr>
        <p:spPr>
          <a:xfrm>
            <a:off x="7696200" y="5638800"/>
            <a:ext cx="99060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1" idx="1"/>
            <a:endCxn id="15" idx="3"/>
          </p:cNvCxnSpPr>
          <p:nvPr/>
        </p:nvCxnSpPr>
        <p:spPr>
          <a:xfrm flipH="1">
            <a:off x="3581400" y="4419600"/>
            <a:ext cx="1981200" cy="0"/>
          </a:xfrm>
          <a:prstGeom prst="straightConnector1">
            <a:avLst/>
          </a:prstGeom>
          <a:ln w="50800"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2" idx="1"/>
          </p:cNvCxnSpPr>
          <p:nvPr/>
        </p:nvCxnSpPr>
        <p:spPr>
          <a:xfrm flipH="1">
            <a:off x="457200" y="3200400"/>
            <a:ext cx="990600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Rectangle 302"/>
          <p:cNvSpPr/>
          <p:nvPr/>
        </p:nvSpPr>
        <p:spPr>
          <a:xfrm>
            <a:off x="457200" y="1676400"/>
            <a:ext cx="8229600" cy="5029200"/>
          </a:xfrm>
          <a:prstGeom prst="rect">
            <a:avLst/>
          </a:prstGeom>
          <a:solidFill>
            <a:schemeClr val="tx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CBEA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23506" y="198120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MIC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3137906" y="198120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SPE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4052306" y="198120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SPE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4966706" y="198120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SPE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5881106" y="198120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SPE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2528306" y="2743200"/>
            <a:ext cx="76200" cy="609600"/>
          </a:xfrm>
          <a:prstGeom prst="rect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442706" y="2743200"/>
            <a:ext cx="76200" cy="609600"/>
          </a:xfrm>
          <a:prstGeom prst="rect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23506" y="472440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PPE</a:t>
            </a:r>
            <a:endParaRPr lang="en-US" b="1" dirty="0"/>
          </a:p>
        </p:txBody>
      </p:sp>
      <p:sp>
        <p:nvSpPr>
          <p:cNvPr id="16" name="Rectangle 15"/>
          <p:cNvSpPr/>
          <p:nvPr/>
        </p:nvSpPr>
        <p:spPr>
          <a:xfrm>
            <a:off x="3137906" y="472440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SPE</a:t>
            </a:r>
            <a:endParaRPr lang="en-US" b="1" dirty="0"/>
          </a:p>
        </p:txBody>
      </p:sp>
      <p:sp>
        <p:nvSpPr>
          <p:cNvPr id="17" name="Rectangle 16"/>
          <p:cNvSpPr/>
          <p:nvPr/>
        </p:nvSpPr>
        <p:spPr>
          <a:xfrm>
            <a:off x="4052306" y="472440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SPE</a:t>
            </a:r>
            <a:endParaRPr lang="en-US" b="1" dirty="0"/>
          </a:p>
        </p:txBody>
      </p:sp>
      <p:sp>
        <p:nvSpPr>
          <p:cNvPr id="18" name="Rectangle 17"/>
          <p:cNvSpPr/>
          <p:nvPr/>
        </p:nvSpPr>
        <p:spPr>
          <a:xfrm>
            <a:off x="4966706" y="472440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SPE</a:t>
            </a:r>
            <a:endParaRPr lang="en-US" b="1" dirty="0"/>
          </a:p>
        </p:txBody>
      </p:sp>
      <p:sp>
        <p:nvSpPr>
          <p:cNvPr id="19" name="Rectangle 18"/>
          <p:cNvSpPr/>
          <p:nvPr/>
        </p:nvSpPr>
        <p:spPr>
          <a:xfrm>
            <a:off x="5881106" y="472440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SPE</a:t>
            </a:r>
            <a:endParaRPr lang="en-US" b="1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2604506" y="2971800"/>
            <a:ext cx="83820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2604506" y="2819400"/>
            <a:ext cx="838200" cy="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2604506" y="3124200"/>
            <a:ext cx="838200" cy="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2604506" y="3276600"/>
            <a:ext cx="83820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2375906" y="3886200"/>
            <a:ext cx="1524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2375906" y="3276600"/>
            <a:ext cx="0" cy="609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375906" y="3276600"/>
            <a:ext cx="152400" cy="0"/>
          </a:xfrm>
          <a:prstGeom prst="line">
            <a:avLst/>
          </a:prstGeom>
          <a:ln>
            <a:solidFill>
              <a:schemeClr val="bg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2223506" y="2971800"/>
            <a:ext cx="304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2223506" y="2971800"/>
            <a:ext cx="0" cy="1219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2223506" y="4191000"/>
            <a:ext cx="3048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>
            <a:off x="2299706" y="4038600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2299706" y="3124200"/>
            <a:ext cx="0" cy="914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2299706" y="3124200"/>
            <a:ext cx="2286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H="1">
            <a:off x="2147306" y="4343400"/>
            <a:ext cx="381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V="1">
            <a:off x="2147306" y="2819400"/>
            <a:ext cx="0" cy="15240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2147306" y="2819400"/>
            <a:ext cx="3810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6" idx="2"/>
            <a:endCxn id="12" idx="0"/>
          </p:cNvCxnSpPr>
          <p:nvPr/>
        </p:nvCxnSpPr>
        <p:spPr>
          <a:xfrm>
            <a:off x="2566406" y="24384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stCxn id="7" idx="2"/>
            <a:endCxn id="13" idx="0"/>
          </p:cNvCxnSpPr>
          <p:nvPr/>
        </p:nvCxnSpPr>
        <p:spPr>
          <a:xfrm>
            <a:off x="3480806" y="24384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tangle 107"/>
          <p:cNvSpPr/>
          <p:nvPr/>
        </p:nvSpPr>
        <p:spPr>
          <a:xfrm>
            <a:off x="4357106" y="2743200"/>
            <a:ext cx="76200" cy="609600"/>
          </a:xfrm>
          <a:prstGeom prst="rect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0" name="Straight Arrow Connector 109"/>
          <p:cNvCxnSpPr>
            <a:stCxn id="8" idx="2"/>
            <a:endCxn id="108" idx="0"/>
          </p:cNvCxnSpPr>
          <p:nvPr/>
        </p:nvCxnSpPr>
        <p:spPr>
          <a:xfrm>
            <a:off x="4395206" y="24384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3518906" y="28194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3518906" y="2971800"/>
            <a:ext cx="8382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3518906" y="31242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3518906" y="3276600"/>
            <a:ext cx="8382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5271506" y="2743200"/>
            <a:ext cx="76200" cy="609600"/>
          </a:xfrm>
          <a:prstGeom prst="rect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/>
          <p:cNvSpPr/>
          <p:nvPr/>
        </p:nvSpPr>
        <p:spPr>
          <a:xfrm>
            <a:off x="6185906" y="2743200"/>
            <a:ext cx="76200" cy="609600"/>
          </a:xfrm>
          <a:prstGeom prst="rect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2" name="Straight Arrow Connector 121"/>
          <p:cNvCxnSpPr>
            <a:stCxn id="9" idx="2"/>
            <a:endCxn id="119" idx="0"/>
          </p:cNvCxnSpPr>
          <p:nvPr/>
        </p:nvCxnSpPr>
        <p:spPr>
          <a:xfrm>
            <a:off x="5309606" y="24384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10" idx="2"/>
            <a:endCxn id="120" idx="0"/>
          </p:cNvCxnSpPr>
          <p:nvPr/>
        </p:nvCxnSpPr>
        <p:spPr>
          <a:xfrm>
            <a:off x="6224006" y="24384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4433306" y="28194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4433306" y="2971800"/>
            <a:ext cx="8382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4433306" y="31242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4433306" y="3276600"/>
            <a:ext cx="8382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5347706" y="28194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5347706" y="2971800"/>
            <a:ext cx="8382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5347706" y="31242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5347706" y="3276600"/>
            <a:ext cx="8382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Rectangle 132"/>
          <p:cNvSpPr/>
          <p:nvPr/>
        </p:nvSpPr>
        <p:spPr>
          <a:xfrm>
            <a:off x="3442706" y="3810000"/>
            <a:ext cx="76200" cy="609600"/>
          </a:xfrm>
          <a:prstGeom prst="rect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/>
        </p:nvSpPr>
        <p:spPr>
          <a:xfrm>
            <a:off x="4357106" y="3810000"/>
            <a:ext cx="76200" cy="609600"/>
          </a:xfrm>
          <a:prstGeom prst="rect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/>
          <p:cNvSpPr/>
          <p:nvPr/>
        </p:nvSpPr>
        <p:spPr>
          <a:xfrm>
            <a:off x="5271506" y="3810000"/>
            <a:ext cx="76200" cy="609600"/>
          </a:xfrm>
          <a:prstGeom prst="rect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/>
        </p:nvSpPr>
        <p:spPr>
          <a:xfrm>
            <a:off x="6185906" y="3810000"/>
            <a:ext cx="76200" cy="609600"/>
          </a:xfrm>
          <a:prstGeom prst="rect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9" name="Straight Arrow Connector 138"/>
          <p:cNvCxnSpPr/>
          <p:nvPr/>
        </p:nvCxnSpPr>
        <p:spPr>
          <a:xfrm flipH="1">
            <a:off x="2604506" y="4038600"/>
            <a:ext cx="83820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/>
          <p:nvPr/>
        </p:nvCxnSpPr>
        <p:spPr>
          <a:xfrm flipH="1">
            <a:off x="3518906" y="4038600"/>
            <a:ext cx="83820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/>
          <p:nvPr/>
        </p:nvCxnSpPr>
        <p:spPr>
          <a:xfrm flipH="1">
            <a:off x="4433306" y="4038600"/>
            <a:ext cx="83820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/>
          <p:nvPr/>
        </p:nvCxnSpPr>
        <p:spPr>
          <a:xfrm flipH="1">
            <a:off x="5347706" y="4038600"/>
            <a:ext cx="83820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/>
          <p:nvPr/>
        </p:nvCxnSpPr>
        <p:spPr>
          <a:xfrm flipH="1">
            <a:off x="2604506" y="4343400"/>
            <a:ext cx="83820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 flipH="1">
            <a:off x="3518906" y="4343400"/>
            <a:ext cx="83820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 flipH="1">
            <a:off x="4433306" y="4343400"/>
            <a:ext cx="83820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/>
          <p:nvPr/>
        </p:nvCxnSpPr>
        <p:spPr>
          <a:xfrm flipH="1">
            <a:off x="5347706" y="4343400"/>
            <a:ext cx="838200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5347706" y="38862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5347706" y="41910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4433306" y="41910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3518906" y="41910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2604506" y="41910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4433306" y="38862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3518906" y="38862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2604506" y="38862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7176506" y="3886200"/>
            <a:ext cx="152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flipV="1">
            <a:off x="7328906" y="3276600"/>
            <a:ext cx="0" cy="609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 flipH="1">
            <a:off x="7176506" y="3276600"/>
            <a:ext cx="1524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>
            <a:off x="7176506" y="4038600"/>
            <a:ext cx="2286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flipV="1">
            <a:off x="7405106" y="3124200"/>
            <a:ext cx="0" cy="914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 flipH="1">
            <a:off x="7176506" y="3124200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>
            <a:off x="7176506" y="4191000"/>
            <a:ext cx="304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 flipV="1">
            <a:off x="7481306" y="2971800"/>
            <a:ext cx="0" cy="1219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 flipH="1">
            <a:off x="7176506" y="2971800"/>
            <a:ext cx="3048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>
            <a:off x="7176506" y="4343400"/>
            <a:ext cx="3810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flipV="1">
            <a:off x="7557506" y="2819400"/>
            <a:ext cx="0" cy="15240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 flipH="1">
            <a:off x="7176506" y="2819400"/>
            <a:ext cx="381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Rectangle 237"/>
          <p:cNvSpPr/>
          <p:nvPr/>
        </p:nvSpPr>
        <p:spPr>
          <a:xfrm>
            <a:off x="2528306" y="3810000"/>
            <a:ext cx="76200" cy="609600"/>
          </a:xfrm>
          <a:prstGeom prst="rect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0" name="Straight Arrow Connector 239"/>
          <p:cNvCxnSpPr>
            <a:stCxn id="238" idx="2"/>
            <a:endCxn id="15" idx="0"/>
          </p:cNvCxnSpPr>
          <p:nvPr/>
        </p:nvCxnSpPr>
        <p:spPr>
          <a:xfrm>
            <a:off x="2566406" y="44196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Arrow Connector 241"/>
          <p:cNvCxnSpPr>
            <a:stCxn id="133" idx="2"/>
            <a:endCxn id="16" idx="0"/>
          </p:cNvCxnSpPr>
          <p:nvPr/>
        </p:nvCxnSpPr>
        <p:spPr>
          <a:xfrm>
            <a:off x="3480806" y="44196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Arrow Connector 243"/>
          <p:cNvCxnSpPr>
            <a:stCxn id="134" idx="2"/>
            <a:endCxn id="17" idx="0"/>
          </p:cNvCxnSpPr>
          <p:nvPr/>
        </p:nvCxnSpPr>
        <p:spPr>
          <a:xfrm>
            <a:off x="4395206" y="44196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Arrow Connector 245"/>
          <p:cNvCxnSpPr>
            <a:stCxn id="135" idx="2"/>
            <a:endCxn id="18" idx="0"/>
          </p:cNvCxnSpPr>
          <p:nvPr/>
        </p:nvCxnSpPr>
        <p:spPr>
          <a:xfrm>
            <a:off x="5309606" y="44196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Arrow Connector 247"/>
          <p:cNvCxnSpPr>
            <a:stCxn id="136" idx="2"/>
            <a:endCxn id="19" idx="0"/>
          </p:cNvCxnSpPr>
          <p:nvPr/>
        </p:nvCxnSpPr>
        <p:spPr>
          <a:xfrm>
            <a:off x="6224006" y="44196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Rectangle 248"/>
          <p:cNvSpPr/>
          <p:nvPr/>
        </p:nvSpPr>
        <p:spPr>
          <a:xfrm>
            <a:off x="6795506" y="198120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IOIF0</a:t>
            </a:r>
            <a:endParaRPr lang="en-US" sz="1600" b="1" dirty="0"/>
          </a:p>
        </p:txBody>
      </p:sp>
      <p:sp>
        <p:nvSpPr>
          <p:cNvPr id="250" name="Rectangle 249"/>
          <p:cNvSpPr/>
          <p:nvPr/>
        </p:nvSpPr>
        <p:spPr>
          <a:xfrm>
            <a:off x="6795506" y="4724400"/>
            <a:ext cx="685800" cy="4572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IOIF1</a:t>
            </a:r>
            <a:endParaRPr lang="en-US" sz="1600" b="1" dirty="0"/>
          </a:p>
        </p:txBody>
      </p:sp>
      <p:sp>
        <p:nvSpPr>
          <p:cNvPr id="254" name="Rectangle 253"/>
          <p:cNvSpPr/>
          <p:nvPr/>
        </p:nvSpPr>
        <p:spPr>
          <a:xfrm>
            <a:off x="7100306" y="3810000"/>
            <a:ext cx="76200" cy="609600"/>
          </a:xfrm>
          <a:prstGeom prst="rect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6" name="Straight Arrow Connector 255"/>
          <p:cNvCxnSpPr>
            <a:stCxn id="254" idx="2"/>
            <a:endCxn id="250" idx="0"/>
          </p:cNvCxnSpPr>
          <p:nvPr/>
        </p:nvCxnSpPr>
        <p:spPr>
          <a:xfrm>
            <a:off x="7138406" y="44196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Rectangle 263"/>
          <p:cNvSpPr/>
          <p:nvPr/>
        </p:nvSpPr>
        <p:spPr>
          <a:xfrm>
            <a:off x="7100306" y="2743200"/>
            <a:ext cx="76200" cy="609600"/>
          </a:xfrm>
          <a:prstGeom prst="rect">
            <a:avLst/>
          </a:prstGeom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5" name="Straight Connector 264"/>
          <p:cNvCxnSpPr/>
          <p:nvPr/>
        </p:nvCxnSpPr>
        <p:spPr>
          <a:xfrm>
            <a:off x="6262106" y="28194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/>
          <p:nvPr/>
        </p:nvCxnSpPr>
        <p:spPr>
          <a:xfrm>
            <a:off x="6262106" y="2971800"/>
            <a:ext cx="8382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/>
          <p:nvPr/>
        </p:nvCxnSpPr>
        <p:spPr>
          <a:xfrm>
            <a:off x="6262106" y="31242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>
            <a:off x="6262106" y="3276600"/>
            <a:ext cx="8382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>
            <a:off x="6262106" y="38862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/>
          <p:cNvCxnSpPr/>
          <p:nvPr/>
        </p:nvCxnSpPr>
        <p:spPr>
          <a:xfrm>
            <a:off x="6262106" y="4038600"/>
            <a:ext cx="8382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Connector 270"/>
          <p:cNvCxnSpPr/>
          <p:nvPr/>
        </p:nvCxnSpPr>
        <p:spPr>
          <a:xfrm>
            <a:off x="6262106" y="4191000"/>
            <a:ext cx="838200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/>
          <p:cNvCxnSpPr/>
          <p:nvPr/>
        </p:nvCxnSpPr>
        <p:spPr>
          <a:xfrm>
            <a:off x="6262106" y="4343400"/>
            <a:ext cx="838200" cy="0"/>
          </a:xfrm>
          <a:prstGeom prst="line">
            <a:avLst/>
          </a:prstGeom>
          <a:ln>
            <a:solidFill>
              <a:schemeClr val="bg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Arrow Connector 273"/>
          <p:cNvCxnSpPr>
            <a:stCxn id="249" idx="2"/>
            <a:endCxn id="264" idx="0"/>
          </p:cNvCxnSpPr>
          <p:nvPr/>
        </p:nvCxnSpPr>
        <p:spPr>
          <a:xfrm>
            <a:off x="7138406" y="24384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Rectangle 276"/>
          <p:cNvSpPr/>
          <p:nvPr/>
        </p:nvSpPr>
        <p:spPr>
          <a:xfrm>
            <a:off x="1994906" y="5486400"/>
            <a:ext cx="1066800" cy="3048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L2 Cache</a:t>
            </a:r>
            <a:endParaRPr lang="en-US" sz="1200" dirty="0"/>
          </a:p>
        </p:txBody>
      </p:sp>
      <p:sp>
        <p:nvSpPr>
          <p:cNvPr id="278" name="Rectangle 277"/>
          <p:cNvSpPr/>
          <p:nvPr/>
        </p:nvSpPr>
        <p:spPr>
          <a:xfrm>
            <a:off x="1994906" y="5791200"/>
            <a:ext cx="533400" cy="3048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L1 D</a:t>
            </a:r>
            <a:endParaRPr lang="en-US" sz="1200" dirty="0"/>
          </a:p>
        </p:txBody>
      </p:sp>
      <p:sp>
        <p:nvSpPr>
          <p:cNvPr id="279" name="Rectangle 278"/>
          <p:cNvSpPr/>
          <p:nvPr/>
        </p:nvSpPr>
        <p:spPr>
          <a:xfrm>
            <a:off x="2528306" y="5791200"/>
            <a:ext cx="533400" cy="3048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L1 I</a:t>
            </a:r>
            <a:endParaRPr lang="en-US" sz="1200" dirty="0"/>
          </a:p>
        </p:txBody>
      </p:sp>
      <p:sp>
        <p:nvSpPr>
          <p:cNvPr id="280" name="Rectangle 279"/>
          <p:cNvSpPr/>
          <p:nvPr/>
        </p:nvSpPr>
        <p:spPr>
          <a:xfrm>
            <a:off x="1994906" y="6096000"/>
            <a:ext cx="1066800" cy="3048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SMT Core</a:t>
            </a:r>
            <a:endParaRPr lang="en-US" sz="1200" dirty="0"/>
          </a:p>
        </p:txBody>
      </p:sp>
      <p:sp>
        <p:nvSpPr>
          <p:cNvPr id="291" name="Rectangle 290"/>
          <p:cNvSpPr/>
          <p:nvPr/>
        </p:nvSpPr>
        <p:spPr>
          <a:xfrm>
            <a:off x="4738106" y="5486400"/>
            <a:ext cx="1066800" cy="6096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Local</a:t>
            </a:r>
          </a:p>
          <a:p>
            <a:pPr algn="ctr"/>
            <a:r>
              <a:rPr lang="en-US" sz="1200" dirty="0" smtClean="0"/>
              <a:t>Store</a:t>
            </a:r>
            <a:endParaRPr lang="en-US" sz="1200" dirty="0"/>
          </a:p>
        </p:txBody>
      </p:sp>
      <p:sp>
        <p:nvSpPr>
          <p:cNvPr id="302" name="Rectangle 301"/>
          <p:cNvSpPr/>
          <p:nvPr/>
        </p:nvSpPr>
        <p:spPr>
          <a:xfrm>
            <a:off x="1842506" y="1828800"/>
            <a:ext cx="5943600" cy="4724400"/>
          </a:xfrm>
          <a:prstGeom prst="rect">
            <a:avLst/>
          </a:prstGeom>
          <a:noFill/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Rectangle 292"/>
          <p:cNvSpPr/>
          <p:nvPr/>
        </p:nvSpPr>
        <p:spPr>
          <a:xfrm>
            <a:off x="4738106" y="6096000"/>
            <a:ext cx="1066800" cy="304800"/>
          </a:xfrm>
          <a:prstGeom prst="rect">
            <a:avLst/>
          </a:prstGeom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SPU Core</a:t>
            </a:r>
            <a:endParaRPr lang="en-US" sz="1200" dirty="0"/>
          </a:p>
        </p:txBody>
      </p:sp>
      <p:sp>
        <p:nvSpPr>
          <p:cNvPr id="304" name="Left-Right Arrow 303"/>
          <p:cNvSpPr/>
          <p:nvPr/>
        </p:nvSpPr>
        <p:spPr>
          <a:xfrm>
            <a:off x="1537706" y="2133600"/>
            <a:ext cx="609600" cy="152400"/>
          </a:xfrm>
          <a:prstGeom prst="leftRightArrow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TextBox 304"/>
          <p:cNvSpPr txBox="1"/>
          <p:nvPr/>
        </p:nvSpPr>
        <p:spPr>
          <a:xfrm>
            <a:off x="470906" y="1981200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Memory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06" name="TextBox 305"/>
          <p:cNvSpPr txBox="1"/>
          <p:nvPr/>
        </p:nvSpPr>
        <p:spPr>
          <a:xfrm>
            <a:off x="8243306" y="1981200"/>
            <a:ext cx="5196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I/O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07" name="Left-Right Arrow 306"/>
          <p:cNvSpPr/>
          <p:nvPr/>
        </p:nvSpPr>
        <p:spPr>
          <a:xfrm>
            <a:off x="7557506" y="2133600"/>
            <a:ext cx="609600" cy="152400"/>
          </a:xfrm>
          <a:prstGeom prst="leftRightArrow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Left-Right Arrow 307"/>
          <p:cNvSpPr/>
          <p:nvPr/>
        </p:nvSpPr>
        <p:spPr>
          <a:xfrm>
            <a:off x="7557506" y="4876800"/>
            <a:ext cx="609600" cy="152400"/>
          </a:xfrm>
          <a:prstGeom prst="leftRightArrow">
            <a:avLst/>
          </a:prstGeom>
          <a:solidFill>
            <a:schemeClr val="tx1">
              <a:lumMod val="85000"/>
            </a:schemeClr>
          </a:solidFill>
          <a:ln cmpd="sng"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TextBox 309"/>
          <p:cNvSpPr txBox="1"/>
          <p:nvPr/>
        </p:nvSpPr>
        <p:spPr>
          <a:xfrm>
            <a:off x="8243306" y="4724400"/>
            <a:ext cx="5196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I/O</a:t>
            </a:r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312" name="Straight Connector 311"/>
          <p:cNvCxnSpPr/>
          <p:nvPr/>
        </p:nvCxnSpPr>
        <p:spPr>
          <a:xfrm flipH="1">
            <a:off x="1994906" y="5181600"/>
            <a:ext cx="2286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/>
          <p:cNvCxnSpPr/>
          <p:nvPr/>
        </p:nvCxnSpPr>
        <p:spPr>
          <a:xfrm>
            <a:off x="2909306" y="5181600"/>
            <a:ext cx="1524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/>
          <p:cNvCxnSpPr/>
          <p:nvPr/>
        </p:nvCxnSpPr>
        <p:spPr>
          <a:xfrm flipH="1">
            <a:off x="4738106" y="5181600"/>
            <a:ext cx="2286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/>
          <p:cNvCxnSpPr/>
          <p:nvPr/>
        </p:nvCxnSpPr>
        <p:spPr>
          <a:xfrm>
            <a:off x="5652506" y="5181600"/>
            <a:ext cx="1524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Ryan'sTemplate</Template>
  <TotalTime>11911</TotalTime>
  <Words>1123</Words>
  <Application>Microsoft Office PowerPoint</Application>
  <PresentationFormat>On-screen Show (4:3)</PresentationFormat>
  <Paragraphs>530</Paragraphs>
  <Slides>30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Module</vt:lpstr>
      <vt:lpstr>Framework for Evaluating Information Flows in Multicore Architectures for High Assurance Systems</vt:lpstr>
      <vt:lpstr>Agenda</vt:lpstr>
      <vt:lpstr>Secure System Architecture Progression  </vt:lpstr>
      <vt:lpstr>2006 – Cell Processor</vt:lpstr>
      <vt:lpstr>2007 – Intel Core i</vt:lpstr>
      <vt:lpstr>2008 – Freescale P4080</vt:lpstr>
      <vt:lpstr>Agenda – Framework Introduction</vt:lpstr>
      <vt:lpstr>Security Policy</vt:lpstr>
      <vt:lpstr>CBEA</vt:lpstr>
      <vt:lpstr>CBEA – Identified Components</vt:lpstr>
      <vt:lpstr>CBEA – Individual Components</vt:lpstr>
      <vt:lpstr>CBEA –  Summary</vt:lpstr>
      <vt:lpstr>2007 – Intel Core i</vt:lpstr>
      <vt:lpstr>Intel Core i – Identified Components</vt:lpstr>
      <vt:lpstr>Intel Core i</vt:lpstr>
      <vt:lpstr>Intel Core i - Interrupts </vt:lpstr>
      <vt:lpstr>Core i –  ICR Register Description</vt:lpstr>
      <vt:lpstr>Core i –  ICR vs. MDR</vt:lpstr>
      <vt:lpstr>Core i –  SIPI Attack</vt:lpstr>
      <vt:lpstr>Core i –  Summary</vt:lpstr>
      <vt:lpstr>Freescale P4080</vt:lpstr>
      <vt:lpstr>P4080 – Logical Partitions</vt:lpstr>
      <vt:lpstr>P4080 – Identified Components</vt:lpstr>
      <vt:lpstr>P4080 – Identified Components (2)</vt:lpstr>
      <vt:lpstr>P4080 – Individual Components</vt:lpstr>
      <vt:lpstr>P4080 –  DPAA Analysis</vt:lpstr>
      <vt:lpstr>P4080 – Grouped Components</vt:lpstr>
      <vt:lpstr>P4080 –  Summary</vt:lpstr>
      <vt:lpstr>Framework summary</vt:lpstr>
      <vt:lpstr>Agenda – Questions and Answers</vt:lpstr>
    </vt:vector>
  </TitlesOfParts>
  <Company>Schweitzer Engineering Laboratories,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ryanbr</dc:creator>
  <cp:lastModifiedBy>Ryan Bradetich</cp:lastModifiedBy>
  <cp:revision>731</cp:revision>
  <dcterms:created xsi:type="dcterms:W3CDTF">2011-04-16T00:45:52Z</dcterms:created>
  <dcterms:modified xsi:type="dcterms:W3CDTF">2012-04-30T12:14:59Z</dcterms:modified>
</cp:coreProperties>
</file>