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19.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theme/theme22.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commentAuthors.xml" ContentType="application/vnd.openxmlformats-officedocument.presentationml.commentAuthors+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slideMasters/slideMaster21.xml" ContentType="application/vnd.openxmlformats-officedocument.presentationml.slideMaster+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62" r:id="rId3"/>
    <p:sldMasterId id="2147483668" r:id="rId4"/>
    <p:sldMasterId id="2147483670" r:id="rId5"/>
    <p:sldMasterId id="2147483672" r:id="rId6"/>
    <p:sldMasterId id="2147483698" r:id="rId7"/>
    <p:sldMasterId id="2147483700" r:id="rId8"/>
    <p:sldMasterId id="2147483710" r:id="rId9"/>
    <p:sldMasterId id="2147483716" r:id="rId10"/>
    <p:sldMasterId id="2147483718" r:id="rId11"/>
    <p:sldMasterId id="2147483724" r:id="rId12"/>
    <p:sldMasterId id="2147483726" r:id="rId13"/>
    <p:sldMasterId id="2147483741" r:id="rId14"/>
    <p:sldMasterId id="2147483745" r:id="rId15"/>
    <p:sldMasterId id="2147483749" r:id="rId16"/>
    <p:sldMasterId id="2147483759" r:id="rId17"/>
    <p:sldMasterId id="2147483761" r:id="rId18"/>
    <p:sldMasterId id="2147483763" r:id="rId19"/>
    <p:sldMasterId id="2147483765" r:id="rId20"/>
    <p:sldMasterId id="2147483767" r:id="rId21"/>
  </p:sldMasterIdLst>
  <p:notesMasterIdLst>
    <p:notesMasterId r:id="rId78"/>
  </p:notesMasterIdLst>
  <p:handoutMasterIdLst>
    <p:handoutMasterId r:id="rId79"/>
  </p:handoutMasterIdLst>
  <p:sldIdLst>
    <p:sldId id="269" r:id="rId22"/>
    <p:sldId id="375" r:id="rId23"/>
    <p:sldId id="549" r:id="rId24"/>
    <p:sldId id="542" r:id="rId25"/>
    <p:sldId id="364" r:id="rId26"/>
    <p:sldId id="370" r:id="rId27"/>
    <p:sldId id="499" r:id="rId28"/>
    <p:sldId id="500" r:id="rId29"/>
    <p:sldId id="486" r:id="rId30"/>
    <p:sldId id="507" r:id="rId31"/>
    <p:sldId id="508" r:id="rId32"/>
    <p:sldId id="454" r:id="rId33"/>
    <p:sldId id="455" r:id="rId34"/>
    <p:sldId id="529" r:id="rId35"/>
    <p:sldId id="489" r:id="rId36"/>
    <p:sldId id="540" r:id="rId37"/>
    <p:sldId id="461" r:id="rId38"/>
    <p:sldId id="462" r:id="rId39"/>
    <p:sldId id="513" r:id="rId40"/>
    <p:sldId id="533" r:id="rId41"/>
    <p:sldId id="530" r:id="rId42"/>
    <p:sldId id="541" r:id="rId43"/>
    <p:sldId id="543" r:id="rId44"/>
    <p:sldId id="448" r:id="rId45"/>
    <p:sldId id="365" r:id="rId46"/>
    <p:sldId id="545" r:id="rId47"/>
    <p:sldId id="477" r:id="rId48"/>
    <p:sldId id="547" r:id="rId49"/>
    <p:sldId id="488" r:id="rId50"/>
    <p:sldId id="548" r:id="rId51"/>
    <p:sldId id="478" r:id="rId52"/>
    <p:sldId id="487" r:id="rId53"/>
    <p:sldId id="528" r:id="rId54"/>
    <p:sldId id="527" r:id="rId55"/>
    <p:sldId id="333" r:id="rId56"/>
    <p:sldId id="490" r:id="rId57"/>
    <p:sldId id="519" r:id="rId58"/>
    <p:sldId id="449" r:id="rId59"/>
    <p:sldId id="466" r:id="rId60"/>
    <p:sldId id="467" r:id="rId61"/>
    <p:sldId id="544" r:id="rId62"/>
    <p:sldId id="546" r:id="rId63"/>
    <p:sldId id="496" r:id="rId64"/>
    <p:sldId id="456" r:id="rId65"/>
    <p:sldId id="457" r:id="rId66"/>
    <p:sldId id="515" r:id="rId67"/>
    <p:sldId id="517" r:id="rId68"/>
    <p:sldId id="492" r:id="rId69"/>
    <p:sldId id="493" r:id="rId70"/>
    <p:sldId id="494" r:id="rId71"/>
    <p:sldId id="509" r:id="rId72"/>
    <p:sldId id="510" r:id="rId73"/>
    <p:sldId id="511" r:id="rId74"/>
    <p:sldId id="512" r:id="rId75"/>
    <p:sldId id="459" r:id="rId76"/>
    <p:sldId id="460" r:id="rId77"/>
  </p:sldIdLst>
  <p:sldSz cx="9144000" cy="6858000" type="screen4x3"/>
  <p:notesSz cx="6858000" cy="92964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Feiler" initials="ph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BFDA1"/>
    <a:srgbClr val="F07056"/>
    <a:srgbClr val="FFAF9F"/>
    <a:srgbClr val="DDDDDD"/>
    <a:srgbClr val="EAEAEA"/>
    <a:srgbClr val="8B0304"/>
    <a:srgbClr val="6B121E"/>
    <a:srgbClr val="5C0E17"/>
    <a:srgbClr val="FFFF00"/>
    <a:srgbClr val="BBAD6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2565" autoAdjust="0"/>
  </p:normalViewPr>
  <p:slideViewPr>
    <p:cSldViewPr snapToGrid="0" showGuides="1">
      <p:cViewPr>
        <p:scale>
          <a:sx n="79" d="100"/>
          <a:sy n="79" d="100"/>
        </p:scale>
        <p:origin x="-374" y="-62"/>
      </p:cViewPr>
      <p:guideLst>
        <p:guide orient="horz" pos="2160"/>
        <p:guide pos="2880"/>
      </p:guideLst>
    </p:cSldViewPr>
  </p:slideViewPr>
  <p:outlineViewPr>
    <p:cViewPr>
      <p:scale>
        <a:sx n="33" d="100"/>
        <a:sy n="33" d="100"/>
      </p:scale>
      <p:origin x="0" y="2322"/>
    </p:cViewPr>
  </p:outlineViewPr>
  <p:notesTextViewPr>
    <p:cViewPr>
      <p:scale>
        <a:sx n="100" d="100"/>
        <a:sy n="100" d="100"/>
      </p:scale>
      <p:origin x="0" y="0"/>
    </p:cViewPr>
  </p:notesTextViewPr>
  <p:sorterViewPr>
    <p:cViewPr>
      <p:scale>
        <a:sx n="66" d="100"/>
        <a:sy n="66" d="100"/>
      </p:scale>
      <p:origin x="0" y="5050"/>
    </p:cViewPr>
  </p:sorterViewPr>
  <p:notesViewPr>
    <p:cSldViewPr snapToGrid="0" showGuides="1">
      <p:cViewPr varScale="1">
        <p:scale>
          <a:sx n="60" d="100"/>
          <a:sy n="60" d="100"/>
        </p:scale>
        <p:origin x="-2611" y="-86"/>
      </p:cViewPr>
      <p:guideLst>
        <p:guide orient="horz" pos="2928"/>
        <p:guide pos="216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0"/>
            <a:ext cx="2972004" cy="464820"/>
          </a:xfrm>
          <a:prstGeom prst="rect">
            <a:avLst/>
          </a:prstGeom>
          <a:noFill/>
          <a:ln w="9525">
            <a:noFill/>
            <a:miter lim="800000"/>
            <a:headEnd/>
            <a:tailEnd/>
          </a:ln>
          <a:effectLst/>
        </p:spPr>
        <p:txBody>
          <a:bodyPr vert="horz" wrap="square" lIns="92304" tIns="46153" rIns="92304" bIns="46153" numCol="1" anchor="t" anchorCtr="0" compatLnSpc="1">
            <a:prstTxWarp prst="textNoShape">
              <a:avLst/>
            </a:prstTxWarp>
          </a:bodyPr>
          <a:lstStyle>
            <a:lvl1pPr defTabSz="923361">
              <a:defRPr sz="1200" b="0" smtClean="0"/>
            </a:lvl1pPr>
          </a:lstStyle>
          <a:p>
            <a:pPr>
              <a:defRPr/>
            </a:pPr>
            <a:endParaRPr lang="en-US" altLang="zh-TW"/>
          </a:p>
        </p:txBody>
      </p:sp>
      <p:sp>
        <p:nvSpPr>
          <p:cNvPr id="40963" name="Rectangle 3"/>
          <p:cNvSpPr>
            <a:spLocks noGrp="1" noChangeArrowheads="1"/>
          </p:cNvSpPr>
          <p:nvPr>
            <p:ph type="dt" sz="quarter" idx="1"/>
          </p:nvPr>
        </p:nvSpPr>
        <p:spPr bwMode="auto">
          <a:xfrm>
            <a:off x="3884463" y="0"/>
            <a:ext cx="2972004" cy="464820"/>
          </a:xfrm>
          <a:prstGeom prst="rect">
            <a:avLst/>
          </a:prstGeom>
          <a:noFill/>
          <a:ln w="9525">
            <a:noFill/>
            <a:miter lim="800000"/>
            <a:headEnd/>
            <a:tailEnd/>
          </a:ln>
          <a:effectLst/>
        </p:spPr>
        <p:txBody>
          <a:bodyPr vert="horz" wrap="square" lIns="92304" tIns="46153" rIns="92304" bIns="46153" numCol="1" anchor="t" anchorCtr="0" compatLnSpc="1">
            <a:prstTxWarp prst="textNoShape">
              <a:avLst/>
            </a:prstTxWarp>
          </a:bodyPr>
          <a:lstStyle>
            <a:lvl1pPr algn="r" defTabSz="923361">
              <a:defRPr sz="1200" b="0" smtClean="0"/>
            </a:lvl1pPr>
          </a:lstStyle>
          <a:p>
            <a:pPr>
              <a:defRPr/>
            </a:pPr>
            <a:endParaRPr lang="en-US" altLang="zh-TW"/>
          </a:p>
        </p:txBody>
      </p:sp>
      <p:sp>
        <p:nvSpPr>
          <p:cNvPr id="40964" name="Rectangle 4"/>
          <p:cNvSpPr>
            <a:spLocks noGrp="1" noChangeArrowheads="1"/>
          </p:cNvSpPr>
          <p:nvPr>
            <p:ph type="ftr" sz="quarter" idx="2"/>
          </p:nvPr>
        </p:nvSpPr>
        <p:spPr bwMode="auto">
          <a:xfrm>
            <a:off x="1" y="8830010"/>
            <a:ext cx="2972004" cy="464820"/>
          </a:xfrm>
          <a:prstGeom prst="rect">
            <a:avLst/>
          </a:prstGeom>
          <a:noFill/>
          <a:ln w="9525">
            <a:noFill/>
            <a:miter lim="800000"/>
            <a:headEnd/>
            <a:tailEnd/>
          </a:ln>
          <a:effectLst/>
        </p:spPr>
        <p:txBody>
          <a:bodyPr vert="horz" wrap="square" lIns="92304" tIns="46153" rIns="92304" bIns="46153" numCol="1" anchor="b" anchorCtr="0" compatLnSpc="1">
            <a:prstTxWarp prst="textNoShape">
              <a:avLst/>
            </a:prstTxWarp>
          </a:bodyPr>
          <a:lstStyle>
            <a:lvl1pPr defTabSz="923361">
              <a:defRPr sz="1200" b="0" smtClean="0"/>
            </a:lvl1pPr>
          </a:lstStyle>
          <a:p>
            <a:pPr>
              <a:defRPr/>
            </a:pPr>
            <a:endParaRPr lang="en-US" altLang="zh-TW"/>
          </a:p>
        </p:txBody>
      </p:sp>
      <p:sp>
        <p:nvSpPr>
          <p:cNvPr id="40965" name="Rectangle 5"/>
          <p:cNvSpPr>
            <a:spLocks noGrp="1" noChangeArrowheads="1"/>
          </p:cNvSpPr>
          <p:nvPr>
            <p:ph type="sldNum" sz="quarter" idx="3"/>
          </p:nvPr>
        </p:nvSpPr>
        <p:spPr bwMode="auto">
          <a:xfrm>
            <a:off x="3884463" y="8830010"/>
            <a:ext cx="2972004" cy="464820"/>
          </a:xfrm>
          <a:prstGeom prst="rect">
            <a:avLst/>
          </a:prstGeom>
          <a:noFill/>
          <a:ln w="9525">
            <a:noFill/>
            <a:miter lim="800000"/>
            <a:headEnd/>
            <a:tailEnd/>
          </a:ln>
          <a:effectLst/>
        </p:spPr>
        <p:txBody>
          <a:bodyPr vert="horz" wrap="square" lIns="92304" tIns="46153" rIns="92304" bIns="46153" numCol="1" anchor="b" anchorCtr="0" compatLnSpc="1">
            <a:prstTxWarp prst="textNoShape">
              <a:avLst/>
            </a:prstTxWarp>
          </a:bodyPr>
          <a:lstStyle>
            <a:lvl1pPr algn="r" defTabSz="923361">
              <a:defRPr sz="1200" b="0" smtClean="0"/>
            </a:lvl1pPr>
          </a:lstStyle>
          <a:p>
            <a:pPr>
              <a:defRPr/>
            </a:pPr>
            <a:fld id="{0B5F4331-4378-42A1-BA0F-AE0A7108C0C7}" type="slidenum">
              <a:rPr lang="zh-TW" altLang="en-US"/>
              <a:pPr>
                <a:defRPr/>
              </a:pPr>
              <a:t>‹#›</a:t>
            </a:fld>
            <a:endParaRPr lang="en-US" altLang="zh-TW"/>
          </a:p>
        </p:txBody>
      </p:sp>
    </p:spTree>
    <p:extLst>
      <p:ext uri="{BB962C8B-B14F-4D97-AF65-F5344CB8AC3E}">
        <p14:creationId xmlns="" xmlns:p14="http://schemas.microsoft.com/office/powerpoint/2010/main" val="4003108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0"/>
            <a:ext cx="2972004" cy="46482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defRPr sz="1200" b="0" smtClean="0"/>
            </a:lvl1pPr>
          </a:lstStyle>
          <a:p>
            <a:pPr>
              <a:defRPr/>
            </a:pPr>
            <a:endParaRPr lang="en-US"/>
          </a:p>
        </p:txBody>
      </p:sp>
      <p:sp>
        <p:nvSpPr>
          <p:cNvPr id="44035" name="Rectangle 3"/>
          <p:cNvSpPr>
            <a:spLocks noGrp="1" noChangeArrowheads="1"/>
          </p:cNvSpPr>
          <p:nvPr>
            <p:ph type="dt" idx="1"/>
          </p:nvPr>
        </p:nvSpPr>
        <p:spPr bwMode="auto">
          <a:xfrm>
            <a:off x="3884463" y="0"/>
            <a:ext cx="2972004" cy="46482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a:defRPr sz="1200" b="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494" y="4415790"/>
            <a:ext cx="5487013" cy="418338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1" y="8830010"/>
            <a:ext cx="2972004" cy="464820"/>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defRPr sz="1200" b="0" smtClean="0"/>
            </a:lvl1pPr>
          </a:lstStyle>
          <a:p>
            <a:pPr>
              <a:defRPr/>
            </a:pPr>
            <a:endParaRPr lang="en-US"/>
          </a:p>
        </p:txBody>
      </p:sp>
      <p:sp>
        <p:nvSpPr>
          <p:cNvPr id="44039" name="Rectangle 7"/>
          <p:cNvSpPr>
            <a:spLocks noGrp="1" noChangeArrowheads="1"/>
          </p:cNvSpPr>
          <p:nvPr>
            <p:ph type="sldNum" sz="quarter" idx="5"/>
          </p:nvPr>
        </p:nvSpPr>
        <p:spPr bwMode="auto">
          <a:xfrm>
            <a:off x="3884463" y="8830010"/>
            <a:ext cx="2972004" cy="464820"/>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a:defRPr sz="1200" b="0" smtClean="0"/>
            </a:lvl1pPr>
          </a:lstStyle>
          <a:p>
            <a:pPr>
              <a:defRPr/>
            </a:pPr>
            <a:fld id="{965F5D3C-9EAF-40D4-A94D-C37A164D1E4D}" type="slidenum">
              <a:rPr lang="en-US"/>
              <a:pPr>
                <a:defRPr/>
              </a:pPr>
              <a:t>‹#›</a:t>
            </a:fld>
            <a:endParaRPr lang="en-US"/>
          </a:p>
        </p:txBody>
      </p:sp>
    </p:spTree>
    <p:extLst>
      <p:ext uri="{BB962C8B-B14F-4D97-AF65-F5344CB8AC3E}">
        <p14:creationId xmlns="" xmlns:p14="http://schemas.microsoft.com/office/powerpoint/2010/main" val="3360983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8A9D1DF0-03D6-485A-8668-4E5158AA2D7A}" type="slidenum">
              <a:rPr lang="en-US"/>
              <a:pPr/>
              <a:t>1</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This is a summary presentation on the recommended JMR</a:t>
            </a:r>
            <a:r>
              <a:rPr lang="en-US" baseline="0" dirty="0" smtClean="0"/>
              <a:t> Mission System VIP.  It is a program management more than a technology briefing and is primarily targeted at a JMR TD audience.</a:t>
            </a:r>
            <a:r>
              <a:rPr lang="en-US" dirty="0" smtClean="0"/>
              <a:t>  The</a:t>
            </a:r>
            <a:r>
              <a:rPr lang="en-US" baseline="0" dirty="0" smtClean="0"/>
              <a:t> focus is on meeting long-term needs for DoD FVL mission systems, which is more focused than broad model-based development or AADL technologies.  This is a roadmap for this purpose, although it could serve as an example for other kinds of product lines and acquisition initiatives.  It supports a detailed </a:t>
            </a:r>
            <a:r>
              <a:rPr lang="en-US" baseline="0" dirty="0" err="1" smtClean="0"/>
              <a:t>workplan</a:t>
            </a:r>
            <a:r>
              <a:rPr lang="en-US" baseline="0" dirty="0" smtClean="0"/>
              <a:t> and Roadmap spreadsheet.</a:t>
            </a:r>
          </a:p>
          <a:p>
            <a:pPr eaLnBrk="1" hangingPunct="1"/>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a:endParaRPr>
          </a:p>
        </p:txBody>
      </p:sp>
      <p:sp>
        <p:nvSpPr>
          <p:cNvPr id="63492" name="Footer Placeholder 3"/>
          <p:cNvSpPr>
            <a:spLocks noGrp="1"/>
          </p:cNvSpPr>
          <p:nvPr>
            <p:ph type="ftr" sz="quarter" idx="4"/>
          </p:nvPr>
        </p:nvSpPr>
        <p:spPr>
          <a:xfrm>
            <a:off x="1" y="8829664"/>
            <a:ext cx="2972114" cy="465140"/>
          </a:xfrm>
          <a:prstGeom prst="rect">
            <a:avLst/>
          </a:prstGeom>
          <a:noFill/>
        </p:spPr>
        <p:txBody>
          <a:bodyPr lIns="91352" tIns="45677" rIns="91352" bIns="45677"/>
          <a:lstStyle/>
          <a:p>
            <a:pPr algn="ctr" defTabSz="940485">
              <a:spcBef>
                <a:spcPct val="50000"/>
              </a:spcBef>
            </a:pPr>
            <a:r>
              <a:rPr lang="en-US" sz="1900" dirty="0">
                <a:solidFill>
                  <a:srgbClr val="000000"/>
                </a:solidFill>
                <a:ea typeface="ＭＳ Ｐゴシック"/>
                <a:cs typeface="ＭＳ Ｐゴシック"/>
              </a:rPr>
              <a:t>© 2006 Carnegie Mellon University</a:t>
            </a:r>
          </a:p>
          <a:p>
            <a:pPr defTabSz="940485">
              <a:spcBef>
                <a:spcPct val="50000"/>
              </a:spcBef>
            </a:pPr>
            <a:r>
              <a:rPr lang="en-US" sz="800" dirty="0">
                <a:solidFill>
                  <a:srgbClr val="000000"/>
                </a:solidFill>
                <a:ea typeface="ＭＳ Ｐゴシック"/>
                <a:cs typeface="ＭＳ Ｐゴシック"/>
              </a:rPr>
              <a:t>  </a:t>
            </a:r>
          </a:p>
        </p:txBody>
      </p:sp>
      <p:sp>
        <p:nvSpPr>
          <p:cNvPr id="63493" name="Header Placeholder 4"/>
          <p:cNvSpPr>
            <a:spLocks noGrp="1"/>
          </p:cNvSpPr>
          <p:nvPr>
            <p:ph type="hdr" sz="quarter"/>
          </p:nvPr>
        </p:nvSpPr>
        <p:spPr>
          <a:noFill/>
        </p:spPr>
        <p:txBody>
          <a:bodyPr/>
          <a:lstStyle/>
          <a:p>
            <a:pPr defTabSz="940485"/>
            <a:r>
              <a:rPr lang="en-US" dirty="0">
                <a:solidFill>
                  <a:srgbClr val="000000"/>
                </a:solidFill>
                <a:latin typeface="Arial" pitchFamily="34" charset="0"/>
                <a:ea typeface="ＭＳ Ｐゴシック"/>
                <a:cs typeface="ＭＳ Ｐゴシック"/>
              </a:rPr>
              <a:t>Presentation Title</a:t>
            </a:r>
          </a:p>
        </p:txBody>
      </p:sp>
      <p:sp>
        <p:nvSpPr>
          <p:cNvPr id="63494" name="Date Placeholder 5"/>
          <p:cNvSpPr>
            <a:spLocks noGrp="1"/>
          </p:cNvSpPr>
          <p:nvPr>
            <p:ph type="dt" sz="quarter" idx="1"/>
          </p:nvPr>
        </p:nvSpPr>
        <p:spPr>
          <a:noFill/>
        </p:spPr>
        <p:txBody>
          <a:bodyPr/>
          <a:lstStyle/>
          <a:p>
            <a:pPr defTabSz="940485"/>
            <a:fld id="{FE6686A2-87C6-4D3E-A0FE-63195C436DC2}" type="datetime1">
              <a:rPr lang="en-US">
                <a:solidFill>
                  <a:srgbClr val="000000"/>
                </a:solidFill>
                <a:latin typeface="Arial" pitchFamily="34" charset="0"/>
                <a:ea typeface="ＭＳ Ｐゴシック"/>
                <a:cs typeface="ＭＳ Ｐゴシック"/>
              </a:rPr>
              <a:pPr defTabSz="940485"/>
              <a:t>1/24/2015</a:t>
            </a:fld>
            <a:endParaRPr lang="en-US" dirty="0">
              <a:solidFill>
                <a:srgbClr val="000000"/>
              </a:solidFill>
              <a:latin typeface="Arial"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lIns="92289" tIns="46143" rIns="92289" bIns="46143"/>
          <a:lstStyle/>
          <a:p>
            <a:r>
              <a:rPr lang="en-US" dirty="0" smtClean="0">
                <a:latin typeface="Arial" pitchFamily="34" charset="0"/>
              </a:rPr>
              <a:t>This slide automates an</a:t>
            </a:r>
            <a:r>
              <a:rPr lang="en-US" baseline="0" dirty="0" smtClean="0">
                <a:latin typeface="Arial" pitchFamily="34" charset="0"/>
              </a:rPr>
              <a:t> example of an architecture change that impacts many other architectural qualities.  Yet this kind of analysis is not normally done because the models behind each domain do not support the other domains, they are only used for a short time, typically are not updated, they are expert based requiring the interaction of many experts, and each makes assumptions about the architecture that may be contradictory.  They often capture the architecture at different levels of maturity and need updating.</a:t>
            </a:r>
          </a:p>
          <a:p>
            <a:endParaRPr lang="en-US" baseline="0" dirty="0" smtClean="0">
              <a:latin typeface="Arial" pitchFamily="34" charset="0"/>
            </a:endParaRPr>
          </a:p>
          <a:p>
            <a:r>
              <a:rPr lang="en-US" baseline="0" dirty="0" smtClean="0">
                <a:latin typeface="Arial" pitchFamily="34" charset="0"/>
              </a:rPr>
              <a:t>The SAVI approach advocate a single model updated throughout the program, at each point in time to represent the current architecture to the degree it is defined.   It builds strongly on the AADL capability for cross dimensional analysis.  New analysis technology is needed to automate this process and more fully understand it’s potential.</a:t>
            </a:r>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Both the AADL standardization committee</a:t>
            </a:r>
            <a:r>
              <a:rPr lang="en-US" baseline="0" dirty="0" smtClean="0">
                <a:latin typeface="Arial" pitchFamily="34" charset="0"/>
              </a:rPr>
              <a:t> and the SEI are developing new approaches for system constraint analysis against requirements.</a:t>
            </a:r>
            <a:endParaRPr lang="en-US" dirty="0" smtClean="0">
              <a:latin typeface="Arial" pitchFamily="34" charset="0"/>
            </a:endParaRPr>
          </a:p>
          <a:p>
            <a:endParaRPr lang="en-US" dirty="0" smtClean="0">
              <a:latin typeface="Arial" pitchFamily="34" charset="0"/>
            </a:endParaRPr>
          </a:p>
        </p:txBody>
      </p:sp>
      <p:sp>
        <p:nvSpPr>
          <p:cNvPr id="98308" name="Footer Placeholder 3"/>
          <p:cNvSpPr txBox="1">
            <a:spLocks noGrp="1"/>
          </p:cNvSpPr>
          <p:nvPr/>
        </p:nvSpPr>
        <p:spPr bwMode="auto">
          <a:xfrm>
            <a:off x="4025621" y="8731383"/>
            <a:ext cx="2110154" cy="468981"/>
          </a:xfrm>
          <a:prstGeom prst="rect">
            <a:avLst/>
          </a:prstGeom>
          <a:noFill/>
          <a:ln w="9525">
            <a:noFill/>
            <a:miter lim="800000"/>
            <a:headEnd/>
            <a:tailEnd/>
          </a:ln>
        </p:spPr>
        <p:txBody>
          <a:bodyPr lIns="18902" tIns="0" rIns="18902" bIns="0" anchor="b"/>
          <a:lstStyle/>
          <a:p>
            <a:pPr algn="r" defTabSz="947612">
              <a:lnSpc>
                <a:spcPct val="89000"/>
              </a:lnSpc>
              <a:spcBef>
                <a:spcPct val="40000"/>
              </a:spcBef>
            </a:pPr>
            <a:r>
              <a:rPr lang="en-US" sz="900" dirty="0">
                <a:solidFill>
                  <a:srgbClr val="000000"/>
                </a:solidFill>
                <a:latin typeface="Times New Roman" pitchFamily="18" charset="0"/>
                <a:ea typeface="ＭＳ Ｐゴシック" pitchFamily="1" charset="-128"/>
              </a:rPr>
              <a:t>© 2007 Carnegie Mellon University</a:t>
            </a:r>
          </a:p>
          <a:p>
            <a:pPr algn="r" defTabSz="947612">
              <a:lnSpc>
                <a:spcPct val="89000"/>
              </a:lnSpc>
              <a:spcBef>
                <a:spcPct val="40000"/>
              </a:spcBef>
            </a:pPr>
            <a:r>
              <a:rPr lang="en-US" sz="900" dirty="0">
                <a:solidFill>
                  <a:srgbClr val="000000"/>
                </a:solidFill>
                <a:latin typeface="Times New Roman" pitchFamily="18" charset="0"/>
                <a:ea typeface="ＭＳ Ｐゴシック" pitchFamily="1" charset="-128"/>
              </a:rPr>
              <a:t>  </a:t>
            </a:r>
          </a:p>
        </p:txBody>
      </p:sp>
      <p:sp>
        <p:nvSpPr>
          <p:cNvPr id="98309" name="Header Placeholder 4"/>
          <p:cNvSpPr txBox="1">
            <a:spLocks noGrp="1"/>
          </p:cNvSpPr>
          <p:nvPr/>
        </p:nvSpPr>
        <p:spPr bwMode="auto">
          <a:xfrm>
            <a:off x="566791" y="299317"/>
            <a:ext cx="2673803" cy="468981"/>
          </a:xfrm>
          <a:prstGeom prst="rect">
            <a:avLst/>
          </a:prstGeom>
          <a:noFill/>
          <a:ln w="9525">
            <a:noFill/>
            <a:miter lim="800000"/>
            <a:headEnd/>
            <a:tailEnd/>
          </a:ln>
        </p:spPr>
        <p:txBody>
          <a:bodyPr lIns="18902" tIns="0" rIns="18902" bIns="0"/>
          <a:lstStyle/>
          <a:p>
            <a:pPr algn="ctr" defTabSz="947612" eaLnBrk="0" hangingPunct="0">
              <a:spcBef>
                <a:spcPct val="50000"/>
              </a:spcBef>
            </a:pPr>
            <a:r>
              <a:rPr lang="en-US" sz="1000" dirty="0">
                <a:solidFill>
                  <a:srgbClr val="000000"/>
                </a:solidFill>
                <a:ea typeface="ＭＳ Ｐゴシック" pitchFamily="1" charset="-128"/>
              </a:rPr>
              <a:t>Presentation Title</a:t>
            </a:r>
          </a:p>
        </p:txBody>
      </p:sp>
      <p:sp>
        <p:nvSpPr>
          <p:cNvPr id="98310" name="Date Placeholder 5"/>
          <p:cNvSpPr txBox="1">
            <a:spLocks noGrp="1"/>
          </p:cNvSpPr>
          <p:nvPr/>
        </p:nvSpPr>
        <p:spPr bwMode="auto">
          <a:xfrm>
            <a:off x="3692770" y="299317"/>
            <a:ext cx="2673804" cy="468981"/>
          </a:xfrm>
          <a:prstGeom prst="rect">
            <a:avLst/>
          </a:prstGeom>
          <a:noFill/>
          <a:ln w="9525">
            <a:noFill/>
            <a:miter lim="800000"/>
            <a:headEnd/>
            <a:tailEnd/>
          </a:ln>
        </p:spPr>
        <p:txBody>
          <a:bodyPr lIns="18902" tIns="0" rIns="18902" bIns="0"/>
          <a:lstStyle/>
          <a:p>
            <a:pPr algn="r" defTabSz="947612" eaLnBrk="0" hangingPunct="0">
              <a:spcBef>
                <a:spcPct val="50000"/>
              </a:spcBef>
            </a:pPr>
            <a:fld id="{5E9C36DD-18AA-46DF-A027-3917FA8E8BC2}" type="datetime1">
              <a:rPr lang="en-US" sz="1000">
                <a:solidFill>
                  <a:srgbClr val="000000"/>
                </a:solidFill>
                <a:ea typeface="ＭＳ Ｐゴシック" pitchFamily="1" charset="-128"/>
              </a:rPr>
              <a:pPr algn="r" defTabSz="947612" eaLnBrk="0" hangingPunct="0">
                <a:spcBef>
                  <a:spcPct val="50000"/>
                </a:spcBef>
              </a:pPr>
              <a:t>1/24/2015</a:t>
            </a:fld>
            <a:endParaRPr lang="en-US" sz="1000" dirty="0">
              <a:solidFill>
                <a:srgbClr val="000000"/>
              </a:solidFill>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pPr lvl="1">
              <a:buFontTx/>
              <a:buChar char="•"/>
            </a:pPr>
            <a:r>
              <a:rPr lang="en-US" sz="800" dirty="0" smtClean="0"/>
              <a:t>During the requirements phase requirements and assumptions about the embedded system can be captured in a simple high-level parts model, with system and subsystem interactions represented if known.  Resource budgets, security and safety-criticality requirement can be associated with this model and validated for consistency. </a:t>
            </a:r>
          </a:p>
          <a:p>
            <a:pPr lvl="1">
              <a:buFontTx/>
              <a:buChar char="•"/>
            </a:pPr>
            <a:r>
              <a:rPr lang="en-US" sz="800" dirty="0" smtClean="0"/>
              <a:t>During system design phase,  the system design, the compute platform, the interface to the physical environment, and the key embedded software components are identified and decisions regarding the embedded system architecture approach may be made. The consequences of these decisions can be analyzed based on an architecture model that explicitly captures these aspects of the embedded system.</a:t>
            </a:r>
          </a:p>
          <a:p>
            <a:pPr lvl="1">
              <a:buFontTx/>
              <a:buChar char="•"/>
            </a:pPr>
            <a:r>
              <a:rPr lang="en-US" sz="800" dirty="0" smtClean="0"/>
              <a:t>During software architecture design,  the task and communication architecture of the embedded software system is refined and decisions regarding its deployment on a particular compute platform configuration can be analyzed.  The consequences of these decisions on the performance, timeliness, safety-criticality, security, reliability, availability, and system stability can be analyzed and validated against the original requirements.</a:t>
            </a:r>
          </a:p>
          <a:p>
            <a:pPr lvl="1">
              <a:buFontTx/>
              <a:buChar char="•"/>
            </a:pPr>
            <a:r>
              <a:rPr lang="en-US" sz="800" dirty="0" smtClean="0"/>
              <a:t>Software component are designed and coded in the context of a set of functional and non-functional specifications that have been recorded in embedded system architecture models and can be validated during unit test.</a:t>
            </a:r>
          </a:p>
          <a:p>
            <a:pPr lvl="1">
              <a:buFontTx/>
              <a:buChar char="•"/>
            </a:pPr>
            <a:r>
              <a:rPr lang="en-US" sz="800" dirty="0" smtClean="0"/>
              <a:t>Having the evolving set of models of the system validated through analysis has several positive consequences on the test and integration phases.  Potential problems can be discovered early in the development life cycle.  Testing can be focused on validating assumptions made by the analyses to ensure that the analysis results still hold in the context of the implemented system. Models can become a source for driving the generation of tests.</a:t>
            </a:r>
          </a:p>
          <a:p>
            <a:endParaRPr lang="en-US" sz="800" dirty="0" smtClean="0"/>
          </a:p>
          <a:p>
            <a:endParaRPr lang="en-US" sz="800" dirty="0" smtClean="0"/>
          </a:p>
          <a:p>
            <a:r>
              <a:rPr lang="en-US" sz="800" dirty="0" smtClean="0"/>
              <a:t>Virtual system integration: Ariane 5, Ariane 4..</a:t>
            </a:r>
          </a:p>
          <a:p>
            <a:endParaRPr lang="en-US" sz="800" dirty="0" smtClean="0"/>
          </a:p>
          <a:p>
            <a:r>
              <a:rPr lang="en-US" sz="800" dirty="0" smtClean="0"/>
              <a:t>Relate to MDA: PIM and PSMs; SysML, UML, </a:t>
            </a:r>
          </a:p>
          <a:p>
            <a:pPr>
              <a:buFontTx/>
              <a:buChar char="-"/>
            </a:pPr>
            <a:endParaRPr lang="en-US" sz="800" dirty="0" smtClean="0"/>
          </a:p>
          <a:p>
            <a:r>
              <a:rPr lang="en-US" sz="800" dirty="0" smtClean="0"/>
              <a:t>-------</a:t>
            </a:r>
          </a:p>
          <a:p>
            <a:r>
              <a:rPr lang="en-US" sz="800" b="1" dirty="0" smtClean="0"/>
              <a:t>From Jackson: S</a:t>
            </a:r>
            <a:r>
              <a:rPr lang="en-US" sz="800" dirty="0" smtClean="0"/>
              <a:t>ystems engineering approach </a:t>
            </a:r>
          </a:p>
          <a:p>
            <a:r>
              <a:rPr lang="en-US" sz="800" dirty="0" smtClean="0"/>
              <a:t>Good ideas from systems engineering that provide a foundation for building dependable systems thinking.</a:t>
            </a:r>
          </a:p>
          <a:p>
            <a:pPr>
              <a:buFontTx/>
              <a:buChar char="-"/>
            </a:pPr>
            <a:r>
              <a:rPr lang="en-US" sz="800" dirty="0" smtClean="0"/>
              <a:t> Focus on properties of the systems as a whole and the interactions among its components</a:t>
            </a:r>
          </a:p>
          <a:p>
            <a:pPr>
              <a:buFontTx/>
              <a:buChar char="-"/>
            </a:pPr>
            <a:r>
              <a:rPr lang="en-US" sz="800" dirty="0" smtClean="0"/>
              <a:t> Software as a system component: Dependability is not an intrinsic property of software; software is one engineered artifact in a large system of many components…. Dependability is a balancing act between costs and benefits, and prioritization of risks.</a:t>
            </a:r>
          </a:p>
          <a:p>
            <a:pPr>
              <a:buFontTx/>
              <a:buChar char="-"/>
            </a:pPr>
            <a:r>
              <a:rPr lang="en-US" sz="800" dirty="0" smtClean="0"/>
              <a:t> Humans as components</a:t>
            </a:r>
          </a:p>
          <a:p>
            <a:pPr>
              <a:buFontTx/>
              <a:buChar char="-"/>
            </a:pPr>
            <a:r>
              <a:rPr lang="en-US" sz="800" dirty="0" smtClean="0"/>
              <a:t> Real-world </a:t>
            </a:r>
            <a:r>
              <a:rPr lang="en-US" sz="800" dirty="0" err="1" smtClean="0"/>
              <a:t>properites</a:t>
            </a:r>
            <a:endParaRPr lang="en-US" sz="800" dirty="0" smtClean="0"/>
          </a:p>
          <a:p>
            <a:pPr>
              <a:buFontTx/>
              <a:buChar char="-"/>
            </a:pPr>
            <a:endParaRPr lang="en-US" sz="800" dirty="0" smtClean="0"/>
          </a:p>
          <a:p>
            <a:pPr>
              <a:buFontTx/>
              <a:buChar char="-"/>
            </a:pPr>
            <a:r>
              <a:rPr lang="en-US" sz="800" dirty="0" smtClean="0"/>
              <a:t> Testing is indispensable and no software system can be regarded as dependable if it has not been tested extensively (even though its correctness has been proven mathematically). Testing may find flaws that  escape analysis since testing is exercising the system in its entirety (and analysis typically has to make various assumptions about its execution </a:t>
            </a:r>
            <a:r>
              <a:rPr lang="en-US" sz="800" dirty="0" err="1" smtClean="0"/>
              <a:t>platofmr</a:t>
            </a:r>
            <a:r>
              <a:rPr lang="en-US" sz="800" dirty="0" smtClean="0"/>
              <a:t>, external environment etc).</a:t>
            </a:r>
          </a:p>
          <a:p>
            <a:pPr>
              <a:buFontTx/>
              <a:buChar char="-"/>
            </a:pPr>
            <a:endParaRPr lang="en-US" sz="800" dirty="0" smtClean="0"/>
          </a:p>
          <a:p>
            <a:pPr>
              <a:buFontTx/>
              <a:buChar char="-"/>
            </a:pPr>
            <a:r>
              <a:rPr lang="en-US" sz="800" dirty="0" smtClean="0"/>
              <a:t>A dependability case will generally require many forms of analysis, including the validation of environmental assumptions, use models, fault models; the analysis of fault tolerance measures against models; </a:t>
            </a:r>
            <a:r>
              <a:rPr lang="en-US" sz="800" dirty="0" err="1" smtClean="0"/>
              <a:t>schedulability</a:t>
            </a:r>
            <a:r>
              <a:rPr lang="en-US" sz="800" dirty="0" smtClean="0"/>
              <a:t> analysis for temporal behaviors etc.</a:t>
            </a:r>
          </a:p>
          <a:p>
            <a:pPr>
              <a:buFontTx/>
              <a:buChar char="-"/>
            </a:pPr>
            <a:endParaRPr lang="en-US" sz="800" dirty="0" smtClean="0"/>
          </a:p>
          <a:p>
            <a:r>
              <a:rPr lang="en-US" sz="800" dirty="0" smtClean="0"/>
              <a:t>NDIA report from 2002:   See 5.5.</a:t>
            </a:r>
          </a:p>
          <a:p>
            <a:r>
              <a:rPr lang="en-US" sz="800" dirty="0" smtClean="0"/>
              <a:t>Where % of errors were introduced</a:t>
            </a:r>
          </a:p>
          <a:p>
            <a:pPr>
              <a:buFontTx/>
              <a:buChar char="-"/>
            </a:pPr>
            <a:r>
              <a:rPr lang="en-US" sz="800" dirty="0" smtClean="0"/>
              <a:t> 70% of all faults were introduced in requirements gathering and analysis, and architectural design </a:t>
            </a:r>
          </a:p>
          <a:p>
            <a:pPr>
              <a:buFontTx/>
              <a:buChar char="-"/>
            </a:pPr>
            <a:r>
              <a:rPr lang="en-US" sz="800" dirty="0" smtClean="0"/>
              <a:t> 20% in coding and unit testing</a:t>
            </a:r>
          </a:p>
          <a:p>
            <a:pPr>
              <a:buFontTx/>
              <a:buChar char="-"/>
            </a:pPr>
            <a:r>
              <a:rPr lang="en-US" sz="800" dirty="0" smtClean="0"/>
              <a:t> 10% integration and component/RAISE systems   (for embedded systems and safety-critical systems this number might be higher, but if not, this is where we have significant problems).</a:t>
            </a:r>
          </a:p>
          <a:p>
            <a:endParaRPr lang="en-US" sz="800" dirty="0" smtClean="0"/>
          </a:p>
          <a:p>
            <a:r>
              <a:rPr lang="en-US" sz="800" dirty="0" smtClean="0"/>
              <a:t>Where the errors were found</a:t>
            </a:r>
          </a:p>
          <a:p>
            <a:pPr>
              <a:buFontTx/>
              <a:buChar char="-"/>
            </a:pPr>
            <a:r>
              <a:rPr lang="en-US" sz="800" dirty="0" smtClean="0"/>
              <a:t> 3.5% in requirements gathering and analysis, and architectural design</a:t>
            </a:r>
          </a:p>
          <a:p>
            <a:pPr>
              <a:buFontTx/>
              <a:buChar char="-"/>
            </a:pPr>
            <a:r>
              <a:rPr lang="en-US" sz="800" dirty="0" smtClean="0"/>
              <a:t> 16.5% in coding and unit testing</a:t>
            </a:r>
          </a:p>
          <a:p>
            <a:pPr>
              <a:buFontTx/>
              <a:buChar char="-"/>
            </a:pPr>
            <a:r>
              <a:rPr lang="en-US" sz="800" dirty="0" smtClean="0"/>
              <a:t> 50.5% in integration and component/Raise System testing</a:t>
            </a:r>
          </a:p>
          <a:p>
            <a:pPr>
              <a:buFontTx/>
              <a:buChar char="-"/>
            </a:pPr>
            <a:r>
              <a:rPr lang="en-US" sz="800" dirty="0" smtClean="0"/>
              <a:t> 9% Beta-test, and early customer feedback</a:t>
            </a:r>
          </a:p>
          <a:p>
            <a:pPr>
              <a:buFontTx/>
              <a:buChar char="-"/>
            </a:pPr>
            <a:r>
              <a:rPr lang="en-US" sz="800" dirty="0" smtClean="0"/>
              <a:t> 20.5% Post-product release</a:t>
            </a:r>
          </a:p>
          <a:p>
            <a:pPr>
              <a:buFontTx/>
              <a:buChar char="-"/>
            </a:pPr>
            <a:endParaRPr lang="en-US" sz="800" dirty="0" smtClean="0"/>
          </a:p>
          <a:p>
            <a:endParaRPr lang="en-US" sz="800" dirty="0" smtClean="0"/>
          </a:p>
          <a:p>
            <a:endParaRPr lang="en-US" sz="800" dirty="0" smtClean="0"/>
          </a:p>
          <a:p>
            <a:r>
              <a:rPr lang="en-US" sz="800" dirty="0" smtClean="0"/>
              <a:t>If a fault is introduced in stage X, and detected in stage X, the cost is nominally 1.0</a:t>
            </a:r>
          </a:p>
          <a:p>
            <a:r>
              <a:rPr lang="en-US" sz="800" dirty="0" smtClean="0"/>
              <a:t>	</a:t>
            </a:r>
          </a:p>
          <a:p>
            <a:r>
              <a:rPr lang="en-US" sz="800" i="1" dirty="0" smtClean="0"/>
              <a:t>					Faults detected</a:t>
            </a:r>
          </a:p>
          <a:p>
            <a:r>
              <a:rPr lang="en-US" sz="800" dirty="0" smtClean="0"/>
              <a:t>					Requirements Gathering and 	Coding / Unit test	Integration and Component	Early Customer feedback		Post product release</a:t>
            </a:r>
          </a:p>
          <a:p>
            <a:r>
              <a:rPr lang="en-US" sz="800" dirty="0" smtClean="0"/>
              <a:t>					And analysis/Arch Design				/System test			Beta test	</a:t>
            </a:r>
          </a:p>
          <a:p>
            <a:r>
              <a:rPr lang="en-US" sz="800" dirty="0" smtClean="0"/>
              <a:t>		</a:t>
            </a:r>
          </a:p>
          <a:p>
            <a:r>
              <a:rPr lang="en-US" sz="800" i="1" dirty="0" smtClean="0"/>
              <a:t>Faults introduced</a:t>
            </a:r>
          </a:p>
          <a:p>
            <a:r>
              <a:rPr lang="en-US" sz="800" dirty="0" smtClean="0"/>
              <a:t>Requirements Gathering and 		1			5		10			15			30</a:t>
            </a:r>
          </a:p>
          <a:p>
            <a:r>
              <a:rPr lang="en-US" sz="800" dirty="0" smtClean="0"/>
              <a:t>And analysis/Arch Design</a:t>
            </a:r>
          </a:p>
          <a:p>
            <a:endParaRPr lang="en-US" sz="800" dirty="0" smtClean="0"/>
          </a:p>
          <a:p>
            <a:r>
              <a:rPr lang="en-US" sz="800" dirty="0" smtClean="0"/>
              <a:t>Coding / Unit test						1		10			20			30</a:t>
            </a:r>
          </a:p>
          <a:p>
            <a:endParaRPr lang="en-US" sz="800" dirty="0" smtClean="0"/>
          </a:p>
          <a:p>
            <a:r>
              <a:rPr lang="en-US" sz="800" dirty="0" smtClean="0"/>
              <a:t>Integration and Component							1			10			20</a:t>
            </a:r>
          </a:p>
          <a:p>
            <a:r>
              <a:rPr lang="en-US" sz="800" dirty="0" smtClean="0"/>
              <a:t>/System test</a:t>
            </a:r>
          </a:p>
          <a:p>
            <a:endParaRPr lang="en-US" sz="800" dirty="0" smtClean="0"/>
          </a:p>
          <a:p>
            <a:r>
              <a:rPr lang="en-US" sz="800" dirty="0" smtClean="0"/>
              <a:t>See table 5.2 on page 5.4</a:t>
            </a:r>
          </a:p>
          <a:p>
            <a:endParaRPr lang="en-US" sz="800" dirty="0" smtClean="0"/>
          </a:p>
          <a:p>
            <a:endParaRPr lang="en-US" sz="8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4" name="Footer Placeholder 3"/>
          <p:cNvSpPr>
            <a:spLocks noGrp="1"/>
          </p:cNvSpPr>
          <p:nvPr>
            <p:ph type="ftr" sz="quarter" idx="4"/>
          </p:nvPr>
        </p:nvSpPr>
        <p:spPr>
          <a:xfrm>
            <a:off x="1" y="8829662"/>
            <a:ext cx="2972114" cy="465141"/>
          </a:xfrm>
          <a:prstGeom prst="rect">
            <a:avLst/>
          </a:prstGeom>
        </p:spPr>
        <p:txBody>
          <a:bodyPr lIns="91366" tIns="45683" rIns="91366" bIns="45683"/>
          <a:lstStyle/>
          <a:p>
            <a:pPr>
              <a:defRPr/>
            </a:pPr>
            <a:r>
              <a:rPr lang="en-US" smtClean="0"/>
              <a:t>© 2006 Carnegie Mellon University</a:t>
            </a:r>
          </a:p>
          <a:p>
            <a:pPr>
              <a:defRPr/>
            </a:pPr>
            <a:r>
              <a:rPr lang="en-US" smtClean="0"/>
              <a:t>  </a:t>
            </a:r>
            <a:endParaRPr lang="en-US"/>
          </a:p>
        </p:txBody>
      </p:sp>
      <p:sp>
        <p:nvSpPr>
          <p:cNvPr id="5" name="Header Placeholder 4"/>
          <p:cNvSpPr>
            <a:spLocks noGrp="1"/>
          </p:cNvSpPr>
          <p:nvPr>
            <p:ph type="hdr" sz="quarter"/>
          </p:nvPr>
        </p:nvSpPr>
        <p:spPr/>
        <p:txBody>
          <a:bodyPr/>
          <a:lstStyle/>
          <a:p>
            <a:pPr>
              <a:defRPr/>
            </a:pPr>
            <a:r>
              <a:rPr lang="en-US" smtClean="0"/>
              <a:t>Presentation Title</a:t>
            </a:r>
            <a:endParaRPr lang="en-US"/>
          </a:p>
        </p:txBody>
      </p:sp>
      <p:sp>
        <p:nvSpPr>
          <p:cNvPr id="6" name="Date Placeholder 5"/>
          <p:cNvSpPr>
            <a:spLocks noGrp="1"/>
          </p:cNvSpPr>
          <p:nvPr>
            <p:ph type="dt" sz="quarter" idx="1"/>
          </p:nvPr>
        </p:nvSpPr>
        <p:spPr/>
        <p:txBody>
          <a:bodyPr/>
          <a:lstStyle/>
          <a:p>
            <a:pPr>
              <a:defRPr/>
            </a:pPr>
            <a:fld id="{8FD3FB43-49E0-4CFC-BCF5-BE4C2071F0C8}" type="datetime1">
              <a:rPr lang="en-US" smtClean="0"/>
              <a:pPr>
                <a:defRPr/>
              </a:pPr>
              <a:t>1/24/2015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06488" y="696913"/>
            <a:ext cx="4648200" cy="3486150"/>
          </a:xfrm>
          <a:ln/>
        </p:spPr>
      </p:sp>
      <p:sp>
        <p:nvSpPr>
          <p:cNvPr id="77827"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a:rPr>
              <a:t>TOPCASED: We are an official member;  TOPCASED is tied to Eclipse</a:t>
            </a:r>
          </a:p>
          <a:p>
            <a:pPr eaLnBrk="1" hangingPunct="1"/>
            <a:r>
              <a:rPr lang="en-US" smtClean="0">
                <a:latin typeface="Arial" pitchFamily="34" charset="0"/>
                <a:ea typeface="ＭＳ Ｐゴシック"/>
              </a:rPr>
              <a:t>SPICES: uses AADL as a core element of their methodology approach; we will have joint workshops</a:t>
            </a:r>
          </a:p>
          <a:p>
            <a:pPr eaLnBrk="1" hangingPunct="1"/>
            <a:r>
              <a:rPr lang="en-US" smtClean="0">
                <a:latin typeface="Arial" pitchFamily="34" charset="0"/>
                <a:ea typeface="ＭＳ Ｐゴシック"/>
              </a:rPr>
              <a:t>US AVSI: 5 year pilot project starting in FY08. Members: Lockheed Martin (Ben Watson), Rockwell Collins (Mettenburg), Honeywell (Vestal), Boeing, BAE Systems, GE Avionics, FAA, AMRDEC, SEI</a:t>
            </a:r>
          </a:p>
          <a:p>
            <a:pPr eaLnBrk="1" hangingPunct="1"/>
            <a:r>
              <a:rPr lang="en-US" smtClean="0">
                <a:latin typeface="Arial" pitchFamily="34" charset="0"/>
                <a:ea typeface="ＭＳ Ｐゴシック"/>
              </a:rPr>
              <a:t>EC ASSERT: uses AADL and AADL UML profile; SEI as technical reviewer for EC; interaction with ASSERT partners (Axlog, Thales)</a:t>
            </a:r>
          </a:p>
          <a:p>
            <a:pPr eaLnBrk="1" hangingPunct="1"/>
            <a:r>
              <a:rPr lang="en-US" smtClean="0">
                <a:latin typeface="Arial" pitchFamily="34" charset="0"/>
                <a:ea typeface="ＭＳ Ｐゴシック"/>
              </a:rPr>
              <a:t>IST ARTIST2: US Affiliate members include Sha (UIUC), Janos S. (Vanderbilt), SEI. Focused Workshops (Beyond AutoSAR [2006], Research Challenges in Integrated Modular Avionics [2007])</a:t>
            </a:r>
          </a:p>
          <a:p>
            <a:pPr eaLnBrk="1" hangingPunct="1"/>
            <a:r>
              <a:rPr lang="en-US" smtClean="0">
                <a:latin typeface="Arial" pitchFamily="34" charset="0"/>
                <a:ea typeface="ＭＳ Ｐゴシック"/>
              </a:rPr>
              <a:t>USCar: formation of research project in model-based embedded systems.  SEI invited to 2007 workshop.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None/>
            </a:pPr>
            <a:r>
              <a:rPr lang="en-US" b="0" u="none" dirty="0" smtClean="0"/>
              <a:t>AVSI</a:t>
            </a:r>
            <a:r>
              <a:rPr lang="en-US" b="0" u="none" baseline="0" dirty="0" smtClean="0"/>
              <a:t> is an open international self-funded membership-based project-focused precompetitive research cooperative.</a:t>
            </a:r>
          </a:p>
          <a:p>
            <a:pPr marL="0" indent="0" algn="l">
              <a:buNone/>
            </a:pPr>
            <a:endParaRPr lang="en-US" b="0" u="none" baseline="0" dirty="0" smtClean="0"/>
          </a:p>
          <a:p>
            <a:pPr marL="0" indent="0" algn="l">
              <a:buNone/>
            </a:pPr>
            <a:r>
              <a:rPr lang="en-US" b="0" u="none" baseline="0" dirty="0" smtClean="0"/>
              <a:t>AVSI is not a bricks &amp; mortar funding agency built around specific research interests.</a:t>
            </a:r>
            <a:endParaRPr lang="en-US" b="1" u="none" dirty="0" smtClean="0"/>
          </a:p>
          <a:p>
            <a:endParaRPr lang="en-US" dirty="0" smtClean="0"/>
          </a:p>
          <a:p>
            <a:r>
              <a:rPr lang="en-US" dirty="0" smtClean="0"/>
              <a:t>AVSI provides equal benefit for equal contribution.</a:t>
            </a:r>
          </a:p>
          <a:p>
            <a:endParaRPr lang="en-US" dirty="0" smtClean="0"/>
          </a:p>
          <a:p>
            <a:r>
              <a:rPr lang="en-US" dirty="0" smtClean="0"/>
              <a:t>This is the list of current members at the various membership levels.</a:t>
            </a:r>
          </a:p>
          <a:p>
            <a:endParaRPr lang="en-US" dirty="0" smtClean="0"/>
          </a:p>
          <a:p>
            <a:r>
              <a:rPr lang="en-US" dirty="0" smtClean="0"/>
              <a:t>SAVI has enjoyed the contributions of most of these members.</a:t>
            </a:r>
          </a:p>
          <a:p>
            <a:endParaRPr lang="en-US" dirty="0" smtClean="0"/>
          </a:p>
          <a:p>
            <a:r>
              <a:rPr lang="en-US" dirty="0" smtClean="0"/>
              <a:t>These are the members currently involved in SAVI.</a:t>
            </a:r>
          </a:p>
          <a:p>
            <a:endParaRPr lang="en-US" dirty="0" smtClean="0"/>
          </a:p>
          <a:p>
            <a:r>
              <a:rPr lang="en-US" dirty="0" smtClean="0"/>
              <a:t>These are the former</a:t>
            </a:r>
            <a:r>
              <a:rPr lang="en-US" baseline="0" dirty="0" smtClean="0"/>
              <a:t> members rejoining SAVI now.</a:t>
            </a:r>
          </a:p>
          <a:p>
            <a:endParaRPr lang="en-US" baseline="0" dirty="0" smtClean="0"/>
          </a:p>
          <a:p>
            <a:r>
              <a:rPr lang="en-US" baseline="0" dirty="0" smtClean="0"/>
              <a:t>This is a former member rejoining SAVI either now or at the beginning of next year.</a:t>
            </a:r>
          </a:p>
          <a:p>
            <a:endParaRPr lang="en-US" baseline="0" dirty="0" smtClean="0"/>
          </a:p>
          <a:p>
            <a:r>
              <a:rPr lang="en-US" baseline="0" dirty="0" smtClean="0"/>
              <a:t>These are the former SAVI members.</a:t>
            </a:r>
            <a:endParaRPr lang="en-US" dirty="0" smtClean="0"/>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82EAE26-AD30-C945-9FC5-959C30C96F66}"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Aft>
                <a:spcPts val="600"/>
              </a:spcAft>
            </a:pPr>
            <a:r>
              <a:rPr lang="en-US" sz="1100" dirty="0" smtClean="0"/>
              <a:t>That top objective is to use virtual integration to develop complex aerospace systems at lower cost and on schedule.  </a:t>
            </a:r>
            <a:r>
              <a:rPr lang="en-US" sz="1100" dirty="0"/>
              <a:t>T</a:t>
            </a:r>
            <a:r>
              <a:rPr lang="en-US" sz="1100" dirty="0" smtClean="0"/>
              <a:t>his goal can be reached through model-driven virtual integration that begins during early requirements definition and continuously monitors system evolution for inter-model consistency.  The SAVI approach can detect and correct errors and defects earlier in the development cycle than a traditional (“as-is”) integration approach.</a:t>
            </a:r>
          </a:p>
          <a:p>
            <a:pPr algn="just">
              <a:spcAft>
                <a:spcPts val="600"/>
              </a:spcAft>
            </a:pPr>
            <a:r>
              <a:rPr lang="en-US" sz="1100" dirty="0" smtClean="0"/>
              <a:t>Analyzable models initiate and sustain this architecture-centric paradigm rather than paper-trail documents.  The analyzable character of model-defined systems encourages trade studies with quantifiable evidence supporting improvements in system elements before they are realized in hardware and software. An analytical history of design evolution provides traceability difficult to match in a document-driven approach.  </a:t>
            </a:r>
          </a:p>
          <a:p>
            <a:pPr algn="just">
              <a:spcAft>
                <a:spcPts val="600"/>
              </a:spcAft>
            </a:pPr>
            <a:r>
              <a:rPr lang="en-US" sz="1100" dirty="0" smtClean="0"/>
              <a:t>The SAVI Virtual Integration Process (VIP) rests on the three principles shown in the sketch:  (1) the annotated architectural model allows each change to be checked for consistency, (2) a hierarchical framework encourages questioning of all assumptions and leads to reuse of key elements, and (3) broader use of formal assessment tools is facilitated, in parallel with informed design judgments where formal analysis is not possible. </a:t>
            </a:r>
          </a:p>
          <a:p>
            <a:pPr algn="just"/>
            <a:r>
              <a:rPr lang="en-US" sz="1100" dirty="0" smtClean="0"/>
              <a:t>The </a:t>
            </a:r>
            <a:r>
              <a:rPr lang="en-US" sz="1100" b="1" dirty="0" smtClean="0"/>
              <a:t>“Integrate, analyze … then build” </a:t>
            </a:r>
            <a:r>
              <a:rPr lang="en-US" sz="1100" dirty="0" smtClean="0"/>
              <a:t>mantra for SAVI springs from this three-pronged approach and allows the VIP to attack system synthesis issues. </a:t>
            </a:r>
            <a:endParaRPr lang="en-US" sz="1100" dirty="0"/>
          </a:p>
        </p:txBody>
      </p:sp>
      <p:sp>
        <p:nvSpPr>
          <p:cNvPr id="4" name="Slide Number Placeholder 3"/>
          <p:cNvSpPr>
            <a:spLocks noGrp="1"/>
          </p:cNvSpPr>
          <p:nvPr>
            <p:ph type="sldNum" sz="quarter" idx="10"/>
          </p:nvPr>
        </p:nvSpPr>
        <p:spPr/>
        <p:txBody>
          <a:bodyPr/>
          <a:lstStyle/>
          <a:p>
            <a:pPr>
              <a:defRPr/>
            </a:pPr>
            <a:fld id="{F186042C-E099-4263-BFC7-C626642F317B}"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 xmlns:p14="http://schemas.microsoft.com/office/powerpoint/2010/main" val="411983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269509" y="739351"/>
            <a:ext cx="4777383" cy="3642934"/>
          </a:xfrm>
          <a:prstGeom prst="rect">
            <a:avLst/>
          </a:prstGeom>
          <a:solidFill>
            <a:srgbClr val="FFFFFF"/>
          </a:solidFill>
          <a:ln w="9360">
            <a:solidFill>
              <a:srgbClr val="000000"/>
            </a:solidFill>
            <a:miter lim="800000"/>
            <a:headEnd/>
            <a:tailEnd/>
          </a:ln>
        </p:spPr>
        <p:txBody>
          <a:bodyPr wrap="none" lIns="92281" tIns="46140" rIns="92281" bIns="46140" anchor="ctr"/>
          <a:lstStyle/>
          <a:p>
            <a:pPr defTabSz="461406">
              <a:defRPr/>
            </a:pPr>
            <a:endParaRPr lang="en-US" sz="1800" b="0" dirty="0">
              <a:solidFill>
                <a:prstClr val="black"/>
              </a:solidFill>
              <a:latin typeface="Arial" pitchFamily="34" charset="0"/>
              <a:ea typeface="ＭＳ Ｐゴシック"/>
            </a:endParaRPr>
          </a:p>
        </p:txBody>
      </p:sp>
      <p:sp>
        <p:nvSpPr>
          <p:cNvPr id="81923" name="Rectangle 3"/>
          <p:cNvSpPr>
            <a:spLocks noGrp="1" noChangeArrowheads="1"/>
          </p:cNvSpPr>
          <p:nvPr>
            <p:ph type="body"/>
          </p:nvPr>
        </p:nvSpPr>
        <p:spPr>
          <a:xfrm>
            <a:off x="974826" y="4637441"/>
            <a:ext cx="5363766" cy="4486804"/>
          </a:xfrm>
          <a:noFill/>
          <a:ln/>
        </p:spPr>
        <p:txBody>
          <a:bodyPr wrap="none" anchor="ctr"/>
          <a:lstStyle/>
          <a:p>
            <a:pPr eaLnBrk="1" hangingPunct="1"/>
            <a:r>
              <a:rPr lang="en-US" dirty="0" smtClean="0">
                <a:latin typeface="Arial" pitchFamily="34" charset="0"/>
                <a:ea typeface="ＭＳ Ｐゴシック"/>
              </a:rPr>
              <a:t>SAVI now</a:t>
            </a:r>
            <a:r>
              <a:rPr lang="en-US" baseline="0" dirty="0" smtClean="0">
                <a:latin typeface="Arial" pitchFamily="34" charset="0"/>
                <a:ea typeface="ＭＳ Ｐゴシック"/>
              </a:rPr>
              <a:t> demonstrated on three phases, 58, 59, and 59S1, 61 is just completing.</a:t>
            </a:r>
          </a:p>
          <a:p>
            <a:pPr eaLnBrk="1" hangingPunct="1"/>
            <a:endParaRPr lang="en-US" baseline="0" dirty="0" smtClean="0">
              <a:latin typeface="Arial" pitchFamily="34" charset="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80000"/>
              </a:lnSpc>
              <a:spcBef>
                <a:spcPct val="0"/>
              </a:spcBef>
              <a:spcAft>
                <a:spcPts val="600"/>
              </a:spcAft>
            </a:pPr>
            <a:r>
              <a:rPr lang="en-US" sz="1100" dirty="0" smtClean="0"/>
              <a:t>The SAVI VIP starts with a conventional development model and adds consistency checking into the process before performing normal verification checks.</a:t>
            </a:r>
            <a:endParaRPr lang="en-US" sz="1100" dirty="0"/>
          </a:p>
        </p:txBody>
      </p:sp>
      <p:sp>
        <p:nvSpPr>
          <p:cNvPr id="5" name="Slide Number Placeholder 3"/>
          <p:cNvSpPr>
            <a:spLocks noGrp="1"/>
          </p:cNvSpPr>
          <p:nvPr>
            <p:ph type="sldNum" sz="quarter" idx="5"/>
          </p:nvPr>
        </p:nvSpPr>
        <p:spPr>
          <a:xfrm>
            <a:off x="3884614" y="8829967"/>
            <a:ext cx="2971800" cy="464820"/>
          </a:xfrm>
        </p:spPr>
        <p:txBody>
          <a:bodyPr/>
          <a:lstStyle/>
          <a:p>
            <a:pPr>
              <a:defRPr/>
            </a:pPr>
            <a:fld id="{F186042C-E099-4263-BFC7-C626642F317B}" type="slidenum">
              <a:rPr lang="en-US" sz="1000" smtClean="0">
                <a:solidFill>
                  <a:prstClr val="black"/>
                </a:solidFill>
              </a:rPr>
              <a:pPr>
                <a:defRPr/>
              </a:pPr>
              <a:t>26</a:t>
            </a:fld>
            <a:endParaRPr lang="en-US" sz="1000" dirty="0">
              <a:solidFill>
                <a:prstClr val="black"/>
              </a:solidFill>
            </a:endParaRPr>
          </a:p>
        </p:txBody>
      </p:sp>
    </p:spTree>
    <p:extLst>
      <p:ext uri="{BB962C8B-B14F-4D97-AF65-F5344CB8AC3E}">
        <p14:creationId xmlns:p14="http://schemas.microsoft.com/office/powerpoint/2010/main" xmlns="" val="25175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u="sng"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latin typeface="Georgia" pitchFamily="18" charset="0"/>
              </a:rPr>
              <a:t>Discussion of Results</a:t>
            </a:r>
            <a:endParaRPr lang="en-US" b="1" dirty="0">
              <a:latin typeface="Georgia" pitchFamily="18" charset="0"/>
            </a:endParaRPr>
          </a:p>
          <a:p>
            <a:endParaRPr lang="en-US" sz="1100" dirty="0">
              <a:latin typeface="Georgia" pitchFamily="18" charset="0"/>
            </a:endParaRPr>
          </a:p>
          <a:p>
            <a:pPr>
              <a:spcAft>
                <a:spcPts val="588"/>
              </a:spcAft>
            </a:pPr>
            <a:r>
              <a:rPr lang="en-US" sz="1100" dirty="0" smtClean="0">
                <a:latin typeface="Georgia" pitchFamily="18" charset="0"/>
              </a:rPr>
              <a:t>The most important points differentiating the Seer cost estimation model and the COCOMO II model are highlighted in this chart.  Clearly, the hardware multiplier for the latter is difficult to justify, given the SEER results.  But the dominant trends are present in both results. Of course, there are other, less meaningful questions such as: </a:t>
            </a:r>
            <a:endParaRPr lang="en-US" sz="1100" dirty="0">
              <a:latin typeface="Georgia" pitchFamily="18" charset="0"/>
            </a:endParaRPr>
          </a:p>
          <a:p>
            <a:r>
              <a:rPr lang="en-US" sz="1100" dirty="0" smtClean="0">
                <a:latin typeface="Georgia" pitchFamily="18" charset="0"/>
              </a:rPr>
              <a:t>Why </a:t>
            </a:r>
            <a:r>
              <a:rPr lang="en-US" sz="1100" dirty="0">
                <a:latin typeface="Georgia" pitchFamily="18" charset="0"/>
              </a:rPr>
              <a:t>do the SEER models give the same ROI for Hardware + Software and for Software alone</a:t>
            </a:r>
            <a:r>
              <a:rPr lang="en-US" sz="1100" dirty="0" smtClean="0">
                <a:latin typeface="Georgia" pitchFamily="18" charset="0"/>
              </a:rPr>
              <a:t>?  </a:t>
            </a:r>
          </a:p>
          <a:p>
            <a:pPr>
              <a:spcAft>
                <a:spcPts val="588"/>
              </a:spcAft>
            </a:pPr>
            <a:r>
              <a:rPr lang="en-US" sz="1100" dirty="0" smtClean="0">
                <a:latin typeface="Georgia" pitchFamily="18" charset="0"/>
              </a:rPr>
              <a:t>The likely reason is that the COCOMO </a:t>
            </a:r>
            <a:r>
              <a:rPr lang="en-US" sz="1100" dirty="0">
                <a:latin typeface="Georgia" pitchFamily="18" charset="0"/>
              </a:rPr>
              <a:t>II has a gentle exponential increase </a:t>
            </a:r>
            <a:r>
              <a:rPr lang="en-US" sz="1100" dirty="0" smtClean="0">
                <a:latin typeface="Georgia" pitchFamily="18" charset="0"/>
              </a:rPr>
              <a:t>(an exponent of 1.1) in </a:t>
            </a:r>
            <a:r>
              <a:rPr lang="en-US" sz="1100" dirty="0">
                <a:latin typeface="Georgia" pitchFamily="18" charset="0"/>
              </a:rPr>
              <a:t>cost as SLOC size </a:t>
            </a:r>
            <a:r>
              <a:rPr lang="en-US" sz="1100" dirty="0" smtClean="0">
                <a:latin typeface="Georgia" pitchFamily="18" charset="0"/>
              </a:rPr>
              <a:t>grows.  SEER-SEM has an larger, linear growth for large SLOC sizes.</a:t>
            </a:r>
          </a:p>
          <a:p>
            <a:r>
              <a:rPr lang="en-US" sz="1100" dirty="0" smtClean="0">
                <a:latin typeface="Georgia" pitchFamily="18" charset="0"/>
              </a:rPr>
              <a:t>What should be made of the fact that the SEER model gives a positive RoI even for the 1995 example airplane?</a:t>
            </a:r>
            <a:endParaRPr lang="en-US" sz="1100" dirty="0">
              <a:latin typeface="Georgia" pitchFamily="18" charset="0"/>
            </a:endParaRPr>
          </a:p>
          <a:p>
            <a:pPr marL="0" lvl="1"/>
            <a:r>
              <a:rPr lang="en-US" sz="1100" dirty="0" smtClean="0">
                <a:latin typeface="Georgia" pitchFamily="18" charset="0"/>
              </a:rPr>
              <a:t>Airplane systems (and their software dependence) had </a:t>
            </a:r>
            <a:r>
              <a:rPr lang="en-US" sz="1100" dirty="0">
                <a:latin typeface="Georgia" pitchFamily="18" charset="0"/>
              </a:rPr>
              <a:t>grown to the point that SAVI would have been worth doing from that point forward, although most (&gt; 2/3) of the benefit would have been on the hardware </a:t>
            </a:r>
            <a:r>
              <a:rPr lang="en-US" sz="1100" dirty="0" smtClean="0">
                <a:latin typeface="Georgia" pitchFamily="18" charset="0"/>
              </a:rPr>
              <a:t>side, in 1995.   Of course, this </a:t>
            </a:r>
            <a:r>
              <a:rPr lang="en-US" sz="1100" dirty="0">
                <a:latin typeface="Georgia" pitchFamily="18" charset="0"/>
              </a:rPr>
              <a:t>point is moot because </a:t>
            </a:r>
            <a:r>
              <a:rPr lang="en-US" sz="1100" dirty="0" smtClean="0">
                <a:latin typeface="Georgia" pitchFamily="18" charset="0"/>
              </a:rPr>
              <a:t>distributed </a:t>
            </a:r>
            <a:r>
              <a:rPr lang="en-US" sz="1100" dirty="0">
                <a:latin typeface="Georgia" pitchFamily="18" charset="0"/>
              </a:rPr>
              <a:t>computing necessary to enable SAVI was not available in </a:t>
            </a:r>
            <a:r>
              <a:rPr lang="en-US" sz="1100" dirty="0" smtClean="0">
                <a:latin typeface="Georgia" pitchFamily="18" charset="0"/>
              </a:rPr>
              <a:t>1995.</a:t>
            </a:r>
            <a:endParaRPr lang="en-US" sz="1100" dirty="0">
              <a:latin typeface="Georgia" pitchFamily="18" charset="0"/>
            </a:endParaRPr>
          </a:p>
          <a:p>
            <a:endParaRPr lang="en-US" dirty="0"/>
          </a:p>
        </p:txBody>
      </p:sp>
      <p:sp>
        <p:nvSpPr>
          <p:cNvPr id="4" name="Slide Number Placeholder 3"/>
          <p:cNvSpPr>
            <a:spLocks noGrp="1"/>
          </p:cNvSpPr>
          <p:nvPr>
            <p:ph type="sldNum" sz="quarter" idx="10"/>
          </p:nvPr>
        </p:nvSpPr>
        <p:spPr/>
        <p:txBody>
          <a:bodyPr/>
          <a:lstStyle/>
          <a:p>
            <a:fld id="{67AEE998-BE3D-3042-A472-978015AEED94}" type="slidenum">
              <a:rPr lang="en-US">
                <a:solidFill>
                  <a:prstClr val="black"/>
                </a:solidFill>
              </a:rPr>
              <a:pPr/>
              <a:t>27</a:t>
            </a:fld>
            <a:endParaRPr lang="en-US" dirty="0">
              <a:solidFill>
                <a:prstClr val="black"/>
              </a:solidFill>
            </a:endParaRPr>
          </a:p>
        </p:txBody>
      </p:sp>
    </p:spTree>
    <p:extLst>
      <p:ext uri="{BB962C8B-B14F-4D97-AF65-F5344CB8AC3E}">
        <p14:creationId xmlns="" xmlns:p14="http://schemas.microsoft.com/office/powerpoint/2010/main" val="1581480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smtClean="0"/>
              <a:t>Sensitivity</a:t>
            </a:r>
            <a:r>
              <a:rPr lang="en-US" sz="1400" b="1" baseline="0" dirty="0" smtClean="0"/>
              <a:t> to Assumptions</a:t>
            </a:r>
          </a:p>
          <a:p>
            <a:endParaRPr lang="en-US" sz="1400" b="1" baseline="0" dirty="0" smtClean="0"/>
          </a:p>
          <a:p>
            <a:r>
              <a:rPr lang="en-US" baseline="0" dirty="0" smtClean="0"/>
              <a:t>This chart is based on the 2010 </a:t>
            </a:r>
            <a:r>
              <a:rPr lang="en-US" baseline="0" dirty="0" err="1" smtClean="0"/>
              <a:t>RoI</a:t>
            </a:r>
            <a:r>
              <a:rPr lang="en-US" baseline="0" dirty="0" smtClean="0"/>
              <a:t> work and therefore does not include SEER-H hardware improvement; it is based purely on COCOMO II estimates with Monte Carlo estimates added (10 Monte Carlo runs for each point).   These data do not match the SEER-SEM plus SEER-H </a:t>
            </a:r>
            <a:r>
              <a:rPr lang="en-US" baseline="0" dirty="0" err="1" smtClean="0"/>
              <a:t>RoI</a:t>
            </a:r>
            <a:r>
              <a:rPr lang="en-US" baseline="0" dirty="0" smtClean="0"/>
              <a:t> estimates done in 2011, but the trends are unchanged.  </a:t>
            </a:r>
            <a:endParaRPr lang="en-US" dirty="0"/>
          </a:p>
        </p:txBody>
      </p:sp>
      <p:sp>
        <p:nvSpPr>
          <p:cNvPr id="4" name="Slide Number Placeholder 3"/>
          <p:cNvSpPr>
            <a:spLocks noGrp="1"/>
          </p:cNvSpPr>
          <p:nvPr>
            <p:ph type="sldNum" sz="quarter" idx="10"/>
          </p:nvPr>
        </p:nvSpPr>
        <p:spPr/>
        <p:txBody>
          <a:bodyPr/>
          <a:lstStyle/>
          <a:p>
            <a:fld id="{A82EAE26-AD30-C945-9FC5-959C30C96F6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xmlns="" val="416818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u="sng"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This is a graphical illustration</a:t>
            </a:r>
            <a:r>
              <a:rPr lang="en-US" baseline="0" dirty="0" smtClean="0"/>
              <a:t> that shows approximately when some useful amount of capabilities within each capability area will be available, mature, and useable by whom for what purpose.  We will be doing a shadow of the JCA Demo with the OSATE GUI, FACE functional interoperability type-checking (plus additional architectural type-checking possible with AADL), end-to-end latency and processor plus switched </a:t>
            </a:r>
            <a:r>
              <a:rPr lang="en-US" baseline="0" dirty="0" err="1" smtClean="0"/>
              <a:t>ethernet</a:t>
            </a:r>
            <a:r>
              <a:rPr lang="en-US" baseline="0" dirty="0" smtClean="0"/>
              <a:t> </a:t>
            </a:r>
            <a:r>
              <a:rPr lang="en-US" baseline="0" dirty="0" err="1" smtClean="0"/>
              <a:t>schedulability</a:t>
            </a:r>
            <a:r>
              <a:rPr lang="en-US" baseline="0" dirty="0" smtClean="0"/>
              <a:t> analysis, and perhaps at least one safety analysis (e.g. FMEA) depending on what safety/fault data is mentioned in the RFP and/or available from the suppliers (or that we can make up notional data for).</a:t>
            </a:r>
          </a:p>
          <a:p>
            <a:endParaRPr lang="en-US" baseline="0" dirty="0" smtClean="0"/>
          </a:p>
          <a:p>
            <a:r>
              <a:rPr lang="en-US" baseline="0" dirty="0" smtClean="0"/>
              <a:t>Unfortunately, this really doesn’t show any fine detail.  Each of these tool capability areas actually consists or 3 to 6 individual capabilities, ranging from existing and pretty mature to non-existing and technically challenging and risky to develop.</a:t>
            </a:r>
            <a:endParaRPr lang="en-US"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a:solidFill>
                  <a:srgbClr val="000000"/>
                </a:solidFill>
              </a:rPr>
              <a:pPr>
                <a:defRPr/>
              </a:pPr>
              <a:t>31</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u="sng"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ECAB8232-5189-4CFC-927D-B91E6B3816F6}" type="datetime1">
              <a:rPr lang="en-US"/>
              <a:pPr/>
              <a:t>1/24/2015</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The Error Model Annex lets us perform architecture fault modeling at several levels of abstraction.</a:t>
            </a:r>
          </a:p>
          <a:p>
            <a:r>
              <a:rPr lang="en-US" dirty="0" smtClean="0"/>
              <a:t>We start with a system FHA by representing the system in its operational context and the hazards</a:t>
            </a:r>
            <a:r>
              <a:rPr lang="en-US" baseline="0" dirty="0" smtClean="0"/>
              <a:t> with Error Model annotations. </a:t>
            </a:r>
          </a:p>
          <a:p>
            <a:r>
              <a:rPr lang="en-US" baseline="0" dirty="0" smtClean="0"/>
              <a:t>As the architecture is refined one tier at a time, we refine the AADL model and Error Model annotations with additional safety related information and perform PSSA and FHA of the subsystems at each level.</a:t>
            </a:r>
            <a:r>
              <a:rPr lang="en-US" baseline="0" dirty="0"/>
              <a:t> </a:t>
            </a:r>
            <a:r>
              <a:rPr lang="en-US" baseline="0" dirty="0" smtClean="0"/>
              <a:t>The model-based approach allows us to check for consistency between the information used in the PSSA and FHA at a given level with those at the next higher level.</a:t>
            </a:r>
          </a:p>
          <a:p>
            <a:r>
              <a:rPr lang="en-US" baseline="0" dirty="0" smtClean="0"/>
              <a:t>As the design of the system evolve we will be able to demonstrate (in AFE61)  how this safety analysis approach can be extended to support SSA.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solidFill>
                  <a:prstClr val="black"/>
                </a:solidFill>
              </a:rPr>
              <a:t>Author</a:t>
            </a:r>
            <a:endParaRPr lang="en-US" dirty="0">
              <a:solidFill>
                <a:prstClr val="black"/>
              </a:solidFill>
            </a:endParaRPr>
          </a:p>
          <a:p>
            <a:r>
              <a:rPr lang="en-US" dirty="0" smtClean="0">
                <a:solidFill>
                  <a:prstClr val="black"/>
                </a:solidFill>
              </a:rPr>
              <a:t>Software Engineering Institute</a:t>
            </a:r>
            <a:endParaRPr lang="en-US" dirty="0">
              <a:solidFill>
                <a:prstClr val="black"/>
              </a:solidFill>
            </a:endParaRPr>
          </a:p>
        </p:txBody>
      </p:sp>
      <p:sp>
        <p:nvSpPr>
          <p:cNvPr id="5" name="Rectangle 25"/>
          <p:cNvSpPr>
            <a:spLocks noGrp="1" noChangeArrowheads="1"/>
          </p:cNvSpPr>
          <p:nvPr>
            <p:ph type="dt" idx="1"/>
          </p:nvPr>
        </p:nvSpPr>
        <p:spPr>
          <a:ln/>
        </p:spPr>
        <p:txBody>
          <a:bodyPr/>
          <a:lstStyle/>
          <a:p>
            <a:fld id="{ECAB8232-5189-4CFC-927D-B91E6B3816F6}" type="datetime1">
              <a:rPr lang="en-US">
                <a:solidFill>
                  <a:prstClr val="black"/>
                </a:solidFill>
              </a:rPr>
              <a:pPr/>
              <a:t>1/24/2015</a:t>
            </a:fld>
            <a:endParaRPr lang="en-US">
              <a:solidFill>
                <a:prstClr val="black"/>
              </a:solidFill>
            </a:endParaRPr>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Can add in addition</a:t>
            </a:r>
            <a:r>
              <a:rPr lang="en-US" baseline="0" dirty="0" smtClean="0"/>
              <a:t> to Markov chains – work at ESA on Petri Net analysis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Arial" pitchFamily="34" charset="0"/>
                <a:cs typeface="Arial" pitchFamily="34" charset="0"/>
              </a:rPr>
              <a:t>This chart looks at the </a:t>
            </a:r>
            <a:r>
              <a:rPr lang="en-US" sz="1100" dirty="0" smtClean="0">
                <a:latin typeface="Arial" pitchFamily="34" charset="0"/>
                <a:cs typeface="Arial" pitchFamily="34" charset="0"/>
              </a:rPr>
              <a:t>integration issues, </a:t>
            </a:r>
            <a:r>
              <a:rPr lang="en-US" sz="1100" dirty="0">
                <a:latin typeface="Arial" pitchFamily="34" charset="0"/>
                <a:cs typeface="Arial" pitchFamily="34" charset="0"/>
              </a:rPr>
              <a:t>but from a more fundamental </a:t>
            </a:r>
            <a:r>
              <a:rPr lang="en-US" sz="1100" dirty="0" smtClean="0">
                <a:latin typeface="Arial" pitchFamily="34" charset="0"/>
                <a:cs typeface="Arial" pitchFamily="34" charset="0"/>
              </a:rPr>
              <a:t>and pragmatic perspective.   </a:t>
            </a:r>
            <a:r>
              <a:rPr lang="en-US" sz="1100" dirty="0">
                <a:latin typeface="Arial" pitchFamily="34" charset="0"/>
                <a:cs typeface="Arial" pitchFamily="34" charset="0"/>
              </a:rPr>
              <a:t>Currently, we build interface control documents (</a:t>
            </a:r>
            <a:r>
              <a:rPr lang="en-US" sz="1100" dirty="0" smtClean="0">
                <a:latin typeface="Arial" pitchFamily="34" charset="0"/>
                <a:cs typeface="Arial" pitchFamily="34" charset="0"/>
              </a:rPr>
              <a:t>ICDs) </a:t>
            </a:r>
            <a:r>
              <a:rPr lang="en-US" sz="1100" dirty="0">
                <a:latin typeface="Arial" pitchFamily="34" charset="0"/>
                <a:cs typeface="Arial" pitchFamily="34" charset="0"/>
              </a:rPr>
              <a:t>based upon </a:t>
            </a:r>
            <a:r>
              <a:rPr lang="en-US" sz="1100" dirty="0" smtClean="0">
                <a:latin typeface="Arial" pitchFamily="34" charset="0"/>
                <a:cs typeface="Arial" pitchFamily="34" charset="0"/>
              </a:rPr>
              <a:t> </a:t>
            </a:r>
            <a:r>
              <a:rPr lang="en-US" sz="1100" dirty="0">
                <a:latin typeface="Arial" pitchFamily="34" charset="0"/>
                <a:cs typeface="Arial" pitchFamily="34" charset="0"/>
              </a:rPr>
              <a:t>specification of how the system is to be built and how all disciplines think the functions will be performed by individual elements.  Our “as-is” </a:t>
            </a:r>
            <a:r>
              <a:rPr lang="en-US" sz="1100" dirty="0" smtClean="0">
                <a:latin typeface="Arial" pitchFamily="34" charset="0"/>
                <a:cs typeface="Arial" pitchFamily="34" charset="0"/>
              </a:rPr>
              <a:t>documents </a:t>
            </a:r>
            <a:r>
              <a:rPr lang="en-US" sz="1100" dirty="0">
                <a:latin typeface="Arial" pitchFamily="34" charset="0"/>
                <a:cs typeface="Arial" pitchFamily="34" charset="0"/>
              </a:rPr>
              <a:t>are intended to largely allow specialty analysts to improve their </a:t>
            </a:r>
            <a:r>
              <a:rPr lang="en-US" sz="1100" dirty="0" smtClean="0">
                <a:latin typeface="Arial" pitchFamily="34" charset="0"/>
                <a:cs typeface="Arial" pitchFamily="34" charset="0"/>
              </a:rPr>
              <a:t>individual parts </a:t>
            </a:r>
            <a:r>
              <a:rPr lang="en-US" sz="1100" dirty="0">
                <a:latin typeface="Arial" pitchFamily="34" charset="0"/>
                <a:cs typeface="Arial" pitchFamily="34" charset="0"/>
              </a:rPr>
              <a:t>of the system.  Sometimes these models share properties that are crucial, but the specialists do not necessarily share all modifications they make with other specialties.  The “as-is” </a:t>
            </a:r>
            <a:r>
              <a:rPr lang="en-US" sz="1100" dirty="0" smtClean="0">
                <a:latin typeface="Arial" pitchFamily="34" charset="0"/>
                <a:cs typeface="Arial" pitchFamily="34" charset="0"/>
              </a:rPr>
              <a:t>document-based integration </a:t>
            </a:r>
            <a:r>
              <a:rPr lang="en-US" sz="1100" dirty="0">
                <a:latin typeface="Arial" pitchFamily="34" charset="0"/>
                <a:cs typeface="Arial" pitchFamily="34" charset="0"/>
              </a:rPr>
              <a:t>process is designed to </a:t>
            </a:r>
            <a:r>
              <a:rPr lang="en-US" sz="1100" dirty="0" smtClean="0">
                <a:latin typeface="Arial" pitchFamily="34" charset="0"/>
                <a:cs typeface="Arial" pitchFamily="34" charset="0"/>
              </a:rPr>
              <a:t>utilize ICDs </a:t>
            </a:r>
            <a:r>
              <a:rPr lang="en-US" sz="1100" dirty="0">
                <a:latin typeface="Arial" pitchFamily="34" charset="0"/>
                <a:cs typeface="Arial" pitchFamily="34" charset="0"/>
              </a:rPr>
              <a:t>to ferret out </a:t>
            </a:r>
            <a:r>
              <a:rPr lang="en-US" sz="1100" dirty="0" smtClean="0">
                <a:latin typeface="Arial" pitchFamily="34" charset="0"/>
                <a:cs typeface="Arial" pitchFamily="34" charset="0"/>
              </a:rPr>
              <a:t>contradictions</a:t>
            </a:r>
            <a:r>
              <a:rPr lang="en-US" sz="1100" dirty="0">
                <a:latin typeface="Arial" pitchFamily="34" charset="0"/>
                <a:cs typeface="Arial" pitchFamily="34" charset="0"/>
              </a:rPr>
              <a:t>.  But this type of integration often takes place late in the development cycle when these “unexposed shared properties” </a:t>
            </a:r>
            <a:r>
              <a:rPr lang="en-US" sz="1100" dirty="0" smtClean="0">
                <a:latin typeface="Arial" pitchFamily="34" charset="0"/>
                <a:cs typeface="Arial" pitchFamily="34" charset="0"/>
              </a:rPr>
              <a:t>have wreaked </a:t>
            </a:r>
            <a:r>
              <a:rPr lang="en-US" sz="1100" dirty="0">
                <a:latin typeface="Arial" pitchFamily="34" charset="0"/>
                <a:cs typeface="Arial" pitchFamily="34" charset="0"/>
              </a:rPr>
              <a:t>havoc in the program </a:t>
            </a:r>
            <a:r>
              <a:rPr lang="en-US" sz="1100" dirty="0" smtClean="0">
                <a:latin typeface="Arial" pitchFamily="34" charset="0"/>
                <a:cs typeface="Arial" pitchFamily="34" charset="0"/>
              </a:rPr>
              <a:t>manager’s cost/schedule.</a:t>
            </a:r>
            <a:endParaRPr lang="en-US" sz="1100" dirty="0">
              <a:latin typeface="Arial" pitchFamily="34" charset="0"/>
              <a:cs typeface="Arial" pitchFamily="34" charset="0"/>
            </a:endParaRPr>
          </a:p>
          <a:p>
            <a:pPr algn="just"/>
            <a:endParaRPr lang="en-US" sz="1100" dirty="0">
              <a:latin typeface="Arial" pitchFamily="34" charset="0"/>
              <a:cs typeface="Arial" pitchFamily="34" charset="0"/>
            </a:endParaRPr>
          </a:p>
          <a:p>
            <a:pPr algn="just"/>
            <a:r>
              <a:rPr lang="en-US" sz="1100" dirty="0">
                <a:latin typeface="Arial" pitchFamily="34" charset="0"/>
                <a:cs typeface="Arial" pitchFamily="34" charset="0"/>
              </a:rPr>
              <a:t>The VIP proposed by SAVI, through its Distributed Annotated Architectural Reference Model (usually </a:t>
            </a:r>
            <a:r>
              <a:rPr lang="en-US" sz="1100" dirty="0" smtClean="0">
                <a:latin typeface="Arial" pitchFamily="34" charset="0"/>
                <a:cs typeface="Arial" pitchFamily="34" charset="0"/>
              </a:rPr>
              <a:t>simply </a:t>
            </a:r>
            <a:r>
              <a:rPr lang="en-US" sz="1100" dirty="0">
                <a:latin typeface="Arial" pitchFamily="34" charset="0"/>
                <a:cs typeface="Arial" pitchFamily="34" charset="0"/>
              </a:rPr>
              <a:t>called a “single-truth model</a:t>
            </a:r>
            <a:r>
              <a:rPr lang="en-US" sz="1100" dirty="0" smtClean="0">
                <a:latin typeface="Arial" pitchFamily="34" charset="0"/>
                <a:cs typeface="Arial" pitchFamily="34" charset="0"/>
              </a:rPr>
              <a:t>”), provides a tailored and structured </a:t>
            </a:r>
            <a:r>
              <a:rPr lang="en-US" sz="1100" dirty="0">
                <a:latin typeface="Arial" pitchFamily="34" charset="0"/>
                <a:cs typeface="Arial" pitchFamily="34" charset="0"/>
              </a:rPr>
              <a:t>Data Exchange Layer </a:t>
            </a:r>
            <a:r>
              <a:rPr lang="en-US" sz="1100" dirty="0" smtClean="0">
                <a:latin typeface="Arial" pitchFamily="34" charset="0"/>
                <a:cs typeface="Arial" pitchFamily="34" charset="0"/>
              </a:rPr>
              <a:t>supporting data flow to/from Model Repositories.  This infrastructure allows the VIP to perform </a:t>
            </a:r>
            <a:r>
              <a:rPr lang="en-US" sz="1100" dirty="0">
                <a:latin typeface="Arial" pitchFamily="34" charset="0"/>
                <a:cs typeface="Arial" pitchFamily="34" charset="0"/>
              </a:rPr>
              <a:t>consistency checks on the architectural </a:t>
            </a:r>
            <a:r>
              <a:rPr lang="en-US" sz="1100" dirty="0" smtClean="0">
                <a:latin typeface="Arial" pitchFamily="34" charset="0"/>
                <a:cs typeface="Arial" pitchFamily="34" charset="0"/>
              </a:rPr>
              <a:t>elements </a:t>
            </a:r>
            <a:r>
              <a:rPr lang="en-US" sz="1100" dirty="0">
                <a:latin typeface="Arial" pitchFamily="34" charset="0"/>
                <a:cs typeface="Arial" pitchFamily="34" charset="0"/>
              </a:rPr>
              <a:t>after </a:t>
            </a:r>
            <a:r>
              <a:rPr lang="en-US" sz="1100" dirty="0" smtClean="0">
                <a:latin typeface="Arial" pitchFamily="34" charset="0"/>
                <a:cs typeface="Arial" pitchFamily="34" charset="0"/>
              </a:rPr>
              <a:t>modifications.  </a:t>
            </a:r>
            <a:r>
              <a:rPr lang="en-US" sz="1100" dirty="0">
                <a:latin typeface="Arial" pitchFamily="34" charset="0"/>
                <a:cs typeface="Arial" pitchFamily="34" charset="0"/>
              </a:rPr>
              <a:t>Since this work is done earlier </a:t>
            </a:r>
            <a:r>
              <a:rPr lang="en-US" sz="1100" dirty="0" smtClean="0">
                <a:latin typeface="Arial" pitchFamily="34" charset="0"/>
                <a:cs typeface="Arial" pitchFamily="34" charset="0"/>
              </a:rPr>
              <a:t>than it is in </a:t>
            </a:r>
            <a:r>
              <a:rPr lang="en-US" sz="1100" dirty="0">
                <a:latin typeface="Arial" pitchFamily="34" charset="0"/>
                <a:cs typeface="Arial" pitchFamily="34" charset="0"/>
              </a:rPr>
              <a:t>physical or logical integration </a:t>
            </a:r>
            <a:r>
              <a:rPr lang="en-US" sz="1100" dirty="0" smtClean="0">
                <a:latin typeface="Arial" pitchFamily="34" charset="0"/>
                <a:cs typeface="Arial" pitchFamily="34" charset="0"/>
              </a:rPr>
              <a:t>(the </a:t>
            </a:r>
            <a:r>
              <a:rPr lang="en-US" sz="1100" dirty="0">
                <a:latin typeface="Arial" pitchFamily="34" charset="0"/>
                <a:cs typeface="Arial" pitchFamily="34" charset="0"/>
              </a:rPr>
              <a:t>“as-is” </a:t>
            </a:r>
            <a:r>
              <a:rPr lang="en-US" sz="1100" dirty="0" smtClean="0">
                <a:latin typeface="Arial" pitchFamily="34" charset="0"/>
                <a:cs typeface="Arial" pitchFamily="34" charset="0"/>
              </a:rPr>
              <a:t>approach), </a:t>
            </a:r>
            <a:r>
              <a:rPr lang="en-US" sz="1100" dirty="0">
                <a:latin typeface="Arial" pitchFamily="34" charset="0"/>
                <a:cs typeface="Arial" pitchFamily="34" charset="0"/>
              </a:rPr>
              <a:t>the cost of “getting the system right and keeping it right” should be driven down.</a:t>
            </a:r>
          </a:p>
          <a:p>
            <a:pPr algn="just"/>
            <a:endParaRPr lang="en-US" dirty="0"/>
          </a:p>
        </p:txBody>
      </p:sp>
      <p:sp>
        <p:nvSpPr>
          <p:cNvPr id="5" name="Slide Number Placeholder 3"/>
          <p:cNvSpPr>
            <a:spLocks noGrp="1"/>
          </p:cNvSpPr>
          <p:nvPr>
            <p:ph type="sldNum" sz="quarter" idx="5"/>
          </p:nvPr>
        </p:nvSpPr>
        <p:spPr>
          <a:xfrm>
            <a:off x="3884614" y="8829967"/>
            <a:ext cx="2971800" cy="464820"/>
          </a:xfrm>
        </p:spPr>
        <p:txBody>
          <a:bodyPr/>
          <a:lstStyle/>
          <a:p>
            <a:fld id="{67AEE998-BE3D-3042-A472-978015AEED94}" type="slidenum">
              <a:rPr lang="en-US" sz="1000">
                <a:solidFill>
                  <a:prstClr val="black"/>
                </a:solidFill>
                <a:latin typeface="Arial" pitchFamily="34" charset="0"/>
                <a:cs typeface="Arial" pitchFamily="34" charset="0"/>
              </a:rPr>
              <a:pPr/>
              <a:t>38</a:t>
            </a:fld>
            <a:endParaRPr lang="en-US" sz="1000" dirty="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3157025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FF0000"/>
                </a:solidFill>
              </a:rPr>
              <a:t>Here we see the specific tools, models and data repositories</a:t>
            </a:r>
            <a:r>
              <a:rPr lang="en-US" sz="1200" baseline="0" dirty="0" smtClean="0">
                <a:solidFill>
                  <a:srgbClr val="FF0000"/>
                </a:solidFill>
              </a:rPr>
              <a:t> that AFE-61 focused on.  We are using Share-A-space</a:t>
            </a:r>
            <a:r>
              <a:rPr lang="en-US" sz="1200" b="0" baseline="30000" dirty="0" smtClean="0"/>
              <a:t>® </a:t>
            </a:r>
            <a:r>
              <a:rPr lang="en-US" sz="1200" b="0" baseline="0" dirty="0" smtClean="0"/>
              <a:t>  and Eclipse as the standards based data exchange solutions to link up tools, model, data and repositories.  We’ve been able to link up and analyze, for example, shared properties in solid geometry and architecture models – something that is rarely done, if ever, between these two domains.  This is a powerful capability for cross-domain inter-model consistency checking which is a cornerstone of SAVI.</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chemeClr val="tx1"/>
                </a:solidFill>
              </a:rPr>
              <a:t>For expediency (limited resources and time), AFE-61 chose to implement the SysML-AADL translation with an existing tool developed under the DARPA META program (and expanded under SAVI).  This translator will be discussed later in this presentation.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chemeClr val="tx1"/>
                </a:solidFill>
              </a:rPr>
              <a:t>….(CLICK TO ADVACE TO NEXT SLIDE)….</a:t>
            </a:r>
            <a:endParaRPr lang="en-US" sz="120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rPr>
              <a:t>1:30 min</a:t>
            </a: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F186042C-E099-4263-BFC7-C626642F317B}" type="slidenum">
              <a:rPr lang="en-US">
                <a:solidFill>
                  <a:prstClr val="black"/>
                </a:solidFill>
              </a:rPr>
              <a:pPr>
                <a:defRPr/>
              </a:pPr>
              <a:t>39</a:t>
            </a:fld>
            <a:endParaRPr lang="en-US">
              <a:solidFill>
                <a:prstClr val="black"/>
              </a:solidFill>
            </a:endParaRPr>
          </a:p>
        </p:txBody>
      </p:sp>
    </p:spTree>
    <p:extLst>
      <p:ext uri="{BB962C8B-B14F-4D97-AF65-F5344CB8AC3E}">
        <p14:creationId xmlns="" xmlns:p14="http://schemas.microsoft.com/office/powerpoint/2010/main" val="541986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FF0000"/>
                </a:solidFill>
              </a:rPr>
              <a:t>Using</a:t>
            </a:r>
            <a:r>
              <a:rPr lang="en-US" sz="1200" baseline="0" dirty="0" smtClean="0">
                <a:solidFill>
                  <a:srgbClr val="FF0000"/>
                </a:solidFill>
              </a:rPr>
              <a:t> a data exchange standard, such as PLCS/DEX, STEP, </a:t>
            </a:r>
            <a:r>
              <a:rPr lang="en-US" sz="1200" baseline="0" dirty="0" err="1" smtClean="0">
                <a:solidFill>
                  <a:srgbClr val="FF0000"/>
                </a:solidFill>
              </a:rPr>
              <a:t>ReqIF</a:t>
            </a:r>
            <a:r>
              <a:rPr lang="en-US" sz="1200" baseline="0" dirty="0" smtClean="0">
                <a:solidFill>
                  <a:srgbClr val="FF0000"/>
                </a:solidFill>
              </a:rPr>
              <a:t>, XMI OLCS and Eclipse (shown), reduces the number of translators to “2N,” or twice the number of nodes in the model set ecosystem.  This significant reduction in data interchanges creates a more robust data exchange infrastructure.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rgbClr val="FF0000"/>
                </a:solidFill>
              </a:rPr>
              <a:t>The SAVI vision calls for integrating a broad spectrum of tools, models, file types and data repositories.  Here we see in the top half of the slide a model set that includes many domains:  requirements, architectures, fault trees, constrain and real time embedded system analysis, solid geometry, behavior, Markov Chain, hazard table analysis and publisher-subscriber relationship models.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rgbClr val="FF0000"/>
                </a:solidFill>
              </a:rPr>
              <a:t>The bottom half of the slide shows, along with other tools and models, examples of data repositories such as Product Data Management and Product Lifecycle Management (PDM,PLM) systems and Subversion.  In addition, we see a need to view results and reports of data repository data and metadata analysis.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rgbClr val="FF0000"/>
                </a:solidFill>
              </a:rPr>
              <a:t>…(CLICK TO ADVANCE SLIDE)….</a:t>
            </a:r>
            <a:endParaRPr lang="en-US" sz="120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rPr>
              <a:t>3:00 min</a:t>
            </a: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F186042C-E099-4263-BFC7-C626642F317B}" type="slidenum">
              <a:rPr lang="en-US">
                <a:solidFill>
                  <a:prstClr val="black"/>
                </a:solidFill>
              </a:rPr>
              <a:pPr>
                <a:defRPr/>
              </a:pPr>
              <a:t>40</a:t>
            </a:fld>
            <a:endParaRPr lang="en-US">
              <a:solidFill>
                <a:prstClr val="black"/>
              </a:solidFill>
            </a:endParaRPr>
          </a:p>
        </p:txBody>
      </p:sp>
    </p:spTree>
    <p:extLst>
      <p:ext uri="{BB962C8B-B14F-4D97-AF65-F5344CB8AC3E}">
        <p14:creationId xmlns="" xmlns:p14="http://schemas.microsoft.com/office/powerpoint/2010/main" val="54198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u="sng"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latin typeface="Georgia" pitchFamily="18" charset="0"/>
              </a:rPr>
              <a:t>There Is No Magic</a:t>
            </a:r>
          </a:p>
          <a:p>
            <a:endParaRPr lang="en-US" sz="800" dirty="0">
              <a:latin typeface="Georgia" pitchFamily="18" charset="0"/>
            </a:endParaRPr>
          </a:p>
          <a:p>
            <a:r>
              <a:rPr lang="en-US" sz="1100" dirty="0">
                <a:latin typeface="Georgia" pitchFamily="18" charset="0"/>
              </a:rPr>
              <a:t>To better understand the motivation for investigating the business case for improving the integration process, the SAVI team noted the facts of commercial aircraft development as summarized in this chart.   It is quite obvious that the target opportunity in dollar cost alone is huge.  And this dollar-oriented motivation does not address the opportunity cost of significant schedule impacts when integration leads to major system revisions at a very late date.  Our investigations of the software impacts led to a solid conclusion that software costs were major drivers in this overall savings opportunity.</a:t>
            </a:r>
          </a:p>
          <a:p>
            <a:endParaRPr lang="en-US" sz="1100" dirty="0">
              <a:latin typeface="Georgia" pitchFamily="18" charset="0"/>
            </a:endParaRPr>
          </a:p>
          <a:p>
            <a:endParaRPr lang="en-US" dirty="0"/>
          </a:p>
        </p:txBody>
      </p:sp>
      <p:sp>
        <p:nvSpPr>
          <p:cNvPr id="4" name="Slide Number Placeholder 3"/>
          <p:cNvSpPr>
            <a:spLocks noGrp="1"/>
          </p:cNvSpPr>
          <p:nvPr>
            <p:ph type="sldNum" sz="quarter" idx="10"/>
          </p:nvPr>
        </p:nvSpPr>
        <p:spPr/>
        <p:txBody>
          <a:bodyPr/>
          <a:lstStyle/>
          <a:p>
            <a:fld id="{67AEE998-BE3D-3042-A472-978015AEED94}"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2748783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eaLnBrk="1" hangingPunct="1"/>
            <a:endParaRPr lang="fr-FR" alt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not a one man</a:t>
            </a:r>
            <a:r>
              <a:rPr lang="en-US" baseline="0" dirty="0" smtClean="0"/>
              <a:t> show!  Collins continues to use this technology.</a:t>
            </a:r>
            <a:endParaRPr lang="en-US" dirty="0"/>
          </a:p>
        </p:txBody>
      </p:sp>
      <p:sp>
        <p:nvSpPr>
          <p:cNvPr id="4" name="Header Placeholder 3"/>
          <p:cNvSpPr>
            <a:spLocks noGrp="1"/>
          </p:cNvSpPr>
          <p:nvPr>
            <p:ph type="hdr" sz="quarter" idx="10"/>
          </p:nvPr>
        </p:nvSpPr>
        <p:spPr/>
        <p:txBody>
          <a:bodyPr/>
          <a:lstStyle/>
          <a:p>
            <a:r>
              <a:rPr lang="en-US">
                <a:solidFill>
                  <a:prstClr val="black"/>
                </a:solidFill>
              </a:rPr>
              <a:t>The Future of Software Engineering</a:t>
            </a:r>
          </a:p>
        </p:txBody>
      </p:sp>
      <p:sp>
        <p:nvSpPr>
          <p:cNvPr id="5" name="Date Placeholder 4"/>
          <p:cNvSpPr>
            <a:spLocks noGrp="1"/>
          </p:cNvSpPr>
          <p:nvPr>
            <p:ph type="dt" idx="11"/>
          </p:nvPr>
        </p:nvSpPr>
        <p:spPr/>
        <p:txBody>
          <a:bodyPr/>
          <a:lstStyle/>
          <a:p>
            <a:r>
              <a:rPr lang="en-US">
                <a:solidFill>
                  <a:prstClr val="black"/>
                </a:solidFill>
              </a:rPr>
              <a:t>December 2010</a:t>
            </a:r>
          </a:p>
        </p:txBody>
      </p:sp>
      <p:sp>
        <p:nvSpPr>
          <p:cNvPr id="6" name="Footer Placeholder 5"/>
          <p:cNvSpPr>
            <a:spLocks noGrp="1"/>
          </p:cNvSpPr>
          <p:nvPr>
            <p:ph type="ftr" sz="quarter" idx="12"/>
          </p:nvPr>
        </p:nvSpPr>
        <p:spPr/>
        <p:txBody>
          <a:bodyPr/>
          <a:lstStyle/>
          <a:p>
            <a:r>
              <a:rPr lang="en-US">
                <a:solidFill>
                  <a:prstClr val="black"/>
                </a:solidFill>
              </a:rPr>
              <a:t>Twin-SPIN</a:t>
            </a:r>
          </a:p>
        </p:txBody>
      </p:sp>
      <p:sp>
        <p:nvSpPr>
          <p:cNvPr id="7" name="Slide Number Placeholder 6"/>
          <p:cNvSpPr>
            <a:spLocks noGrp="1"/>
          </p:cNvSpPr>
          <p:nvPr>
            <p:ph type="sldNum" sz="quarter" idx="13"/>
          </p:nvPr>
        </p:nvSpPr>
        <p:spPr/>
        <p:txBody>
          <a:bodyPr/>
          <a:lstStyle/>
          <a:p>
            <a:fld id="{D9CB0E98-E80B-4A42-BF02-E77AB449F810}" type="slidenum">
              <a:rPr lang="en-US">
                <a:solidFill>
                  <a:prstClr val="black"/>
                </a:solidFill>
              </a:rPr>
              <a:pPr/>
              <a:t>55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EAE26-AD30-C945-9FC5-959C30C96F6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defTabSz="906304">
              <a:tabLst>
                <a:tab pos="288874" algn="l"/>
                <a:tab pos="566639" algn="l"/>
              </a:tabLst>
            </a:pPr>
            <a:endParaRPr lang="en-US" b="1" i="1" u="sng" dirty="0" smtClean="0">
              <a:latin typeface="Arial" pitchFamily="34" charset="0"/>
              <a:ea typeface="ＭＳ Ｐゴシック"/>
            </a:endParaRPr>
          </a:p>
          <a:p>
            <a:pPr defTabSz="906304">
              <a:tabLst>
                <a:tab pos="288874" algn="l"/>
                <a:tab pos="566639" algn="l"/>
              </a:tabLst>
            </a:pPr>
            <a:endParaRPr lang="en-US" b="1" dirty="0" smtClean="0">
              <a:latin typeface="Arial" pitchFamily="34" charset="0"/>
              <a:ea typeface="ＭＳ Ｐゴシック"/>
            </a:endParaRPr>
          </a:p>
          <a:p>
            <a:pPr defTabSz="906304">
              <a:tabLst>
                <a:tab pos="288874" algn="l"/>
                <a:tab pos="566639" algn="l"/>
              </a:tabLst>
            </a:pPr>
            <a:r>
              <a:rPr lang="en-US" b="1" dirty="0" smtClean="0">
                <a:latin typeface="Arial" pitchFamily="34" charset="0"/>
                <a:ea typeface="ＭＳ Ｐゴシック"/>
              </a:rPr>
              <a:t>The data on the chart is based on </a:t>
            </a:r>
            <a:r>
              <a:rPr lang="en-US" b="1" dirty="0" err="1" smtClean="0">
                <a:latin typeface="Arial" pitchFamily="34" charset="0"/>
                <a:ea typeface="ＭＳ Ｐゴシック"/>
              </a:rPr>
              <a:t>Galin</a:t>
            </a:r>
            <a:r>
              <a:rPr lang="en-US" b="1" dirty="0" smtClean="0">
                <a:latin typeface="Arial" pitchFamily="34" charset="0"/>
                <a:ea typeface="ＭＳ Ｐゴシック"/>
              </a:rPr>
              <a:t>, Boehm data.  </a:t>
            </a:r>
            <a:r>
              <a:rPr lang="en-US" b="1" dirty="0" err="1" smtClean="0">
                <a:latin typeface="Arial" pitchFamily="34" charset="0"/>
                <a:ea typeface="ＭＳ Ｐゴシック"/>
              </a:rPr>
              <a:t>Dabney’s</a:t>
            </a:r>
            <a:r>
              <a:rPr lang="en-US" b="1" dirty="0" smtClean="0">
                <a:latin typeface="Arial" pitchFamily="34" charset="0"/>
                <a:ea typeface="ＭＳ Ｐゴシック"/>
              </a:rPr>
              <a:t> NASA IV&amp;V data has even higher rework multipliers. </a:t>
            </a:r>
          </a:p>
          <a:p>
            <a:pPr defTabSz="906304">
              <a:tabLst>
                <a:tab pos="288874" algn="l"/>
                <a:tab pos="566639" algn="l"/>
              </a:tabLst>
            </a:pPr>
            <a:r>
              <a:rPr lang="en-US" dirty="0" err="1" smtClean="0">
                <a:latin typeface="Arial" pitchFamily="34" charset="0"/>
                <a:ea typeface="ＭＳ Ｐゴシック"/>
              </a:rPr>
              <a:t>Dabney</a:t>
            </a:r>
            <a:r>
              <a:rPr lang="en-US" dirty="0" smtClean="0">
                <a:latin typeface="Arial" pitchFamily="34" charset="0"/>
                <a:ea typeface="ＭＳ Ｐゴシック"/>
              </a:rPr>
              <a:t>, J.B., </a:t>
            </a:r>
            <a:r>
              <a:rPr lang="en-US" i="1" dirty="0" smtClean="0">
                <a:latin typeface="Arial" pitchFamily="34" charset="0"/>
                <a:ea typeface="ＭＳ Ｐゴシック"/>
              </a:rPr>
              <a:t>Return on Investment of Independent Verification and Validation Study Preliminary Phase 2B Report</a:t>
            </a:r>
            <a:r>
              <a:rPr lang="en-US" dirty="0" smtClean="0">
                <a:latin typeface="Arial" pitchFamily="34" charset="0"/>
                <a:ea typeface="ＭＳ Ｐゴシック"/>
              </a:rPr>
              <a:t>. 2003, NASA: Fairmont WV.</a:t>
            </a:r>
          </a:p>
          <a:p>
            <a:pPr defTabSz="906304">
              <a:tabLst>
                <a:tab pos="288874" algn="l"/>
                <a:tab pos="566639" algn="l"/>
              </a:tabLst>
            </a:pPr>
            <a:r>
              <a:rPr lang="en-US" b="1" dirty="0" smtClean="0">
                <a:latin typeface="Arial" pitchFamily="34" charset="0"/>
                <a:ea typeface="ＭＳ Ｐゴシック"/>
              </a:rPr>
              <a:t>System-level problems reflect non-functional system properties ranging from system behavior &amp; performance to reliability &amp; safety. Late discovery results in high repair/rework cost.  </a:t>
            </a:r>
          </a:p>
          <a:p>
            <a:pPr defTabSz="906304">
              <a:tabLst>
                <a:tab pos="288874" algn="l"/>
                <a:tab pos="566639" algn="l"/>
              </a:tabLst>
            </a:pPr>
            <a:endParaRPr lang="en-US" b="1" dirty="0" smtClean="0">
              <a:latin typeface="Arial" pitchFamily="34" charset="0"/>
              <a:ea typeface="ＭＳ Ｐゴシック"/>
            </a:endParaRPr>
          </a:p>
        </p:txBody>
      </p:sp>
      <p:sp>
        <p:nvSpPr>
          <p:cNvPr id="52228" name="Footer Placeholder 3"/>
          <p:cNvSpPr>
            <a:spLocks noGrp="1"/>
          </p:cNvSpPr>
          <p:nvPr>
            <p:ph type="ftr" sz="quarter" idx="4"/>
          </p:nvPr>
        </p:nvSpPr>
        <p:spPr>
          <a:xfrm>
            <a:off x="1" y="8829664"/>
            <a:ext cx="2972115" cy="465140"/>
          </a:xfrm>
          <a:prstGeom prst="rect">
            <a:avLst/>
          </a:prstGeom>
        </p:spPr>
        <p:txBody>
          <a:bodyPr lIns="92325" tIns="46161" rIns="92325" bIns="46161"/>
          <a:lstStyle/>
          <a:p>
            <a:pPr algn="ctr" defTabSz="942303">
              <a:spcBef>
                <a:spcPct val="50000"/>
              </a:spcBef>
              <a:defRPr/>
            </a:pPr>
            <a:r>
              <a:rPr lang="en-US" sz="2000" dirty="0">
                <a:solidFill>
                  <a:srgbClr val="000000"/>
                </a:solidFill>
                <a:ea typeface="ＭＳ Ｐゴシック" pitchFamily="34" charset="-128"/>
              </a:rPr>
              <a:t>© 2006 Carnegie Mellon University</a:t>
            </a:r>
          </a:p>
          <a:p>
            <a:pPr algn="ctr" defTabSz="942303">
              <a:spcBef>
                <a:spcPct val="50000"/>
              </a:spcBef>
              <a:defRPr/>
            </a:pPr>
            <a:r>
              <a:rPr lang="en-US" sz="800" dirty="0">
                <a:solidFill>
                  <a:srgbClr val="000000"/>
                </a:solidFill>
                <a:ea typeface="ＭＳ Ｐゴシック" pitchFamily="34" charset="-128"/>
              </a:rPr>
              <a:t>  </a:t>
            </a:r>
          </a:p>
        </p:txBody>
      </p:sp>
      <p:sp>
        <p:nvSpPr>
          <p:cNvPr id="52229" name="Header Placeholder 4"/>
          <p:cNvSpPr>
            <a:spLocks noGrp="1"/>
          </p:cNvSpPr>
          <p:nvPr>
            <p:ph type="hdr" sz="quarter"/>
          </p:nvPr>
        </p:nvSpPr>
        <p:spPr/>
        <p:txBody>
          <a:bodyPr/>
          <a:lstStyle/>
          <a:p>
            <a:pPr defTabSz="942303">
              <a:defRPr/>
            </a:pPr>
            <a:r>
              <a:rPr lang="en-US" dirty="0">
                <a:solidFill>
                  <a:srgbClr val="000000"/>
                </a:solidFill>
                <a:latin typeface="Arial" pitchFamily="34" charset="0"/>
                <a:ea typeface="ＭＳ Ｐゴシック" pitchFamily="34" charset="-128"/>
              </a:rPr>
              <a:t>Presentation Title</a:t>
            </a:r>
          </a:p>
        </p:txBody>
      </p:sp>
      <p:sp>
        <p:nvSpPr>
          <p:cNvPr id="52230" name="Date Placeholder 5"/>
          <p:cNvSpPr>
            <a:spLocks noGrp="1"/>
          </p:cNvSpPr>
          <p:nvPr>
            <p:ph type="dt" sz="quarter" idx="1"/>
          </p:nvPr>
        </p:nvSpPr>
        <p:spPr/>
        <p:txBody>
          <a:bodyPr/>
          <a:lstStyle/>
          <a:p>
            <a:pPr defTabSz="942303">
              <a:defRPr/>
            </a:pPr>
            <a:fld id="{1AE76C91-6548-46C0-9DA5-FC4117AAA397}" type="datetime1">
              <a:rPr lang="en-US">
                <a:solidFill>
                  <a:srgbClr val="000000"/>
                </a:solidFill>
                <a:latin typeface="Arial" pitchFamily="34" charset="0"/>
                <a:ea typeface="ＭＳ Ｐゴシック" pitchFamily="34" charset="-128"/>
              </a:rPr>
              <a:pPr defTabSz="942303">
                <a:defRPr/>
              </a:pPr>
              <a:t>1/24/2015</a:t>
            </a:fld>
            <a:endParaRPr lang="en-US" dirty="0">
              <a:solidFill>
                <a:srgbClr val="000000"/>
              </a:solidFill>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provided by John </a:t>
            </a:r>
            <a:r>
              <a:rPr lang="en-US" dirty="0" err="1" smtClean="0"/>
              <a:t>Chilenski</a:t>
            </a:r>
            <a:r>
              <a:rPr lang="en-US" dirty="0" smtClean="0"/>
              <a:t>, Boeing Commercial Airplane, as an informal communication between SAVI project members.</a:t>
            </a:r>
            <a:endParaRPr lang="en-US" dirty="0"/>
          </a:p>
        </p:txBody>
      </p:sp>
      <p:sp>
        <p:nvSpPr>
          <p:cNvPr id="4" name="Slide Number Placeholder 3"/>
          <p:cNvSpPr>
            <a:spLocks noGrp="1"/>
          </p:cNvSpPr>
          <p:nvPr>
            <p:ph type="sldNum" sz="quarter" idx="10"/>
          </p:nvPr>
        </p:nvSpPr>
        <p:spPr/>
        <p:txBody>
          <a:bodyPr/>
          <a:lstStyle/>
          <a:p>
            <a:fld id="{7578C12E-300B-4449-B35F-2A326425D3A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13805" y="4416102"/>
            <a:ext cx="5030391" cy="4182456"/>
          </a:xfrm>
          <a:noFill/>
          <a:ln/>
        </p:spPr>
        <p:txBody>
          <a:bodyPr/>
          <a:lstStyle/>
          <a:p>
            <a:r>
              <a:rPr lang="en-US" baseline="0" dirty="0" smtClean="0"/>
              <a:t>We use many fault management techniques –many based on redundancy but system level faults still occur. Why?</a:t>
            </a:r>
            <a:endParaRPr lang="en-US" dirty="0" smtClean="0"/>
          </a:p>
          <a:p>
            <a:endParaRPr lang="en-US" dirty="0" smtClean="0"/>
          </a:p>
          <a:p>
            <a:r>
              <a:rPr lang="en-US" dirty="0" smtClean="0"/>
              <a:t>Examples of mismatched assumptions are:</a:t>
            </a:r>
          </a:p>
          <a:p>
            <a:endParaRPr lang="en-US" dirty="0" smtClean="0"/>
          </a:p>
          <a:p>
            <a:r>
              <a:rPr lang="en-US" dirty="0" smtClean="0"/>
              <a:t>Assumptions about the physical</a:t>
            </a:r>
            <a:r>
              <a:rPr lang="en-US" baseline="0" dirty="0" smtClean="0"/>
              <a:t> </a:t>
            </a:r>
            <a:r>
              <a:rPr lang="en-US" dirty="0" smtClean="0"/>
              <a:t>plant: auto pilots are designed for aircraft of certain size. Different size aircraft have different lag of response behavior</a:t>
            </a:r>
            <a:r>
              <a:rPr lang="en-US" baseline="0" dirty="0" smtClean="0"/>
              <a:t> due to their size. This is taken advantage of in the rate at which auto pilots operate.</a:t>
            </a:r>
          </a:p>
          <a:p>
            <a:endParaRPr lang="en-US" dirty="0" smtClean="0"/>
          </a:p>
          <a:p>
            <a:r>
              <a:rPr lang="en-US" dirty="0" smtClean="0"/>
              <a:t>Measurement units: Ariane5 used software with a 16bit variable</a:t>
            </a:r>
            <a:r>
              <a:rPr lang="en-US" baseline="0" dirty="0" smtClean="0"/>
              <a:t> to represent a domain variable, thus, limiting its value range which was then exceeded by the physical system. (http://sunnyday.mit.edu/accidents/Ariane5accidentreport.html)</a:t>
            </a:r>
          </a:p>
          <a:p>
            <a:endParaRPr lang="en-US" baseline="0" dirty="0" smtClean="0"/>
          </a:p>
          <a:p>
            <a:r>
              <a:rPr lang="en-US" baseline="0" dirty="0" smtClean="0"/>
              <a:t>Air Canada: An example of mismatch in measurement unit (Gallons, Liters): http://googleblog.tobylaura.com/2009/05/liters-vs-gallons.html.</a:t>
            </a:r>
          </a:p>
          <a:p>
            <a:endParaRPr lang="en-US" baseline="0" dirty="0" smtClean="0"/>
          </a:p>
          <a:p>
            <a:r>
              <a:rPr lang="en-US" baseline="0" dirty="0" smtClean="0"/>
              <a:t>Concurrency: </a:t>
            </a:r>
            <a:r>
              <a:rPr lang="en-US" baseline="0" dirty="0" err="1" smtClean="0"/>
              <a:t>Itunes</a:t>
            </a:r>
            <a:r>
              <a:rPr lang="en-US" baseline="0" dirty="0" smtClean="0"/>
              <a:t> crashes randomly fails on dual core processors when ripping songs from CD. </a:t>
            </a:r>
            <a:r>
              <a:rPr lang="en-US" baseline="0" dirty="0" err="1" smtClean="0"/>
              <a:t>Itunes</a:t>
            </a:r>
            <a:r>
              <a:rPr lang="en-US" baseline="0" dirty="0" smtClean="0"/>
              <a:t> is multi-tasked, one task determining the Db levels, the other ripping, but no concurrency control on updating the song catalog. On a single processor system one task completes before the second starts. http://discussions.apple.com/thread.jspa?messageID=1235236&amp;</a:t>
            </a:r>
          </a:p>
          <a:p>
            <a:endParaRPr lang="en-US" baseline="0" dirty="0" smtClean="0"/>
          </a:p>
          <a:p>
            <a:r>
              <a:rPr lang="en-US" baseline="0" dirty="0" smtClean="0"/>
              <a:t>Distribution, redundancy:  5 physical ARPA-net trunk lines became 5 logical </a:t>
            </a:r>
            <a:r>
              <a:rPr lang="en-US" baseline="0" dirty="0" err="1" smtClean="0"/>
              <a:t>trunklines</a:t>
            </a:r>
            <a:r>
              <a:rPr lang="en-US" baseline="0" dirty="0" smtClean="0"/>
              <a:t> when telecom companies went fiber optic. Within 3 months contractor dug up that fiber optic cable and damaged it, resulting in two ARPA-nets. http://www.thocp.net/reference/internet/internet2.htm</a:t>
            </a:r>
          </a:p>
          <a:p>
            <a:endParaRPr lang="en-US" baseline="0" dirty="0" smtClean="0"/>
          </a:p>
          <a:p>
            <a:r>
              <a:rPr lang="en-US" dirty="0" smtClean="0"/>
              <a:t>F16: In the m</a:t>
            </a:r>
            <a:r>
              <a:rPr lang="en-US" dirty="0" smtClean="0">
                <a:latin typeface="+mn-lt"/>
              </a:rPr>
              <a:t>igration to the Modular Mission Computer (MMC) architecture rate monotonic scheduling was introduced. During a simulated flight the pilot noticed “random blurriness of the screen”.  It turned out that the target symbol of a tracked object was oscillating due to the fact that the latency of the target position data from the sensor to the display varied between 4 and 8 sampling frames.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Analytical models are used to predict system qualities,</a:t>
            </a:r>
            <a:r>
              <a:rPr lang="en-US" baseline="0" dirty="0" smtClean="0"/>
              <a:t> e.g., timing, reliability, security.</a:t>
            </a:r>
          </a:p>
          <a:p>
            <a:r>
              <a:rPr lang="en-US" baseline="0" dirty="0" smtClean="0"/>
              <a:t>These models are typically developed independently by experts in Markov models, fault trees, Bell </a:t>
            </a:r>
            <a:r>
              <a:rPr lang="en-US" baseline="0" dirty="0" err="1" smtClean="0"/>
              <a:t>LaPadula</a:t>
            </a:r>
            <a:r>
              <a:rPr lang="en-US" baseline="0" dirty="0" smtClean="0"/>
              <a:t>, etc.</a:t>
            </a:r>
          </a:p>
          <a:p>
            <a:endParaRPr lang="en-US" baseline="0" dirty="0" smtClean="0"/>
          </a:p>
          <a:p>
            <a:r>
              <a:rPr lang="en-US" baseline="0" dirty="0" smtClean="0"/>
              <a:t>There is a need to validate that these models represent the same architecture, esp. as the architecture may evolve. Otherwise, the model analysis results have no validity and the models are quickly out of date.</a:t>
            </a:r>
          </a:p>
          <a:p>
            <a:endParaRPr lang="en-US" baseline="0" dirty="0" smtClean="0"/>
          </a:p>
          <a:p>
            <a:r>
              <a:rPr lang="en-US" baseline="0" dirty="0" smtClean="0"/>
              <a:t>Validation of expected system qualities based on models is not sufficient.  We have to ensure that the implementation meets the quality requirements by ensuring that the implementation preserves the model semantics, and the model reflects the implementation in sufficient fidelity.  The performance of the implementation is what counts.</a:t>
            </a:r>
            <a:endParaRPr lang="en-US" dirty="0" smtClean="0"/>
          </a:p>
        </p:txBody>
      </p:sp>
      <p:sp>
        <p:nvSpPr>
          <p:cNvPr id="4" name="Footer Placeholder 3"/>
          <p:cNvSpPr>
            <a:spLocks noGrp="1"/>
          </p:cNvSpPr>
          <p:nvPr>
            <p:ph type="ftr" sz="quarter" idx="10"/>
          </p:nvPr>
        </p:nvSpPr>
        <p:spPr/>
        <p:txBody>
          <a:bodyPr/>
          <a:lstStyle/>
          <a:p>
            <a:pPr algn="r"/>
            <a:r>
              <a:rPr lang="en-US" sz="900" dirty="0">
                <a:solidFill>
                  <a:srgbClr val="000000"/>
                </a:solidFill>
              </a:rPr>
              <a:t>© 2006 Carnegie Mellon University</a:t>
            </a:r>
          </a:p>
          <a:p>
            <a:r>
              <a:rPr lang="en-US" dirty="0" smtClean="0">
                <a:solidFill>
                  <a:srgbClr val="000000"/>
                </a:solidFill>
              </a:rPr>
              <a:t>  </a:t>
            </a:r>
            <a:endParaRPr lang="en-US" dirty="0">
              <a:solidFill>
                <a:srgbClr val="000000"/>
              </a:solidFill>
            </a:endParaRPr>
          </a:p>
        </p:txBody>
      </p:sp>
      <p:sp>
        <p:nvSpPr>
          <p:cNvPr id="5" name="Header Placeholder 4"/>
          <p:cNvSpPr>
            <a:spLocks noGrp="1"/>
          </p:cNvSpPr>
          <p:nvPr>
            <p:ph type="hdr" sz="quarter" idx="11"/>
          </p:nvPr>
        </p:nvSpPr>
        <p:spPr/>
        <p:txBody>
          <a:bodyPr/>
          <a:lstStyle/>
          <a:p>
            <a:r>
              <a:rPr lang="en-US" smtClean="0">
                <a:solidFill>
                  <a:srgbClr val="000000"/>
                </a:solidFill>
              </a:rPr>
              <a:t>Presentation Title</a:t>
            </a:r>
            <a:endParaRPr lang="en-US">
              <a:solidFill>
                <a:srgbClr val="000000"/>
              </a:solidFill>
            </a:endParaRPr>
          </a:p>
        </p:txBody>
      </p:sp>
      <p:sp>
        <p:nvSpPr>
          <p:cNvPr id="6" name="Date Placeholder 5"/>
          <p:cNvSpPr>
            <a:spLocks noGrp="1"/>
          </p:cNvSpPr>
          <p:nvPr>
            <p:ph type="dt" idx="12"/>
          </p:nvPr>
        </p:nvSpPr>
        <p:spPr/>
        <p:txBody>
          <a:bodyPr/>
          <a:lstStyle/>
          <a:p>
            <a:fld id="{85103C14-AFF6-43E0-B261-14F4BC6AF082}" type="datetime1">
              <a:rPr lang="en-US" smtClean="0">
                <a:solidFill>
                  <a:srgbClr val="000000"/>
                </a:solidFill>
              </a:rPr>
              <a:pPr/>
              <a:t>1/24/2015</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u="sng"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1088"/>
            <a:ext cx="8229600" cy="5029200"/>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3019" y="0"/>
            <a:ext cx="1486208" cy="457200"/>
          </a:xfrm>
          <a:prstGeom prst="rect">
            <a:avLst/>
          </a:prstGeom>
        </p:spPr>
      </p:pic>
      <p:pic>
        <p:nvPicPr>
          <p:cNvPr id="7" name="Picture 6" descr="SAVI 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680366" y="0"/>
            <a:ext cx="457200" cy="457200"/>
          </a:xfrm>
          <a:prstGeom prst="rect">
            <a:avLst/>
          </a:prstGeom>
        </p:spPr>
      </p:pic>
      <p:sp>
        <p:nvSpPr>
          <p:cNvPr id="12" name="Date Placeholder 1"/>
          <p:cNvSpPr>
            <a:spLocks noGrp="1"/>
          </p:cNvSpPr>
          <p:nvPr>
            <p:ph type="dt" sz="half" idx="10"/>
          </p:nvPr>
        </p:nvSpPr>
        <p:spPr>
          <a:xfrm>
            <a:off x="457200" y="6412050"/>
            <a:ext cx="2133600" cy="365125"/>
          </a:xfrm>
          <a:prstGeom prst="rect">
            <a:avLst/>
          </a:prstGeom>
        </p:spPr>
        <p:txBody>
          <a:bodyPr/>
          <a:lstStyle>
            <a:lvl1pPr>
              <a:defRPr sz="1200"/>
            </a:lvl1pPr>
          </a:lstStyle>
          <a:p>
            <a:r>
              <a:rPr lang="en-US" dirty="0" smtClean="0">
                <a:solidFill>
                  <a:srgbClr val="500000"/>
                </a:solidFill>
              </a:rPr>
              <a:t>November 18, 2013</a:t>
            </a:r>
            <a:endParaRPr lang="en-US" dirty="0">
              <a:solidFill>
                <a:srgbClr val="500000"/>
              </a:solidFill>
            </a:endParaRPr>
          </a:p>
        </p:txBody>
      </p:sp>
      <p:sp>
        <p:nvSpPr>
          <p:cNvPr id="13" name="Slide Number Placeholder 3"/>
          <p:cNvSpPr>
            <a:spLocks noGrp="1"/>
          </p:cNvSpPr>
          <p:nvPr>
            <p:ph type="sldNum" sz="quarter" idx="12"/>
          </p:nvPr>
        </p:nvSpPr>
        <p:spPr>
          <a:xfrm>
            <a:off x="6553200" y="6412050"/>
            <a:ext cx="2133600" cy="365125"/>
          </a:xfrm>
          <a:prstGeom prst="rect">
            <a:avLst/>
          </a:prstGeom>
        </p:spPr>
        <p:txBody>
          <a:bodyPr/>
          <a:lstStyle>
            <a:lvl1pPr>
              <a:defRPr sz="1200"/>
            </a:lvl1pPr>
          </a:lstStyle>
          <a:p>
            <a:fld id="{7752658E-D922-2744-8F1B-96610776A3A4}" type="slidenum">
              <a:rPr lang="en-US" smtClean="0">
                <a:solidFill>
                  <a:srgbClr val="500000"/>
                </a:solidFill>
              </a:rPr>
              <a:pPr/>
              <a:t>‹#›</a:t>
            </a:fld>
            <a:endParaRPr lang="en-US" dirty="0">
              <a:solidFill>
                <a:srgbClr val="500000"/>
              </a:solidFill>
            </a:endParaRPr>
          </a:p>
        </p:txBody>
      </p:sp>
      <p:sp>
        <p:nvSpPr>
          <p:cNvPr id="15"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SAVI Non-Advocate Review</a:t>
            </a:r>
            <a:br>
              <a:rPr lang="en-US" dirty="0" smtClean="0">
                <a:solidFill>
                  <a:srgbClr val="500000"/>
                </a:solidFill>
              </a:rPr>
            </a:br>
            <a:r>
              <a:rPr lang="en-US" sz="1000" dirty="0" smtClean="0">
                <a:solidFill>
                  <a:srgbClr val="500000"/>
                </a:solidFill>
              </a:rPr>
              <a:t>© AVSI</a:t>
            </a:r>
            <a:endParaRPr lang="en-US" dirty="0" smtClean="0">
              <a:solidFill>
                <a:srgbClr val="500000"/>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3019" y="0"/>
            <a:ext cx="1486208" cy="457200"/>
          </a:xfrm>
          <a:prstGeom prst="rect">
            <a:avLst/>
          </a:prstGeom>
        </p:spPr>
      </p:pic>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descr="SAVI 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680366" y="0"/>
            <a:ext cx="457200" cy="457200"/>
          </a:xfrm>
          <a:prstGeom prst="rect">
            <a:avLst/>
          </a:prstGeom>
        </p:spPr>
      </p:pic>
      <p:sp>
        <p:nvSpPr>
          <p:cNvPr id="14" name="Date Placeholder 1"/>
          <p:cNvSpPr>
            <a:spLocks noGrp="1"/>
          </p:cNvSpPr>
          <p:nvPr>
            <p:ph type="dt" sz="half" idx="10"/>
          </p:nvPr>
        </p:nvSpPr>
        <p:spPr>
          <a:xfrm>
            <a:off x="457200" y="6412050"/>
            <a:ext cx="2133600" cy="365125"/>
          </a:xfrm>
          <a:prstGeom prst="rect">
            <a:avLst/>
          </a:prstGeom>
        </p:spPr>
        <p:txBody>
          <a:bodyPr/>
          <a:lstStyle>
            <a:lvl1pPr>
              <a:defRPr sz="1200"/>
            </a:lvl1pPr>
          </a:lstStyle>
          <a:p>
            <a:r>
              <a:rPr lang="en-US" dirty="0" smtClean="0">
                <a:solidFill>
                  <a:srgbClr val="500000"/>
                </a:solidFill>
              </a:rPr>
              <a:t>    Jan 26, 2015</a:t>
            </a:r>
            <a:endParaRPr lang="en-US" dirty="0">
              <a:solidFill>
                <a:srgbClr val="500000"/>
              </a:solidFill>
            </a:endParaRPr>
          </a:p>
        </p:txBody>
      </p:sp>
      <p:sp>
        <p:nvSpPr>
          <p:cNvPr id="15" name="Slide Number Placeholder 3"/>
          <p:cNvSpPr>
            <a:spLocks noGrp="1"/>
          </p:cNvSpPr>
          <p:nvPr>
            <p:ph type="sldNum" sz="quarter" idx="12"/>
          </p:nvPr>
        </p:nvSpPr>
        <p:spPr>
          <a:xfrm>
            <a:off x="6553200" y="6412050"/>
            <a:ext cx="2133600" cy="365125"/>
          </a:xfrm>
          <a:prstGeom prst="rect">
            <a:avLst/>
          </a:prstGeom>
        </p:spPr>
        <p:txBody>
          <a:bodyPr/>
          <a:lstStyle>
            <a:lvl1pPr>
              <a:defRPr sz="1200"/>
            </a:lvl1pPr>
          </a:lstStyle>
          <a:p>
            <a:fld id="{7752658E-D922-2744-8F1B-96610776A3A4}" type="slidenum">
              <a:rPr lang="en-US" smtClean="0">
                <a:solidFill>
                  <a:srgbClr val="500000"/>
                </a:solidFill>
              </a:rPr>
              <a:pPr/>
              <a:t>‹#›</a:t>
            </a:fld>
            <a:endParaRPr lang="en-US">
              <a:solidFill>
                <a:srgbClr val="500000"/>
              </a:solidFill>
            </a:endParaRPr>
          </a:p>
        </p:txBody>
      </p:sp>
      <p:sp>
        <p:nvSpPr>
          <p:cNvPr id="17"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Software Certification Consortium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121" descr="SEI_CMU_1Line_Blk2"/>
          <p:cNvPicPr>
            <a:picLocks noChangeAspect="1" noChangeArrowheads="1"/>
          </p:cNvPicPr>
          <p:nvPr userDrawn="1"/>
        </p:nvPicPr>
        <p:blipFill>
          <a:blip r:embed="rId2" cstate="print"/>
          <a:srcRect/>
          <a:stretch>
            <a:fillRect/>
          </a:stretch>
        </p:blipFill>
        <p:spPr bwMode="auto">
          <a:xfrm>
            <a:off x="5334000" y="83939"/>
            <a:ext cx="3694113" cy="220861"/>
          </a:xfrm>
          <a:prstGeom prst="rect">
            <a:avLst/>
          </a:prstGeom>
          <a:noFill/>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18056A-4A9C-4F3A-9DCF-AACBD338471C}" type="datetime1">
              <a:rPr lang="en-US" smtClean="0">
                <a:solidFill>
                  <a:srgbClr val="E7DEC9">
                    <a:shade val="50000"/>
                    <a:satMod val="200000"/>
                  </a:srgbClr>
                </a:solidFill>
              </a:rPr>
              <a:pPr/>
              <a:t>1/24/2015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Scaling Up and Out:  Mike Whalen</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p:txBody>
          <a:bodyPr/>
          <a:lstStyle>
            <a:extLst/>
          </a:lstStyle>
          <a:p>
            <a:fld id="{023B9E42-B8B7-4409-A079-CEA2845A45B0}" type="datetime1">
              <a:rPr lang="en-US" smtClean="0">
                <a:solidFill>
                  <a:srgbClr val="E7DEC9">
                    <a:shade val="50000"/>
                    <a:satMod val="200000"/>
                  </a:srgbClr>
                </a:solidFill>
              </a:rPr>
              <a:pPr/>
              <a:t>1/24/2015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r>
              <a:rPr lang="en-US" smtClean="0">
                <a:solidFill>
                  <a:srgbClr val="E7DEC9">
                    <a:shade val="50000"/>
                    <a:satMod val="200000"/>
                  </a:srgbClr>
                </a:solidFill>
              </a:rPr>
              <a:t>Scaling Up and Out:  Mike Whalen</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1088"/>
            <a:ext cx="8229600" cy="5029200"/>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3019" y="0"/>
            <a:ext cx="1486208" cy="457200"/>
          </a:xfrm>
          <a:prstGeom prst="rect">
            <a:avLst/>
          </a:prstGeom>
        </p:spPr>
      </p:pic>
      <p:pic>
        <p:nvPicPr>
          <p:cNvPr id="7" name="Picture 6" descr="SAVI 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680366" y="0"/>
            <a:ext cx="457200" cy="457200"/>
          </a:xfrm>
          <a:prstGeom prst="rect">
            <a:avLst/>
          </a:prstGeom>
        </p:spPr>
      </p:pic>
      <p:sp>
        <p:nvSpPr>
          <p:cNvPr id="12" name="Date Placeholder 1"/>
          <p:cNvSpPr>
            <a:spLocks noGrp="1"/>
          </p:cNvSpPr>
          <p:nvPr>
            <p:ph type="dt" sz="half" idx="10"/>
          </p:nvPr>
        </p:nvSpPr>
        <p:spPr>
          <a:xfrm>
            <a:off x="457200" y="6412050"/>
            <a:ext cx="2133600" cy="365125"/>
          </a:xfrm>
          <a:prstGeom prst="rect">
            <a:avLst/>
          </a:prstGeom>
        </p:spPr>
        <p:txBody>
          <a:bodyPr/>
          <a:lstStyle>
            <a:lvl1pPr>
              <a:defRPr sz="1200"/>
            </a:lvl1pPr>
          </a:lstStyle>
          <a:p>
            <a:r>
              <a:rPr lang="en-US" dirty="0" smtClean="0">
                <a:solidFill>
                  <a:srgbClr val="500000"/>
                </a:solidFill>
              </a:rPr>
              <a:t>November 18, 2013</a:t>
            </a:r>
            <a:endParaRPr lang="en-US" dirty="0">
              <a:solidFill>
                <a:srgbClr val="500000"/>
              </a:solidFill>
            </a:endParaRPr>
          </a:p>
        </p:txBody>
      </p:sp>
      <p:sp>
        <p:nvSpPr>
          <p:cNvPr id="13" name="Slide Number Placeholder 3"/>
          <p:cNvSpPr>
            <a:spLocks noGrp="1"/>
          </p:cNvSpPr>
          <p:nvPr>
            <p:ph type="sldNum" sz="quarter" idx="12"/>
          </p:nvPr>
        </p:nvSpPr>
        <p:spPr>
          <a:xfrm>
            <a:off x="6553200" y="6412050"/>
            <a:ext cx="2133600" cy="365125"/>
          </a:xfrm>
          <a:prstGeom prst="rect">
            <a:avLst/>
          </a:prstGeom>
        </p:spPr>
        <p:txBody>
          <a:bodyPr/>
          <a:lstStyle>
            <a:lvl1pPr>
              <a:defRPr sz="1200"/>
            </a:lvl1pPr>
          </a:lstStyle>
          <a:p>
            <a:fld id="{7752658E-D922-2744-8F1B-96610776A3A4}" type="slidenum">
              <a:rPr lang="en-US" smtClean="0">
                <a:solidFill>
                  <a:srgbClr val="500000"/>
                </a:solidFill>
              </a:rPr>
              <a:pPr/>
              <a:t>‹#›</a:t>
            </a:fld>
            <a:endParaRPr lang="en-US" dirty="0">
              <a:solidFill>
                <a:srgbClr val="500000"/>
              </a:solidFill>
            </a:endParaRPr>
          </a:p>
        </p:txBody>
      </p:sp>
      <p:sp>
        <p:nvSpPr>
          <p:cNvPr id="15"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SAVI Non-Advocate Review</a:t>
            </a:r>
            <a:br>
              <a:rPr lang="en-US" dirty="0" smtClean="0">
                <a:solidFill>
                  <a:srgbClr val="500000"/>
                </a:solidFill>
              </a:rPr>
            </a:br>
            <a:r>
              <a:rPr lang="en-US" sz="1000" dirty="0" smtClean="0">
                <a:solidFill>
                  <a:srgbClr val="500000"/>
                </a:solidFill>
              </a:rPr>
              <a:t>© AVSI</a:t>
            </a:r>
            <a:endParaRPr lang="en-US" dirty="0" smtClean="0">
              <a:solidFill>
                <a:srgbClr val="500000"/>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1088"/>
            <a:ext cx="8229600" cy="5029200"/>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3019" y="0"/>
            <a:ext cx="1486208" cy="457200"/>
          </a:xfrm>
          <a:prstGeom prst="rect">
            <a:avLst/>
          </a:prstGeom>
        </p:spPr>
      </p:pic>
      <p:pic>
        <p:nvPicPr>
          <p:cNvPr id="7" name="Picture 6" descr="SAVI 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680366" y="0"/>
            <a:ext cx="457200" cy="457200"/>
          </a:xfrm>
          <a:prstGeom prst="rect">
            <a:avLst/>
          </a:prstGeom>
        </p:spPr>
      </p:pic>
      <p:sp>
        <p:nvSpPr>
          <p:cNvPr id="12" name="Date Placeholder 1"/>
          <p:cNvSpPr>
            <a:spLocks noGrp="1"/>
          </p:cNvSpPr>
          <p:nvPr>
            <p:ph type="dt" sz="half" idx="10"/>
          </p:nvPr>
        </p:nvSpPr>
        <p:spPr>
          <a:xfrm>
            <a:off x="457200" y="6412050"/>
            <a:ext cx="2133600" cy="365125"/>
          </a:xfrm>
          <a:prstGeom prst="rect">
            <a:avLst/>
          </a:prstGeom>
        </p:spPr>
        <p:txBody>
          <a:bodyPr/>
          <a:lstStyle>
            <a:lvl1pPr>
              <a:defRPr sz="1200"/>
            </a:lvl1pPr>
          </a:lstStyle>
          <a:p>
            <a:r>
              <a:rPr lang="en-US" dirty="0" smtClean="0">
                <a:solidFill>
                  <a:srgbClr val="500000"/>
                </a:solidFill>
              </a:rPr>
              <a:t>November 18, 2013</a:t>
            </a:r>
            <a:endParaRPr lang="en-US" dirty="0">
              <a:solidFill>
                <a:srgbClr val="500000"/>
              </a:solidFill>
            </a:endParaRPr>
          </a:p>
        </p:txBody>
      </p:sp>
      <p:sp>
        <p:nvSpPr>
          <p:cNvPr id="13" name="Slide Number Placeholder 3"/>
          <p:cNvSpPr>
            <a:spLocks noGrp="1"/>
          </p:cNvSpPr>
          <p:nvPr>
            <p:ph type="sldNum" sz="quarter" idx="12"/>
          </p:nvPr>
        </p:nvSpPr>
        <p:spPr>
          <a:xfrm>
            <a:off x="6553200" y="6412050"/>
            <a:ext cx="2133600" cy="365125"/>
          </a:xfrm>
          <a:prstGeom prst="rect">
            <a:avLst/>
          </a:prstGeom>
        </p:spPr>
        <p:txBody>
          <a:bodyPr/>
          <a:lstStyle>
            <a:lvl1pPr>
              <a:defRPr sz="1200"/>
            </a:lvl1pPr>
          </a:lstStyle>
          <a:p>
            <a:fld id="{7752658E-D922-2744-8F1B-96610776A3A4}" type="slidenum">
              <a:rPr lang="en-US" smtClean="0">
                <a:solidFill>
                  <a:srgbClr val="500000"/>
                </a:solidFill>
              </a:rPr>
              <a:pPr/>
              <a:t>‹#›</a:t>
            </a:fld>
            <a:endParaRPr lang="en-US" dirty="0">
              <a:solidFill>
                <a:srgbClr val="500000"/>
              </a:solidFill>
            </a:endParaRPr>
          </a:p>
        </p:txBody>
      </p:sp>
      <p:sp>
        <p:nvSpPr>
          <p:cNvPr id="15"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SAVI Non-Advocate Review</a:t>
            </a:r>
            <a:br>
              <a:rPr lang="en-US" dirty="0" smtClean="0">
                <a:solidFill>
                  <a:srgbClr val="500000"/>
                </a:solidFill>
              </a:rPr>
            </a:br>
            <a:r>
              <a:rPr lang="en-US" sz="1000" dirty="0" smtClean="0">
                <a:solidFill>
                  <a:srgbClr val="500000"/>
                </a:solidFill>
              </a:rPr>
              <a:t>© AVSI</a:t>
            </a:r>
            <a:endParaRPr lang="en-US" dirty="0" smtClean="0">
              <a:solidFill>
                <a:srgbClr val="500000"/>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486D9C8-0CDB-4BF0-99FF-D7490CE4EFA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9818745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913AD8B-6753-4D8D-9DCF-DBA38AAB592C}" type="slidenum">
              <a:rPr lang="en-US"/>
              <a:pPr>
                <a:defRPr/>
              </a:pPr>
              <a:t>‹#›</a:t>
            </a:fld>
            <a:endParaRPr lang="en-US"/>
          </a:p>
        </p:txBody>
      </p:sp>
    </p:spTree>
    <p:extLst>
      <p:ext uri="{BB962C8B-B14F-4D97-AF65-F5344CB8AC3E}">
        <p14:creationId xmlns="" xmlns:p14="http://schemas.microsoft.com/office/powerpoint/2010/main" val="2949654491"/>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1088"/>
            <a:ext cx="8229600" cy="5029200"/>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3019" y="0"/>
            <a:ext cx="1486208" cy="457200"/>
          </a:xfrm>
          <a:prstGeom prst="rect">
            <a:avLst/>
          </a:prstGeom>
        </p:spPr>
      </p:pic>
      <p:pic>
        <p:nvPicPr>
          <p:cNvPr id="7" name="Picture 6" descr="SAVI 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680366" y="0"/>
            <a:ext cx="457200" cy="457200"/>
          </a:xfrm>
          <a:prstGeom prst="rect">
            <a:avLst/>
          </a:prstGeom>
        </p:spPr>
      </p:pic>
      <p:sp>
        <p:nvSpPr>
          <p:cNvPr id="12" name="Date Placeholder 1"/>
          <p:cNvSpPr>
            <a:spLocks noGrp="1"/>
          </p:cNvSpPr>
          <p:nvPr>
            <p:ph type="dt" sz="half" idx="10"/>
          </p:nvPr>
        </p:nvSpPr>
        <p:spPr>
          <a:xfrm>
            <a:off x="457200" y="6412050"/>
            <a:ext cx="2133600" cy="365125"/>
          </a:xfrm>
          <a:prstGeom prst="rect">
            <a:avLst/>
          </a:prstGeom>
        </p:spPr>
        <p:txBody>
          <a:bodyPr/>
          <a:lstStyle>
            <a:lvl1pPr>
              <a:defRPr sz="1200"/>
            </a:lvl1pPr>
          </a:lstStyle>
          <a:p>
            <a:r>
              <a:rPr lang="en-US" dirty="0" smtClean="0">
                <a:solidFill>
                  <a:srgbClr val="500000"/>
                </a:solidFill>
              </a:rPr>
              <a:t>26 Jan 2015</a:t>
            </a:r>
            <a:endParaRPr lang="en-US" dirty="0">
              <a:solidFill>
                <a:srgbClr val="500000"/>
              </a:solidFill>
            </a:endParaRPr>
          </a:p>
        </p:txBody>
      </p:sp>
      <p:sp>
        <p:nvSpPr>
          <p:cNvPr id="13" name="Slide Number Placeholder 3"/>
          <p:cNvSpPr>
            <a:spLocks noGrp="1"/>
          </p:cNvSpPr>
          <p:nvPr>
            <p:ph type="sldNum" sz="quarter" idx="12"/>
          </p:nvPr>
        </p:nvSpPr>
        <p:spPr>
          <a:xfrm>
            <a:off x="6553200" y="6412050"/>
            <a:ext cx="2133600" cy="365125"/>
          </a:xfrm>
          <a:prstGeom prst="rect">
            <a:avLst/>
          </a:prstGeom>
        </p:spPr>
        <p:txBody>
          <a:bodyPr/>
          <a:lstStyle>
            <a:lvl1pPr>
              <a:defRPr sz="1200"/>
            </a:lvl1pPr>
          </a:lstStyle>
          <a:p>
            <a:fld id="{7752658E-D922-2744-8F1B-96610776A3A4}" type="slidenum">
              <a:rPr lang="en-US" smtClean="0">
                <a:solidFill>
                  <a:srgbClr val="500000"/>
                </a:solidFill>
              </a:rPr>
              <a:pPr/>
              <a:t>‹#›</a:t>
            </a:fld>
            <a:endParaRPr lang="en-US">
              <a:solidFill>
                <a:srgbClr val="500000"/>
              </a:solidFill>
            </a:endParaRPr>
          </a:p>
        </p:txBody>
      </p:sp>
      <p:sp>
        <p:nvSpPr>
          <p:cNvPr id="15"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Used with permission  </a:t>
            </a:r>
            <a:r>
              <a:rPr lang="en-US" sz="1000" dirty="0" smtClean="0">
                <a:solidFill>
                  <a:srgbClr val="500000"/>
                </a:solidFill>
              </a:rPr>
              <a:t>© AVSI</a:t>
            </a:r>
            <a:endParaRPr lang="en-US" dirty="0" smtClean="0">
              <a:solidFill>
                <a:srgbClr val="500000"/>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1088"/>
            <a:ext cx="8229600" cy="5029200"/>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3019" y="0"/>
            <a:ext cx="1486208" cy="457200"/>
          </a:xfrm>
          <a:prstGeom prst="rect">
            <a:avLst/>
          </a:prstGeom>
        </p:spPr>
      </p:pic>
      <p:pic>
        <p:nvPicPr>
          <p:cNvPr id="7" name="Picture 6" descr="SAVI 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680366" y="0"/>
            <a:ext cx="457200" cy="457200"/>
          </a:xfrm>
          <a:prstGeom prst="rect">
            <a:avLst/>
          </a:prstGeom>
        </p:spPr>
      </p:pic>
      <p:sp>
        <p:nvSpPr>
          <p:cNvPr id="12" name="Date Placeholder 1"/>
          <p:cNvSpPr>
            <a:spLocks noGrp="1"/>
          </p:cNvSpPr>
          <p:nvPr>
            <p:ph type="dt" sz="half" idx="10"/>
          </p:nvPr>
        </p:nvSpPr>
        <p:spPr>
          <a:xfrm>
            <a:off x="457200" y="6412050"/>
            <a:ext cx="2133600" cy="365125"/>
          </a:xfrm>
          <a:prstGeom prst="rect">
            <a:avLst/>
          </a:prstGeom>
        </p:spPr>
        <p:txBody>
          <a:bodyPr/>
          <a:lstStyle>
            <a:lvl1pPr>
              <a:defRPr sz="1200"/>
            </a:lvl1pPr>
          </a:lstStyle>
          <a:p>
            <a:r>
              <a:rPr lang="en-US" smtClean="0">
                <a:solidFill>
                  <a:srgbClr val="500000"/>
                </a:solidFill>
              </a:rPr>
              <a:t>October 29, 2013</a:t>
            </a:r>
            <a:endParaRPr lang="en-US" dirty="0">
              <a:solidFill>
                <a:srgbClr val="500000"/>
              </a:solidFill>
            </a:endParaRPr>
          </a:p>
        </p:txBody>
      </p:sp>
      <p:sp>
        <p:nvSpPr>
          <p:cNvPr id="13" name="Slide Number Placeholder 3"/>
          <p:cNvSpPr>
            <a:spLocks noGrp="1"/>
          </p:cNvSpPr>
          <p:nvPr>
            <p:ph type="sldNum" sz="quarter" idx="12"/>
          </p:nvPr>
        </p:nvSpPr>
        <p:spPr>
          <a:xfrm>
            <a:off x="6553200" y="6412050"/>
            <a:ext cx="2133600" cy="365125"/>
          </a:xfrm>
          <a:prstGeom prst="rect">
            <a:avLst/>
          </a:prstGeom>
        </p:spPr>
        <p:txBody>
          <a:bodyPr/>
          <a:lstStyle>
            <a:lvl1pPr>
              <a:defRPr sz="1200"/>
            </a:lvl1pPr>
          </a:lstStyle>
          <a:p>
            <a:fld id="{7752658E-D922-2744-8F1B-96610776A3A4}" type="slidenum">
              <a:rPr lang="en-US" smtClean="0">
                <a:solidFill>
                  <a:srgbClr val="500000"/>
                </a:solidFill>
              </a:rPr>
              <a:pPr/>
              <a:t>‹#›</a:t>
            </a:fld>
            <a:endParaRPr lang="en-US">
              <a:solidFill>
                <a:srgbClr val="500000"/>
              </a:solidFill>
            </a:endParaRPr>
          </a:p>
        </p:txBody>
      </p:sp>
      <p:sp>
        <p:nvSpPr>
          <p:cNvPr id="15"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16th Annual NDIA Systems Engineering Conference</a:t>
            </a:r>
            <a:br>
              <a:rPr lang="en-US" dirty="0" smtClean="0">
                <a:solidFill>
                  <a:srgbClr val="500000"/>
                </a:solidFill>
              </a:rPr>
            </a:br>
            <a:r>
              <a:rPr lang="en-US" sz="1000" dirty="0" smtClean="0">
                <a:solidFill>
                  <a:srgbClr val="500000"/>
                </a:solidFill>
              </a:rPr>
              <a:t>© AVSI</a:t>
            </a:r>
            <a:endParaRPr lang="en-US" dirty="0" smtClean="0">
              <a:solidFill>
                <a:srgbClr val="50000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3019" y="0"/>
            <a:ext cx="1486208" cy="457200"/>
          </a:xfrm>
          <a:prstGeom prst="rect">
            <a:avLst/>
          </a:prstGeom>
        </p:spPr>
      </p:pic>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descr="SAVI 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680366" y="0"/>
            <a:ext cx="457200" cy="457200"/>
          </a:xfrm>
          <a:prstGeom prst="rect">
            <a:avLst/>
          </a:prstGeom>
        </p:spPr>
      </p:pic>
      <p:sp>
        <p:nvSpPr>
          <p:cNvPr id="14" name="Date Placeholder 1"/>
          <p:cNvSpPr>
            <a:spLocks noGrp="1"/>
          </p:cNvSpPr>
          <p:nvPr>
            <p:ph type="dt" sz="half" idx="10"/>
          </p:nvPr>
        </p:nvSpPr>
        <p:spPr>
          <a:xfrm>
            <a:off x="457200" y="6412050"/>
            <a:ext cx="2133600" cy="365125"/>
          </a:xfrm>
          <a:prstGeom prst="rect">
            <a:avLst/>
          </a:prstGeom>
        </p:spPr>
        <p:txBody>
          <a:bodyPr/>
          <a:lstStyle>
            <a:lvl1pPr>
              <a:defRPr sz="1200"/>
            </a:lvl1pPr>
          </a:lstStyle>
          <a:p>
            <a:r>
              <a:rPr lang="en-US" smtClean="0">
                <a:solidFill>
                  <a:srgbClr val="500000"/>
                </a:solidFill>
              </a:rPr>
              <a:t>October 29, 2013</a:t>
            </a:r>
            <a:endParaRPr lang="en-US" dirty="0">
              <a:solidFill>
                <a:srgbClr val="500000"/>
              </a:solidFill>
            </a:endParaRPr>
          </a:p>
        </p:txBody>
      </p:sp>
      <p:sp>
        <p:nvSpPr>
          <p:cNvPr id="15" name="Slide Number Placeholder 3"/>
          <p:cNvSpPr>
            <a:spLocks noGrp="1"/>
          </p:cNvSpPr>
          <p:nvPr>
            <p:ph type="sldNum" sz="quarter" idx="12"/>
          </p:nvPr>
        </p:nvSpPr>
        <p:spPr>
          <a:xfrm>
            <a:off x="6553200" y="6412050"/>
            <a:ext cx="2133600" cy="365125"/>
          </a:xfrm>
          <a:prstGeom prst="rect">
            <a:avLst/>
          </a:prstGeom>
        </p:spPr>
        <p:txBody>
          <a:bodyPr/>
          <a:lstStyle>
            <a:lvl1pPr>
              <a:defRPr sz="1200"/>
            </a:lvl1pPr>
          </a:lstStyle>
          <a:p>
            <a:fld id="{7752658E-D922-2744-8F1B-96610776A3A4}" type="slidenum">
              <a:rPr lang="en-US" smtClean="0">
                <a:solidFill>
                  <a:srgbClr val="500000"/>
                </a:solidFill>
              </a:rPr>
              <a:pPr/>
              <a:t>‹#›</a:t>
            </a:fld>
            <a:endParaRPr lang="en-US">
              <a:solidFill>
                <a:srgbClr val="500000"/>
              </a:solidFill>
            </a:endParaRPr>
          </a:p>
        </p:txBody>
      </p:sp>
      <p:sp>
        <p:nvSpPr>
          <p:cNvPr id="17"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16th Annual NDIA Systems Engineering Conference</a:t>
            </a:r>
            <a:br>
              <a:rPr lang="en-US" dirty="0" smtClean="0">
                <a:solidFill>
                  <a:srgbClr val="500000"/>
                </a:solidFill>
              </a:rPr>
            </a:br>
            <a:r>
              <a:rPr lang="en-US" sz="1000" dirty="0" smtClean="0">
                <a:solidFill>
                  <a:srgbClr val="500000"/>
                </a:solidFill>
              </a:rPr>
              <a:t>© AVSI</a:t>
            </a:r>
            <a:endParaRPr lang="en-US" dirty="0" smtClean="0">
              <a:solidFill>
                <a:srgbClr val="5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1088"/>
            <a:ext cx="8229600" cy="5029200"/>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93019" y="0"/>
            <a:ext cx="1486208" cy="457200"/>
          </a:xfrm>
          <a:prstGeom prst="rect">
            <a:avLst/>
          </a:prstGeom>
        </p:spPr>
      </p:pic>
      <p:pic>
        <p:nvPicPr>
          <p:cNvPr id="7" name="Picture 6" descr="SAVI Logo.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680366" y="0"/>
            <a:ext cx="457200" cy="457200"/>
          </a:xfrm>
          <a:prstGeom prst="rect">
            <a:avLst/>
          </a:prstGeom>
        </p:spPr>
      </p:pic>
      <p:sp>
        <p:nvSpPr>
          <p:cNvPr id="12" name="Date Placeholder 1"/>
          <p:cNvSpPr>
            <a:spLocks noGrp="1"/>
          </p:cNvSpPr>
          <p:nvPr>
            <p:ph type="dt" sz="half" idx="10"/>
          </p:nvPr>
        </p:nvSpPr>
        <p:spPr>
          <a:xfrm>
            <a:off x="457200" y="6412050"/>
            <a:ext cx="2133600" cy="365125"/>
          </a:xfrm>
          <a:prstGeom prst="rect">
            <a:avLst/>
          </a:prstGeom>
        </p:spPr>
        <p:txBody>
          <a:bodyPr anchor="ctr"/>
          <a:lstStyle>
            <a:lvl1pPr>
              <a:defRPr sz="1200"/>
            </a:lvl1pPr>
          </a:lstStyle>
          <a:p>
            <a:r>
              <a:rPr lang="en-US" dirty="0" smtClean="0">
                <a:solidFill>
                  <a:srgbClr val="500000"/>
                </a:solidFill>
              </a:rPr>
              <a:t>3 June 2014</a:t>
            </a:r>
          </a:p>
        </p:txBody>
      </p:sp>
      <p:sp>
        <p:nvSpPr>
          <p:cNvPr id="13" name="Slide Number Placeholder 3"/>
          <p:cNvSpPr>
            <a:spLocks noGrp="1"/>
          </p:cNvSpPr>
          <p:nvPr>
            <p:ph type="sldNum" sz="quarter" idx="12"/>
          </p:nvPr>
        </p:nvSpPr>
        <p:spPr>
          <a:xfrm>
            <a:off x="6553200" y="6412050"/>
            <a:ext cx="2133600" cy="365125"/>
          </a:xfrm>
          <a:prstGeom prst="rect">
            <a:avLst/>
          </a:prstGeom>
        </p:spPr>
        <p:txBody>
          <a:bodyPr anchor="ctr"/>
          <a:lstStyle>
            <a:lvl1pPr>
              <a:defRPr sz="1200"/>
            </a:lvl1pPr>
          </a:lstStyle>
          <a:p>
            <a:fld id="{7752658E-D922-2744-8F1B-96610776A3A4}" type="slidenum">
              <a:rPr lang="en-US" smtClean="0">
                <a:solidFill>
                  <a:srgbClr val="500000"/>
                </a:solidFill>
              </a:rPr>
              <a:pPr/>
              <a:t>‹#›</a:t>
            </a:fld>
            <a:endParaRPr lang="en-US">
              <a:solidFill>
                <a:srgbClr val="500000"/>
              </a:solidFill>
            </a:endParaRPr>
          </a:p>
        </p:txBody>
      </p:sp>
      <p:sp>
        <p:nvSpPr>
          <p:cNvPr id="15"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M&amp;S Workshop Briefing © AVSI</a:t>
            </a:r>
            <a:endParaRPr lang="en-US" dirty="0">
              <a:solidFill>
                <a:srgbClr val="500000"/>
              </a:solidFill>
            </a:endParaRPr>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1088"/>
            <a:ext cx="8229600" cy="5029200"/>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93019" y="0"/>
            <a:ext cx="1486208" cy="457200"/>
          </a:xfrm>
          <a:prstGeom prst="rect">
            <a:avLst/>
          </a:prstGeom>
        </p:spPr>
      </p:pic>
      <p:pic>
        <p:nvPicPr>
          <p:cNvPr id="7" name="Picture 6" descr="SAVI Logo.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680366" y="0"/>
            <a:ext cx="457200" cy="457200"/>
          </a:xfrm>
          <a:prstGeom prst="rect">
            <a:avLst/>
          </a:prstGeom>
        </p:spPr>
      </p:pic>
      <p:sp>
        <p:nvSpPr>
          <p:cNvPr id="12" name="Date Placeholder 1"/>
          <p:cNvSpPr>
            <a:spLocks noGrp="1"/>
          </p:cNvSpPr>
          <p:nvPr>
            <p:ph type="dt" sz="half" idx="10"/>
          </p:nvPr>
        </p:nvSpPr>
        <p:spPr>
          <a:xfrm>
            <a:off x="457200" y="6412050"/>
            <a:ext cx="2133600" cy="365125"/>
          </a:xfrm>
          <a:prstGeom prst="rect">
            <a:avLst/>
          </a:prstGeom>
        </p:spPr>
        <p:txBody>
          <a:bodyPr anchor="ctr"/>
          <a:lstStyle>
            <a:lvl1pPr>
              <a:defRPr sz="1200"/>
            </a:lvl1pPr>
          </a:lstStyle>
          <a:p>
            <a:r>
              <a:rPr lang="en-US" dirty="0" smtClean="0">
                <a:solidFill>
                  <a:srgbClr val="500000"/>
                </a:solidFill>
              </a:rPr>
              <a:t>26 Jan 2015</a:t>
            </a:r>
          </a:p>
        </p:txBody>
      </p:sp>
      <p:sp>
        <p:nvSpPr>
          <p:cNvPr id="13" name="Slide Number Placeholder 3"/>
          <p:cNvSpPr>
            <a:spLocks noGrp="1"/>
          </p:cNvSpPr>
          <p:nvPr>
            <p:ph type="sldNum" sz="quarter" idx="12"/>
          </p:nvPr>
        </p:nvSpPr>
        <p:spPr>
          <a:xfrm>
            <a:off x="6553200" y="6412050"/>
            <a:ext cx="2133600" cy="365125"/>
          </a:xfrm>
          <a:prstGeom prst="rect">
            <a:avLst/>
          </a:prstGeom>
        </p:spPr>
        <p:txBody>
          <a:bodyPr anchor="ctr"/>
          <a:lstStyle>
            <a:lvl1pPr>
              <a:defRPr sz="1200"/>
            </a:lvl1pPr>
          </a:lstStyle>
          <a:p>
            <a:fld id="{7752658E-D922-2744-8F1B-96610776A3A4}" type="slidenum">
              <a:rPr lang="en-US" smtClean="0">
                <a:solidFill>
                  <a:srgbClr val="500000"/>
                </a:solidFill>
              </a:rPr>
              <a:pPr/>
              <a:t>‹#›</a:t>
            </a:fld>
            <a:endParaRPr lang="en-US">
              <a:solidFill>
                <a:srgbClr val="500000"/>
              </a:solidFill>
            </a:endParaRPr>
          </a:p>
        </p:txBody>
      </p:sp>
      <p:sp>
        <p:nvSpPr>
          <p:cNvPr id="15"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Used with permission © AVSI</a:t>
            </a:r>
            <a:endParaRPr lang="en-US" dirty="0">
              <a:solidFill>
                <a:srgbClr val="500000"/>
              </a:solidFill>
            </a:endParaRPr>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525963"/>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93019" y="0"/>
            <a:ext cx="1486208" cy="457200"/>
          </a:xfrm>
          <a:prstGeom prst="rect">
            <a:avLst/>
          </a:prstGeom>
        </p:spPr>
      </p:pic>
      <p:sp>
        <p:nvSpPr>
          <p:cNvPr id="11" name="Rectangle 10"/>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2" name="Picture 11" descr="SAVI Logo.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680366" y="0"/>
            <a:ext cx="457200" cy="457200"/>
          </a:xfrm>
          <a:prstGeom prst="rect">
            <a:avLst/>
          </a:prstGeom>
        </p:spPr>
      </p:pic>
    </p:spTree>
    <p:extLst>
      <p:ext uri="{BB962C8B-B14F-4D97-AF65-F5344CB8AC3E}">
        <p14:creationId xmlns:p14="http://schemas.microsoft.com/office/powerpoint/2010/main" xmlns="" val="177732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1088"/>
            <a:ext cx="8229600" cy="5029200"/>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631950" y="0"/>
            <a:ext cx="7505616" cy="457200"/>
          </a:xfrm>
          <a:prstGeom prst="rect">
            <a:avLst/>
          </a:prstGeom>
          <a:gradFill>
            <a:gsLst>
              <a:gs pos="0">
                <a:schemeClr val="bg2">
                  <a:lumMod val="10000"/>
                </a:schemeClr>
              </a:gs>
              <a:gs pos="100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b" anchorCtr="0"/>
          <a:lstStyle/>
          <a:p>
            <a:pPr marL="2395538" defTabSz="457200" fontAlgn="auto">
              <a:spcBef>
                <a:spcPts val="0"/>
              </a:spcBef>
              <a:spcAft>
                <a:spcPts val="0"/>
              </a:spcAft>
            </a:pPr>
            <a:endParaRPr lang="en-US" sz="3600" b="0" spc="600" dirty="0">
              <a:gradFill flip="none" rotWithShape="1">
                <a:gsLst>
                  <a:gs pos="0">
                    <a:srgbClr val="A3302A"/>
                  </a:gs>
                  <a:gs pos="100000">
                    <a:srgbClr val="CCCCCC">
                      <a:lumMod val="10000"/>
                    </a:srgbClr>
                  </a:gs>
                </a:gsLst>
                <a:lin ang="16200000" scaled="0"/>
                <a:tileRect/>
              </a:gradFill>
              <a:latin typeface="Arial Black"/>
              <a:cs typeface="Arial Black"/>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93019" y="0"/>
            <a:ext cx="1486208" cy="457200"/>
          </a:xfrm>
          <a:prstGeom prst="rect">
            <a:avLst/>
          </a:prstGeom>
        </p:spPr>
      </p:pic>
      <p:pic>
        <p:nvPicPr>
          <p:cNvPr id="7" name="Picture 6" descr="SAVI Logo.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680366" y="0"/>
            <a:ext cx="457200" cy="457200"/>
          </a:xfrm>
          <a:prstGeom prst="rect">
            <a:avLst/>
          </a:prstGeom>
        </p:spPr>
      </p:pic>
      <p:sp>
        <p:nvSpPr>
          <p:cNvPr id="12" name="Date Placeholder 1"/>
          <p:cNvSpPr>
            <a:spLocks noGrp="1"/>
          </p:cNvSpPr>
          <p:nvPr>
            <p:ph type="dt" sz="half" idx="10"/>
          </p:nvPr>
        </p:nvSpPr>
        <p:spPr>
          <a:xfrm>
            <a:off x="457200" y="6412050"/>
            <a:ext cx="2133600" cy="365125"/>
          </a:xfrm>
          <a:prstGeom prst="rect">
            <a:avLst/>
          </a:prstGeom>
        </p:spPr>
        <p:txBody>
          <a:bodyPr anchor="ctr"/>
          <a:lstStyle>
            <a:lvl1pPr>
              <a:defRPr sz="1200"/>
            </a:lvl1pPr>
          </a:lstStyle>
          <a:p>
            <a:r>
              <a:rPr lang="en-US" dirty="0" smtClean="0">
                <a:solidFill>
                  <a:srgbClr val="500000"/>
                </a:solidFill>
              </a:rPr>
              <a:t>26 Jan 2015</a:t>
            </a:r>
          </a:p>
        </p:txBody>
      </p:sp>
      <p:sp>
        <p:nvSpPr>
          <p:cNvPr id="13" name="Slide Number Placeholder 3"/>
          <p:cNvSpPr>
            <a:spLocks noGrp="1"/>
          </p:cNvSpPr>
          <p:nvPr>
            <p:ph type="sldNum" sz="quarter" idx="12"/>
          </p:nvPr>
        </p:nvSpPr>
        <p:spPr>
          <a:xfrm>
            <a:off x="6553200" y="6412050"/>
            <a:ext cx="2133600" cy="365125"/>
          </a:xfrm>
          <a:prstGeom prst="rect">
            <a:avLst/>
          </a:prstGeom>
        </p:spPr>
        <p:txBody>
          <a:bodyPr anchor="ctr"/>
          <a:lstStyle>
            <a:lvl1pPr>
              <a:defRPr sz="1200"/>
            </a:lvl1pPr>
          </a:lstStyle>
          <a:p>
            <a:fld id="{7752658E-D922-2744-8F1B-96610776A3A4}" type="slidenum">
              <a:rPr lang="en-US" smtClean="0">
                <a:solidFill>
                  <a:srgbClr val="500000"/>
                </a:solidFill>
              </a:rPr>
              <a:pPr/>
              <a:t>‹#›</a:t>
            </a:fld>
            <a:endParaRPr lang="en-US">
              <a:solidFill>
                <a:srgbClr val="500000"/>
              </a:solidFill>
            </a:endParaRPr>
          </a:p>
        </p:txBody>
      </p:sp>
      <p:sp>
        <p:nvSpPr>
          <p:cNvPr id="15"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r>
              <a:rPr lang="en-US" dirty="0" smtClean="0">
                <a:solidFill>
                  <a:srgbClr val="500000"/>
                </a:solidFill>
              </a:rPr>
              <a:t>Used with permission © AVSI</a:t>
            </a:r>
            <a:endParaRPr lang="en-US" dirty="0">
              <a:solidFill>
                <a:srgbClr val="500000"/>
              </a:solidFill>
            </a:endParaRPr>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152400"/>
            <a:ext cx="3505200" cy="533400"/>
          </a:xfrm>
          <a:prstGeom prst="rect">
            <a:avLst/>
          </a:prstGeom>
        </p:spPr>
        <p:txBody>
          <a:bodyPr anchor="ct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lide Number Placeholder 3"/>
          <p:cNvSpPr>
            <a:spLocks noGrp="1"/>
          </p:cNvSpPr>
          <p:nvPr>
            <p:ph type="sldNum" sz="quarter" idx="12"/>
          </p:nvPr>
        </p:nvSpPr>
        <p:spPr>
          <a:xfrm>
            <a:off x="8494776" y="6462611"/>
            <a:ext cx="612648" cy="365125"/>
          </a:xfrm>
          <a:prstGeom prst="rect">
            <a:avLst/>
          </a:prstGeom>
        </p:spPr>
        <p:txBody>
          <a:bodyPr/>
          <a:lstStyle/>
          <a:p>
            <a:pPr fontAlgn="auto">
              <a:spcBef>
                <a:spcPts val="0"/>
              </a:spcBef>
              <a:spcAft>
                <a:spcPts val="0"/>
              </a:spcAft>
            </a:pPr>
            <a:fld id="{89F2C004-2715-FE49-B628-06E74F704CD7}" type="slidenum">
              <a:rPr lang="en-US" sz="1800" b="0" smtClean="0">
                <a:solidFill>
                  <a:prstClr val="white"/>
                </a:solidFill>
                <a:latin typeface="Arial"/>
              </a:rPr>
              <a:pPr fontAlgn="auto">
                <a:spcBef>
                  <a:spcPts val="0"/>
                </a:spcBef>
                <a:spcAft>
                  <a:spcPts val="0"/>
                </a:spcAft>
              </a:pPr>
              <a:t>‹#›</a:t>
            </a:fld>
            <a:endParaRPr lang="en-US" sz="1800" b="0" dirty="0">
              <a:solidFill>
                <a:prstClr val="white"/>
              </a:solidFill>
              <a:latin typeface="Arial"/>
            </a:endParaRPr>
          </a:p>
        </p:txBody>
      </p:sp>
      <p:sp>
        <p:nvSpPr>
          <p:cNvPr id="6" name="Content Placeholder 4"/>
          <p:cNvSpPr>
            <a:spLocks noGrp="1"/>
          </p:cNvSpPr>
          <p:nvPr>
            <p:ph sz="quarter" idx="13"/>
          </p:nvPr>
        </p:nvSpPr>
        <p:spPr>
          <a:xfrm>
            <a:off x="304800" y="1143000"/>
            <a:ext cx="8534400" cy="5029200"/>
          </a:xfrm>
          <a:prstGeom prst="rect">
            <a:avLst/>
          </a:prstGeom>
        </p:spPr>
        <p:txBody>
          <a:bodyPr/>
          <a:lstStyle>
            <a:lvl1pPr marL="227013" indent="-227013"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1pPr>
            <a:lvl2pPr marL="514350" indent="-287338" algn="l" defTabSz="914400" rtl="0" eaLnBrk="1" latinLnBrk="0" hangingPunct="1">
              <a:spcBef>
                <a:spcPct val="20000"/>
              </a:spcBef>
              <a:buFont typeface="Arial" pitchFamily="34" charset="0"/>
              <a:defRPr lang="en-US" sz="2000" kern="1200" dirty="0" smtClean="0">
                <a:solidFill>
                  <a:schemeClr val="tx1"/>
                </a:solidFill>
                <a:latin typeface="Arial" pitchFamily="34" charset="0"/>
                <a:ea typeface="+mn-ea"/>
                <a:cs typeface="Arial" pitchFamily="34" charset="0"/>
              </a:defRPr>
            </a:lvl2pPr>
            <a:lvl3pPr marL="739775" indent="-225425" algn="l" defTabSz="914400" rtl="0" eaLnBrk="1" latinLnBrk="0" hangingPunct="1">
              <a:spcBef>
                <a:spcPct val="20000"/>
              </a:spcBef>
              <a:buFont typeface="Arial" pitchFamily="34" charset="0"/>
              <a:defRPr lang="en-US" sz="2000" kern="1200" dirty="0" smtClean="0">
                <a:solidFill>
                  <a:schemeClr val="tx1"/>
                </a:solidFill>
                <a:latin typeface="Arial" pitchFamily="34" charset="0"/>
                <a:ea typeface="+mn-ea"/>
                <a:cs typeface="Arial" pitchFamily="34" charset="0"/>
              </a:defRPr>
            </a:lvl3pPr>
            <a:lvl4pPr marL="1027113" indent="-287338" algn="l" defTabSz="914400" rtl="0" eaLnBrk="1" latinLnBrk="0" hangingPunct="1">
              <a:spcBef>
                <a:spcPct val="20000"/>
              </a:spcBef>
              <a:buFont typeface="Arial" pitchFamily="34" charset="0"/>
              <a:defRPr lang="en-US" sz="2000" kern="1200" dirty="0" smtClean="0">
                <a:solidFill>
                  <a:schemeClr val="tx1"/>
                </a:solidFill>
                <a:latin typeface="Arial" pitchFamily="34" charset="0"/>
                <a:ea typeface="+mn-ea"/>
                <a:cs typeface="Arial" pitchFamily="34" charset="0"/>
              </a:defRPr>
            </a:lvl4pPr>
            <a:lvl5pPr marL="1254125" indent="-227013" algn="l" defTabSz="914400" rtl="0" eaLnBrk="1" latinLnBrk="0" hangingPunct="1">
              <a:spcBef>
                <a:spcPct val="20000"/>
              </a:spcBef>
              <a:buFont typeface="Arial" pitchFamily="34" charset="0"/>
              <a:buChar char="•"/>
              <a:defRPr lang="en-US" sz="200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theme" Target="../theme/theme10.xml"/><Relationship Id="rId1" Type="http://schemas.openxmlformats.org/officeDocument/2006/relationships/slideLayout" Target="../slideLayouts/slideLayout24.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w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theme" Target="../theme/theme11.xml"/><Relationship Id="rId1" Type="http://schemas.openxmlformats.org/officeDocument/2006/relationships/slideLayout" Target="../slideLayouts/slideLayout25.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w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theme" Target="../theme/theme12.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theme" Target="../theme/theme13.xml"/><Relationship Id="rId1" Type="http://schemas.openxmlformats.org/officeDocument/2006/relationships/slideLayout" Target="../slideLayouts/slideLayout2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1.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4.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theme" Target="../theme/theme21.xml"/><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9.w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39"/>
          <p:cNvSpPr>
            <a:spLocks noChangeArrowheads="1"/>
          </p:cNvSpPr>
          <p:nvPr/>
        </p:nvSpPr>
        <p:spPr bwMode="auto">
          <a:xfrm>
            <a:off x="-7938" y="839788"/>
            <a:ext cx="3810001" cy="144462"/>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2400" b="0">
              <a:latin typeface="Arial" charset="0"/>
              <a:ea typeface="ＭＳ Ｐゴシック" pitchFamily="1" charset="-128"/>
            </a:endParaRPr>
          </a:p>
        </p:txBody>
      </p:sp>
      <p:pic>
        <p:nvPicPr>
          <p:cNvPr id="15" name="Picture 40" descr="Header1"/>
          <p:cNvPicPr>
            <a:picLocks noChangeAspect="1" noChangeArrowheads="1"/>
          </p:cNvPicPr>
          <p:nvPr/>
        </p:nvPicPr>
        <p:blipFill>
          <a:blip r:embed="rId13" cstate="print"/>
          <a:srcRect/>
          <a:stretch>
            <a:fillRect/>
          </a:stretch>
        </p:blipFill>
        <p:spPr bwMode="auto">
          <a:xfrm>
            <a:off x="0" y="0"/>
            <a:ext cx="9144000" cy="855663"/>
          </a:xfrm>
          <a:prstGeom prst="rect">
            <a:avLst/>
          </a:prstGeom>
          <a:noFill/>
          <a:ln w="9525">
            <a:noFill/>
            <a:miter lim="800000"/>
            <a:headEnd/>
            <a:tailEnd/>
          </a:ln>
        </p:spPr>
      </p:pic>
      <p:sp>
        <p:nvSpPr>
          <p:cNvPr id="16"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29" name="Picture 42" descr="tagline1"/>
          <p:cNvPicPr>
            <a:picLocks noChangeAspect="1" noChangeArrowheads="1"/>
          </p:cNvPicPr>
          <p:nvPr/>
        </p:nvPicPr>
        <p:blipFill>
          <a:blip r:embed="rId14" cstate="print"/>
          <a:srcRect/>
          <a:stretch>
            <a:fillRect/>
          </a:stretch>
        </p:blipFill>
        <p:spPr bwMode="auto">
          <a:xfrm>
            <a:off x="5181600" y="6559550"/>
            <a:ext cx="3733800" cy="128588"/>
          </a:xfrm>
          <a:prstGeom prst="rect">
            <a:avLst/>
          </a:prstGeom>
          <a:noFill/>
          <a:ln w="9525">
            <a:noFill/>
            <a:miter lim="800000"/>
            <a:headEnd/>
            <a:tailEnd/>
          </a:ln>
        </p:spPr>
      </p:pic>
      <p:sp>
        <p:nvSpPr>
          <p:cNvPr id="1067" name="Rectangle 43"/>
          <p:cNvSpPr>
            <a:spLocks noChangeArrowheads="1"/>
          </p:cNvSpPr>
          <p:nvPr/>
        </p:nvSpPr>
        <p:spPr bwMode="auto">
          <a:xfrm rot="-21600000">
            <a:off x="5334000" y="6713538"/>
            <a:ext cx="3810000" cy="144462"/>
          </a:xfrm>
          <a:prstGeom prst="rect">
            <a:avLst/>
          </a:prstGeom>
          <a:gradFill rotWithShape="0">
            <a:gsLst>
              <a:gs pos="0">
                <a:schemeClr val="bg1"/>
              </a:gs>
              <a:gs pos="100000">
                <a:srgbClr val="BBAD6E"/>
              </a:gs>
            </a:gsLst>
            <a:lin ang="0" scaled="1"/>
          </a:gradFill>
          <a:ln w="9525">
            <a:solidFill>
              <a:schemeClr val="tx1">
                <a:alpha val="0"/>
              </a:schemeClr>
            </a:solidFill>
            <a:miter lim="800000"/>
            <a:headEnd/>
            <a:tailEnd/>
          </a:ln>
        </p:spPr>
        <p:txBody>
          <a:bodyPr wrap="none" anchor="ctr"/>
          <a:lstStyle/>
          <a:p>
            <a:pPr>
              <a:defRPr/>
            </a:pPr>
            <a:endParaRPr lang="en-US"/>
          </a:p>
        </p:txBody>
      </p:sp>
      <p:sp>
        <p:nvSpPr>
          <p:cNvPr id="1061" name="Text Box 37"/>
          <p:cNvSpPr txBox="1">
            <a:spLocks noChangeArrowheads="1"/>
          </p:cNvSpPr>
          <p:nvPr/>
        </p:nvSpPr>
        <p:spPr bwMode="auto">
          <a:xfrm>
            <a:off x="33338" y="6688138"/>
            <a:ext cx="155575" cy="152400"/>
          </a:xfrm>
          <a:prstGeom prst="rect">
            <a:avLst/>
          </a:prstGeom>
          <a:noFill/>
          <a:ln w="9525">
            <a:noFill/>
            <a:miter lim="800000"/>
            <a:headEnd/>
            <a:tailEnd/>
          </a:ln>
          <a:effectLst/>
        </p:spPr>
        <p:txBody>
          <a:bodyPr wrap="none" lIns="0" tIns="0" rIns="0" bIns="0">
            <a:spAutoFit/>
          </a:bodyPr>
          <a:lstStyle/>
          <a:p>
            <a:pPr>
              <a:defRPr/>
            </a:pPr>
            <a:fld id="{DA60E9B2-6911-42B9-9F44-182A0202D682}" type="slidenum">
              <a:rPr lang="en-US" sz="1000"/>
              <a:pPr>
                <a:defRPr/>
              </a:pPr>
              <a:t>‹#›</a:t>
            </a:fld>
            <a:endParaRPr lang="en-US" sz="1000"/>
          </a:p>
        </p:txBody>
      </p:sp>
      <p:sp>
        <p:nvSpPr>
          <p:cNvPr id="1062" name="Text Box 38"/>
          <p:cNvSpPr txBox="1">
            <a:spLocks noChangeArrowheads="1"/>
          </p:cNvSpPr>
          <p:nvPr/>
        </p:nvSpPr>
        <p:spPr bwMode="auto">
          <a:xfrm>
            <a:off x="8630213" y="6750050"/>
            <a:ext cx="434414" cy="76944"/>
          </a:xfrm>
          <a:prstGeom prst="rect">
            <a:avLst/>
          </a:prstGeom>
          <a:noFill/>
          <a:ln w="9525">
            <a:noFill/>
            <a:miter lim="800000"/>
            <a:headEnd/>
            <a:tailEnd/>
          </a:ln>
          <a:effectLst/>
        </p:spPr>
        <p:txBody>
          <a:bodyPr wrap="none" lIns="0" tIns="0" rIns="0" bIns="0">
            <a:spAutoFit/>
          </a:bodyPr>
          <a:lstStyle/>
          <a:p>
            <a:pPr algn="r">
              <a:defRPr/>
            </a:pPr>
            <a:r>
              <a:rPr lang="en-US" sz="500" dirty="0" smtClean="0"/>
              <a:t>FileName.pptx</a:t>
            </a:r>
            <a:endParaRPr lang="en-US" sz="500" dirty="0"/>
          </a:p>
        </p:txBody>
      </p:sp>
      <p:sp>
        <p:nvSpPr>
          <p:cNvPr id="1037" name="Rectangle 4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5" name="Group 24"/>
          <p:cNvGrpSpPr/>
          <p:nvPr/>
        </p:nvGrpSpPr>
        <p:grpSpPr>
          <a:xfrm>
            <a:off x="111234" y="217171"/>
            <a:ext cx="1832628" cy="498312"/>
            <a:chOff x="106359" y="117768"/>
            <a:chExt cx="2275608" cy="618767"/>
          </a:xfrm>
        </p:grpSpPr>
        <p:pic>
          <p:nvPicPr>
            <p:cNvPr id="18" name="Picture 17" descr="logo_usarmy_gold_gradient.png"/>
            <p:cNvPicPr>
              <a:picLocks noChangeAspect="1"/>
            </p:cNvPicPr>
            <p:nvPr userDrawn="1"/>
          </p:nvPicPr>
          <p:blipFill>
            <a:blip r:embed="rId15" cstate="print"/>
            <a:stretch>
              <a:fillRect/>
            </a:stretch>
          </p:blipFill>
          <p:spPr>
            <a:xfrm>
              <a:off x="474673" y="117768"/>
              <a:ext cx="1907294" cy="618767"/>
            </a:xfrm>
            <a:prstGeom prst="rect">
              <a:avLst/>
            </a:prstGeom>
            <a:effectLst>
              <a:outerShdw blurRad="50800" dist="38100" dir="2700000" algn="tl" rotWithShape="0">
                <a:prstClr val="black">
                  <a:alpha val="40000"/>
                </a:prstClr>
              </a:outerShdw>
            </a:effectLst>
          </p:spPr>
        </p:pic>
        <p:pic>
          <p:nvPicPr>
            <p:cNvPr id="21" name="Picture 14" descr="AMC"/>
            <p:cNvPicPr>
              <a:picLocks noChangeAspect="1" noChangeArrowheads="1"/>
            </p:cNvPicPr>
            <p:nvPr userDrawn="1"/>
          </p:nvPicPr>
          <p:blipFill>
            <a:blip r:embed="rId16" cstate="print"/>
            <a:srcRect/>
            <a:stretch>
              <a:fillRect/>
            </a:stretch>
          </p:blipFill>
          <p:spPr bwMode="auto">
            <a:xfrm>
              <a:off x="106359" y="141439"/>
              <a:ext cx="337877" cy="425556"/>
            </a:xfrm>
            <a:prstGeom prst="rect">
              <a:avLst/>
            </a:prstGeom>
            <a:noFill/>
            <a:effectLst>
              <a:outerShdw blurRad="50800" dist="38100" dir="2700000" algn="tl" rotWithShape="0">
                <a:prstClr val="black">
                  <a:alpha val="40000"/>
                </a:prstClr>
              </a:outerShdw>
            </a:effectLst>
          </p:spPr>
        </p:pic>
      </p:grpSp>
      <p:pic>
        <p:nvPicPr>
          <p:cNvPr id="17" name="Picture 4"/>
          <p:cNvPicPr>
            <a:picLocks noChangeAspect="1" noChangeArrowheads="1"/>
          </p:cNvPicPr>
          <p:nvPr/>
        </p:nvPicPr>
        <p:blipFill>
          <a:blip r:embed="rId17" cstate="print"/>
          <a:srcRect/>
          <a:stretch>
            <a:fillRect/>
          </a:stretch>
        </p:blipFill>
        <p:spPr bwMode="auto">
          <a:xfrm>
            <a:off x="7132320" y="142240"/>
            <a:ext cx="1838960" cy="55590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20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Black" pitchFamily="34" charset="0"/>
        </a:defRPr>
      </a:lvl2pPr>
      <a:lvl3pPr algn="ctr" rtl="0" eaLnBrk="1" fontAlgn="base" hangingPunct="1">
        <a:spcBef>
          <a:spcPct val="0"/>
        </a:spcBef>
        <a:spcAft>
          <a:spcPct val="0"/>
        </a:spcAft>
        <a:defRPr sz="2400">
          <a:solidFill>
            <a:schemeClr val="bg1"/>
          </a:solidFill>
          <a:latin typeface="Arial Black" pitchFamily="34" charset="0"/>
        </a:defRPr>
      </a:lvl3pPr>
      <a:lvl4pPr algn="ctr" rtl="0" eaLnBrk="1" fontAlgn="base" hangingPunct="1">
        <a:spcBef>
          <a:spcPct val="0"/>
        </a:spcBef>
        <a:spcAft>
          <a:spcPct val="0"/>
        </a:spcAft>
        <a:defRPr sz="2400">
          <a:solidFill>
            <a:schemeClr val="bg1"/>
          </a:solidFill>
          <a:latin typeface="Arial Black" pitchFamily="34" charset="0"/>
        </a:defRPr>
      </a:lvl4pPr>
      <a:lvl5pPr algn="ctr" rtl="0" eaLnBrk="1" fontAlgn="base" hangingPunct="1">
        <a:spcBef>
          <a:spcPct val="0"/>
        </a:spcBef>
        <a:spcAft>
          <a:spcPct val="0"/>
        </a:spcAft>
        <a:defRPr sz="2400">
          <a:solidFill>
            <a:schemeClr val="bg1"/>
          </a:solidFill>
          <a:latin typeface="Arial Black" pitchFamily="34" charset="0"/>
        </a:defRPr>
      </a:lvl5pPr>
      <a:lvl6pPr marL="457200" algn="ctr" rtl="0" eaLnBrk="1" fontAlgn="base" hangingPunct="1">
        <a:spcBef>
          <a:spcPct val="0"/>
        </a:spcBef>
        <a:spcAft>
          <a:spcPct val="0"/>
        </a:spcAft>
        <a:defRPr sz="2400">
          <a:solidFill>
            <a:schemeClr val="bg1"/>
          </a:solidFill>
          <a:latin typeface="Arial Black" pitchFamily="34" charset="0"/>
        </a:defRPr>
      </a:lvl6pPr>
      <a:lvl7pPr marL="914400" algn="ctr" rtl="0" eaLnBrk="1" fontAlgn="base" hangingPunct="1">
        <a:spcBef>
          <a:spcPct val="0"/>
        </a:spcBef>
        <a:spcAft>
          <a:spcPct val="0"/>
        </a:spcAft>
        <a:defRPr sz="2400">
          <a:solidFill>
            <a:schemeClr val="bg1"/>
          </a:solidFill>
          <a:latin typeface="Arial Black" pitchFamily="34" charset="0"/>
        </a:defRPr>
      </a:lvl7pPr>
      <a:lvl8pPr marL="1371600" algn="ctr" rtl="0" eaLnBrk="1" fontAlgn="base" hangingPunct="1">
        <a:spcBef>
          <a:spcPct val="0"/>
        </a:spcBef>
        <a:spcAft>
          <a:spcPct val="0"/>
        </a:spcAft>
        <a:defRPr sz="2400">
          <a:solidFill>
            <a:schemeClr val="bg1"/>
          </a:solidFill>
          <a:latin typeface="Arial Black" pitchFamily="34" charset="0"/>
        </a:defRPr>
      </a:lvl8pPr>
      <a:lvl9pPr marL="1828800" algn="ctr" rtl="0" eaLnBrk="1" fontAlgn="base" hangingPunct="1">
        <a:spcBef>
          <a:spcPct val="0"/>
        </a:spcBef>
        <a:spcAft>
          <a:spcPct val="0"/>
        </a:spcAft>
        <a:defRPr sz="24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b="1">
          <a:solidFill>
            <a:schemeClr val="tx1"/>
          </a:solidFill>
          <a:latin typeface="+mn-lt"/>
          <a:ea typeface="+mn-ea"/>
          <a:cs typeface="+mn-cs"/>
        </a:defRPr>
      </a:lvl1pPr>
      <a:lvl2pPr marL="742950" indent="-285750" algn="l" rtl="0" eaLnBrk="1" fontAlgn="base" hangingPunct="1">
        <a:spcBef>
          <a:spcPct val="20000"/>
        </a:spcBef>
        <a:spcAft>
          <a:spcPct val="0"/>
        </a:spcAft>
        <a:buChar char="–"/>
        <a:defRPr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39"/>
          <p:cNvSpPr>
            <a:spLocks noChangeArrowheads="1"/>
          </p:cNvSpPr>
          <p:nvPr/>
        </p:nvSpPr>
        <p:spPr bwMode="auto">
          <a:xfrm>
            <a:off x="-7938" y="839788"/>
            <a:ext cx="3810001" cy="144462"/>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2400" b="0">
              <a:solidFill>
                <a:srgbClr val="000000"/>
              </a:solidFill>
              <a:ea typeface="ＭＳ Ｐゴシック" pitchFamily="1" charset="-128"/>
            </a:endParaRPr>
          </a:p>
        </p:txBody>
      </p:sp>
      <p:pic>
        <p:nvPicPr>
          <p:cNvPr id="15" name="Picture 40" descr="Header1"/>
          <p:cNvPicPr>
            <a:picLocks noChangeAspect="1" noChangeArrowheads="1"/>
          </p:cNvPicPr>
          <p:nvPr/>
        </p:nvPicPr>
        <p:blipFill>
          <a:blip r:embed="rId3" cstate="print"/>
          <a:srcRect/>
          <a:stretch>
            <a:fillRect/>
          </a:stretch>
        </p:blipFill>
        <p:spPr bwMode="auto">
          <a:xfrm>
            <a:off x="0" y="0"/>
            <a:ext cx="9144000" cy="855663"/>
          </a:xfrm>
          <a:prstGeom prst="rect">
            <a:avLst/>
          </a:prstGeom>
          <a:noFill/>
          <a:ln w="9525">
            <a:noFill/>
            <a:miter lim="800000"/>
            <a:headEnd/>
            <a:tailEnd/>
          </a:ln>
        </p:spPr>
      </p:pic>
      <p:sp>
        <p:nvSpPr>
          <p:cNvPr id="16"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pic>
        <p:nvPicPr>
          <p:cNvPr id="1029" name="Picture 42" descr="tagline1"/>
          <p:cNvPicPr>
            <a:picLocks noChangeAspect="1" noChangeArrowheads="1"/>
          </p:cNvPicPr>
          <p:nvPr/>
        </p:nvPicPr>
        <p:blipFill>
          <a:blip r:embed="rId4" cstate="print"/>
          <a:srcRect/>
          <a:stretch>
            <a:fillRect/>
          </a:stretch>
        </p:blipFill>
        <p:spPr bwMode="auto">
          <a:xfrm>
            <a:off x="5181600" y="6559550"/>
            <a:ext cx="3733800" cy="128588"/>
          </a:xfrm>
          <a:prstGeom prst="rect">
            <a:avLst/>
          </a:prstGeom>
          <a:noFill/>
          <a:ln w="9525">
            <a:noFill/>
            <a:miter lim="800000"/>
            <a:headEnd/>
            <a:tailEnd/>
          </a:ln>
        </p:spPr>
      </p:pic>
      <p:sp>
        <p:nvSpPr>
          <p:cNvPr id="1067" name="Rectangle 43"/>
          <p:cNvSpPr>
            <a:spLocks noChangeArrowheads="1"/>
          </p:cNvSpPr>
          <p:nvPr/>
        </p:nvSpPr>
        <p:spPr bwMode="auto">
          <a:xfrm rot="-21600000">
            <a:off x="5334000" y="6713538"/>
            <a:ext cx="3810000" cy="144462"/>
          </a:xfrm>
          <a:prstGeom prst="rect">
            <a:avLst/>
          </a:prstGeom>
          <a:gradFill rotWithShape="0">
            <a:gsLst>
              <a:gs pos="0">
                <a:schemeClr val="bg1"/>
              </a:gs>
              <a:gs pos="100000">
                <a:srgbClr val="BBAD6E"/>
              </a:gs>
            </a:gsLst>
            <a:lin ang="0" scaled="1"/>
          </a:gradFill>
          <a:ln w="9525">
            <a:solidFill>
              <a:schemeClr val="tx1">
                <a:alpha val="0"/>
              </a:schemeClr>
            </a:solidFill>
            <a:miter lim="800000"/>
            <a:headEnd/>
            <a:tailEnd/>
          </a:ln>
        </p:spPr>
        <p:txBody>
          <a:bodyPr wrap="none" anchor="ctr"/>
          <a:lstStyle/>
          <a:p>
            <a:pPr>
              <a:defRPr/>
            </a:pPr>
            <a:endParaRPr lang="en-US">
              <a:solidFill>
                <a:srgbClr val="000000"/>
              </a:solidFill>
            </a:endParaRPr>
          </a:p>
        </p:txBody>
      </p:sp>
      <p:sp>
        <p:nvSpPr>
          <p:cNvPr id="1061" name="Text Box 37"/>
          <p:cNvSpPr txBox="1">
            <a:spLocks noChangeArrowheads="1"/>
          </p:cNvSpPr>
          <p:nvPr/>
        </p:nvSpPr>
        <p:spPr bwMode="auto">
          <a:xfrm>
            <a:off x="33338" y="6688138"/>
            <a:ext cx="155575" cy="152400"/>
          </a:xfrm>
          <a:prstGeom prst="rect">
            <a:avLst/>
          </a:prstGeom>
          <a:noFill/>
          <a:ln w="9525">
            <a:noFill/>
            <a:miter lim="800000"/>
            <a:headEnd/>
            <a:tailEnd/>
          </a:ln>
          <a:effectLst/>
        </p:spPr>
        <p:txBody>
          <a:bodyPr wrap="none" lIns="0" tIns="0" rIns="0" bIns="0">
            <a:spAutoFit/>
          </a:bodyPr>
          <a:lstStyle/>
          <a:p>
            <a:pPr>
              <a:defRPr/>
            </a:pPr>
            <a:fld id="{DA60E9B2-6911-42B9-9F44-182A0202D682}" type="slidenum">
              <a:rPr lang="en-US" sz="1000">
                <a:solidFill>
                  <a:srgbClr val="000000"/>
                </a:solidFill>
              </a:rPr>
              <a:pPr>
                <a:defRPr/>
              </a:pPr>
              <a:t>‹#›</a:t>
            </a:fld>
            <a:endParaRPr lang="en-US" sz="1000">
              <a:solidFill>
                <a:srgbClr val="000000"/>
              </a:solidFill>
            </a:endParaRPr>
          </a:p>
        </p:txBody>
      </p:sp>
      <p:sp>
        <p:nvSpPr>
          <p:cNvPr id="1062" name="Text Box 38"/>
          <p:cNvSpPr txBox="1">
            <a:spLocks noChangeArrowheads="1"/>
          </p:cNvSpPr>
          <p:nvPr/>
        </p:nvSpPr>
        <p:spPr bwMode="auto">
          <a:xfrm>
            <a:off x="8630213" y="6750050"/>
            <a:ext cx="434414" cy="76944"/>
          </a:xfrm>
          <a:prstGeom prst="rect">
            <a:avLst/>
          </a:prstGeom>
          <a:noFill/>
          <a:ln w="9525">
            <a:noFill/>
            <a:miter lim="800000"/>
            <a:headEnd/>
            <a:tailEnd/>
          </a:ln>
          <a:effectLst/>
        </p:spPr>
        <p:txBody>
          <a:bodyPr wrap="none" lIns="0" tIns="0" rIns="0" bIns="0">
            <a:spAutoFit/>
          </a:bodyPr>
          <a:lstStyle/>
          <a:p>
            <a:pPr algn="r">
              <a:defRPr/>
            </a:pPr>
            <a:r>
              <a:rPr lang="en-US" sz="500" dirty="0" smtClean="0">
                <a:solidFill>
                  <a:srgbClr val="000000"/>
                </a:solidFill>
              </a:rPr>
              <a:t>FileName.pptx</a:t>
            </a:r>
            <a:endParaRPr lang="en-US" sz="500" dirty="0">
              <a:solidFill>
                <a:srgbClr val="000000"/>
              </a:solidFill>
            </a:endParaRPr>
          </a:p>
        </p:txBody>
      </p:sp>
      <p:sp>
        <p:nvSpPr>
          <p:cNvPr id="1037" name="Rectangle 4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24"/>
          <p:cNvGrpSpPr/>
          <p:nvPr/>
        </p:nvGrpSpPr>
        <p:grpSpPr>
          <a:xfrm>
            <a:off x="111234" y="217171"/>
            <a:ext cx="1832628" cy="498312"/>
            <a:chOff x="106359" y="117768"/>
            <a:chExt cx="2275608" cy="618767"/>
          </a:xfrm>
        </p:grpSpPr>
        <p:pic>
          <p:nvPicPr>
            <p:cNvPr id="18" name="Picture 17" descr="logo_usarmy_gold_gradient.png"/>
            <p:cNvPicPr>
              <a:picLocks noChangeAspect="1"/>
            </p:cNvPicPr>
            <p:nvPr userDrawn="1"/>
          </p:nvPicPr>
          <p:blipFill>
            <a:blip r:embed="rId5" cstate="print"/>
            <a:stretch>
              <a:fillRect/>
            </a:stretch>
          </p:blipFill>
          <p:spPr>
            <a:xfrm>
              <a:off x="474673" y="117768"/>
              <a:ext cx="1907294" cy="618767"/>
            </a:xfrm>
            <a:prstGeom prst="rect">
              <a:avLst/>
            </a:prstGeom>
            <a:effectLst>
              <a:outerShdw blurRad="50800" dist="38100" dir="2700000" algn="tl" rotWithShape="0">
                <a:prstClr val="black">
                  <a:alpha val="40000"/>
                </a:prstClr>
              </a:outerShdw>
            </a:effectLst>
          </p:spPr>
        </p:pic>
        <p:pic>
          <p:nvPicPr>
            <p:cNvPr id="21" name="Picture 14" descr="AMC"/>
            <p:cNvPicPr>
              <a:picLocks noChangeAspect="1" noChangeArrowheads="1"/>
            </p:cNvPicPr>
            <p:nvPr userDrawn="1"/>
          </p:nvPicPr>
          <p:blipFill>
            <a:blip r:embed="rId6" cstate="print"/>
            <a:srcRect/>
            <a:stretch>
              <a:fillRect/>
            </a:stretch>
          </p:blipFill>
          <p:spPr bwMode="auto">
            <a:xfrm>
              <a:off x="106359" y="141439"/>
              <a:ext cx="337877" cy="425556"/>
            </a:xfrm>
            <a:prstGeom prst="rect">
              <a:avLst/>
            </a:prstGeom>
            <a:noFill/>
            <a:effectLst>
              <a:outerShdw blurRad="50800" dist="38100" dir="2700000" algn="tl" rotWithShape="0">
                <a:prstClr val="black">
                  <a:alpha val="40000"/>
                </a:prstClr>
              </a:outerShdw>
            </a:effectLst>
          </p:spPr>
        </p:pic>
      </p:grpSp>
      <p:pic>
        <p:nvPicPr>
          <p:cNvPr id="17" name="Picture 4"/>
          <p:cNvPicPr>
            <a:picLocks noChangeAspect="1" noChangeArrowheads="1"/>
          </p:cNvPicPr>
          <p:nvPr/>
        </p:nvPicPr>
        <p:blipFill>
          <a:blip r:embed="rId7" cstate="print"/>
          <a:srcRect/>
          <a:stretch>
            <a:fillRect/>
          </a:stretch>
        </p:blipFill>
        <p:spPr bwMode="auto">
          <a:xfrm>
            <a:off x="7132320" y="142240"/>
            <a:ext cx="1838960" cy="55590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717" r:id="rId1"/>
  </p:sldLayoutIdLst>
  <p:txStyles>
    <p:titleStyle>
      <a:lvl1pPr algn="ctr" rtl="0" eaLnBrk="1" fontAlgn="base" hangingPunct="1">
        <a:spcBef>
          <a:spcPct val="0"/>
        </a:spcBef>
        <a:spcAft>
          <a:spcPct val="0"/>
        </a:spcAft>
        <a:defRPr sz="20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Black" pitchFamily="34" charset="0"/>
        </a:defRPr>
      </a:lvl2pPr>
      <a:lvl3pPr algn="ctr" rtl="0" eaLnBrk="1" fontAlgn="base" hangingPunct="1">
        <a:spcBef>
          <a:spcPct val="0"/>
        </a:spcBef>
        <a:spcAft>
          <a:spcPct val="0"/>
        </a:spcAft>
        <a:defRPr sz="2400">
          <a:solidFill>
            <a:schemeClr val="bg1"/>
          </a:solidFill>
          <a:latin typeface="Arial Black" pitchFamily="34" charset="0"/>
        </a:defRPr>
      </a:lvl3pPr>
      <a:lvl4pPr algn="ctr" rtl="0" eaLnBrk="1" fontAlgn="base" hangingPunct="1">
        <a:spcBef>
          <a:spcPct val="0"/>
        </a:spcBef>
        <a:spcAft>
          <a:spcPct val="0"/>
        </a:spcAft>
        <a:defRPr sz="2400">
          <a:solidFill>
            <a:schemeClr val="bg1"/>
          </a:solidFill>
          <a:latin typeface="Arial Black" pitchFamily="34" charset="0"/>
        </a:defRPr>
      </a:lvl4pPr>
      <a:lvl5pPr algn="ctr" rtl="0" eaLnBrk="1" fontAlgn="base" hangingPunct="1">
        <a:spcBef>
          <a:spcPct val="0"/>
        </a:spcBef>
        <a:spcAft>
          <a:spcPct val="0"/>
        </a:spcAft>
        <a:defRPr sz="2400">
          <a:solidFill>
            <a:schemeClr val="bg1"/>
          </a:solidFill>
          <a:latin typeface="Arial Black" pitchFamily="34" charset="0"/>
        </a:defRPr>
      </a:lvl5pPr>
      <a:lvl6pPr marL="457200" algn="ctr" rtl="0" eaLnBrk="1" fontAlgn="base" hangingPunct="1">
        <a:spcBef>
          <a:spcPct val="0"/>
        </a:spcBef>
        <a:spcAft>
          <a:spcPct val="0"/>
        </a:spcAft>
        <a:defRPr sz="2400">
          <a:solidFill>
            <a:schemeClr val="bg1"/>
          </a:solidFill>
          <a:latin typeface="Arial Black" pitchFamily="34" charset="0"/>
        </a:defRPr>
      </a:lvl6pPr>
      <a:lvl7pPr marL="914400" algn="ctr" rtl="0" eaLnBrk="1" fontAlgn="base" hangingPunct="1">
        <a:spcBef>
          <a:spcPct val="0"/>
        </a:spcBef>
        <a:spcAft>
          <a:spcPct val="0"/>
        </a:spcAft>
        <a:defRPr sz="2400">
          <a:solidFill>
            <a:schemeClr val="bg1"/>
          </a:solidFill>
          <a:latin typeface="Arial Black" pitchFamily="34" charset="0"/>
        </a:defRPr>
      </a:lvl7pPr>
      <a:lvl8pPr marL="1371600" algn="ctr" rtl="0" eaLnBrk="1" fontAlgn="base" hangingPunct="1">
        <a:spcBef>
          <a:spcPct val="0"/>
        </a:spcBef>
        <a:spcAft>
          <a:spcPct val="0"/>
        </a:spcAft>
        <a:defRPr sz="2400">
          <a:solidFill>
            <a:schemeClr val="bg1"/>
          </a:solidFill>
          <a:latin typeface="Arial Black" pitchFamily="34" charset="0"/>
        </a:defRPr>
      </a:lvl8pPr>
      <a:lvl9pPr marL="1828800" algn="ctr" rtl="0" eaLnBrk="1" fontAlgn="base" hangingPunct="1">
        <a:spcBef>
          <a:spcPct val="0"/>
        </a:spcBef>
        <a:spcAft>
          <a:spcPct val="0"/>
        </a:spcAft>
        <a:defRPr sz="24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b="1">
          <a:solidFill>
            <a:schemeClr val="tx1"/>
          </a:solidFill>
          <a:latin typeface="+mn-lt"/>
          <a:ea typeface="+mn-ea"/>
          <a:cs typeface="+mn-cs"/>
        </a:defRPr>
      </a:lvl1pPr>
      <a:lvl2pPr marL="742950" indent="-285750" algn="l" rtl="0" eaLnBrk="1" fontAlgn="base" hangingPunct="1">
        <a:spcBef>
          <a:spcPct val="20000"/>
        </a:spcBef>
        <a:spcAft>
          <a:spcPct val="0"/>
        </a:spcAft>
        <a:buChar char="–"/>
        <a:defRPr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39"/>
          <p:cNvSpPr>
            <a:spLocks noChangeArrowheads="1"/>
          </p:cNvSpPr>
          <p:nvPr/>
        </p:nvSpPr>
        <p:spPr bwMode="auto">
          <a:xfrm>
            <a:off x="-7938" y="839788"/>
            <a:ext cx="3810001" cy="144462"/>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2400" b="0">
              <a:solidFill>
                <a:srgbClr val="000000"/>
              </a:solidFill>
              <a:ea typeface="ＭＳ Ｐゴシック" pitchFamily="1" charset="-128"/>
            </a:endParaRPr>
          </a:p>
        </p:txBody>
      </p:sp>
      <p:pic>
        <p:nvPicPr>
          <p:cNvPr id="15" name="Picture 40" descr="Header1"/>
          <p:cNvPicPr>
            <a:picLocks noChangeAspect="1" noChangeArrowheads="1"/>
          </p:cNvPicPr>
          <p:nvPr/>
        </p:nvPicPr>
        <p:blipFill>
          <a:blip r:embed="rId3" cstate="print"/>
          <a:srcRect/>
          <a:stretch>
            <a:fillRect/>
          </a:stretch>
        </p:blipFill>
        <p:spPr bwMode="auto">
          <a:xfrm>
            <a:off x="0" y="0"/>
            <a:ext cx="9144000" cy="855663"/>
          </a:xfrm>
          <a:prstGeom prst="rect">
            <a:avLst/>
          </a:prstGeom>
          <a:noFill/>
          <a:ln w="9525">
            <a:noFill/>
            <a:miter lim="800000"/>
            <a:headEnd/>
            <a:tailEnd/>
          </a:ln>
        </p:spPr>
      </p:pic>
      <p:sp>
        <p:nvSpPr>
          <p:cNvPr id="16"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pic>
        <p:nvPicPr>
          <p:cNvPr id="1029" name="Picture 42" descr="tagline1"/>
          <p:cNvPicPr>
            <a:picLocks noChangeAspect="1" noChangeArrowheads="1"/>
          </p:cNvPicPr>
          <p:nvPr/>
        </p:nvPicPr>
        <p:blipFill>
          <a:blip r:embed="rId4" cstate="print"/>
          <a:srcRect/>
          <a:stretch>
            <a:fillRect/>
          </a:stretch>
        </p:blipFill>
        <p:spPr bwMode="auto">
          <a:xfrm>
            <a:off x="5181600" y="6559550"/>
            <a:ext cx="3733800" cy="128588"/>
          </a:xfrm>
          <a:prstGeom prst="rect">
            <a:avLst/>
          </a:prstGeom>
          <a:noFill/>
          <a:ln w="9525">
            <a:noFill/>
            <a:miter lim="800000"/>
            <a:headEnd/>
            <a:tailEnd/>
          </a:ln>
        </p:spPr>
      </p:pic>
      <p:sp>
        <p:nvSpPr>
          <p:cNvPr id="1067" name="Rectangle 43"/>
          <p:cNvSpPr>
            <a:spLocks noChangeArrowheads="1"/>
          </p:cNvSpPr>
          <p:nvPr/>
        </p:nvSpPr>
        <p:spPr bwMode="auto">
          <a:xfrm rot="-21600000">
            <a:off x="5334000" y="6713538"/>
            <a:ext cx="3810000" cy="144462"/>
          </a:xfrm>
          <a:prstGeom prst="rect">
            <a:avLst/>
          </a:prstGeom>
          <a:gradFill rotWithShape="0">
            <a:gsLst>
              <a:gs pos="0">
                <a:schemeClr val="bg1"/>
              </a:gs>
              <a:gs pos="100000">
                <a:srgbClr val="BBAD6E"/>
              </a:gs>
            </a:gsLst>
            <a:lin ang="0" scaled="1"/>
          </a:gradFill>
          <a:ln w="9525">
            <a:solidFill>
              <a:schemeClr val="tx1">
                <a:alpha val="0"/>
              </a:schemeClr>
            </a:solidFill>
            <a:miter lim="800000"/>
            <a:headEnd/>
            <a:tailEnd/>
          </a:ln>
        </p:spPr>
        <p:txBody>
          <a:bodyPr wrap="none" anchor="ctr"/>
          <a:lstStyle/>
          <a:p>
            <a:pPr>
              <a:defRPr/>
            </a:pPr>
            <a:endParaRPr lang="en-US">
              <a:solidFill>
                <a:srgbClr val="000000"/>
              </a:solidFill>
            </a:endParaRPr>
          </a:p>
        </p:txBody>
      </p:sp>
      <p:sp>
        <p:nvSpPr>
          <p:cNvPr id="1061" name="Text Box 37"/>
          <p:cNvSpPr txBox="1">
            <a:spLocks noChangeArrowheads="1"/>
          </p:cNvSpPr>
          <p:nvPr/>
        </p:nvSpPr>
        <p:spPr bwMode="auto">
          <a:xfrm>
            <a:off x="33338" y="6688138"/>
            <a:ext cx="155575" cy="152400"/>
          </a:xfrm>
          <a:prstGeom prst="rect">
            <a:avLst/>
          </a:prstGeom>
          <a:noFill/>
          <a:ln w="9525">
            <a:noFill/>
            <a:miter lim="800000"/>
            <a:headEnd/>
            <a:tailEnd/>
          </a:ln>
          <a:effectLst/>
        </p:spPr>
        <p:txBody>
          <a:bodyPr wrap="none" lIns="0" tIns="0" rIns="0" bIns="0">
            <a:spAutoFit/>
          </a:bodyPr>
          <a:lstStyle/>
          <a:p>
            <a:pPr>
              <a:defRPr/>
            </a:pPr>
            <a:fld id="{DA60E9B2-6911-42B9-9F44-182A0202D682}" type="slidenum">
              <a:rPr lang="en-US" sz="1000">
                <a:solidFill>
                  <a:srgbClr val="000000"/>
                </a:solidFill>
              </a:rPr>
              <a:pPr>
                <a:defRPr/>
              </a:pPr>
              <a:t>‹#›</a:t>
            </a:fld>
            <a:endParaRPr lang="en-US" sz="1000">
              <a:solidFill>
                <a:srgbClr val="000000"/>
              </a:solidFill>
            </a:endParaRPr>
          </a:p>
        </p:txBody>
      </p:sp>
      <p:sp>
        <p:nvSpPr>
          <p:cNvPr id="1062" name="Text Box 38"/>
          <p:cNvSpPr txBox="1">
            <a:spLocks noChangeArrowheads="1"/>
          </p:cNvSpPr>
          <p:nvPr/>
        </p:nvSpPr>
        <p:spPr bwMode="auto">
          <a:xfrm>
            <a:off x="8630213" y="6750050"/>
            <a:ext cx="434414" cy="76944"/>
          </a:xfrm>
          <a:prstGeom prst="rect">
            <a:avLst/>
          </a:prstGeom>
          <a:noFill/>
          <a:ln w="9525">
            <a:noFill/>
            <a:miter lim="800000"/>
            <a:headEnd/>
            <a:tailEnd/>
          </a:ln>
          <a:effectLst/>
        </p:spPr>
        <p:txBody>
          <a:bodyPr wrap="none" lIns="0" tIns="0" rIns="0" bIns="0">
            <a:spAutoFit/>
          </a:bodyPr>
          <a:lstStyle/>
          <a:p>
            <a:pPr algn="r">
              <a:defRPr/>
            </a:pPr>
            <a:r>
              <a:rPr lang="en-US" sz="500" dirty="0" smtClean="0">
                <a:solidFill>
                  <a:srgbClr val="000000"/>
                </a:solidFill>
              </a:rPr>
              <a:t>FileName.pptx</a:t>
            </a:r>
            <a:endParaRPr lang="en-US" sz="500" dirty="0">
              <a:solidFill>
                <a:srgbClr val="000000"/>
              </a:solidFill>
            </a:endParaRPr>
          </a:p>
        </p:txBody>
      </p:sp>
      <p:sp>
        <p:nvSpPr>
          <p:cNvPr id="1037" name="Rectangle 4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24"/>
          <p:cNvGrpSpPr/>
          <p:nvPr/>
        </p:nvGrpSpPr>
        <p:grpSpPr>
          <a:xfrm>
            <a:off x="111234" y="217171"/>
            <a:ext cx="1832628" cy="498312"/>
            <a:chOff x="106359" y="117768"/>
            <a:chExt cx="2275608" cy="618767"/>
          </a:xfrm>
        </p:grpSpPr>
        <p:pic>
          <p:nvPicPr>
            <p:cNvPr id="18" name="Picture 17" descr="logo_usarmy_gold_gradient.png"/>
            <p:cNvPicPr>
              <a:picLocks noChangeAspect="1"/>
            </p:cNvPicPr>
            <p:nvPr userDrawn="1"/>
          </p:nvPicPr>
          <p:blipFill>
            <a:blip r:embed="rId5" cstate="print"/>
            <a:stretch>
              <a:fillRect/>
            </a:stretch>
          </p:blipFill>
          <p:spPr>
            <a:xfrm>
              <a:off x="474673" y="117768"/>
              <a:ext cx="1907294" cy="618767"/>
            </a:xfrm>
            <a:prstGeom prst="rect">
              <a:avLst/>
            </a:prstGeom>
            <a:effectLst>
              <a:outerShdw blurRad="50800" dist="38100" dir="2700000" algn="tl" rotWithShape="0">
                <a:prstClr val="black">
                  <a:alpha val="40000"/>
                </a:prstClr>
              </a:outerShdw>
            </a:effectLst>
          </p:spPr>
        </p:pic>
        <p:pic>
          <p:nvPicPr>
            <p:cNvPr id="21" name="Picture 14" descr="AMC"/>
            <p:cNvPicPr>
              <a:picLocks noChangeAspect="1" noChangeArrowheads="1"/>
            </p:cNvPicPr>
            <p:nvPr userDrawn="1"/>
          </p:nvPicPr>
          <p:blipFill>
            <a:blip r:embed="rId6" cstate="print"/>
            <a:srcRect/>
            <a:stretch>
              <a:fillRect/>
            </a:stretch>
          </p:blipFill>
          <p:spPr bwMode="auto">
            <a:xfrm>
              <a:off x="106359" y="141439"/>
              <a:ext cx="337877" cy="425556"/>
            </a:xfrm>
            <a:prstGeom prst="rect">
              <a:avLst/>
            </a:prstGeom>
            <a:noFill/>
            <a:effectLst>
              <a:outerShdw blurRad="50800" dist="38100" dir="2700000" algn="tl" rotWithShape="0">
                <a:prstClr val="black">
                  <a:alpha val="40000"/>
                </a:prstClr>
              </a:outerShdw>
            </a:effectLst>
          </p:spPr>
        </p:pic>
      </p:grpSp>
      <p:pic>
        <p:nvPicPr>
          <p:cNvPr id="17" name="Picture 4"/>
          <p:cNvPicPr>
            <a:picLocks noChangeAspect="1" noChangeArrowheads="1"/>
          </p:cNvPicPr>
          <p:nvPr/>
        </p:nvPicPr>
        <p:blipFill>
          <a:blip r:embed="rId7" cstate="print"/>
          <a:srcRect/>
          <a:stretch>
            <a:fillRect/>
          </a:stretch>
        </p:blipFill>
        <p:spPr bwMode="auto">
          <a:xfrm>
            <a:off x="7132320" y="142240"/>
            <a:ext cx="1838960" cy="55590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719" r:id="rId1"/>
  </p:sldLayoutIdLst>
  <p:txStyles>
    <p:titleStyle>
      <a:lvl1pPr algn="ctr" rtl="0" eaLnBrk="1" fontAlgn="base" hangingPunct="1">
        <a:spcBef>
          <a:spcPct val="0"/>
        </a:spcBef>
        <a:spcAft>
          <a:spcPct val="0"/>
        </a:spcAft>
        <a:defRPr sz="20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Black" pitchFamily="34" charset="0"/>
        </a:defRPr>
      </a:lvl2pPr>
      <a:lvl3pPr algn="ctr" rtl="0" eaLnBrk="1" fontAlgn="base" hangingPunct="1">
        <a:spcBef>
          <a:spcPct val="0"/>
        </a:spcBef>
        <a:spcAft>
          <a:spcPct val="0"/>
        </a:spcAft>
        <a:defRPr sz="2400">
          <a:solidFill>
            <a:schemeClr val="bg1"/>
          </a:solidFill>
          <a:latin typeface="Arial Black" pitchFamily="34" charset="0"/>
        </a:defRPr>
      </a:lvl3pPr>
      <a:lvl4pPr algn="ctr" rtl="0" eaLnBrk="1" fontAlgn="base" hangingPunct="1">
        <a:spcBef>
          <a:spcPct val="0"/>
        </a:spcBef>
        <a:spcAft>
          <a:spcPct val="0"/>
        </a:spcAft>
        <a:defRPr sz="2400">
          <a:solidFill>
            <a:schemeClr val="bg1"/>
          </a:solidFill>
          <a:latin typeface="Arial Black" pitchFamily="34" charset="0"/>
        </a:defRPr>
      </a:lvl4pPr>
      <a:lvl5pPr algn="ctr" rtl="0" eaLnBrk="1" fontAlgn="base" hangingPunct="1">
        <a:spcBef>
          <a:spcPct val="0"/>
        </a:spcBef>
        <a:spcAft>
          <a:spcPct val="0"/>
        </a:spcAft>
        <a:defRPr sz="2400">
          <a:solidFill>
            <a:schemeClr val="bg1"/>
          </a:solidFill>
          <a:latin typeface="Arial Black" pitchFamily="34" charset="0"/>
        </a:defRPr>
      </a:lvl5pPr>
      <a:lvl6pPr marL="457200" algn="ctr" rtl="0" eaLnBrk="1" fontAlgn="base" hangingPunct="1">
        <a:spcBef>
          <a:spcPct val="0"/>
        </a:spcBef>
        <a:spcAft>
          <a:spcPct val="0"/>
        </a:spcAft>
        <a:defRPr sz="2400">
          <a:solidFill>
            <a:schemeClr val="bg1"/>
          </a:solidFill>
          <a:latin typeface="Arial Black" pitchFamily="34" charset="0"/>
        </a:defRPr>
      </a:lvl6pPr>
      <a:lvl7pPr marL="914400" algn="ctr" rtl="0" eaLnBrk="1" fontAlgn="base" hangingPunct="1">
        <a:spcBef>
          <a:spcPct val="0"/>
        </a:spcBef>
        <a:spcAft>
          <a:spcPct val="0"/>
        </a:spcAft>
        <a:defRPr sz="2400">
          <a:solidFill>
            <a:schemeClr val="bg1"/>
          </a:solidFill>
          <a:latin typeface="Arial Black" pitchFamily="34" charset="0"/>
        </a:defRPr>
      </a:lvl7pPr>
      <a:lvl8pPr marL="1371600" algn="ctr" rtl="0" eaLnBrk="1" fontAlgn="base" hangingPunct="1">
        <a:spcBef>
          <a:spcPct val="0"/>
        </a:spcBef>
        <a:spcAft>
          <a:spcPct val="0"/>
        </a:spcAft>
        <a:defRPr sz="2400">
          <a:solidFill>
            <a:schemeClr val="bg1"/>
          </a:solidFill>
          <a:latin typeface="Arial Black" pitchFamily="34" charset="0"/>
        </a:defRPr>
      </a:lvl8pPr>
      <a:lvl9pPr marL="1828800" algn="ctr" rtl="0" eaLnBrk="1" fontAlgn="base" hangingPunct="1">
        <a:spcBef>
          <a:spcPct val="0"/>
        </a:spcBef>
        <a:spcAft>
          <a:spcPct val="0"/>
        </a:spcAft>
        <a:defRPr sz="24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b="1">
          <a:solidFill>
            <a:schemeClr val="tx1"/>
          </a:solidFill>
          <a:latin typeface="+mn-lt"/>
          <a:ea typeface="+mn-ea"/>
          <a:cs typeface="+mn-cs"/>
        </a:defRPr>
      </a:lvl1pPr>
      <a:lvl2pPr marL="742950" indent="-285750" algn="l" rtl="0" eaLnBrk="1" fontAlgn="base" hangingPunct="1">
        <a:spcBef>
          <a:spcPct val="20000"/>
        </a:spcBef>
        <a:spcAft>
          <a:spcPct val="0"/>
        </a:spcAft>
        <a:buChar char="–"/>
        <a:defRPr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355600" y="1371600"/>
            <a:ext cx="8001000" cy="44354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338138" y="304808"/>
            <a:ext cx="8031162" cy="561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5" name="Rectangle 11"/>
          <p:cNvSpPr>
            <a:spLocks noChangeArrowheads="1"/>
          </p:cNvSpPr>
          <p:nvPr/>
        </p:nvSpPr>
        <p:spPr bwMode="ltGray">
          <a:xfrm>
            <a:off x="8153400" y="6405571"/>
            <a:ext cx="838200" cy="376237"/>
          </a:xfrm>
          <a:prstGeom prst="rect">
            <a:avLst/>
          </a:prstGeom>
          <a:noFill/>
          <a:ln w="9525">
            <a:noFill/>
            <a:miter lim="800000"/>
            <a:headEnd/>
            <a:tailEnd/>
          </a:ln>
          <a:effectLst/>
        </p:spPr>
        <p:txBody>
          <a:bodyPr lIns="0" tIns="0">
            <a:spAutoFit/>
          </a:bodyPr>
          <a:lstStyle/>
          <a:p>
            <a:pPr algn="r" eaLnBrk="0" hangingPunct="0">
              <a:lnSpc>
                <a:spcPts val="1300"/>
              </a:lnSpc>
            </a:pPr>
            <a:fld id="{26700EF8-79C7-4B7D-9A0D-90E7D94BBFEE}" type="slidenum">
              <a:rPr lang="en-US" sz="800">
                <a:solidFill>
                  <a:srgbClr val="000000"/>
                </a:solidFill>
                <a:ea typeface="ＭＳ Ｐゴシック" pitchFamily="1" charset="-128"/>
              </a:rPr>
              <a:pPr algn="r" eaLnBrk="0" hangingPunct="0">
                <a:lnSpc>
                  <a:spcPts val="1300"/>
                </a:lnSpc>
              </a:pPr>
              <a:t>‹#›</a:t>
            </a:fld>
            <a:r>
              <a:rPr lang="en-US" sz="800">
                <a:solidFill>
                  <a:srgbClr val="000000"/>
                </a:solidFill>
                <a:ea typeface="ＭＳ Ｐゴシック" pitchFamily="1" charset="-128"/>
              </a:rPr>
              <a:t/>
            </a:r>
            <a:br>
              <a:rPr lang="en-US" sz="800">
                <a:solidFill>
                  <a:srgbClr val="000000"/>
                </a:solidFill>
                <a:ea typeface="ＭＳ Ｐゴシック" pitchFamily="1" charset="-128"/>
              </a:rPr>
            </a:br>
            <a:endParaRPr lang="en-US" sz="800">
              <a:solidFill>
                <a:srgbClr val="000000"/>
              </a:solidFill>
              <a:ea typeface="ＭＳ Ｐゴシック" pitchFamily="1" charset="-128"/>
            </a:endParaRPr>
          </a:p>
        </p:txBody>
      </p:sp>
      <p:sp>
        <p:nvSpPr>
          <p:cNvPr id="1036" name="Line 12"/>
          <p:cNvSpPr>
            <a:spLocks noChangeShapeType="1"/>
          </p:cNvSpPr>
          <p:nvPr/>
        </p:nvSpPr>
        <p:spPr bwMode="auto">
          <a:xfrm>
            <a:off x="300038" y="1143000"/>
            <a:ext cx="8501062" cy="1588"/>
          </a:xfrm>
          <a:prstGeom prst="line">
            <a:avLst/>
          </a:prstGeom>
          <a:noFill/>
          <a:ln w="6350">
            <a:solidFill>
              <a:schemeClr val="bg2"/>
            </a:solidFill>
            <a:round/>
            <a:headEnd/>
            <a:tailEnd/>
          </a:ln>
          <a:effectLst/>
        </p:spPr>
        <p:txBody>
          <a:bodyPr wrap="none" lIns="0" tIns="0" anchor="ctr"/>
          <a:lstStyle/>
          <a:p>
            <a:pPr algn="ctr">
              <a:spcBef>
                <a:spcPct val="50000"/>
              </a:spcBef>
            </a:pPr>
            <a:endParaRPr lang="en-US" sz="2000" b="0">
              <a:solidFill>
                <a:srgbClr val="000000"/>
              </a:solidFill>
              <a:ea typeface="ＭＳ Ｐゴシック" pitchFamily="1" charset="-128"/>
            </a:endParaRPr>
          </a:p>
        </p:txBody>
      </p:sp>
      <p:pic>
        <p:nvPicPr>
          <p:cNvPr id="1099" name="Picture 75" descr="SEI_CMU_1Line_Blk"/>
          <p:cNvPicPr>
            <a:picLocks noChangeAspect="1" noChangeArrowheads="1"/>
          </p:cNvPicPr>
          <p:nvPr/>
        </p:nvPicPr>
        <p:blipFill>
          <a:blip r:embed="rId3" cstate="print"/>
          <a:srcRect/>
          <a:stretch>
            <a:fillRect/>
          </a:stretch>
        </p:blipFill>
        <p:spPr bwMode="auto">
          <a:xfrm>
            <a:off x="233363" y="6326188"/>
            <a:ext cx="5651500" cy="336550"/>
          </a:xfrm>
          <a:prstGeom prst="rect">
            <a:avLst/>
          </a:prstGeom>
          <a:noFill/>
        </p:spPr>
      </p:pic>
      <p:sp>
        <p:nvSpPr>
          <p:cNvPr id="1100" name="Line 76"/>
          <p:cNvSpPr>
            <a:spLocks noChangeShapeType="1"/>
          </p:cNvSpPr>
          <p:nvPr/>
        </p:nvSpPr>
        <p:spPr bwMode="auto">
          <a:xfrm>
            <a:off x="0" y="6175375"/>
            <a:ext cx="9144000" cy="1588"/>
          </a:xfrm>
          <a:prstGeom prst="line">
            <a:avLst/>
          </a:prstGeom>
          <a:noFill/>
          <a:ln w="6350">
            <a:solidFill>
              <a:schemeClr val="bg2"/>
            </a:solidFill>
            <a:round/>
            <a:headEnd/>
            <a:tailEnd/>
          </a:ln>
          <a:effectLst/>
        </p:spPr>
        <p:txBody>
          <a:bodyPr wrap="none" lIns="0" tIns="0" anchor="ctr"/>
          <a:lstStyle/>
          <a:p>
            <a:pPr algn="ctr">
              <a:spcBef>
                <a:spcPct val="50000"/>
              </a:spcBef>
            </a:pPr>
            <a:endParaRPr lang="en-US" sz="2000" b="0">
              <a:solidFill>
                <a:srgbClr val="000000"/>
              </a:solidFill>
              <a:ea typeface="ＭＳ Ｐゴシック" pitchFamily="1" charset="-128"/>
            </a:endParaRPr>
          </a:p>
        </p:txBody>
      </p:sp>
      <p:sp>
        <p:nvSpPr>
          <p:cNvPr id="1101" name="Rectangle 77"/>
          <p:cNvSpPr>
            <a:spLocks noChangeArrowheads="1"/>
          </p:cNvSpPr>
          <p:nvPr/>
        </p:nvSpPr>
        <p:spPr bwMode="black">
          <a:xfrm>
            <a:off x="6254750" y="6249996"/>
            <a:ext cx="2355850" cy="530915"/>
          </a:xfrm>
          <a:prstGeom prst="rect">
            <a:avLst/>
          </a:prstGeom>
          <a:noFill/>
          <a:ln w="9525">
            <a:noFill/>
            <a:miter lim="800000"/>
            <a:headEnd/>
            <a:tailEnd/>
          </a:ln>
          <a:effectLst/>
        </p:spPr>
        <p:txBody>
          <a:bodyPr lIns="45720" rIns="45720" anchor="ctr">
            <a:spAutoFit/>
          </a:bodyPr>
          <a:lstStyle/>
          <a:p>
            <a:pPr eaLnBrk="0" hangingPunct="0"/>
            <a:r>
              <a:rPr lang="en-US" sz="900" dirty="0" smtClean="0">
                <a:solidFill>
                  <a:srgbClr val="000000"/>
                </a:solidFill>
                <a:ea typeface="ＭＳ Ｐゴシック" pitchFamily="1" charset="-128"/>
              </a:rPr>
              <a:t>AADL Today: Production &amp; Acquisition</a:t>
            </a:r>
            <a:endParaRPr lang="en-US" sz="900" b="0" dirty="0">
              <a:solidFill>
                <a:srgbClr val="000000"/>
              </a:solidFill>
              <a:ea typeface="ＭＳ Ｐゴシック" pitchFamily="1" charset="-128"/>
            </a:endParaRPr>
          </a:p>
          <a:p>
            <a:pPr eaLnBrk="0" hangingPunct="0"/>
            <a:r>
              <a:rPr lang="en-US" sz="900" dirty="0" smtClean="0">
                <a:solidFill>
                  <a:srgbClr val="000000"/>
                </a:solidFill>
                <a:ea typeface="ＭＳ Ｐゴシック" pitchFamily="1" charset="-128"/>
              </a:rPr>
              <a:t>Feiler, June 2009</a:t>
            </a:r>
            <a:endParaRPr lang="en-US" sz="700" dirty="0">
              <a:solidFill>
                <a:srgbClr val="000000"/>
              </a:solidFill>
              <a:ea typeface="ＭＳ Ｐゴシック" pitchFamily="1" charset="-128"/>
            </a:endParaRPr>
          </a:p>
          <a:p>
            <a:pPr eaLnBrk="0" hangingPunct="0">
              <a:lnSpc>
                <a:spcPct val="150000"/>
              </a:lnSpc>
            </a:pPr>
            <a:r>
              <a:rPr lang="en-US" sz="700" dirty="0">
                <a:solidFill>
                  <a:srgbClr val="000000"/>
                </a:solidFill>
                <a:ea typeface="ＭＳ Ｐゴシック" pitchFamily="1" charset="-128"/>
              </a:rPr>
              <a:t>© </a:t>
            </a:r>
            <a:r>
              <a:rPr lang="en-US" sz="700" dirty="0" smtClean="0">
                <a:solidFill>
                  <a:srgbClr val="000000"/>
                </a:solidFill>
                <a:ea typeface="ＭＳ Ｐゴシック" pitchFamily="1" charset="-128"/>
              </a:rPr>
              <a:t>2008 </a:t>
            </a:r>
            <a:r>
              <a:rPr lang="en-US" sz="700" dirty="0">
                <a:solidFill>
                  <a:srgbClr val="000000"/>
                </a:solidFill>
                <a:ea typeface="ＭＳ Ｐゴシック" pitchFamily="1" charset="-128"/>
              </a:rPr>
              <a:t>Carnegie Mellon University</a:t>
            </a:r>
            <a:endParaRPr lang="en-US" sz="700" b="0" dirty="0">
              <a:solidFill>
                <a:srgbClr val="000000"/>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725" r:id="rId1"/>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spcBef>
          <a:spcPct val="0"/>
        </a:spcBef>
        <a:spcAft>
          <a:spcPct val="50000"/>
        </a:spcAft>
        <a:buSzPct val="70000"/>
        <a:defRPr sz="2000">
          <a:solidFill>
            <a:schemeClr val="tx1"/>
          </a:solidFill>
          <a:latin typeface="+mn-lt"/>
          <a:ea typeface="+mn-ea"/>
          <a:cs typeface="+mn-cs"/>
        </a:defRPr>
      </a:lvl1pPr>
      <a:lvl2pPr marL="742950" indent="-285750" algn="l" rtl="0" eaLnBrk="1" fontAlgn="base" hangingPunct="1">
        <a:spcBef>
          <a:spcPct val="0"/>
        </a:spcBef>
        <a:spcAft>
          <a:spcPct val="50000"/>
        </a:spcAft>
        <a:buSzPct val="90000"/>
        <a:buFont typeface="Times" pitchFamily="1" charset="0"/>
        <a:buChar char="•"/>
        <a:defRPr>
          <a:solidFill>
            <a:srgbClr val="3F5367"/>
          </a:solidFill>
          <a:latin typeface="+mn-lt"/>
        </a:defRPr>
      </a:lvl2pPr>
      <a:lvl3pPr marL="1143000" indent="-228600" algn="l" rtl="0" eaLnBrk="1" fontAlgn="base" hangingPunct="1">
        <a:spcBef>
          <a:spcPct val="0"/>
        </a:spcBef>
        <a:spcAft>
          <a:spcPct val="50000"/>
        </a:spcAft>
        <a:buSzPct val="70000"/>
        <a:buFont typeface="Times" pitchFamily="1" charset="0"/>
        <a:buChar char="—"/>
        <a:defRPr>
          <a:solidFill>
            <a:srgbClr val="3F5367"/>
          </a:solidFill>
          <a:latin typeface="+mn-lt"/>
        </a:defRPr>
      </a:lvl3pPr>
      <a:lvl4pPr marL="1600200" indent="-228600" algn="l" rtl="0" eaLnBrk="1" fontAlgn="base" hangingPunct="1">
        <a:spcBef>
          <a:spcPct val="0"/>
        </a:spcBef>
        <a:spcAft>
          <a:spcPct val="50000"/>
        </a:spcAft>
        <a:buSzPct val="70000"/>
        <a:buChar char="o"/>
        <a:defRPr>
          <a:solidFill>
            <a:srgbClr val="727272"/>
          </a:solidFill>
          <a:latin typeface="+mn-lt"/>
        </a:defRPr>
      </a:lvl4pPr>
      <a:lvl5pPr marL="20574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5pPr>
      <a:lvl6pPr marL="25146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6pPr>
      <a:lvl7pPr marL="29718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7pPr>
      <a:lvl8pPr marL="34290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8pPr>
      <a:lvl9pPr marL="38862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355600" y="1371600"/>
            <a:ext cx="8001000" cy="44354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338138" y="304808"/>
            <a:ext cx="8031162" cy="561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5" name="Rectangle 11"/>
          <p:cNvSpPr>
            <a:spLocks noChangeArrowheads="1"/>
          </p:cNvSpPr>
          <p:nvPr/>
        </p:nvSpPr>
        <p:spPr bwMode="ltGray">
          <a:xfrm>
            <a:off x="8153400" y="6405571"/>
            <a:ext cx="838200" cy="376237"/>
          </a:xfrm>
          <a:prstGeom prst="rect">
            <a:avLst/>
          </a:prstGeom>
          <a:noFill/>
          <a:ln w="9525">
            <a:noFill/>
            <a:miter lim="800000"/>
            <a:headEnd/>
            <a:tailEnd/>
          </a:ln>
          <a:effectLst/>
        </p:spPr>
        <p:txBody>
          <a:bodyPr lIns="0" tIns="0">
            <a:spAutoFit/>
          </a:bodyPr>
          <a:lstStyle/>
          <a:p>
            <a:pPr algn="r" eaLnBrk="0" hangingPunct="0">
              <a:lnSpc>
                <a:spcPts val="1300"/>
              </a:lnSpc>
            </a:pPr>
            <a:fld id="{26700EF8-79C7-4B7D-9A0D-90E7D94BBFEE}" type="slidenum">
              <a:rPr lang="en-US" sz="800">
                <a:solidFill>
                  <a:srgbClr val="000000"/>
                </a:solidFill>
                <a:ea typeface="ＭＳ Ｐゴシック" pitchFamily="1" charset="-128"/>
              </a:rPr>
              <a:pPr algn="r" eaLnBrk="0" hangingPunct="0">
                <a:lnSpc>
                  <a:spcPts val="1300"/>
                </a:lnSpc>
              </a:pPr>
              <a:t>‹#›</a:t>
            </a:fld>
            <a:r>
              <a:rPr lang="en-US" sz="800">
                <a:solidFill>
                  <a:srgbClr val="000000"/>
                </a:solidFill>
                <a:ea typeface="ＭＳ Ｐゴシック" pitchFamily="1" charset="-128"/>
              </a:rPr>
              <a:t/>
            </a:r>
            <a:br>
              <a:rPr lang="en-US" sz="800">
                <a:solidFill>
                  <a:srgbClr val="000000"/>
                </a:solidFill>
                <a:ea typeface="ＭＳ Ｐゴシック" pitchFamily="1" charset="-128"/>
              </a:rPr>
            </a:br>
            <a:endParaRPr lang="en-US" sz="800">
              <a:solidFill>
                <a:srgbClr val="000000"/>
              </a:solidFill>
              <a:ea typeface="ＭＳ Ｐゴシック" pitchFamily="1" charset="-128"/>
            </a:endParaRPr>
          </a:p>
        </p:txBody>
      </p:sp>
      <p:sp>
        <p:nvSpPr>
          <p:cNvPr id="1036" name="Line 12"/>
          <p:cNvSpPr>
            <a:spLocks noChangeShapeType="1"/>
          </p:cNvSpPr>
          <p:nvPr/>
        </p:nvSpPr>
        <p:spPr bwMode="auto">
          <a:xfrm>
            <a:off x="300038" y="1143000"/>
            <a:ext cx="8501062" cy="1588"/>
          </a:xfrm>
          <a:prstGeom prst="line">
            <a:avLst/>
          </a:prstGeom>
          <a:noFill/>
          <a:ln w="6350">
            <a:solidFill>
              <a:schemeClr val="bg2"/>
            </a:solidFill>
            <a:round/>
            <a:headEnd/>
            <a:tailEnd/>
          </a:ln>
          <a:effectLst/>
        </p:spPr>
        <p:txBody>
          <a:bodyPr wrap="none" lIns="0" tIns="0" anchor="ctr"/>
          <a:lstStyle/>
          <a:p>
            <a:pPr algn="ctr">
              <a:spcBef>
                <a:spcPct val="50000"/>
              </a:spcBef>
            </a:pPr>
            <a:endParaRPr lang="en-US" sz="2000" b="0">
              <a:solidFill>
                <a:srgbClr val="000000"/>
              </a:solidFill>
              <a:ea typeface="ＭＳ Ｐゴシック" pitchFamily="1" charset="-128"/>
            </a:endParaRPr>
          </a:p>
        </p:txBody>
      </p:sp>
      <p:pic>
        <p:nvPicPr>
          <p:cNvPr id="1099" name="Picture 75" descr="SEI_CMU_1Line_Blk"/>
          <p:cNvPicPr>
            <a:picLocks noChangeAspect="1" noChangeArrowheads="1"/>
          </p:cNvPicPr>
          <p:nvPr/>
        </p:nvPicPr>
        <p:blipFill>
          <a:blip r:embed="rId3" cstate="print"/>
          <a:srcRect/>
          <a:stretch>
            <a:fillRect/>
          </a:stretch>
        </p:blipFill>
        <p:spPr bwMode="auto">
          <a:xfrm>
            <a:off x="233363" y="6326188"/>
            <a:ext cx="5651500" cy="336550"/>
          </a:xfrm>
          <a:prstGeom prst="rect">
            <a:avLst/>
          </a:prstGeom>
          <a:noFill/>
        </p:spPr>
      </p:pic>
      <p:sp>
        <p:nvSpPr>
          <p:cNvPr id="1100" name="Line 76"/>
          <p:cNvSpPr>
            <a:spLocks noChangeShapeType="1"/>
          </p:cNvSpPr>
          <p:nvPr/>
        </p:nvSpPr>
        <p:spPr bwMode="auto">
          <a:xfrm>
            <a:off x="0" y="6175375"/>
            <a:ext cx="9144000" cy="1588"/>
          </a:xfrm>
          <a:prstGeom prst="line">
            <a:avLst/>
          </a:prstGeom>
          <a:noFill/>
          <a:ln w="6350">
            <a:solidFill>
              <a:schemeClr val="bg2"/>
            </a:solidFill>
            <a:round/>
            <a:headEnd/>
            <a:tailEnd/>
          </a:ln>
          <a:effectLst/>
        </p:spPr>
        <p:txBody>
          <a:bodyPr wrap="none" lIns="0" tIns="0" anchor="ctr"/>
          <a:lstStyle/>
          <a:p>
            <a:pPr algn="ctr">
              <a:spcBef>
                <a:spcPct val="50000"/>
              </a:spcBef>
            </a:pPr>
            <a:endParaRPr lang="en-US" sz="2000" b="0">
              <a:solidFill>
                <a:srgbClr val="000000"/>
              </a:solidFill>
              <a:ea typeface="ＭＳ Ｐゴシック" pitchFamily="1" charset="-128"/>
            </a:endParaRPr>
          </a:p>
        </p:txBody>
      </p:sp>
      <p:sp>
        <p:nvSpPr>
          <p:cNvPr id="1101" name="Rectangle 77"/>
          <p:cNvSpPr>
            <a:spLocks noChangeArrowheads="1"/>
          </p:cNvSpPr>
          <p:nvPr/>
        </p:nvSpPr>
        <p:spPr bwMode="black">
          <a:xfrm>
            <a:off x="6254750" y="6249996"/>
            <a:ext cx="2355850" cy="530915"/>
          </a:xfrm>
          <a:prstGeom prst="rect">
            <a:avLst/>
          </a:prstGeom>
          <a:noFill/>
          <a:ln w="9525">
            <a:noFill/>
            <a:miter lim="800000"/>
            <a:headEnd/>
            <a:tailEnd/>
          </a:ln>
          <a:effectLst/>
        </p:spPr>
        <p:txBody>
          <a:bodyPr lIns="45720" rIns="45720" anchor="ctr">
            <a:spAutoFit/>
          </a:bodyPr>
          <a:lstStyle/>
          <a:p>
            <a:pPr eaLnBrk="0" hangingPunct="0"/>
            <a:r>
              <a:rPr lang="en-US" sz="900" dirty="0" smtClean="0">
                <a:solidFill>
                  <a:srgbClr val="000000"/>
                </a:solidFill>
                <a:ea typeface="ＭＳ Ｐゴシック" pitchFamily="1" charset="-128"/>
              </a:rPr>
              <a:t>AADL Today: Production &amp; Acquisition</a:t>
            </a:r>
            <a:endParaRPr lang="en-US" sz="900" b="0" dirty="0">
              <a:solidFill>
                <a:srgbClr val="000000"/>
              </a:solidFill>
              <a:ea typeface="ＭＳ Ｐゴシック" pitchFamily="1" charset="-128"/>
            </a:endParaRPr>
          </a:p>
          <a:p>
            <a:pPr eaLnBrk="0" hangingPunct="0"/>
            <a:r>
              <a:rPr lang="en-US" sz="900" dirty="0" smtClean="0">
                <a:solidFill>
                  <a:srgbClr val="000000"/>
                </a:solidFill>
                <a:ea typeface="ＭＳ Ｐゴシック" pitchFamily="1" charset="-128"/>
              </a:rPr>
              <a:t>Feiler, June 2009</a:t>
            </a:r>
            <a:endParaRPr lang="en-US" sz="700" dirty="0">
              <a:solidFill>
                <a:srgbClr val="000000"/>
              </a:solidFill>
              <a:ea typeface="ＭＳ Ｐゴシック" pitchFamily="1" charset="-128"/>
            </a:endParaRPr>
          </a:p>
          <a:p>
            <a:pPr eaLnBrk="0" hangingPunct="0">
              <a:lnSpc>
                <a:spcPct val="150000"/>
              </a:lnSpc>
            </a:pPr>
            <a:r>
              <a:rPr lang="en-US" sz="700" dirty="0">
                <a:solidFill>
                  <a:srgbClr val="000000"/>
                </a:solidFill>
                <a:ea typeface="ＭＳ Ｐゴシック" pitchFamily="1" charset="-128"/>
              </a:rPr>
              <a:t>© </a:t>
            </a:r>
            <a:r>
              <a:rPr lang="en-US" sz="700" dirty="0" smtClean="0">
                <a:solidFill>
                  <a:srgbClr val="000000"/>
                </a:solidFill>
                <a:ea typeface="ＭＳ Ｐゴシック" pitchFamily="1" charset="-128"/>
              </a:rPr>
              <a:t>2008 </a:t>
            </a:r>
            <a:r>
              <a:rPr lang="en-US" sz="700" dirty="0">
                <a:solidFill>
                  <a:srgbClr val="000000"/>
                </a:solidFill>
                <a:ea typeface="ＭＳ Ｐゴシック" pitchFamily="1" charset="-128"/>
              </a:rPr>
              <a:t>Carnegie Mellon University</a:t>
            </a:r>
            <a:endParaRPr lang="en-US" sz="700" b="0" dirty="0">
              <a:solidFill>
                <a:srgbClr val="000000"/>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727" r:id="rId1"/>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spcBef>
          <a:spcPct val="0"/>
        </a:spcBef>
        <a:spcAft>
          <a:spcPct val="50000"/>
        </a:spcAft>
        <a:buSzPct val="70000"/>
        <a:defRPr sz="2000">
          <a:solidFill>
            <a:schemeClr val="tx1"/>
          </a:solidFill>
          <a:latin typeface="+mn-lt"/>
          <a:ea typeface="+mn-ea"/>
          <a:cs typeface="+mn-cs"/>
        </a:defRPr>
      </a:lvl1pPr>
      <a:lvl2pPr marL="742950" indent="-285750" algn="l" rtl="0" eaLnBrk="1" fontAlgn="base" hangingPunct="1">
        <a:spcBef>
          <a:spcPct val="0"/>
        </a:spcBef>
        <a:spcAft>
          <a:spcPct val="50000"/>
        </a:spcAft>
        <a:buSzPct val="90000"/>
        <a:buFont typeface="Times" pitchFamily="1" charset="0"/>
        <a:buChar char="•"/>
        <a:defRPr>
          <a:solidFill>
            <a:srgbClr val="3F5367"/>
          </a:solidFill>
          <a:latin typeface="+mn-lt"/>
        </a:defRPr>
      </a:lvl2pPr>
      <a:lvl3pPr marL="1143000" indent="-228600" algn="l" rtl="0" eaLnBrk="1" fontAlgn="base" hangingPunct="1">
        <a:spcBef>
          <a:spcPct val="0"/>
        </a:spcBef>
        <a:spcAft>
          <a:spcPct val="50000"/>
        </a:spcAft>
        <a:buSzPct val="70000"/>
        <a:buFont typeface="Times" pitchFamily="1" charset="0"/>
        <a:buChar char="—"/>
        <a:defRPr>
          <a:solidFill>
            <a:srgbClr val="3F5367"/>
          </a:solidFill>
          <a:latin typeface="+mn-lt"/>
        </a:defRPr>
      </a:lvl3pPr>
      <a:lvl4pPr marL="1600200" indent="-228600" algn="l" rtl="0" eaLnBrk="1" fontAlgn="base" hangingPunct="1">
        <a:spcBef>
          <a:spcPct val="0"/>
        </a:spcBef>
        <a:spcAft>
          <a:spcPct val="50000"/>
        </a:spcAft>
        <a:buSzPct val="70000"/>
        <a:buChar char="o"/>
        <a:defRPr>
          <a:solidFill>
            <a:srgbClr val="727272"/>
          </a:solidFill>
          <a:latin typeface="+mn-lt"/>
        </a:defRPr>
      </a:lvl4pPr>
      <a:lvl5pPr marL="20574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5pPr>
      <a:lvl6pPr marL="25146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6pPr>
      <a:lvl7pPr marL="29718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7pPr>
      <a:lvl8pPr marL="34290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8pPr>
      <a:lvl9pPr marL="3886200" indent="-228600" algn="l" rtl="0" eaLnBrk="1" fontAlgn="base" hangingPunct="1">
        <a:spcBef>
          <a:spcPct val="0"/>
        </a:spcBef>
        <a:spcAft>
          <a:spcPct val="50000"/>
        </a:spcAft>
        <a:buSzPct val="70000"/>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a:defRPr sz="1200"/>
            </a:lvl1pPr>
          </a:lstStyle>
          <a:p>
            <a:pPr defTabSz="457200" fontAlgn="auto">
              <a:spcBef>
                <a:spcPts val="0"/>
              </a:spcBef>
              <a:spcAft>
                <a:spcPts val="0"/>
              </a:spcAft>
            </a:pPr>
            <a:r>
              <a:rPr lang="en-US" b="0" dirty="0" smtClean="0">
                <a:solidFill>
                  <a:srgbClr val="500000"/>
                </a:solidFill>
                <a:latin typeface="Arial"/>
              </a:rPr>
              <a:t>26 Jan 2015</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Used with permission  </a:t>
            </a:r>
            <a:r>
              <a:rPr lang="en-US" sz="1000" b="0" dirty="0" smtClean="0">
                <a:solidFill>
                  <a:srgbClr val="500000"/>
                </a:solidFill>
                <a:latin typeface="Arial"/>
              </a:rPr>
              <a:t>©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742" r:id="rId1"/>
  </p:sldLayoutIdLst>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a:defRPr sz="1200"/>
            </a:lvl1pPr>
          </a:lstStyle>
          <a:p>
            <a:pPr defTabSz="457200" fontAlgn="auto">
              <a:spcBef>
                <a:spcPts val="0"/>
              </a:spcBef>
              <a:spcAft>
                <a:spcPts val="0"/>
              </a:spcAft>
            </a:pPr>
            <a:r>
              <a:rPr lang="en-US" b="0" smtClean="0">
                <a:solidFill>
                  <a:srgbClr val="500000"/>
                </a:solidFill>
                <a:latin typeface="Arial"/>
              </a:rPr>
              <a:t>October 29, 2013</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16th Annual NDIA Systems Engineering Conference</a:t>
            </a:r>
            <a:br>
              <a:rPr lang="en-US" b="0" dirty="0" smtClean="0">
                <a:solidFill>
                  <a:srgbClr val="500000"/>
                </a:solidFill>
                <a:latin typeface="Arial"/>
              </a:rPr>
            </a:br>
            <a:r>
              <a:rPr lang="en-US" sz="1000" b="0" dirty="0" smtClean="0">
                <a:solidFill>
                  <a:srgbClr val="500000"/>
                </a:solidFill>
                <a:latin typeface="Arial"/>
              </a:rPr>
              <a:t>©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746" r:id="rId1"/>
  </p:sldLayoutIdLst>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a:defRPr sz="1200"/>
            </a:lvl1pPr>
          </a:lstStyle>
          <a:p>
            <a:pPr defTabSz="457200" fontAlgn="auto">
              <a:spcBef>
                <a:spcPts val="0"/>
              </a:spcBef>
              <a:spcAft>
                <a:spcPts val="0"/>
              </a:spcAft>
            </a:pPr>
            <a:r>
              <a:rPr lang="en-US" b="0" smtClean="0">
                <a:solidFill>
                  <a:srgbClr val="500000"/>
                </a:solidFill>
                <a:latin typeface="Arial"/>
              </a:rPr>
              <a:t>October 29, 2013</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16th Annual NDIA Systems Engineering Conference</a:t>
            </a:r>
            <a:br>
              <a:rPr lang="en-US" b="0" dirty="0" smtClean="0">
                <a:solidFill>
                  <a:srgbClr val="500000"/>
                </a:solidFill>
                <a:latin typeface="Arial"/>
              </a:rPr>
            </a:br>
            <a:r>
              <a:rPr lang="en-US" sz="1000" b="0" dirty="0" smtClean="0">
                <a:solidFill>
                  <a:srgbClr val="500000"/>
                </a:solidFill>
                <a:latin typeface="Arial"/>
              </a:rPr>
              <a:t>©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750" r:id="rId1"/>
  </p:sldLayoutIdLst>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lvl1pPr>
          </a:lstStyle>
          <a:p>
            <a:r>
              <a:rPr lang="en-US" b="0" dirty="0" smtClean="0">
                <a:solidFill>
                  <a:srgbClr val="500000"/>
                </a:solidFill>
                <a:latin typeface="Arial"/>
              </a:rPr>
              <a:t>3 June 2014</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M&amp;S Workshop Briefing ©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760" r:id="rId1"/>
  </p:sldLayoutIdLst>
  <p:transition/>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lvl1pPr>
          </a:lstStyle>
          <a:p>
            <a:r>
              <a:rPr lang="en-US" b="0" dirty="0" smtClean="0">
                <a:solidFill>
                  <a:srgbClr val="500000"/>
                </a:solidFill>
                <a:latin typeface="Arial"/>
              </a:rPr>
              <a:t>3 June 2014</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M&amp;S Workshop Briefing ©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762" r:id="rId1"/>
  </p:sldLayoutIdLst>
  <p:transition/>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lvl1pPr>
          </a:lstStyle>
          <a:p>
            <a:r>
              <a:rPr lang="en-US" b="0" dirty="0" smtClean="0">
                <a:solidFill>
                  <a:srgbClr val="500000"/>
                </a:solidFill>
                <a:latin typeface="Arial"/>
              </a:rPr>
              <a:t>26 Jan 2015</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Used with Permission ©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764" r:id="rId1"/>
  </p:sldLayoutIdLst>
  <p:transition/>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a:defRPr sz="1200"/>
            </a:lvl1pPr>
          </a:lstStyle>
          <a:p>
            <a:pPr defTabSz="457200" fontAlgn="auto">
              <a:spcBef>
                <a:spcPts val="0"/>
              </a:spcBef>
              <a:spcAft>
                <a:spcPts val="0"/>
              </a:spcAft>
            </a:pPr>
            <a:r>
              <a:rPr lang="en-US" b="0" dirty="0" smtClean="0">
                <a:solidFill>
                  <a:srgbClr val="500000"/>
                </a:solidFill>
                <a:latin typeface="Arial"/>
              </a:rPr>
              <a:t>26 Jan 2015</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Used with Permission </a:t>
            </a:r>
            <a:r>
              <a:rPr lang="en-US" sz="1000" b="0" dirty="0" smtClean="0">
                <a:solidFill>
                  <a:srgbClr val="500000"/>
                </a:solidFill>
                <a:latin typeface="Arial"/>
              </a:rPr>
              <a:t>©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lvl1pPr>
          </a:lstStyle>
          <a:p>
            <a:r>
              <a:rPr lang="en-US" b="0" dirty="0" smtClean="0">
                <a:solidFill>
                  <a:srgbClr val="500000"/>
                </a:solidFill>
                <a:latin typeface="Arial"/>
              </a:rPr>
              <a:t>26 Jan 2015</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Used with Permission ©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766" r:id="rId1"/>
  </p:sldLayoutIdLst>
  <p:transition/>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8" name="Picture 7" descr="Metal Header.jpg"/>
          <p:cNvPicPr>
            <a:picLocks noChangeAspect="1"/>
          </p:cNvPicPr>
          <p:nvPr userDrawn="1"/>
        </p:nvPicPr>
        <p:blipFill>
          <a:blip r:embed="rId3" cstate="print"/>
          <a:stretch>
            <a:fillRect/>
          </a:stretch>
        </p:blipFill>
        <p:spPr>
          <a:xfrm>
            <a:off x="0" y="6443663"/>
            <a:ext cx="9144000" cy="41433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pic>
        <p:nvPicPr>
          <p:cNvPr id="9" name="Picture 8" descr="Metal Header.jpg"/>
          <p:cNvPicPr>
            <a:picLocks noChangeAspect="1"/>
          </p:cNvPicPr>
          <p:nvPr userDrawn="1"/>
        </p:nvPicPr>
        <p:blipFill>
          <a:blip r:embed="rId4"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pic>
        <p:nvPicPr>
          <p:cNvPr id="7" name="Picture 6" descr="Lineage_Vector_Small_WhiteRed_Tagline_Reverse.png"/>
          <p:cNvPicPr>
            <a:picLocks noChangeAspect="1"/>
          </p:cNvPicPr>
          <p:nvPr userDrawn="1"/>
        </p:nvPicPr>
        <p:blipFill>
          <a:blip r:embed="rId5" cstate="print"/>
          <a:stretch>
            <a:fillRect/>
          </a:stretch>
        </p:blipFill>
        <p:spPr>
          <a:xfrm>
            <a:off x="276017" y="119063"/>
            <a:ext cx="3248441" cy="704591"/>
          </a:xfrm>
          <a:prstGeom prst="rect">
            <a:avLst/>
          </a:prstGeom>
        </p:spPr>
      </p:pic>
      <p:pic>
        <p:nvPicPr>
          <p:cNvPr id="13" name="Picture 12" descr="AMRDEC.png"/>
          <p:cNvPicPr>
            <a:picLocks noChangeAspect="1"/>
          </p:cNvPicPr>
          <p:nvPr userDrawn="1"/>
        </p:nvPicPr>
        <p:blipFill>
          <a:blip r:embed="rId6" cstate="print"/>
          <a:stretch>
            <a:fillRect/>
          </a:stretch>
        </p:blipFill>
        <p:spPr>
          <a:xfrm>
            <a:off x="7545975" y="237310"/>
            <a:ext cx="1317174" cy="396616"/>
          </a:xfrm>
          <a:prstGeom prst="rect">
            <a:avLst/>
          </a:prstGeom>
        </p:spPr>
      </p:pic>
      <p:pic>
        <p:nvPicPr>
          <p:cNvPr id="12" name="Picture 3" descr="JMR TD logo with no background.png"/>
          <p:cNvPicPr>
            <a:picLocks noChangeAspect="1"/>
          </p:cNvPicPr>
          <p:nvPr userDrawn="1"/>
        </p:nvPicPr>
        <p:blipFill>
          <a:blip r:embed="rId7" cstate="print"/>
          <a:srcRect/>
          <a:stretch>
            <a:fillRect/>
          </a:stretch>
        </p:blipFill>
        <p:spPr bwMode="auto">
          <a:xfrm>
            <a:off x="0" y="6149975"/>
            <a:ext cx="1096963"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8" r:id="rId1"/>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baseline="0">
          <a:solidFill>
            <a:schemeClr val="bg1"/>
          </a:solidFill>
          <a:latin typeface="Comic Sans MS" pitchFamily="66" charset="0"/>
          <a:ea typeface="+mj-ea"/>
          <a:cs typeface="+mj-cs"/>
        </a:defRPr>
      </a:lvl1pPr>
    </p:titleStyle>
    <p:bodyStyle>
      <a:lvl1pPr marL="342900" indent="-342900" algn="l" defTabSz="914400" rtl="0" eaLnBrk="1" latinLnBrk="0" hangingPunct="1">
        <a:spcBef>
          <a:spcPct val="20000"/>
        </a:spcBef>
        <a:buFontTx/>
        <a:buNone/>
        <a:defRPr sz="20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a:defRPr sz="1200"/>
            </a:lvl1pPr>
          </a:lstStyle>
          <a:p>
            <a:pPr defTabSz="457200" fontAlgn="auto">
              <a:spcBef>
                <a:spcPts val="0"/>
              </a:spcBef>
              <a:spcAft>
                <a:spcPts val="0"/>
              </a:spcAft>
            </a:pPr>
            <a:r>
              <a:rPr lang="en-US" b="0" smtClean="0">
                <a:solidFill>
                  <a:srgbClr val="500000"/>
                </a:solidFill>
                <a:latin typeface="Arial"/>
              </a:rPr>
              <a:t>October 29, 2013</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16th Annual NDIA Systems Engineering Conference</a:t>
            </a:r>
            <a:br>
              <a:rPr lang="en-US" b="0" dirty="0" smtClean="0">
                <a:solidFill>
                  <a:srgbClr val="500000"/>
                </a:solidFill>
                <a:latin typeface="Arial"/>
              </a:rPr>
            </a:br>
            <a:r>
              <a:rPr lang="en-US" sz="1000" b="0" dirty="0" smtClean="0">
                <a:solidFill>
                  <a:srgbClr val="500000"/>
                </a:solidFill>
                <a:latin typeface="Arial"/>
              </a:rPr>
              <a:t>©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14" name="Rectangle 90"/>
          <p:cNvSpPr>
            <a:spLocks noGrp="1" noChangeArrowheads="1"/>
          </p:cNvSpPr>
          <p:nvPr>
            <p:ph type="body" idx="1"/>
          </p:nvPr>
        </p:nvSpPr>
        <p:spPr bwMode="gray">
          <a:xfrm>
            <a:off x="533400" y="1295400"/>
            <a:ext cx="8237538" cy="495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5" name="Rectangle 91"/>
          <p:cNvSpPr>
            <a:spLocks noGrp="1" noChangeArrowheads="1"/>
          </p:cNvSpPr>
          <p:nvPr>
            <p:ph type="title"/>
          </p:nvPr>
        </p:nvSpPr>
        <p:spPr bwMode="auto">
          <a:xfrm>
            <a:off x="533400" y="533400"/>
            <a:ext cx="823595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16" name="Line 92"/>
          <p:cNvSpPr>
            <a:spLocks noChangeShapeType="1"/>
          </p:cNvSpPr>
          <p:nvPr/>
        </p:nvSpPr>
        <p:spPr bwMode="auto">
          <a:xfrm>
            <a:off x="0" y="406400"/>
            <a:ext cx="9144000" cy="1588"/>
          </a:xfrm>
          <a:prstGeom prst="line">
            <a:avLst/>
          </a:prstGeom>
          <a:noFill/>
          <a:ln w="6350">
            <a:solidFill>
              <a:schemeClr val="bg2"/>
            </a:solidFill>
            <a:round/>
            <a:headEnd/>
            <a:tailEnd/>
          </a:ln>
          <a:effectLst/>
        </p:spPr>
        <p:txBody>
          <a:bodyPr wrap="none" lIns="0" tIns="0" anchor="ctr"/>
          <a:lstStyle/>
          <a:p>
            <a:pPr algn="ctr">
              <a:spcBef>
                <a:spcPct val="50000"/>
              </a:spcBef>
            </a:pPr>
            <a:endParaRPr lang="en-US" sz="2000">
              <a:solidFill>
                <a:srgbClr val="000000"/>
              </a:solidFill>
              <a:latin typeface="Arial"/>
              <a:ea typeface="ＭＳ Ｐゴシック" pitchFamily="1" charset="-128"/>
            </a:endParaRPr>
          </a:p>
        </p:txBody>
      </p:sp>
      <p:sp>
        <p:nvSpPr>
          <p:cNvPr id="1117" name="Rectangle 93"/>
          <p:cNvSpPr>
            <a:spLocks noChangeArrowheads="1"/>
          </p:cNvSpPr>
          <p:nvPr/>
        </p:nvSpPr>
        <p:spPr bwMode="ltGray">
          <a:xfrm>
            <a:off x="6054725" y="6575425"/>
            <a:ext cx="2355850" cy="214313"/>
          </a:xfrm>
          <a:prstGeom prst="rect">
            <a:avLst/>
          </a:prstGeom>
          <a:noFill/>
          <a:ln w="9525">
            <a:noFill/>
            <a:miter lim="800000"/>
            <a:headEnd/>
            <a:tailEnd/>
          </a:ln>
          <a:effectLst/>
        </p:spPr>
        <p:txBody>
          <a:bodyPr lIns="45720" rIns="45720" anchor="ctr">
            <a:spAutoFit/>
          </a:bodyPr>
          <a:lstStyle/>
          <a:p>
            <a:pPr algn="r" eaLnBrk="0" hangingPunct="0"/>
            <a:r>
              <a:rPr lang="en-US" sz="800" dirty="0">
                <a:solidFill>
                  <a:srgbClr val="000000"/>
                </a:solidFill>
                <a:latin typeface="Arial"/>
                <a:ea typeface="ＭＳ Ｐゴシック" pitchFamily="1" charset="-128"/>
              </a:rPr>
              <a:t>© </a:t>
            </a:r>
            <a:r>
              <a:rPr lang="en-US" sz="800" dirty="0" smtClean="0">
                <a:solidFill>
                  <a:srgbClr val="000000"/>
                </a:solidFill>
                <a:latin typeface="Arial"/>
                <a:ea typeface="ＭＳ Ｐゴシック" pitchFamily="1" charset="-128"/>
              </a:rPr>
              <a:t>2012 </a:t>
            </a:r>
            <a:r>
              <a:rPr lang="en-US" sz="800" dirty="0">
                <a:solidFill>
                  <a:srgbClr val="000000"/>
                </a:solidFill>
                <a:latin typeface="Arial"/>
                <a:ea typeface="ＭＳ Ｐゴシック" pitchFamily="1" charset="-128"/>
              </a:rPr>
              <a:t>Carnegie Mellon University</a:t>
            </a:r>
            <a:endParaRPr lang="en-US" sz="800" b="0" dirty="0">
              <a:solidFill>
                <a:srgbClr val="000000"/>
              </a:solidFill>
              <a:latin typeface="Arial"/>
              <a:ea typeface="ＭＳ Ｐゴシック" pitchFamily="1" charset="-128"/>
            </a:endParaRPr>
          </a:p>
        </p:txBody>
      </p:sp>
      <p:sp>
        <p:nvSpPr>
          <p:cNvPr id="1118" name="Rectangle 94"/>
          <p:cNvSpPr>
            <a:spLocks noChangeArrowheads="1"/>
          </p:cNvSpPr>
          <p:nvPr/>
        </p:nvSpPr>
        <p:spPr bwMode="auto">
          <a:xfrm>
            <a:off x="457200" y="101600"/>
            <a:ext cx="5334000" cy="247477"/>
          </a:xfrm>
          <a:prstGeom prst="rect">
            <a:avLst/>
          </a:prstGeom>
          <a:noFill/>
          <a:ln w="9525">
            <a:noFill/>
            <a:miter lim="800000"/>
            <a:headEnd/>
            <a:tailEnd/>
          </a:ln>
          <a:effectLst/>
        </p:spPr>
        <p:txBody>
          <a:bodyPr lIns="92685" tIns="46342" rIns="92685" bIns="46342">
            <a:spAutoFit/>
          </a:bodyPr>
          <a:lstStyle/>
          <a:p>
            <a:pPr defTabSz="811213" eaLnBrk="0" hangingPunct="0"/>
            <a:r>
              <a:rPr lang="en-US" sz="1000" dirty="0" smtClean="0">
                <a:solidFill>
                  <a:srgbClr val="000000"/>
                </a:solidFill>
                <a:latin typeface="Arial"/>
                <a:ea typeface="ＭＳ Ｐゴシック" pitchFamily="1" charset="-128"/>
              </a:rPr>
              <a:t>Virtual Integration of Software-reliant Systems with AADL</a:t>
            </a:r>
            <a:endParaRPr lang="en-US" sz="1000" dirty="0">
              <a:solidFill>
                <a:srgbClr val="000000"/>
              </a:solidFill>
              <a:latin typeface="Arial"/>
              <a:ea typeface="ＭＳ Ｐゴシック" pitchFamily="1" charset="-128"/>
            </a:endParaRPr>
          </a:p>
        </p:txBody>
      </p:sp>
      <p:sp>
        <p:nvSpPr>
          <p:cNvPr id="1119" name="Rectangle 95"/>
          <p:cNvSpPr>
            <a:spLocks noChangeArrowheads="1"/>
          </p:cNvSpPr>
          <p:nvPr/>
        </p:nvSpPr>
        <p:spPr bwMode="auto">
          <a:xfrm>
            <a:off x="8450263" y="6565900"/>
            <a:ext cx="323850" cy="228600"/>
          </a:xfrm>
          <a:prstGeom prst="rect">
            <a:avLst/>
          </a:prstGeom>
          <a:noFill/>
          <a:ln w="6350">
            <a:noFill/>
            <a:miter lim="800000"/>
            <a:headEnd/>
            <a:tailEnd/>
          </a:ln>
          <a:effectLst/>
        </p:spPr>
        <p:txBody>
          <a:bodyPr wrap="none" anchor="ctr">
            <a:spAutoFit/>
          </a:bodyPr>
          <a:lstStyle/>
          <a:p>
            <a:pPr algn="ctr" eaLnBrk="0" hangingPunct="0"/>
            <a:fld id="{B0839839-20DE-4AC0-980C-540449044AAE}" type="slidenum">
              <a:rPr lang="en-US" sz="900">
                <a:solidFill>
                  <a:srgbClr val="000000"/>
                </a:solidFill>
                <a:latin typeface="Arial"/>
                <a:ea typeface="ＭＳ Ｐゴシック" pitchFamily="1" charset="-128"/>
              </a:rPr>
              <a:pPr algn="ctr" eaLnBrk="0" hangingPunct="0"/>
              <a:t>‹#›</a:t>
            </a:fld>
            <a:endParaRPr lang="en-US" sz="900">
              <a:solidFill>
                <a:srgbClr val="000000"/>
              </a:solidFill>
              <a:latin typeface="Arial"/>
              <a:ea typeface="ＭＳ Ｐゴシック" pitchFamily="1" charset="-128"/>
            </a:endParaRPr>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spcBef>
                <a:spcPct val="50000"/>
              </a:spcBef>
            </a:pPr>
            <a:endParaRPr lang="en-US">
              <a:solidFill>
                <a:srgbClr val="000000">
                  <a:tint val="75000"/>
                </a:srgbClr>
              </a:solidFill>
              <a:latin typeface="Aria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69" r:id="rId1"/>
  </p:sldLayoutIdLst>
  <p:transition/>
  <p:hf sldNum="0" hdr="0" dt="0"/>
  <p:txStyles>
    <p:titleStyle>
      <a:lvl1pPr algn="l" rtl="0" eaLnBrk="1" fontAlgn="base" hangingPunct="1">
        <a:lnSpc>
          <a:spcPct val="80000"/>
        </a:lnSpc>
        <a:spcBef>
          <a:spcPct val="0"/>
        </a:spcBef>
        <a:spcAft>
          <a:spcPct val="0"/>
        </a:spcAft>
        <a:defRPr sz="2800" b="1">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tx1"/>
          </a:solidFill>
          <a:latin typeface="Arial" charset="0"/>
        </a:defRPr>
      </a:lvl2pPr>
      <a:lvl3pPr algn="l" rtl="0" eaLnBrk="1" fontAlgn="base" hangingPunct="1">
        <a:lnSpc>
          <a:spcPct val="80000"/>
        </a:lnSpc>
        <a:spcBef>
          <a:spcPct val="0"/>
        </a:spcBef>
        <a:spcAft>
          <a:spcPct val="0"/>
        </a:spcAft>
        <a:defRPr sz="2800" b="1">
          <a:solidFill>
            <a:schemeClr val="tx1"/>
          </a:solidFill>
          <a:latin typeface="Arial" charset="0"/>
        </a:defRPr>
      </a:lvl3pPr>
      <a:lvl4pPr algn="l" rtl="0" eaLnBrk="1" fontAlgn="base" hangingPunct="1">
        <a:lnSpc>
          <a:spcPct val="80000"/>
        </a:lnSpc>
        <a:spcBef>
          <a:spcPct val="0"/>
        </a:spcBef>
        <a:spcAft>
          <a:spcPct val="0"/>
        </a:spcAft>
        <a:defRPr sz="2800" b="1">
          <a:solidFill>
            <a:schemeClr val="tx1"/>
          </a:solidFill>
          <a:latin typeface="Arial" charset="0"/>
        </a:defRPr>
      </a:lvl4pPr>
      <a:lvl5pPr algn="l" rtl="0" eaLnBrk="1" fontAlgn="base" hangingPunct="1">
        <a:lnSpc>
          <a:spcPct val="80000"/>
        </a:lnSpc>
        <a:spcBef>
          <a:spcPct val="0"/>
        </a:spcBef>
        <a:spcAft>
          <a:spcPct val="0"/>
        </a:spcAft>
        <a:defRPr sz="2800" b="1">
          <a:solidFill>
            <a:schemeClr val="tx1"/>
          </a:solidFill>
          <a:latin typeface="Arial" charset="0"/>
        </a:defRPr>
      </a:lvl5pPr>
      <a:lvl6pPr marL="457200" algn="l" rtl="0" eaLnBrk="1" fontAlgn="base" hangingPunct="1">
        <a:lnSpc>
          <a:spcPct val="80000"/>
        </a:lnSpc>
        <a:spcBef>
          <a:spcPct val="0"/>
        </a:spcBef>
        <a:spcAft>
          <a:spcPct val="0"/>
        </a:spcAft>
        <a:defRPr sz="2800" b="1">
          <a:solidFill>
            <a:schemeClr val="tx1"/>
          </a:solidFill>
          <a:latin typeface="Arial" charset="0"/>
        </a:defRPr>
      </a:lvl6pPr>
      <a:lvl7pPr marL="914400" algn="l" rtl="0" eaLnBrk="1" fontAlgn="base" hangingPunct="1">
        <a:lnSpc>
          <a:spcPct val="80000"/>
        </a:lnSpc>
        <a:spcBef>
          <a:spcPct val="0"/>
        </a:spcBef>
        <a:spcAft>
          <a:spcPct val="0"/>
        </a:spcAft>
        <a:defRPr sz="2800" b="1">
          <a:solidFill>
            <a:schemeClr val="tx1"/>
          </a:solidFill>
          <a:latin typeface="Arial" charset="0"/>
        </a:defRPr>
      </a:lvl7pPr>
      <a:lvl8pPr marL="1371600" algn="l" rtl="0" eaLnBrk="1" fontAlgn="base" hangingPunct="1">
        <a:lnSpc>
          <a:spcPct val="80000"/>
        </a:lnSpc>
        <a:spcBef>
          <a:spcPct val="0"/>
        </a:spcBef>
        <a:spcAft>
          <a:spcPct val="0"/>
        </a:spcAft>
        <a:defRPr sz="2800" b="1">
          <a:solidFill>
            <a:schemeClr val="tx1"/>
          </a:solidFill>
          <a:latin typeface="Arial" charset="0"/>
        </a:defRPr>
      </a:lvl8pPr>
      <a:lvl9pPr marL="1828800" algn="l" rtl="0" eaLnBrk="1" fontAlgn="base" hangingPunct="1">
        <a:lnSpc>
          <a:spcPct val="8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chemeClr val="bg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chemeClr val="bg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chemeClr val="bg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chemeClr val="bg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chemeClr val="bg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solidFill>
                <a:srgbClr val="000000"/>
              </a:solidFill>
              <a:ea typeface="ＭＳ Ｐゴシック" pitchFamily="1" charset="-128"/>
            </a:endParaRPr>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a:spcBef>
                <a:spcPct val="50000"/>
              </a:spcBef>
            </a:pPr>
            <a:endParaRPr lang="en-US" sz="2000">
              <a:solidFill>
                <a:srgbClr val="000000"/>
              </a:solidFill>
              <a:ea typeface="ＭＳ Ｐゴシック" pitchFamily="1" charset="-128"/>
            </a:endParaRPr>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pPr>
            <a:fld id="{5AA1AC9C-678F-4F94-BEAA-24498E25E435}" type="slidenum">
              <a:rPr lang="en-US" sz="800">
                <a:solidFill>
                  <a:srgbClr val="FFFFFF"/>
                </a:solidFill>
                <a:ea typeface="ＭＳ Ｐゴシック" pitchFamily="1" charset="-128"/>
              </a:rPr>
              <a:pPr algn="r" eaLnBrk="0" hangingPunct="0">
                <a:lnSpc>
                  <a:spcPts val="1300"/>
                </a:lnSpc>
              </a:pPr>
              <a:t>‹#›</a:t>
            </a:fld>
            <a:endParaRPr lang="en-US" sz="800">
              <a:solidFill>
                <a:srgbClr val="FFFFFF"/>
              </a:solidFill>
              <a:ea typeface="ＭＳ Ｐゴシック" pitchFamily="1" charset="-128"/>
            </a:endParaRPr>
          </a:p>
        </p:txBody>
      </p:sp>
      <p:sp>
        <p:nvSpPr>
          <p:cNvPr id="1097" name="Rectangle 73"/>
          <p:cNvSpPr>
            <a:spLocks noChangeArrowheads="1"/>
          </p:cNvSpPr>
          <p:nvPr/>
        </p:nvSpPr>
        <p:spPr bwMode="ltGray">
          <a:xfrm>
            <a:off x="6172200" y="6178018"/>
            <a:ext cx="2286000" cy="669402"/>
          </a:xfrm>
          <a:prstGeom prst="rect">
            <a:avLst/>
          </a:prstGeom>
          <a:noFill/>
          <a:ln w="9525">
            <a:noFill/>
            <a:miter lim="800000"/>
            <a:headEnd/>
            <a:tailEnd/>
          </a:ln>
          <a:effectLst/>
        </p:spPr>
        <p:txBody>
          <a:bodyPr lIns="45714" tIns="45714" rIns="45714" bIns="45714" anchor="ctr">
            <a:spAutoFit/>
          </a:bodyPr>
          <a:lstStyle/>
          <a:p>
            <a:pPr eaLnBrk="0" hangingPunct="0"/>
            <a:r>
              <a:rPr lang="en-US" sz="900" dirty="0" smtClean="0">
                <a:solidFill>
                  <a:srgbClr val="FFFFFF"/>
                </a:solidFill>
                <a:ea typeface="ＭＳ Ｐゴシック" pitchFamily="1" charset="-128"/>
              </a:rPr>
              <a:t>Challenges &amp; Strategies for SW-Reliant Systems</a:t>
            </a:r>
            <a:endParaRPr lang="en-US" sz="900" b="0" dirty="0" smtClean="0">
              <a:solidFill>
                <a:srgbClr val="FFFFFF"/>
              </a:solidFill>
              <a:ea typeface="ＭＳ Ｐゴシック" pitchFamily="1" charset="-128"/>
            </a:endParaRPr>
          </a:p>
          <a:p>
            <a:pPr eaLnBrk="0" hangingPunct="0"/>
            <a:r>
              <a:rPr lang="en-US" sz="900" dirty="0" smtClean="0">
                <a:solidFill>
                  <a:srgbClr val="FFFFFF"/>
                </a:solidFill>
                <a:ea typeface="ＭＳ Ｐゴシック" pitchFamily="1" charset="-128"/>
              </a:rPr>
              <a:t>Feiler, Oct 29, 2013</a:t>
            </a:r>
            <a:endParaRPr lang="en-US" sz="700" dirty="0" smtClean="0">
              <a:solidFill>
                <a:srgbClr val="FFFFFF"/>
              </a:solidFill>
              <a:ea typeface="ＭＳ Ｐゴシック" pitchFamily="1" charset="-128"/>
            </a:endParaRPr>
          </a:p>
          <a:p>
            <a:pPr eaLnBrk="0" hangingPunct="0">
              <a:lnSpc>
                <a:spcPct val="150000"/>
              </a:lnSpc>
            </a:pPr>
            <a:r>
              <a:rPr lang="en-US" sz="700" dirty="0" smtClean="0">
                <a:solidFill>
                  <a:srgbClr val="FFFFFF"/>
                </a:solidFill>
                <a:ea typeface="ＭＳ Ｐゴシック" pitchFamily="1" charset="-128"/>
              </a:rPr>
              <a:t>© 2013 Carnegie Mellon University</a:t>
            </a:r>
            <a:endParaRPr lang="en-US" sz="700" b="0" dirty="0">
              <a:solidFill>
                <a:srgbClr val="FFFFFF"/>
              </a:solidFill>
              <a:ea typeface="ＭＳ Ｐゴシック" pitchFamily="1" charset="-128"/>
            </a:endParaRPr>
          </a:p>
        </p:txBody>
      </p:sp>
      <p:pic>
        <p:nvPicPr>
          <p:cNvPr id="1099" name="Picture 75" descr="SEI_CMU_1Line_White"/>
          <p:cNvPicPr>
            <a:picLocks noChangeAspect="1" noChangeArrowheads="1"/>
          </p:cNvPicPr>
          <p:nvPr/>
        </p:nvPicPr>
        <p:blipFill>
          <a:blip r:embed="rId5"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71" r:id="rId1"/>
    <p:sldLayoutId id="2147483722" r:id="rId2"/>
    <p:sldLayoutId id="2147483723" r:id="rId3"/>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26E8D33D-171E-47FC-8593-D892B9DE06D7}" type="datetime1">
              <a:rPr lang="en-US" b="0" smtClean="0">
                <a:solidFill>
                  <a:srgbClr val="E7DEC9">
                    <a:shade val="50000"/>
                    <a:satMod val="200000"/>
                  </a:srgbClr>
                </a:solidFill>
                <a:latin typeface="Gill Sans MT"/>
              </a:rPr>
              <a:pPr fontAlgn="auto">
                <a:spcBef>
                  <a:spcPts val="0"/>
                </a:spcBef>
                <a:spcAft>
                  <a:spcPts val="0"/>
                </a:spcAft>
              </a:pPr>
              <a:t>1/24/2015</a:t>
            </a:fld>
            <a:endParaRPr lang="en-US" b="0">
              <a:solidFill>
                <a:srgbClr val="E7DEC9">
                  <a:shade val="50000"/>
                </a:srgbClr>
              </a:solidFill>
              <a:latin typeface="Gill Sans MT"/>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r>
              <a:rPr lang="en-US" b="0" smtClean="0">
                <a:solidFill>
                  <a:srgbClr val="E7DEC9">
                    <a:shade val="50000"/>
                  </a:srgbClr>
                </a:solidFill>
                <a:latin typeface="Gill Sans MT"/>
              </a:rPr>
              <a:t>Scaling Up and Out:  Mike Whalen</a:t>
            </a:r>
            <a:endParaRPr lang="en-US" b="0">
              <a:solidFill>
                <a:srgbClr val="E7DEC9">
                  <a:shade val="50000"/>
                </a:srgbClr>
              </a:solidFill>
              <a:latin typeface="Gill Sans M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6294C92D-0306-4E69-9CD3-20855E849650}" type="slidenum">
              <a:rPr lang="en-US" b="0" smtClean="0">
                <a:solidFill>
                  <a:srgbClr val="E7DEC9">
                    <a:shade val="50000"/>
                    <a:satMod val="200000"/>
                  </a:srgbClr>
                </a:solidFill>
                <a:latin typeface="Gill Sans MT"/>
              </a:rPr>
              <a:pPr fontAlgn="auto">
                <a:spcBef>
                  <a:spcPts val="0"/>
                </a:spcBef>
                <a:spcAft>
                  <a:spcPts val="0"/>
                </a:spcAft>
              </a:pPr>
              <a:t>‹#›</a:t>
            </a:fld>
            <a:endParaRPr lang="en-US" b="0">
              <a:solidFill>
                <a:srgbClr val="E7DEC9">
                  <a:shade val="50000"/>
                </a:srgbClr>
              </a:solidFill>
              <a:latin typeface="Gill Sans M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a:defRPr sz="1200"/>
            </a:lvl1pPr>
          </a:lstStyle>
          <a:p>
            <a:pPr defTabSz="457200" fontAlgn="auto">
              <a:spcBef>
                <a:spcPts val="0"/>
              </a:spcBef>
              <a:spcAft>
                <a:spcPts val="0"/>
              </a:spcAft>
            </a:pPr>
            <a:r>
              <a:rPr lang="en-US" b="0" dirty="0" smtClean="0">
                <a:solidFill>
                  <a:srgbClr val="500000"/>
                </a:solidFill>
                <a:latin typeface="Arial"/>
              </a:rPr>
              <a:t>October 29, 2013</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dirty="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16th Annual NDIA Systems Engineering Conference</a:t>
            </a:r>
            <a:br>
              <a:rPr lang="en-US" b="0" dirty="0" smtClean="0">
                <a:solidFill>
                  <a:srgbClr val="500000"/>
                </a:solidFill>
                <a:latin typeface="Arial"/>
              </a:rPr>
            </a:br>
            <a:r>
              <a:rPr lang="en-US" sz="1000" b="0" dirty="0" smtClean="0">
                <a:solidFill>
                  <a:srgbClr val="500000"/>
                </a:solidFill>
                <a:latin typeface="Arial"/>
              </a:rPr>
              <a:t>©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1"/>
          <p:cNvSpPr>
            <a:spLocks noGrp="1"/>
          </p:cNvSpPr>
          <p:nvPr>
            <p:ph type="dt" sz="half" idx="2"/>
          </p:nvPr>
        </p:nvSpPr>
        <p:spPr>
          <a:xfrm>
            <a:off x="457200" y="6412050"/>
            <a:ext cx="2133600" cy="365125"/>
          </a:xfrm>
          <a:prstGeom prst="rect">
            <a:avLst/>
          </a:prstGeom>
        </p:spPr>
        <p:txBody>
          <a:bodyPr/>
          <a:lstStyle>
            <a:lvl1pPr>
              <a:defRPr sz="1200"/>
            </a:lvl1pPr>
          </a:lstStyle>
          <a:p>
            <a:pPr defTabSz="457200" fontAlgn="auto">
              <a:spcBef>
                <a:spcPts val="0"/>
              </a:spcBef>
              <a:spcAft>
                <a:spcPts val="0"/>
              </a:spcAft>
            </a:pPr>
            <a:r>
              <a:rPr lang="en-US" b="0" dirty="0" smtClean="0">
                <a:solidFill>
                  <a:srgbClr val="500000"/>
                </a:solidFill>
                <a:latin typeface="Arial"/>
              </a:rPr>
              <a:t>October 29, 2013</a:t>
            </a:r>
            <a:endParaRPr lang="en-US" b="0" dirty="0">
              <a:solidFill>
                <a:srgbClr val="500000"/>
              </a:solidFill>
              <a:latin typeface="Arial"/>
            </a:endParaRPr>
          </a:p>
        </p:txBody>
      </p:sp>
      <p:sp>
        <p:nvSpPr>
          <p:cNvPr id="9" name="Slide Number Placeholder 3"/>
          <p:cNvSpPr>
            <a:spLocks noGrp="1"/>
          </p:cNvSpPr>
          <p:nvPr>
            <p:ph type="sldNum" sz="quarter" idx="4"/>
          </p:nvPr>
        </p:nvSpPr>
        <p:spPr>
          <a:xfrm>
            <a:off x="6553200" y="6412050"/>
            <a:ext cx="2133600" cy="365125"/>
          </a:xfrm>
          <a:prstGeom prst="rect">
            <a:avLst/>
          </a:prstGeom>
        </p:spPr>
        <p:txBody>
          <a:bodyPr/>
          <a:lstStyle>
            <a:lvl1pPr algn="r">
              <a:defRPr sz="1200"/>
            </a:lvl1pPr>
          </a:lstStyle>
          <a:p>
            <a:pPr defTabSz="457200" fontAlgn="auto">
              <a:spcBef>
                <a:spcPts val="0"/>
              </a:spcBef>
              <a:spcAft>
                <a:spcPts val="0"/>
              </a:spcAft>
            </a:pPr>
            <a:fld id="{7752658E-D922-2744-8F1B-96610776A3A4}" type="slidenum">
              <a:rPr lang="en-US" b="0" smtClean="0">
                <a:solidFill>
                  <a:srgbClr val="500000"/>
                </a:solidFill>
                <a:latin typeface="Arial"/>
              </a:rPr>
              <a:pPr defTabSz="457200" fontAlgn="auto">
                <a:spcBef>
                  <a:spcPts val="0"/>
                </a:spcBef>
                <a:spcAft>
                  <a:spcPts val="0"/>
                </a:spcAft>
              </a:pPr>
              <a:t>‹#›</a:t>
            </a:fld>
            <a:endParaRPr lang="en-US" b="0" dirty="0">
              <a:solidFill>
                <a:srgbClr val="500000"/>
              </a:solidFill>
              <a:latin typeface="Arial"/>
            </a:endParaRPr>
          </a:p>
        </p:txBody>
      </p:sp>
      <p:sp>
        <p:nvSpPr>
          <p:cNvPr id="10" name="Footer Placeholder 4"/>
          <p:cNvSpPr>
            <a:spLocks noGrp="1"/>
          </p:cNvSpPr>
          <p:nvPr>
            <p:ph type="ftr" sz="quarter" idx="3"/>
          </p:nvPr>
        </p:nvSpPr>
        <p:spPr>
          <a:xfrm>
            <a:off x="2688571" y="6412050"/>
            <a:ext cx="3784581" cy="365125"/>
          </a:xfrm>
          <a:prstGeom prst="rect">
            <a:avLst/>
          </a:prstGeom>
        </p:spPr>
        <p:txBody>
          <a:bodyPr anchor="ctr"/>
          <a:lstStyle>
            <a:lvl1pPr algn="ctr">
              <a:defRPr sz="1200">
                <a:solidFill>
                  <a:schemeClr val="tx1"/>
                </a:solidFill>
              </a:defRPr>
            </a:lvl1pPr>
          </a:lstStyle>
          <a:p>
            <a:pPr defTabSz="457200" fontAlgn="auto">
              <a:spcBef>
                <a:spcPts val="0"/>
              </a:spcBef>
              <a:spcAft>
                <a:spcPts val="0"/>
              </a:spcAft>
            </a:pPr>
            <a:r>
              <a:rPr lang="en-US" b="0" dirty="0" smtClean="0">
                <a:solidFill>
                  <a:srgbClr val="500000"/>
                </a:solidFill>
                <a:latin typeface="Arial"/>
              </a:rPr>
              <a:t>16th Annual NDIA Systems Engineering Conference</a:t>
            </a:r>
            <a:br>
              <a:rPr lang="en-US" b="0" dirty="0" smtClean="0">
                <a:solidFill>
                  <a:srgbClr val="500000"/>
                </a:solidFill>
                <a:latin typeface="Arial"/>
              </a:rPr>
            </a:br>
            <a:r>
              <a:rPr lang="en-US" sz="1000" b="0" dirty="0" smtClean="0">
                <a:solidFill>
                  <a:srgbClr val="500000"/>
                </a:solidFill>
                <a:latin typeface="Arial"/>
              </a:rPr>
              <a:t>© AVSI</a:t>
            </a:r>
            <a:endParaRPr lang="en-US" b="0" dirty="0">
              <a:solidFill>
                <a:srgbClr val="500000"/>
              </a:solidFill>
              <a:latin typeface="Arial"/>
            </a:endParaRPr>
          </a:p>
        </p:txBody>
      </p:sp>
    </p:spTree>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0" y="868363"/>
            <a:ext cx="7772400"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7848600" y="6477000"/>
            <a:ext cx="849313"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mn-lt"/>
                <a:cs typeface="Arial" charset="0"/>
              </a:defRPr>
            </a:lvl1pPr>
          </a:lstStyle>
          <a:p>
            <a:pPr>
              <a:defRPr/>
            </a:pPr>
            <a:fld id="{BE15C076-9075-4B49-A4B0-DACF630C7820}" type="slidenum">
              <a:rPr lang="en-US" b="0">
                <a:solidFill>
                  <a:srgbClr val="000000"/>
                </a:solidFill>
              </a:rPr>
              <a:pPr>
                <a:defRPr/>
              </a:pPr>
              <a:t>‹#›</a:t>
            </a:fld>
            <a:endParaRPr lang="en-US" b="0">
              <a:solidFill>
                <a:srgbClr val="000000"/>
              </a:solidFill>
            </a:endParaRPr>
          </a:p>
        </p:txBody>
      </p:sp>
      <p:pic>
        <p:nvPicPr>
          <p:cNvPr id="4101" name="Picture 15" descr="gray-header"/>
          <p:cNvPicPr>
            <a:picLocks noChangeAspect="1" noChangeArrowheads="1"/>
          </p:cNvPicPr>
          <p:nvPr/>
        </p:nvPicPr>
        <p:blipFill>
          <a:blip r:embed="rId4" cstate="print">
            <a:extLst>
              <a:ext uri="{28A0092B-C50C-407E-A947-70E740481C1C}">
                <a14:useLocalDpi xmlns="" xmlns:a14="http://schemas.microsoft.com/office/drawing/2010/main" val="0"/>
              </a:ext>
            </a:extLst>
          </a:blip>
          <a:srcRect r="81667"/>
          <a:stretch>
            <a:fillRect/>
          </a:stretch>
        </p:blipFill>
        <p:spPr bwMode="auto">
          <a:xfrm>
            <a:off x="0" y="0"/>
            <a:ext cx="16764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90" name="Rectangle 18"/>
          <p:cNvSpPr>
            <a:spLocks noChangeArrowheads="1"/>
          </p:cNvSpPr>
          <p:nvPr/>
        </p:nvSpPr>
        <p:spPr bwMode="auto">
          <a:xfrm>
            <a:off x="914400" y="6491288"/>
            <a:ext cx="2278063" cy="336550"/>
          </a:xfrm>
          <a:prstGeom prst="rect">
            <a:avLst/>
          </a:prstGeom>
          <a:noFill/>
          <a:ln w="9525">
            <a:noFill/>
            <a:miter lim="800000"/>
            <a:headEnd/>
            <a:tailEnd/>
          </a:ln>
          <a:effectLst/>
        </p:spPr>
        <p:txBody>
          <a:bodyPr wrap="none">
            <a:spAutoFit/>
          </a:bodyPr>
          <a:lstStyle/>
          <a:p>
            <a:pPr>
              <a:defRPr/>
            </a:pPr>
            <a:r>
              <a:rPr lang="en-US" sz="800" b="0" dirty="0">
                <a:solidFill>
                  <a:srgbClr val="000000"/>
                </a:solidFill>
                <a:latin typeface="Verdana"/>
              </a:rPr>
              <a:t>© Copyright </a:t>
            </a:r>
            <a:r>
              <a:rPr lang="en-US" sz="800" b="0" dirty="0" smtClean="0">
                <a:solidFill>
                  <a:srgbClr val="000000"/>
                </a:solidFill>
                <a:latin typeface="Verdana"/>
              </a:rPr>
              <a:t>2013 </a:t>
            </a:r>
            <a:r>
              <a:rPr lang="en-US" sz="800" b="0" dirty="0">
                <a:solidFill>
                  <a:srgbClr val="000000"/>
                </a:solidFill>
                <a:latin typeface="Verdana"/>
              </a:rPr>
              <a:t>Rockwell Collins, Inc. </a:t>
            </a:r>
          </a:p>
          <a:p>
            <a:pPr>
              <a:defRPr/>
            </a:pPr>
            <a:r>
              <a:rPr lang="en-US" sz="800" b="0" dirty="0">
                <a:solidFill>
                  <a:srgbClr val="000000"/>
                </a:solidFill>
                <a:latin typeface="Verdana"/>
              </a:rPr>
              <a:t>All rights reserved.</a:t>
            </a:r>
          </a:p>
        </p:txBody>
      </p:sp>
      <p:sp>
        <p:nvSpPr>
          <p:cNvPr id="3092" name="Freeform 20"/>
          <p:cNvSpPr>
            <a:spLocks/>
          </p:cNvSpPr>
          <p:nvPr/>
        </p:nvSpPr>
        <p:spPr bwMode="auto">
          <a:xfrm>
            <a:off x="1752600" y="0"/>
            <a:ext cx="7391400" cy="419100"/>
          </a:xfrm>
          <a:custGeom>
            <a:avLst/>
            <a:gdLst/>
            <a:ahLst/>
            <a:cxnLst>
              <a:cxn ang="0">
                <a:pos x="0" y="264"/>
              </a:cxn>
              <a:cxn ang="0">
                <a:pos x="4656" y="264"/>
              </a:cxn>
              <a:cxn ang="0">
                <a:pos x="4656" y="0"/>
              </a:cxn>
              <a:cxn ang="0">
                <a:pos x="120" y="0"/>
              </a:cxn>
              <a:cxn ang="0">
                <a:pos x="0" y="264"/>
              </a:cxn>
            </a:cxnLst>
            <a:rect l="0" t="0" r="r" b="b"/>
            <a:pathLst>
              <a:path w="4656" h="264">
                <a:moveTo>
                  <a:pt x="0" y="264"/>
                </a:moveTo>
                <a:lnTo>
                  <a:pt x="4656" y="264"/>
                </a:lnTo>
                <a:lnTo>
                  <a:pt x="4656" y="0"/>
                </a:lnTo>
                <a:lnTo>
                  <a:pt x="120" y="0"/>
                </a:lnTo>
                <a:lnTo>
                  <a:pt x="0" y="264"/>
                </a:lnTo>
                <a:close/>
              </a:path>
            </a:pathLst>
          </a:custGeom>
          <a:solidFill>
            <a:srgbClr val="DDDDDD"/>
          </a:solidFill>
          <a:ln w="9525">
            <a:noFill/>
            <a:round/>
            <a:headEnd/>
            <a:tailEnd/>
          </a:ln>
          <a:effectLst/>
        </p:spPr>
        <p:txBody>
          <a:bodyPr wrap="none" anchor="ctr"/>
          <a:lstStyle/>
          <a:p>
            <a:pPr>
              <a:defRPr/>
            </a:pPr>
            <a:endParaRPr lang="en-US" sz="1800" b="0">
              <a:solidFill>
                <a:srgbClr val="000000"/>
              </a:solidFill>
            </a:endParaRPr>
          </a:p>
        </p:txBody>
      </p:sp>
      <p:grpSp>
        <p:nvGrpSpPr>
          <p:cNvPr id="2" name="Group 21"/>
          <p:cNvGrpSpPr>
            <a:grpSpLocks/>
          </p:cNvGrpSpPr>
          <p:nvPr/>
        </p:nvGrpSpPr>
        <p:grpSpPr bwMode="auto">
          <a:xfrm>
            <a:off x="7772400" y="0"/>
            <a:ext cx="962025" cy="128588"/>
            <a:chOff x="4518" y="0"/>
            <a:chExt cx="984" cy="132"/>
          </a:xfrm>
        </p:grpSpPr>
        <p:sp>
          <p:nvSpPr>
            <p:cNvPr id="3094" name="Freeform 22"/>
            <p:cNvSpPr>
              <a:spLocks/>
            </p:cNvSpPr>
            <p:nvPr/>
          </p:nvSpPr>
          <p:spPr bwMode="auto">
            <a:xfrm>
              <a:off x="4518" y="0"/>
              <a:ext cx="284" cy="132"/>
            </a:xfrm>
            <a:custGeom>
              <a:avLst/>
              <a:gdLst/>
              <a:ahLst/>
              <a:cxnLst>
                <a:cxn ang="0">
                  <a:pos x="0" y="132"/>
                </a:cxn>
                <a:cxn ang="0">
                  <a:pos x="60" y="0"/>
                </a:cxn>
                <a:cxn ang="0">
                  <a:pos x="284" y="0"/>
                </a:cxn>
                <a:cxn ang="0">
                  <a:pos x="228" y="132"/>
                </a:cxn>
                <a:cxn ang="0">
                  <a:pos x="0" y="132"/>
                </a:cxn>
              </a:cxnLst>
              <a:rect l="0" t="0" r="r" b="b"/>
              <a:pathLst>
                <a:path w="284" h="132">
                  <a:moveTo>
                    <a:pt x="0" y="132"/>
                  </a:moveTo>
                  <a:lnTo>
                    <a:pt x="60" y="0"/>
                  </a:lnTo>
                  <a:lnTo>
                    <a:pt x="284" y="0"/>
                  </a:lnTo>
                  <a:lnTo>
                    <a:pt x="228" y="132"/>
                  </a:lnTo>
                  <a:lnTo>
                    <a:pt x="0" y="132"/>
                  </a:lnTo>
                  <a:close/>
                </a:path>
              </a:pathLst>
            </a:custGeom>
            <a:solidFill>
              <a:schemeClr val="bg1"/>
            </a:solidFill>
            <a:ln w="9525">
              <a:noFill/>
              <a:round/>
              <a:headEnd/>
              <a:tailEnd/>
            </a:ln>
            <a:effectLst/>
          </p:spPr>
          <p:txBody>
            <a:bodyPr wrap="none" anchor="ctr"/>
            <a:lstStyle/>
            <a:p>
              <a:pPr>
                <a:defRPr/>
              </a:pPr>
              <a:endParaRPr lang="en-US" sz="1800" b="0">
                <a:solidFill>
                  <a:srgbClr val="000000"/>
                </a:solidFill>
              </a:endParaRPr>
            </a:p>
          </p:txBody>
        </p:sp>
        <p:sp>
          <p:nvSpPr>
            <p:cNvPr id="3095" name="Freeform 23"/>
            <p:cNvSpPr>
              <a:spLocks/>
            </p:cNvSpPr>
            <p:nvPr/>
          </p:nvSpPr>
          <p:spPr bwMode="auto">
            <a:xfrm>
              <a:off x="4870" y="0"/>
              <a:ext cx="284" cy="132"/>
            </a:xfrm>
            <a:custGeom>
              <a:avLst/>
              <a:gdLst/>
              <a:ahLst/>
              <a:cxnLst>
                <a:cxn ang="0">
                  <a:pos x="0" y="132"/>
                </a:cxn>
                <a:cxn ang="0">
                  <a:pos x="60" y="0"/>
                </a:cxn>
                <a:cxn ang="0">
                  <a:pos x="284" y="0"/>
                </a:cxn>
                <a:cxn ang="0">
                  <a:pos x="228" y="132"/>
                </a:cxn>
                <a:cxn ang="0">
                  <a:pos x="0" y="132"/>
                </a:cxn>
              </a:cxnLst>
              <a:rect l="0" t="0" r="r" b="b"/>
              <a:pathLst>
                <a:path w="284" h="132">
                  <a:moveTo>
                    <a:pt x="0" y="132"/>
                  </a:moveTo>
                  <a:lnTo>
                    <a:pt x="60" y="0"/>
                  </a:lnTo>
                  <a:lnTo>
                    <a:pt x="284" y="0"/>
                  </a:lnTo>
                  <a:lnTo>
                    <a:pt x="228" y="132"/>
                  </a:lnTo>
                  <a:lnTo>
                    <a:pt x="0" y="132"/>
                  </a:lnTo>
                  <a:close/>
                </a:path>
              </a:pathLst>
            </a:custGeom>
            <a:solidFill>
              <a:schemeClr val="bg1"/>
            </a:solidFill>
            <a:ln w="9525">
              <a:noFill/>
              <a:round/>
              <a:headEnd/>
              <a:tailEnd/>
            </a:ln>
            <a:effectLst/>
          </p:spPr>
          <p:txBody>
            <a:bodyPr wrap="none" anchor="ctr"/>
            <a:lstStyle/>
            <a:p>
              <a:pPr>
                <a:defRPr/>
              </a:pPr>
              <a:endParaRPr lang="en-US" sz="1800" b="0">
                <a:solidFill>
                  <a:srgbClr val="000000"/>
                </a:solidFill>
              </a:endParaRPr>
            </a:p>
          </p:txBody>
        </p:sp>
        <p:sp>
          <p:nvSpPr>
            <p:cNvPr id="3096" name="Freeform 24"/>
            <p:cNvSpPr>
              <a:spLocks/>
            </p:cNvSpPr>
            <p:nvPr/>
          </p:nvSpPr>
          <p:spPr bwMode="auto">
            <a:xfrm>
              <a:off x="5218" y="0"/>
              <a:ext cx="284" cy="132"/>
            </a:xfrm>
            <a:custGeom>
              <a:avLst/>
              <a:gdLst/>
              <a:ahLst/>
              <a:cxnLst>
                <a:cxn ang="0">
                  <a:pos x="0" y="132"/>
                </a:cxn>
                <a:cxn ang="0">
                  <a:pos x="60" y="0"/>
                </a:cxn>
                <a:cxn ang="0">
                  <a:pos x="284" y="0"/>
                </a:cxn>
                <a:cxn ang="0">
                  <a:pos x="228" y="132"/>
                </a:cxn>
                <a:cxn ang="0">
                  <a:pos x="0" y="132"/>
                </a:cxn>
              </a:cxnLst>
              <a:rect l="0" t="0" r="r" b="b"/>
              <a:pathLst>
                <a:path w="284" h="132">
                  <a:moveTo>
                    <a:pt x="0" y="132"/>
                  </a:moveTo>
                  <a:lnTo>
                    <a:pt x="60" y="0"/>
                  </a:lnTo>
                  <a:lnTo>
                    <a:pt x="284" y="0"/>
                  </a:lnTo>
                  <a:lnTo>
                    <a:pt x="228" y="132"/>
                  </a:lnTo>
                  <a:lnTo>
                    <a:pt x="0" y="132"/>
                  </a:lnTo>
                  <a:close/>
                </a:path>
              </a:pathLst>
            </a:custGeom>
            <a:solidFill>
              <a:schemeClr val="bg1"/>
            </a:solidFill>
            <a:ln w="9525">
              <a:noFill/>
              <a:round/>
              <a:headEnd/>
              <a:tailEnd/>
            </a:ln>
            <a:effectLst/>
          </p:spPr>
          <p:txBody>
            <a:bodyPr wrap="none" anchor="ctr"/>
            <a:lstStyle/>
            <a:p>
              <a:pPr>
                <a:defRPr/>
              </a:pPr>
              <a:endParaRPr lang="en-US" sz="1800" b="0">
                <a:solidFill>
                  <a:srgbClr val="000000"/>
                </a:solidFill>
              </a:endParaRPr>
            </a:p>
          </p:txBody>
        </p:sp>
      </p:grpSp>
    </p:spTree>
    <p:extLst>
      <p:ext uri="{BB962C8B-B14F-4D97-AF65-F5344CB8AC3E}">
        <p14:creationId xmlns="" xmlns:p14="http://schemas.microsoft.com/office/powerpoint/2010/main" val="4028649826"/>
      </p:ext>
    </p:extLst>
  </p:cSld>
  <p:clrMap bg1="lt1" tx1="dk1" bg2="lt2" tx2="dk2" accent1="accent1" accent2="accent2" accent3="accent3" accent4="accent4" accent5="accent5" accent6="accent6" hlink="hlink" folHlink="folHlink"/>
  <p:sldLayoutIdLst>
    <p:sldLayoutId id="2147483711" r:id="rId1"/>
    <p:sldLayoutId id="2147483740" r:id="rId2"/>
  </p:sldLayoutIdLst>
  <p:transition>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200" b="1">
          <a:solidFill>
            <a:srgbClr val="777777"/>
          </a:solidFill>
          <a:latin typeface="+mj-lt"/>
          <a:ea typeface="+mj-ea"/>
          <a:cs typeface="+mj-cs"/>
        </a:defRPr>
      </a:lvl1pPr>
      <a:lvl2pPr algn="l" rtl="0" eaLnBrk="1" fontAlgn="base" hangingPunct="1">
        <a:spcBef>
          <a:spcPct val="0"/>
        </a:spcBef>
        <a:spcAft>
          <a:spcPct val="0"/>
        </a:spcAft>
        <a:defRPr sz="2200" b="1">
          <a:solidFill>
            <a:srgbClr val="777777"/>
          </a:solidFill>
          <a:latin typeface="Verdana" pitchFamily="34" charset="0"/>
          <a:cs typeface="Arial" charset="0"/>
        </a:defRPr>
      </a:lvl2pPr>
      <a:lvl3pPr algn="l" rtl="0" eaLnBrk="1" fontAlgn="base" hangingPunct="1">
        <a:spcBef>
          <a:spcPct val="0"/>
        </a:spcBef>
        <a:spcAft>
          <a:spcPct val="0"/>
        </a:spcAft>
        <a:defRPr sz="2200" b="1">
          <a:solidFill>
            <a:srgbClr val="777777"/>
          </a:solidFill>
          <a:latin typeface="Verdana" pitchFamily="34" charset="0"/>
          <a:cs typeface="Arial" charset="0"/>
        </a:defRPr>
      </a:lvl3pPr>
      <a:lvl4pPr algn="l" rtl="0" eaLnBrk="1" fontAlgn="base" hangingPunct="1">
        <a:spcBef>
          <a:spcPct val="0"/>
        </a:spcBef>
        <a:spcAft>
          <a:spcPct val="0"/>
        </a:spcAft>
        <a:defRPr sz="2200" b="1">
          <a:solidFill>
            <a:srgbClr val="777777"/>
          </a:solidFill>
          <a:latin typeface="Verdana" pitchFamily="34" charset="0"/>
          <a:cs typeface="Arial" charset="0"/>
        </a:defRPr>
      </a:lvl4pPr>
      <a:lvl5pPr algn="l" rtl="0" eaLnBrk="1" fontAlgn="base" hangingPunct="1">
        <a:spcBef>
          <a:spcPct val="0"/>
        </a:spcBef>
        <a:spcAft>
          <a:spcPct val="0"/>
        </a:spcAft>
        <a:defRPr sz="2200" b="1">
          <a:solidFill>
            <a:srgbClr val="777777"/>
          </a:solidFill>
          <a:latin typeface="Verdana" pitchFamily="34" charset="0"/>
          <a:cs typeface="Arial" charset="0"/>
        </a:defRPr>
      </a:lvl5pPr>
      <a:lvl6pPr marL="457200" algn="l" rtl="0" eaLnBrk="1" fontAlgn="base" hangingPunct="1">
        <a:spcBef>
          <a:spcPct val="0"/>
        </a:spcBef>
        <a:spcAft>
          <a:spcPct val="0"/>
        </a:spcAft>
        <a:defRPr sz="2200" b="1">
          <a:solidFill>
            <a:srgbClr val="777777"/>
          </a:solidFill>
          <a:latin typeface="Verdana" pitchFamily="34" charset="0"/>
          <a:cs typeface="Arial" charset="0"/>
        </a:defRPr>
      </a:lvl6pPr>
      <a:lvl7pPr marL="914400" algn="l" rtl="0" eaLnBrk="1" fontAlgn="base" hangingPunct="1">
        <a:spcBef>
          <a:spcPct val="0"/>
        </a:spcBef>
        <a:spcAft>
          <a:spcPct val="0"/>
        </a:spcAft>
        <a:defRPr sz="2200" b="1">
          <a:solidFill>
            <a:srgbClr val="777777"/>
          </a:solidFill>
          <a:latin typeface="Verdana" pitchFamily="34" charset="0"/>
          <a:cs typeface="Arial" charset="0"/>
        </a:defRPr>
      </a:lvl7pPr>
      <a:lvl8pPr marL="1371600" algn="l" rtl="0" eaLnBrk="1" fontAlgn="base" hangingPunct="1">
        <a:spcBef>
          <a:spcPct val="0"/>
        </a:spcBef>
        <a:spcAft>
          <a:spcPct val="0"/>
        </a:spcAft>
        <a:defRPr sz="2200" b="1">
          <a:solidFill>
            <a:srgbClr val="777777"/>
          </a:solidFill>
          <a:latin typeface="Verdana" pitchFamily="34" charset="0"/>
          <a:cs typeface="Arial" charset="0"/>
        </a:defRPr>
      </a:lvl8pPr>
      <a:lvl9pPr marL="1828800" algn="l" rtl="0" eaLnBrk="1" fontAlgn="base" hangingPunct="1">
        <a:spcBef>
          <a:spcPct val="0"/>
        </a:spcBef>
        <a:spcAft>
          <a:spcPct val="0"/>
        </a:spcAft>
        <a:defRPr sz="2200" b="1">
          <a:solidFill>
            <a:srgbClr val="777777"/>
          </a:solidFill>
          <a:latin typeface="Verdana" pitchFamily="34" charset="0"/>
          <a:cs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cs typeface="+mn-cs"/>
        </a:defRPr>
      </a:lvl2pPr>
      <a:lvl3pPr marL="1143000" indent="-228600" algn="l" rtl="0" eaLnBrk="1" fontAlgn="base" hangingPunct="1">
        <a:spcBef>
          <a:spcPct val="20000"/>
        </a:spcBef>
        <a:spcAft>
          <a:spcPct val="0"/>
        </a:spcAft>
        <a:buChar char="•"/>
        <a:defRPr sz="14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400">
          <a:solidFill>
            <a:schemeClr val="tx1"/>
          </a:solidFill>
          <a:latin typeface="+mn-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e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http://www.uib.no/bot/bilder/eu-flag.gif&amp;imgrefurl=http://www.uib.no/bot/mcts/index.htm&amp;h=349&amp;w=519&amp;sz=4&amp;hl=en&amp;start=1&amp;tbnid=hVHHnfoBEKOrbM:&amp;tbnh=88&amp;tbnw=131&amp;prev=/images?q=European+Union+flag&amp;gbv=2&amp;svnum=10&amp;hl=en&amp;sa=G" TargetMode="External"/><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hyperlink" Target="http://images.google.com/imgres?imgurl=http://www.united-states-map.org/images/american-flag.gif&amp;imgrefurl=http://www.united-states-map.org/american-flag.htm&amp;h=352&amp;w=560&amp;sz=37&amp;hl=en&amp;start=1&amp;tbnid=Ej2l_hUHOf-YOM:&amp;tbnh=84&amp;tbnw=133&amp;prev=/images?q=american+flag&amp;gbv=2&amp;svnum=10&amp;hl=en" TargetMode="External"/><Relationship Id="rId5" Type="http://schemas.openxmlformats.org/officeDocument/2006/relationships/image" Target="../media/image39.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3.xml"/><Relationship Id="rId4" Type="http://schemas.openxmlformats.org/officeDocument/2006/relationships/image" Target="../media/image5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imgres?imgurl=http://www.uib.no/bot/bilder/eu-flag.gif&amp;imgrefurl=http://www.uib.no/bot/mcts/index.htm&amp;h=349&amp;w=519&amp;sz=4&amp;hl=en&amp;start=1&amp;tbnid=hVHHnfoBEKOrbM:&amp;tbnh=88&amp;tbnw=131&amp;prev=/images?q=European+Union+flag&amp;gbv=2&amp;svnum=10&amp;hl=en&amp;sa=G" TargetMode="External"/><Relationship Id="rId7"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images.google.com/imgres?imgurl=http://www.united-states-map.org/images/american-flag.gif&amp;imgrefurl=http://www.united-states-map.org/american-flag.htm&amp;h=352&amp;w=560&amp;sz=37&amp;hl=en&amp;start=1&amp;tbnid=Ej2l_hUHOf-YOM:&amp;tbnh=84&amp;tbnw=133&amp;prev=/images?q=american+flag&amp;gbv=2&amp;svnum=10&amp;hl=en" TargetMode="Externa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gif"/><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16.xml"/><Relationship Id="rId16" Type="http://schemas.openxmlformats.org/officeDocument/2006/relationships/image" Target="../media/image67.jpeg"/><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gif"/><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png"/><Relationship Id="rId1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4.emf"/><Relationship Id="rId7" Type="http://schemas.openxmlformats.org/officeDocument/2006/relationships/image" Target="../media/image88.emf"/><Relationship Id="rId12"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87.jpeg"/><Relationship Id="rId11" Type="http://schemas.openxmlformats.org/officeDocument/2006/relationships/hyperlink" Target="http://www.plcs.org/plcslib/plcslib/data/PLCS/concept_model/Class_Diagram__PLCSConceptModel__Top-level_concepts.html" TargetMode="External"/><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88.emf"/><Relationship Id="rId3" Type="http://schemas.openxmlformats.org/officeDocument/2006/relationships/image" Target="../media/image84.emf"/><Relationship Id="rId7" Type="http://schemas.openxmlformats.org/officeDocument/2006/relationships/hyperlink" Target="http://www.plcs.org/plcslib/plcslib/data/PLCS/concept_model/Class_Diagram__PLCSConceptModel__Top-level_concepts.html" TargetMode="External"/><Relationship Id="rId12" Type="http://schemas.openxmlformats.org/officeDocument/2006/relationships/image" Target="../media/image96.png"/><Relationship Id="rId2" Type="http://schemas.openxmlformats.org/officeDocument/2006/relationships/notesSlide" Target="../notesSlides/notesSlide29.xml"/><Relationship Id="rId16" Type="http://schemas.openxmlformats.org/officeDocument/2006/relationships/image" Target="../media/image91.png"/><Relationship Id="rId1" Type="http://schemas.openxmlformats.org/officeDocument/2006/relationships/slideLayout" Target="../slideLayouts/slideLayout12.xml"/><Relationship Id="rId6" Type="http://schemas.openxmlformats.org/officeDocument/2006/relationships/image" Target="../media/image94.png"/><Relationship Id="rId11" Type="http://schemas.openxmlformats.org/officeDocument/2006/relationships/image" Target="../media/image87.jpeg"/><Relationship Id="rId5" Type="http://schemas.openxmlformats.org/officeDocument/2006/relationships/image" Target="../media/image85.png"/><Relationship Id="rId1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93.wmf"/><Relationship Id="rId9" Type="http://schemas.openxmlformats.org/officeDocument/2006/relationships/image" Target="../media/image86.png"/><Relationship Id="rId14" Type="http://schemas.openxmlformats.org/officeDocument/2006/relationships/image" Target="../media/image89.emf"/></Relationships>
</file>

<file path=ppt/slides/_rels/slide4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7.png"/></Relationships>
</file>

<file path=ppt/slides/_rels/slide5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158" descr="TP_BkGrnd_jpg10"/>
          <p:cNvPicPr>
            <a:picLocks noChangeAspect="1" noChangeArrowheads="1"/>
          </p:cNvPicPr>
          <p:nvPr/>
        </p:nvPicPr>
        <p:blipFill>
          <a:blip r:embed="rId3" cstate="print"/>
          <a:srcRect/>
          <a:stretch>
            <a:fillRect/>
          </a:stretch>
        </p:blipFill>
        <p:spPr bwMode="auto">
          <a:xfrm>
            <a:off x="0" y="1855888"/>
            <a:ext cx="9144000" cy="2714625"/>
          </a:xfrm>
          <a:prstGeom prst="rect">
            <a:avLst/>
          </a:prstGeom>
          <a:noFill/>
          <a:ln w="9525">
            <a:noFill/>
            <a:miter lim="800000"/>
            <a:headEnd/>
            <a:tailEnd/>
          </a:ln>
        </p:spPr>
      </p:pic>
      <p:pic>
        <p:nvPicPr>
          <p:cNvPr id="2052" name="Picture 23" descr="tagline1"/>
          <p:cNvPicPr>
            <a:picLocks noChangeAspect="1" noChangeArrowheads="1"/>
          </p:cNvPicPr>
          <p:nvPr/>
        </p:nvPicPr>
        <p:blipFill>
          <a:blip r:embed="rId4" cstate="print"/>
          <a:srcRect/>
          <a:stretch>
            <a:fillRect/>
          </a:stretch>
        </p:blipFill>
        <p:spPr bwMode="auto">
          <a:xfrm>
            <a:off x="2362200" y="4629150"/>
            <a:ext cx="6248400" cy="215900"/>
          </a:xfrm>
          <a:prstGeom prst="rect">
            <a:avLst/>
          </a:prstGeom>
          <a:noFill/>
          <a:ln w="9525">
            <a:noFill/>
            <a:miter lim="800000"/>
            <a:headEnd/>
            <a:tailEnd/>
          </a:ln>
        </p:spPr>
      </p:pic>
      <p:sp>
        <p:nvSpPr>
          <p:cNvPr id="115" name="Rectangle 156"/>
          <p:cNvSpPr>
            <a:spLocks noChangeArrowheads="1"/>
          </p:cNvSpPr>
          <p:nvPr/>
        </p:nvSpPr>
        <p:spPr bwMode="white">
          <a:xfrm>
            <a:off x="0" y="2430958"/>
            <a:ext cx="9144000" cy="461665"/>
          </a:xfrm>
          <a:prstGeom prst="rect">
            <a:avLst/>
          </a:prstGeom>
          <a:noFill/>
          <a:ln w="9525">
            <a:noFill/>
            <a:miter lim="800000"/>
            <a:headEnd/>
            <a:tailEnd/>
          </a:ln>
          <a:effectLst/>
        </p:spPr>
        <p:txBody>
          <a:bodyPr wrap="square" anchor="ctr">
            <a:spAutoFit/>
          </a:bodyPr>
          <a:lstStyle/>
          <a:p>
            <a:pPr algn="ctr">
              <a:defRPr/>
            </a:pPr>
            <a:endParaRPr lang="en-US" altLang="zh-TW" sz="2400" b="0" i="1" dirty="0" smtClean="0">
              <a:solidFill>
                <a:schemeClr val="bg1"/>
              </a:solidFill>
              <a:effectLst>
                <a:outerShdw blurRad="38100" dist="38100" dir="2700000" algn="tl">
                  <a:srgbClr val="000000">
                    <a:alpha val="43137"/>
                  </a:srgbClr>
                </a:outerShdw>
              </a:effectLst>
              <a:latin typeface="Arial Black" pitchFamily="34" charset="0"/>
              <a:ea typeface="新細明體" charset="-120"/>
            </a:endParaRPr>
          </a:p>
        </p:txBody>
      </p:sp>
      <p:sp>
        <p:nvSpPr>
          <p:cNvPr id="116" name="Rectangle 29"/>
          <p:cNvSpPr>
            <a:spLocks noChangeArrowheads="1"/>
          </p:cNvSpPr>
          <p:nvPr/>
        </p:nvSpPr>
        <p:spPr bwMode="auto">
          <a:xfrm>
            <a:off x="324676" y="5037738"/>
            <a:ext cx="4193854" cy="1720984"/>
          </a:xfrm>
          <a:prstGeom prst="rect">
            <a:avLst/>
          </a:prstGeom>
          <a:noFill/>
          <a:ln w="12700">
            <a:noFill/>
            <a:miter lim="800000"/>
            <a:headEnd/>
            <a:tailEnd/>
          </a:ln>
        </p:spPr>
        <p:txBody>
          <a:bodyPr wrap="square" lIns="90487" tIns="44450" rIns="90487" bIns="44450">
            <a:spAutoFit/>
          </a:bodyPr>
          <a:lstStyle/>
          <a:p>
            <a:pPr algn="ctr" eaLnBrk="0" hangingPunct="0">
              <a:spcBef>
                <a:spcPts val="400"/>
              </a:spcBef>
            </a:pPr>
            <a:r>
              <a:rPr lang="en-US" altLang="zh-TW" sz="1400" i="1" dirty="0">
                <a:ea typeface="新細明體" charset="-120"/>
              </a:rPr>
              <a:t>Presented by</a:t>
            </a:r>
            <a:r>
              <a:rPr lang="en-US" altLang="zh-TW" sz="1400" i="1" dirty="0" smtClean="0">
                <a:ea typeface="新細明體" charset="-120"/>
              </a:rPr>
              <a:t>:</a:t>
            </a:r>
            <a:endParaRPr lang="en-US" altLang="zh-TW" sz="400" dirty="0">
              <a:ea typeface="新細明體" charset="-120"/>
            </a:endParaRPr>
          </a:p>
          <a:p>
            <a:pPr algn="ctr" eaLnBrk="0" hangingPunct="0">
              <a:spcBef>
                <a:spcPts val="400"/>
              </a:spcBef>
            </a:pPr>
            <a:r>
              <a:rPr lang="en-US" sz="2800" dirty="0" smtClean="0"/>
              <a:t>Bruce Lewis</a:t>
            </a:r>
          </a:p>
          <a:p>
            <a:pPr algn="ctr" eaLnBrk="0" hangingPunct="0">
              <a:spcBef>
                <a:spcPts val="400"/>
              </a:spcBef>
            </a:pPr>
            <a:r>
              <a:rPr lang="en-US" altLang="zh-TW" sz="1800" dirty="0" smtClean="0">
                <a:ea typeface="新細明體" charset="-120"/>
              </a:rPr>
              <a:t>US Army Software Engineering Directorate (SED), AMRDEC</a:t>
            </a:r>
          </a:p>
          <a:p>
            <a:pPr algn="ctr" eaLnBrk="0" hangingPunct="0">
              <a:spcBef>
                <a:spcPts val="400"/>
              </a:spcBef>
            </a:pPr>
            <a:r>
              <a:rPr lang="en-US" altLang="zh-TW" sz="1800" dirty="0" smtClean="0">
                <a:ea typeface="新細明體" charset="-120"/>
              </a:rPr>
              <a:t>Jan 26, 2014</a:t>
            </a:r>
            <a:endParaRPr lang="en-US" altLang="zh-TW" sz="1800" dirty="0">
              <a:ea typeface="新細明體" charset="-120"/>
            </a:endParaRPr>
          </a:p>
        </p:txBody>
      </p:sp>
      <p:sp>
        <p:nvSpPr>
          <p:cNvPr id="117" name="Rectangle 29"/>
          <p:cNvSpPr>
            <a:spLocks noChangeArrowheads="1"/>
          </p:cNvSpPr>
          <p:nvPr/>
        </p:nvSpPr>
        <p:spPr bwMode="auto">
          <a:xfrm>
            <a:off x="3134651" y="225985"/>
            <a:ext cx="6009349" cy="1874872"/>
          </a:xfrm>
          <a:prstGeom prst="rect">
            <a:avLst/>
          </a:prstGeom>
          <a:noFill/>
          <a:ln w="12700">
            <a:noFill/>
            <a:miter lim="800000"/>
            <a:headEnd/>
            <a:tailEnd/>
          </a:ln>
        </p:spPr>
        <p:txBody>
          <a:bodyPr wrap="square" lIns="90487" tIns="44450" rIns="90487" bIns="44450">
            <a:spAutoFit/>
          </a:bodyPr>
          <a:lstStyle/>
          <a:p>
            <a:pPr algn="ctr" eaLnBrk="0" hangingPunct="0"/>
            <a:r>
              <a:rPr lang="en-US" altLang="zh-TW" sz="1400" i="1" dirty="0">
                <a:ea typeface="新細明體" charset="-120"/>
              </a:rPr>
              <a:t>Presented </a:t>
            </a:r>
            <a:r>
              <a:rPr lang="en-US" altLang="zh-TW" sz="1400" i="1" dirty="0" smtClean="0">
                <a:ea typeface="新細明體" charset="-120"/>
              </a:rPr>
              <a:t>to:</a:t>
            </a:r>
          </a:p>
          <a:p>
            <a:pPr algn="ctr" eaLnBrk="0" hangingPunct="0"/>
            <a:r>
              <a:rPr lang="en-US" altLang="zh-TW" sz="1400" i="1" dirty="0" smtClean="0">
                <a:ea typeface="新細明體" charset="-120"/>
              </a:rPr>
              <a:t> </a:t>
            </a:r>
          </a:p>
          <a:p>
            <a:pPr algn="ctr" eaLnBrk="0" hangingPunct="0"/>
            <a:r>
              <a:rPr lang="en-US" altLang="zh-TW" sz="2000" i="1" dirty="0" smtClean="0">
                <a:ea typeface="新細明體" charset="-120"/>
              </a:rPr>
              <a:t>2015 Software Certification </a:t>
            </a:r>
            <a:r>
              <a:rPr lang="en-US" altLang="zh-TW" sz="2000" i="1" dirty="0" smtClean="0">
                <a:ea typeface="新細明體" charset="-120"/>
              </a:rPr>
              <a:t>Consortium</a:t>
            </a:r>
          </a:p>
          <a:p>
            <a:pPr algn="ctr" eaLnBrk="0" hangingPunct="0"/>
            <a:r>
              <a:rPr lang="en-US" altLang="zh-TW" sz="2000" i="1" dirty="0" smtClean="0">
                <a:ea typeface="新細明體" charset="-120"/>
              </a:rPr>
              <a:t>Sponsored by</a:t>
            </a:r>
            <a:endParaRPr lang="en-US" altLang="zh-TW" sz="2000" i="1" dirty="0" smtClean="0">
              <a:ea typeface="新細明體" charset="-120"/>
            </a:endParaRPr>
          </a:p>
          <a:p>
            <a:pPr algn="ctr" eaLnBrk="0" hangingPunct="0"/>
            <a:r>
              <a:rPr lang="en-US" sz="2000" dirty="0" smtClean="0"/>
              <a:t>Nuclear Regulatory Commission </a:t>
            </a:r>
            <a:endParaRPr lang="en-US" altLang="zh-TW" sz="2000" i="1" dirty="0" smtClean="0">
              <a:ea typeface="新細明體" charset="-120"/>
            </a:endParaRPr>
          </a:p>
          <a:p>
            <a:pPr algn="ctr" eaLnBrk="0" hangingPunct="0"/>
            <a:endParaRPr lang="en-US" altLang="zh-TW" sz="2800" dirty="0" smtClean="0">
              <a:ea typeface="新細明體" charset="-120"/>
            </a:endParaRPr>
          </a:p>
        </p:txBody>
      </p:sp>
      <p:pic>
        <p:nvPicPr>
          <p:cNvPr id="13" name="Picture 2"/>
          <p:cNvPicPr>
            <a:picLocks noChangeAspect="1" noChangeArrowheads="1"/>
          </p:cNvPicPr>
          <p:nvPr/>
        </p:nvPicPr>
        <p:blipFill>
          <a:blip r:embed="rId5" cstate="print"/>
          <a:srcRect/>
          <a:stretch>
            <a:fillRect/>
          </a:stretch>
        </p:blipFill>
        <p:spPr bwMode="auto">
          <a:xfrm>
            <a:off x="6016978" y="3182459"/>
            <a:ext cx="2929900" cy="8856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12" descr="RDECOM logo(red&amp;black)"/>
          <p:cNvPicPr>
            <a:picLocks noChangeAspect="1" noChangeArrowheads="1"/>
          </p:cNvPicPr>
          <p:nvPr/>
        </p:nvPicPr>
        <p:blipFill>
          <a:blip r:embed="rId6" cstate="print"/>
          <a:srcRect/>
          <a:stretch>
            <a:fillRect/>
          </a:stretch>
        </p:blipFill>
        <p:spPr bwMode="auto">
          <a:xfrm>
            <a:off x="228600" y="919163"/>
            <a:ext cx="3024188" cy="793750"/>
          </a:xfrm>
          <a:prstGeom prst="rect">
            <a:avLst/>
          </a:prstGeom>
          <a:noFill/>
          <a:ln w="9525">
            <a:noFill/>
            <a:miter lim="800000"/>
            <a:headEnd/>
            <a:tailEnd/>
          </a:ln>
        </p:spPr>
      </p:pic>
      <p:sp>
        <p:nvSpPr>
          <p:cNvPr id="14" name="Text Box 138"/>
          <p:cNvSpPr txBox="1">
            <a:spLocks noChangeArrowheads="1"/>
          </p:cNvSpPr>
          <p:nvPr/>
        </p:nvSpPr>
        <p:spPr bwMode="white">
          <a:xfrm>
            <a:off x="0" y="3788343"/>
            <a:ext cx="9144000" cy="646331"/>
          </a:xfrm>
          <a:prstGeom prst="rect">
            <a:avLst/>
          </a:prstGeom>
          <a:noFill/>
          <a:ln w="9525">
            <a:noFill/>
            <a:miter lim="800000"/>
            <a:headEnd/>
            <a:tailEnd/>
          </a:ln>
          <a:effectLst/>
        </p:spPr>
        <p:txBody>
          <a:bodyPr wrap="square" lIns="45720" tIns="0" rIns="45720" bIns="0">
            <a:spAutoFit/>
          </a:bodyPr>
          <a:lstStyle/>
          <a:p>
            <a:pPr eaLnBrk="0" hangingPunct="0">
              <a:spcBef>
                <a:spcPct val="50000"/>
              </a:spcBef>
              <a:defRPr/>
            </a:pPr>
            <a:r>
              <a:rPr lang="en-US" sz="1200" dirty="0" smtClean="0">
                <a:solidFill>
                  <a:schemeClr val="accent3"/>
                </a:solidFill>
              </a:rPr>
              <a:t>Distribution Statement A - Approved for Public Release - Distribution Unlimited</a:t>
            </a:r>
          </a:p>
          <a:p>
            <a:pPr eaLnBrk="0" hangingPunct="0">
              <a:spcBef>
                <a:spcPct val="50000"/>
              </a:spcBef>
              <a:defRPr/>
            </a:pPr>
            <a:r>
              <a:rPr lang="en-US" altLang="zh-TW" sz="1200" i="1" dirty="0" smtClean="0">
                <a:solidFill>
                  <a:schemeClr val="accent3"/>
                </a:solidFill>
                <a:latin typeface="Arial"/>
                <a:ea typeface="新細明體" charset="-120"/>
              </a:rPr>
              <a:t>This presentation includes with permission slides from other Architecture  Analysis and Design Language  Researchers/Users.</a:t>
            </a:r>
            <a:endParaRPr lang="en-US" altLang="zh-TW" sz="1200" i="1" dirty="0">
              <a:solidFill>
                <a:schemeClr val="accent3"/>
              </a:solidFill>
              <a:latin typeface="Arial"/>
              <a:ea typeface="新細明體" charset="-120"/>
            </a:endParaRPr>
          </a:p>
        </p:txBody>
      </p:sp>
      <p:sp>
        <p:nvSpPr>
          <p:cNvPr id="12" name="Rectangle 29"/>
          <p:cNvSpPr>
            <a:spLocks noChangeArrowheads="1"/>
          </p:cNvSpPr>
          <p:nvPr/>
        </p:nvSpPr>
        <p:spPr bwMode="auto">
          <a:xfrm>
            <a:off x="4392406" y="4831774"/>
            <a:ext cx="4193854" cy="571951"/>
          </a:xfrm>
          <a:prstGeom prst="rect">
            <a:avLst/>
          </a:prstGeom>
          <a:noFill/>
          <a:ln w="12700">
            <a:noFill/>
            <a:miter lim="800000"/>
            <a:headEnd/>
            <a:tailEnd/>
          </a:ln>
        </p:spPr>
        <p:txBody>
          <a:bodyPr wrap="square" lIns="90487" tIns="44450" rIns="90487" bIns="44450">
            <a:spAutoFit/>
          </a:bodyPr>
          <a:lstStyle/>
          <a:p>
            <a:pPr algn="ctr" eaLnBrk="0" hangingPunct="0">
              <a:spcBef>
                <a:spcPts val="400"/>
              </a:spcBef>
            </a:pPr>
            <a:r>
              <a:rPr lang="en-US" altLang="zh-TW" sz="1200" i="1" dirty="0" smtClean="0">
                <a:ea typeface="新細明體" charset="-120"/>
              </a:rPr>
              <a:t> </a:t>
            </a:r>
            <a:endParaRPr lang="en-US" altLang="zh-TW" dirty="0">
              <a:ea typeface="新細明體" charset="-120"/>
            </a:endParaRPr>
          </a:p>
          <a:p>
            <a:pPr algn="ctr" eaLnBrk="0" hangingPunct="0">
              <a:spcBef>
                <a:spcPts val="400"/>
              </a:spcBef>
            </a:pPr>
            <a:endParaRPr lang="en-US" altLang="zh-TW" dirty="0">
              <a:ea typeface="新細明體" charset="-120"/>
            </a:endParaRPr>
          </a:p>
        </p:txBody>
      </p:sp>
      <p:sp>
        <p:nvSpPr>
          <p:cNvPr id="16" name="TextBox 15"/>
          <p:cNvSpPr txBox="1"/>
          <p:nvPr/>
        </p:nvSpPr>
        <p:spPr>
          <a:xfrm>
            <a:off x="283945" y="2156059"/>
            <a:ext cx="7757893" cy="1200329"/>
          </a:xfrm>
          <a:prstGeom prst="rect">
            <a:avLst/>
          </a:prstGeom>
          <a:noFill/>
        </p:spPr>
        <p:txBody>
          <a:bodyPr wrap="square" rtlCol="0">
            <a:spAutoFit/>
          </a:bodyPr>
          <a:lstStyle/>
          <a:p>
            <a:r>
              <a:rPr lang="en-US" sz="2400" dirty="0" smtClean="0">
                <a:solidFill>
                  <a:schemeClr val="bg1"/>
                </a:solidFill>
              </a:rPr>
              <a:t>Overview of Architecture Centric Virtual </a:t>
            </a:r>
            <a:r>
              <a:rPr lang="en-US" sz="2400" dirty="0" smtClean="0">
                <a:solidFill>
                  <a:schemeClr val="bg1"/>
                </a:solidFill>
              </a:rPr>
              <a:t>Integration </a:t>
            </a:r>
          </a:p>
          <a:p>
            <a:r>
              <a:rPr lang="en-US" sz="2400" dirty="0" smtClean="0">
                <a:solidFill>
                  <a:schemeClr val="bg1"/>
                </a:solidFill>
              </a:rPr>
              <a:t>Using</a:t>
            </a:r>
            <a:r>
              <a:rPr lang="en-US" sz="2400" dirty="0" smtClean="0">
                <a:solidFill>
                  <a:schemeClr val="bg1"/>
                </a:solidFill>
              </a:rPr>
              <a:t> the Architecture Analysis &amp; Design Language</a:t>
            </a:r>
            <a:endParaRPr lang="en-US" sz="2400" dirty="0" smtClean="0">
              <a:solidFill>
                <a:schemeClr val="bg1"/>
              </a:solidFill>
            </a:endParaRP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03020"/>
            <a:ext cx="8229600" cy="4525963"/>
          </a:xfrm>
        </p:spPr>
        <p:txBody>
          <a:bodyPr/>
          <a:lstStyle/>
          <a:p>
            <a:r>
              <a:rPr lang="en-US" dirty="0" smtClean="0"/>
              <a:t>Came out of 3 DARPA programs on Architecture Design Language</a:t>
            </a:r>
          </a:p>
          <a:p>
            <a:r>
              <a:rPr lang="en-US" dirty="0" smtClean="0"/>
              <a:t>Based on </a:t>
            </a:r>
            <a:r>
              <a:rPr lang="en-US" dirty="0" err="1" smtClean="0"/>
              <a:t>MetaH</a:t>
            </a:r>
            <a:r>
              <a:rPr lang="en-US" dirty="0" smtClean="0"/>
              <a:t>, ACME, and SAE industry member requirements</a:t>
            </a:r>
          </a:p>
          <a:p>
            <a:r>
              <a:rPr lang="en-US" dirty="0" smtClean="0"/>
              <a:t>Key concepts from the beginning:</a:t>
            </a:r>
          </a:p>
          <a:p>
            <a:pPr lvl="1"/>
            <a:r>
              <a:rPr lang="en-US" u="sng" dirty="0" smtClean="0"/>
              <a:t>Enable quantitative architectural analysis to virtually predict </a:t>
            </a:r>
            <a:r>
              <a:rPr lang="en-US" dirty="0" smtClean="0"/>
              <a:t>the effects of integrating software hardware and system components and </a:t>
            </a:r>
            <a:r>
              <a:rPr lang="en-US" u="sng" dirty="0" smtClean="0"/>
              <a:t>enable generative approaches to build compliant systems</a:t>
            </a:r>
            <a:r>
              <a:rPr lang="en-US" dirty="0" smtClean="0"/>
              <a:t>.  </a:t>
            </a:r>
          </a:p>
          <a:p>
            <a:pPr lvl="1"/>
            <a:r>
              <a:rPr lang="en-US" dirty="0" smtClean="0"/>
              <a:t>Focus – </a:t>
            </a:r>
            <a:r>
              <a:rPr lang="en-US" u="sng" dirty="0" smtClean="0"/>
              <a:t>embedded real time safety &amp; mission critical systems</a:t>
            </a:r>
          </a:p>
          <a:p>
            <a:pPr lvl="1"/>
            <a:r>
              <a:rPr lang="en-US" dirty="0" smtClean="0"/>
              <a:t>Provide </a:t>
            </a:r>
            <a:r>
              <a:rPr lang="en-US" u="sng" dirty="0" smtClean="0"/>
              <a:t>stable core concepts with well defined semantics</a:t>
            </a:r>
            <a:r>
              <a:rPr lang="en-US" dirty="0" smtClean="0"/>
              <a:t> to enable consistent exchange across contractors and interpretation by analysis &amp; generation tools</a:t>
            </a:r>
            <a:r>
              <a:rPr lang="en-US" dirty="0" smtClean="0"/>
              <a:t>.  (Verification Suite to STD … )</a:t>
            </a:r>
            <a:endParaRPr lang="en-US" dirty="0" smtClean="0"/>
          </a:p>
          <a:p>
            <a:pPr lvl="1"/>
            <a:r>
              <a:rPr lang="en-US" u="sng" dirty="0" smtClean="0"/>
              <a:t>Easy to understand engineering terms </a:t>
            </a:r>
            <a:r>
              <a:rPr lang="en-US" dirty="0" smtClean="0"/>
              <a:t>backed by </a:t>
            </a:r>
            <a:r>
              <a:rPr lang="en-US" u="sng" dirty="0" smtClean="0"/>
              <a:t>formal specification of the underlying semantics</a:t>
            </a:r>
            <a:r>
              <a:rPr lang="en-US" dirty="0" smtClean="0"/>
              <a:t> (Hybrid automata, temporal logic, Behavior Annex).</a:t>
            </a:r>
          </a:p>
          <a:p>
            <a:pPr lvl="1"/>
            <a:r>
              <a:rPr lang="en-US" u="sng" dirty="0" smtClean="0"/>
              <a:t>Incremental refinement </a:t>
            </a:r>
            <a:r>
              <a:rPr lang="en-US" dirty="0" smtClean="0"/>
              <a:t>with </a:t>
            </a:r>
            <a:r>
              <a:rPr lang="en-US" u="sng" dirty="0" smtClean="0"/>
              <a:t>analyzability</a:t>
            </a:r>
            <a:r>
              <a:rPr lang="en-US" dirty="0" smtClean="0"/>
              <a:t> of </a:t>
            </a:r>
            <a:r>
              <a:rPr lang="en-US" u="sng" dirty="0" smtClean="0"/>
              <a:t>incomplete</a:t>
            </a:r>
            <a:r>
              <a:rPr lang="en-US" dirty="0" smtClean="0"/>
              <a:t> specs.</a:t>
            </a:r>
          </a:p>
          <a:p>
            <a:pPr lvl="1"/>
            <a:r>
              <a:rPr lang="en-US" u="sng" dirty="0" smtClean="0"/>
              <a:t>Flexibility</a:t>
            </a:r>
            <a:r>
              <a:rPr lang="en-US" dirty="0" smtClean="0"/>
              <a:t> to support </a:t>
            </a:r>
            <a:r>
              <a:rPr lang="en-US" u="sng" dirty="0" smtClean="0"/>
              <a:t>new domains &amp; analysis dimensions </a:t>
            </a:r>
            <a:r>
              <a:rPr lang="en-US" dirty="0" smtClean="0"/>
              <a:t>through annex sublanguage extensions and property sets.</a:t>
            </a:r>
            <a:endParaRPr lang="en-US" dirty="0"/>
          </a:p>
        </p:txBody>
      </p:sp>
      <p:sp>
        <p:nvSpPr>
          <p:cNvPr id="3" name="Title 2"/>
          <p:cNvSpPr>
            <a:spLocks noGrp="1"/>
          </p:cNvSpPr>
          <p:nvPr>
            <p:ph type="title"/>
          </p:nvPr>
        </p:nvSpPr>
        <p:spPr/>
        <p:txBody>
          <a:bodyPr/>
          <a:lstStyle/>
          <a:p>
            <a:r>
              <a:rPr lang="en-US" dirty="0" smtClean="0"/>
              <a:t>Architecture Analysis &amp; Design Language (AADL) </a:t>
            </a:r>
            <a:r>
              <a:rPr lang="en-US" dirty="0" smtClean="0"/>
              <a:t>History &amp; Objectives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pPr>
            <a:r>
              <a:rPr lang="en-US" dirty="0" smtClean="0"/>
              <a:t>SAE standard AS5506 Architecture Analysis &amp; Design Language published.</a:t>
            </a:r>
          </a:p>
          <a:p>
            <a:pPr lvl="1">
              <a:lnSpc>
                <a:spcPct val="80000"/>
              </a:lnSpc>
            </a:pPr>
            <a:r>
              <a:rPr lang="en-US" dirty="0" smtClean="0"/>
              <a:t> Nov 2004, Revision A 2009, Revision B 2012 </a:t>
            </a:r>
          </a:p>
          <a:p>
            <a:pPr lvl="1">
              <a:lnSpc>
                <a:spcPct val="80000"/>
              </a:lnSpc>
              <a:buNone/>
            </a:pPr>
            <a:endParaRPr lang="en-US" dirty="0" smtClean="0"/>
          </a:p>
          <a:p>
            <a:pPr>
              <a:lnSpc>
                <a:spcPct val="80000"/>
              </a:lnSpc>
              <a:buFontTx/>
              <a:buNone/>
            </a:pPr>
            <a:endParaRPr lang="en-US" dirty="0" smtClean="0"/>
          </a:p>
          <a:p>
            <a:pPr>
              <a:lnSpc>
                <a:spcPct val="80000"/>
              </a:lnSpc>
            </a:pPr>
            <a:r>
              <a:rPr lang="en-US" dirty="0" smtClean="0"/>
              <a:t>SAE Annexes AS5506/1, June 2006.  Includes Annexes for Graphics,  </a:t>
            </a:r>
            <a:r>
              <a:rPr lang="en-US" dirty="0" err="1" smtClean="0"/>
              <a:t>Ada</a:t>
            </a:r>
            <a:r>
              <a:rPr lang="en-US" dirty="0" smtClean="0"/>
              <a:t> &amp; C Programming Guidelines,  Error Modeling,  Meta Model/XMI</a:t>
            </a:r>
          </a:p>
          <a:p>
            <a:pPr>
              <a:lnSpc>
                <a:spcPct val="80000"/>
              </a:lnSpc>
              <a:buNone/>
            </a:pPr>
            <a:endParaRPr lang="en-US" dirty="0" smtClean="0"/>
          </a:p>
          <a:p>
            <a:pPr lvl="1">
              <a:lnSpc>
                <a:spcPct val="80000"/>
              </a:lnSpc>
              <a:buFontTx/>
              <a:buNone/>
            </a:pPr>
            <a:endParaRPr lang="en-US" dirty="0" smtClean="0"/>
          </a:p>
          <a:p>
            <a:pPr>
              <a:lnSpc>
                <a:spcPct val="80000"/>
              </a:lnSpc>
            </a:pPr>
            <a:r>
              <a:rPr lang="en-US" dirty="0" smtClean="0"/>
              <a:t> SAE Annexes AS5506/2, January 2011.  Includes:</a:t>
            </a:r>
          </a:p>
          <a:p>
            <a:pPr lvl="1">
              <a:lnSpc>
                <a:spcPct val="80000"/>
              </a:lnSpc>
            </a:pPr>
            <a:r>
              <a:rPr lang="en-US" dirty="0" smtClean="0"/>
              <a:t>Behavior Annex, Data Annex, ARINC 653 Annex</a:t>
            </a:r>
          </a:p>
          <a:p>
            <a:pPr lvl="1">
              <a:lnSpc>
                <a:spcPct val="80000"/>
              </a:lnSpc>
              <a:buNone/>
            </a:pPr>
            <a:endParaRPr lang="en-US" dirty="0" smtClean="0"/>
          </a:p>
          <a:p>
            <a:pPr lvl="1">
              <a:lnSpc>
                <a:spcPct val="80000"/>
              </a:lnSpc>
            </a:pPr>
            <a:endParaRPr lang="en-US" dirty="0" smtClean="0"/>
          </a:p>
          <a:p>
            <a:pPr>
              <a:lnSpc>
                <a:spcPct val="80000"/>
              </a:lnSpc>
            </a:pPr>
            <a:r>
              <a:rPr lang="en-US" dirty="0" smtClean="0"/>
              <a:t>Draft annexes started includes Requirements Definition &amp; Analysis Language, Synchronous Semantics </a:t>
            </a:r>
            <a:r>
              <a:rPr lang="en-US" dirty="0" smtClean="0"/>
              <a:t>may be added </a:t>
            </a:r>
            <a:r>
              <a:rPr lang="en-US" dirty="0" smtClean="0"/>
              <a:t>to Behavior Annex, Constraints with Subsets, Unit Conversions, </a:t>
            </a:r>
            <a:r>
              <a:rPr lang="en-US" dirty="0" smtClean="0"/>
              <a:t>Network, … </a:t>
            </a:r>
            <a:endParaRPr lang="en-US" dirty="0" smtClean="0"/>
          </a:p>
          <a:p>
            <a:pPr>
              <a:lnSpc>
                <a:spcPct val="80000"/>
              </a:lnSpc>
              <a:buNone/>
            </a:pPr>
            <a:r>
              <a:rPr lang="en-US" dirty="0" smtClean="0"/>
              <a:t>  </a:t>
            </a:r>
          </a:p>
          <a:p>
            <a:endParaRPr lang="en-US" dirty="0"/>
          </a:p>
        </p:txBody>
      </p:sp>
      <p:sp>
        <p:nvSpPr>
          <p:cNvPr id="3" name="Title 2"/>
          <p:cNvSpPr>
            <a:spLocks noGrp="1"/>
          </p:cNvSpPr>
          <p:nvPr>
            <p:ph type="title"/>
          </p:nvPr>
        </p:nvSpPr>
        <p:spPr/>
        <p:txBody>
          <a:bodyPr/>
          <a:lstStyle/>
          <a:p>
            <a:r>
              <a:rPr lang="en-US" dirty="0" smtClean="0"/>
              <a:t>AADL Standards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lum bright="12000" contrast="-54000"/>
          </a:blip>
          <a:srcRect/>
          <a:stretch>
            <a:fillRect/>
          </a:stretch>
        </p:blipFill>
        <p:spPr bwMode="auto">
          <a:xfrm>
            <a:off x="5111750" y="1287820"/>
            <a:ext cx="4032250" cy="3024187"/>
          </a:xfrm>
          <a:prstGeom prst="rect">
            <a:avLst/>
          </a:prstGeom>
          <a:noFill/>
          <a:ln w="9525">
            <a:noFill/>
            <a:miter lim="800000"/>
            <a:headEnd/>
            <a:tailEnd/>
          </a:ln>
        </p:spPr>
      </p:pic>
      <p:sp>
        <p:nvSpPr>
          <p:cNvPr id="25603" name="Title 1"/>
          <p:cNvSpPr>
            <a:spLocks noGrp="1"/>
          </p:cNvSpPr>
          <p:nvPr>
            <p:ph type="title"/>
          </p:nvPr>
        </p:nvSpPr>
        <p:spPr>
          <a:xfrm>
            <a:off x="279400" y="533400"/>
            <a:ext cx="7264400" cy="533400"/>
          </a:xfrm>
        </p:spPr>
        <p:txBody>
          <a:bodyPr/>
          <a:lstStyle/>
          <a:p>
            <a:pPr eaLnBrk="1" hangingPunct="1"/>
            <a:r>
              <a:rPr lang="en-US" dirty="0" smtClean="0"/>
              <a:t>SAE Architecture Analysis &amp; Design Language (AADL) for Embedded Systems</a:t>
            </a:r>
          </a:p>
        </p:txBody>
      </p:sp>
      <p:sp>
        <p:nvSpPr>
          <p:cNvPr id="25604" name="TextBox 6"/>
          <p:cNvSpPr txBox="1">
            <a:spLocks noChangeArrowheads="1"/>
          </p:cNvSpPr>
          <p:nvPr/>
        </p:nvSpPr>
        <p:spPr bwMode="auto">
          <a:xfrm>
            <a:off x="533400" y="5074007"/>
            <a:ext cx="2438400" cy="338138"/>
          </a:xfrm>
          <a:prstGeom prst="rect">
            <a:avLst/>
          </a:prstGeom>
          <a:solidFill>
            <a:srgbClr val="FFC000"/>
          </a:solidFill>
          <a:ln w="9525">
            <a:noFill/>
            <a:miter lim="800000"/>
            <a:headEnd/>
            <a:tailEnd/>
          </a:ln>
        </p:spPr>
        <p:txBody>
          <a:bodyPr>
            <a:spAutoFit/>
          </a:bodyPr>
          <a:lstStyle/>
          <a:p>
            <a:pPr algn="r">
              <a:spcBef>
                <a:spcPts val="0"/>
              </a:spcBef>
            </a:pPr>
            <a:r>
              <a:rPr lang="en-US">
                <a:solidFill>
                  <a:srgbClr val="000000"/>
                </a:solidFill>
                <a:latin typeface="Arial"/>
                <a:ea typeface="ＭＳ Ｐゴシック" pitchFamily="1" charset="-128"/>
              </a:rPr>
              <a:t>The Computer System</a:t>
            </a:r>
          </a:p>
        </p:txBody>
      </p:sp>
      <p:sp>
        <p:nvSpPr>
          <p:cNvPr id="25605" name="TextBox 6"/>
          <p:cNvSpPr txBox="1">
            <a:spLocks noChangeArrowheads="1"/>
          </p:cNvSpPr>
          <p:nvPr/>
        </p:nvSpPr>
        <p:spPr bwMode="auto">
          <a:xfrm>
            <a:off x="1143000" y="1492607"/>
            <a:ext cx="1409700" cy="338138"/>
          </a:xfrm>
          <a:prstGeom prst="rect">
            <a:avLst/>
          </a:prstGeom>
          <a:solidFill>
            <a:srgbClr val="FFC000"/>
          </a:solidFill>
          <a:ln w="9525">
            <a:noFill/>
            <a:miter lim="800000"/>
            <a:headEnd/>
            <a:tailEnd/>
          </a:ln>
        </p:spPr>
        <p:txBody>
          <a:bodyPr>
            <a:spAutoFit/>
          </a:bodyPr>
          <a:lstStyle/>
          <a:p>
            <a:pPr algn="ctr">
              <a:spcBef>
                <a:spcPts val="0"/>
              </a:spcBef>
            </a:pPr>
            <a:r>
              <a:rPr lang="en-US">
                <a:solidFill>
                  <a:srgbClr val="000000"/>
                </a:solidFill>
                <a:latin typeface="Arial"/>
                <a:ea typeface="ＭＳ Ｐゴシック" pitchFamily="1" charset="-128"/>
              </a:rPr>
              <a:t>The System</a:t>
            </a:r>
          </a:p>
        </p:txBody>
      </p:sp>
      <p:pic>
        <p:nvPicPr>
          <p:cNvPr id="25606" name="Picture 15"/>
          <p:cNvPicPr>
            <a:picLocks noChangeAspect="1" noChangeArrowheads="1"/>
          </p:cNvPicPr>
          <p:nvPr/>
        </p:nvPicPr>
        <p:blipFill>
          <a:blip r:embed="rId4" cstate="print"/>
          <a:srcRect/>
          <a:stretch>
            <a:fillRect/>
          </a:stretch>
        </p:blipFill>
        <p:spPr bwMode="auto">
          <a:xfrm>
            <a:off x="609600" y="1873607"/>
            <a:ext cx="2133600" cy="1296988"/>
          </a:xfrm>
          <a:prstGeom prst="rect">
            <a:avLst/>
          </a:prstGeom>
          <a:noFill/>
          <a:ln w="9525">
            <a:noFill/>
            <a:miter lim="800000"/>
            <a:headEnd/>
            <a:tailEnd/>
          </a:ln>
        </p:spPr>
      </p:pic>
      <p:pic>
        <p:nvPicPr>
          <p:cNvPr id="25607" name="Picture 16"/>
          <p:cNvPicPr>
            <a:picLocks noChangeAspect="1" noChangeArrowheads="1"/>
          </p:cNvPicPr>
          <p:nvPr/>
        </p:nvPicPr>
        <p:blipFill>
          <a:blip r:embed="rId5" cstate="print"/>
          <a:srcRect/>
          <a:stretch>
            <a:fillRect/>
          </a:stretch>
        </p:blipFill>
        <p:spPr bwMode="auto">
          <a:xfrm>
            <a:off x="4038600" y="4616807"/>
            <a:ext cx="1419225" cy="781050"/>
          </a:xfrm>
          <a:prstGeom prst="rect">
            <a:avLst/>
          </a:prstGeom>
          <a:noFill/>
          <a:ln w="9525">
            <a:noFill/>
            <a:miter lim="800000"/>
            <a:headEnd/>
            <a:tailEnd/>
          </a:ln>
        </p:spPr>
      </p:pic>
      <p:pic>
        <p:nvPicPr>
          <p:cNvPr id="25608" name="Picture 17"/>
          <p:cNvPicPr>
            <a:picLocks noChangeAspect="1" noChangeArrowheads="1"/>
          </p:cNvPicPr>
          <p:nvPr/>
        </p:nvPicPr>
        <p:blipFill>
          <a:blip r:embed="rId6" cstate="print"/>
          <a:srcRect/>
          <a:stretch>
            <a:fillRect/>
          </a:stretch>
        </p:blipFill>
        <p:spPr bwMode="auto">
          <a:xfrm>
            <a:off x="3048000" y="4540607"/>
            <a:ext cx="1181100" cy="1181100"/>
          </a:xfrm>
          <a:prstGeom prst="rect">
            <a:avLst/>
          </a:prstGeom>
          <a:noFill/>
          <a:ln w="9525">
            <a:noFill/>
            <a:miter lim="800000"/>
            <a:headEnd/>
            <a:tailEnd/>
          </a:ln>
        </p:spPr>
      </p:pic>
      <p:pic>
        <p:nvPicPr>
          <p:cNvPr id="25609" name="Picture 2"/>
          <p:cNvPicPr>
            <a:picLocks noChangeAspect="1" noChangeArrowheads="1"/>
          </p:cNvPicPr>
          <p:nvPr/>
        </p:nvPicPr>
        <p:blipFill>
          <a:blip r:embed="rId7" cstate="print"/>
          <a:srcRect/>
          <a:stretch>
            <a:fillRect/>
          </a:stretch>
        </p:blipFill>
        <p:spPr bwMode="auto">
          <a:xfrm>
            <a:off x="228600" y="3169007"/>
            <a:ext cx="2457450" cy="684213"/>
          </a:xfrm>
          <a:prstGeom prst="rect">
            <a:avLst/>
          </a:prstGeom>
          <a:noFill/>
          <a:ln w="9525">
            <a:noFill/>
            <a:miter lim="800000"/>
            <a:headEnd/>
            <a:tailEnd/>
          </a:ln>
        </p:spPr>
      </p:pic>
      <p:sp>
        <p:nvSpPr>
          <p:cNvPr id="25610" name="Rounded Rectangle 9"/>
          <p:cNvSpPr>
            <a:spLocks noChangeArrowheads="1"/>
          </p:cNvSpPr>
          <p:nvPr/>
        </p:nvSpPr>
        <p:spPr bwMode="auto">
          <a:xfrm>
            <a:off x="3200400" y="4159607"/>
            <a:ext cx="2095500" cy="863600"/>
          </a:xfrm>
          <a:prstGeom prst="roundRect">
            <a:avLst>
              <a:gd name="adj" fmla="val 16667"/>
            </a:avLst>
          </a:prstGeom>
          <a:solidFill>
            <a:srgbClr val="FF9966"/>
          </a:solidFill>
          <a:ln w="28575" algn="ctr">
            <a:solidFill>
              <a:schemeClr val="tx1"/>
            </a:solidFill>
            <a:round/>
            <a:headEnd/>
            <a:tailEnd/>
          </a:ln>
        </p:spPr>
        <p:txBody>
          <a:bodyPr anchor="ctr"/>
          <a:lstStyle/>
          <a:p>
            <a:pPr algn="ctr">
              <a:spcBef>
                <a:spcPts val="0"/>
              </a:spcBef>
            </a:pPr>
            <a:r>
              <a:rPr lang="en-US">
                <a:solidFill>
                  <a:srgbClr val="000000"/>
                </a:solidFill>
                <a:latin typeface="Arial"/>
                <a:ea typeface="ＭＳ Ｐゴシック" pitchFamily="1" charset="-128"/>
              </a:rPr>
              <a:t>Computer System</a:t>
            </a:r>
          </a:p>
          <a:p>
            <a:pPr algn="ctr">
              <a:spcBef>
                <a:spcPts val="0"/>
              </a:spcBef>
            </a:pPr>
            <a:r>
              <a:rPr lang="en-US">
                <a:solidFill>
                  <a:srgbClr val="000000"/>
                </a:solidFill>
                <a:latin typeface="Arial"/>
                <a:ea typeface="ＭＳ Ｐゴシック" pitchFamily="1" charset="-128"/>
              </a:rPr>
              <a:t>Hardware &amp; OS</a:t>
            </a:r>
          </a:p>
        </p:txBody>
      </p:sp>
      <p:sp>
        <p:nvSpPr>
          <p:cNvPr id="25611" name="Rounded Rectangle 10"/>
          <p:cNvSpPr>
            <a:spLocks noChangeArrowheads="1"/>
          </p:cNvSpPr>
          <p:nvPr/>
        </p:nvSpPr>
        <p:spPr bwMode="auto">
          <a:xfrm>
            <a:off x="1143000" y="2254607"/>
            <a:ext cx="2095500" cy="863600"/>
          </a:xfrm>
          <a:prstGeom prst="roundRect">
            <a:avLst>
              <a:gd name="adj" fmla="val 16667"/>
            </a:avLst>
          </a:prstGeom>
          <a:solidFill>
            <a:srgbClr val="FFFF99"/>
          </a:solidFill>
          <a:ln w="28575" algn="ctr">
            <a:solidFill>
              <a:schemeClr val="tx1"/>
            </a:solidFill>
            <a:round/>
            <a:headEnd/>
            <a:tailEnd/>
          </a:ln>
        </p:spPr>
        <p:txBody>
          <a:bodyPr anchor="ctr"/>
          <a:lstStyle/>
          <a:p>
            <a:pPr algn="ctr">
              <a:spcBef>
                <a:spcPts val="0"/>
              </a:spcBef>
            </a:pPr>
            <a:r>
              <a:rPr lang="en-US">
                <a:solidFill>
                  <a:srgbClr val="000000"/>
                </a:solidFill>
                <a:latin typeface="Arial"/>
                <a:ea typeface="ＭＳ Ｐゴシック" pitchFamily="1" charset="-128"/>
              </a:rPr>
              <a:t>Physical platform</a:t>
            </a:r>
          </a:p>
          <a:p>
            <a:pPr algn="ctr">
              <a:spcBef>
                <a:spcPts val="0"/>
              </a:spcBef>
            </a:pPr>
            <a:r>
              <a:rPr lang="en-US">
                <a:solidFill>
                  <a:srgbClr val="000000"/>
                </a:solidFill>
                <a:latin typeface="Arial"/>
                <a:ea typeface="ＭＳ Ｐゴシック" pitchFamily="1" charset="-128"/>
              </a:rPr>
              <a:t>Aircraft</a:t>
            </a:r>
          </a:p>
        </p:txBody>
      </p:sp>
      <p:sp>
        <p:nvSpPr>
          <p:cNvPr id="25612" name="Right Arrow 5"/>
          <p:cNvSpPr>
            <a:spLocks noChangeArrowheads="1"/>
          </p:cNvSpPr>
          <p:nvPr/>
        </p:nvSpPr>
        <p:spPr bwMode="auto">
          <a:xfrm>
            <a:off x="3505200" y="2330807"/>
            <a:ext cx="977900" cy="485775"/>
          </a:xfrm>
          <a:prstGeom prst="leftRightArrow">
            <a:avLst>
              <a:gd name="adj1" fmla="val 50000"/>
              <a:gd name="adj2" fmla="val 50001"/>
            </a:avLst>
          </a:prstGeom>
          <a:noFill/>
          <a:ln w="28575" algn="ctr">
            <a:solidFill>
              <a:schemeClr val="tx1"/>
            </a:solidFill>
            <a:round/>
            <a:headEnd/>
            <a:tailEnd/>
          </a:ln>
        </p:spPr>
        <p:txBody>
          <a:bodyPr anchor="ctr"/>
          <a:lstStyle/>
          <a:p>
            <a:pPr algn="ctr">
              <a:spcBef>
                <a:spcPts val="0"/>
              </a:spcBef>
            </a:pPr>
            <a:endParaRPr lang="en-US" sz="2000">
              <a:solidFill>
                <a:srgbClr val="000000"/>
              </a:solidFill>
              <a:latin typeface="Arial"/>
              <a:ea typeface="ＭＳ Ｐゴシック" pitchFamily="1" charset="-128"/>
            </a:endParaRPr>
          </a:p>
        </p:txBody>
      </p:sp>
      <p:sp>
        <p:nvSpPr>
          <p:cNvPr id="25613" name="TextBox 6"/>
          <p:cNvSpPr txBox="1">
            <a:spLocks noChangeArrowheads="1"/>
          </p:cNvSpPr>
          <p:nvPr/>
        </p:nvSpPr>
        <p:spPr bwMode="auto">
          <a:xfrm>
            <a:off x="3429000" y="1721207"/>
            <a:ext cx="1409700" cy="584200"/>
          </a:xfrm>
          <a:prstGeom prst="rect">
            <a:avLst/>
          </a:prstGeom>
          <a:noFill/>
          <a:ln w="9525">
            <a:noFill/>
            <a:miter lim="800000"/>
            <a:headEnd/>
            <a:tailEnd/>
          </a:ln>
        </p:spPr>
        <p:txBody>
          <a:bodyPr>
            <a:spAutoFit/>
          </a:bodyPr>
          <a:lstStyle/>
          <a:p>
            <a:pPr algn="ctr">
              <a:spcBef>
                <a:spcPts val="0"/>
              </a:spcBef>
            </a:pPr>
            <a:r>
              <a:rPr lang="en-US">
                <a:solidFill>
                  <a:srgbClr val="000000"/>
                </a:solidFill>
                <a:latin typeface="Arial"/>
                <a:ea typeface="ＭＳ Ｐゴシック" pitchFamily="1" charset="-128"/>
              </a:rPr>
              <a:t>Control</a:t>
            </a:r>
          </a:p>
          <a:p>
            <a:pPr algn="ctr">
              <a:spcBef>
                <a:spcPts val="0"/>
              </a:spcBef>
            </a:pPr>
            <a:r>
              <a:rPr lang="en-US">
                <a:solidFill>
                  <a:srgbClr val="000000"/>
                </a:solidFill>
                <a:latin typeface="Arial"/>
                <a:ea typeface="ＭＳ Ｐゴシック" pitchFamily="1" charset="-128"/>
              </a:rPr>
              <a:t>Guidance</a:t>
            </a:r>
          </a:p>
        </p:txBody>
      </p:sp>
      <p:sp>
        <p:nvSpPr>
          <p:cNvPr id="25614" name="Right Arrow 5"/>
          <p:cNvSpPr>
            <a:spLocks noChangeArrowheads="1"/>
          </p:cNvSpPr>
          <p:nvPr/>
        </p:nvSpPr>
        <p:spPr bwMode="auto">
          <a:xfrm rot="7385074">
            <a:off x="4780757" y="3315851"/>
            <a:ext cx="977900" cy="484187"/>
          </a:xfrm>
          <a:prstGeom prst="rightArrow">
            <a:avLst>
              <a:gd name="adj1" fmla="val 50000"/>
              <a:gd name="adj2" fmla="val 50024"/>
            </a:avLst>
          </a:prstGeom>
          <a:noFill/>
          <a:ln w="28575" algn="ctr">
            <a:solidFill>
              <a:schemeClr val="tx1"/>
            </a:solidFill>
            <a:round/>
            <a:headEnd/>
            <a:tailEnd/>
          </a:ln>
        </p:spPr>
        <p:txBody>
          <a:bodyPr anchor="ctr"/>
          <a:lstStyle/>
          <a:p>
            <a:pPr algn="ctr">
              <a:spcBef>
                <a:spcPts val="0"/>
              </a:spcBef>
            </a:pPr>
            <a:endParaRPr lang="en-US" sz="2000">
              <a:solidFill>
                <a:srgbClr val="000000"/>
              </a:solidFill>
              <a:latin typeface="Arial"/>
              <a:ea typeface="ＭＳ Ｐゴシック" pitchFamily="1" charset="-128"/>
            </a:endParaRPr>
          </a:p>
        </p:txBody>
      </p:sp>
      <p:sp>
        <p:nvSpPr>
          <p:cNvPr id="25615" name="TextBox 6"/>
          <p:cNvSpPr txBox="1">
            <a:spLocks noChangeArrowheads="1"/>
          </p:cNvSpPr>
          <p:nvPr/>
        </p:nvSpPr>
        <p:spPr bwMode="auto">
          <a:xfrm>
            <a:off x="3657600" y="3092807"/>
            <a:ext cx="1511300" cy="584200"/>
          </a:xfrm>
          <a:prstGeom prst="rect">
            <a:avLst/>
          </a:prstGeom>
          <a:noFill/>
          <a:ln w="9525">
            <a:noFill/>
            <a:miter lim="800000"/>
            <a:headEnd/>
            <a:tailEnd/>
          </a:ln>
        </p:spPr>
        <p:txBody>
          <a:bodyPr>
            <a:spAutoFit/>
          </a:bodyPr>
          <a:lstStyle/>
          <a:p>
            <a:pPr algn="r">
              <a:spcBef>
                <a:spcPts val="0"/>
              </a:spcBef>
            </a:pPr>
            <a:r>
              <a:rPr lang="en-US">
                <a:solidFill>
                  <a:srgbClr val="000000"/>
                </a:solidFill>
                <a:latin typeface="Arial"/>
                <a:ea typeface="ＭＳ Ｐゴシック" pitchFamily="1" charset="-128"/>
              </a:rPr>
              <a:t>Deployed on</a:t>
            </a:r>
          </a:p>
          <a:p>
            <a:pPr algn="r">
              <a:spcBef>
                <a:spcPts val="0"/>
              </a:spcBef>
            </a:pPr>
            <a:r>
              <a:rPr lang="en-US">
                <a:solidFill>
                  <a:srgbClr val="000000"/>
                </a:solidFill>
                <a:latin typeface="Arial"/>
                <a:ea typeface="ＭＳ Ｐゴシック" pitchFamily="1" charset="-128"/>
              </a:rPr>
              <a:t>Utilizes</a:t>
            </a:r>
          </a:p>
        </p:txBody>
      </p:sp>
      <p:sp>
        <p:nvSpPr>
          <p:cNvPr id="25616" name="Right Arrow 5"/>
          <p:cNvSpPr>
            <a:spLocks noChangeArrowheads="1"/>
          </p:cNvSpPr>
          <p:nvPr/>
        </p:nvSpPr>
        <p:spPr bwMode="auto">
          <a:xfrm rot="3532127">
            <a:off x="2486026" y="3470632"/>
            <a:ext cx="977900" cy="485775"/>
          </a:xfrm>
          <a:prstGeom prst="leftRightArrow">
            <a:avLst>
              <a:gd name="adj1" fmla="val 50000"/>
              <a:gd name="adj2" fmla="val 50001"/>
            </a:avLst>
          </a:prstGeom>
          <a:noFill/>
          <a:ln w="28575" algn="ctr">
            <a:solidFill>
              <a:schemeClr val="tx1"/>
            </a:solidFill>
            <a:round/>
            <a:headEnd/>
            <a:tailEnd/>
          </a:ln>
        </p:spPr>
        <p:txBody>
          <a:bodyPr anchor="ctr"/>
          <a:lstStyle/>
          <a:p>
            <a:pPr algn="ctr">
              <a:spcBef>
                <a:spcPts val="0"/>
              </a:spcBef>
            </a:pPr>
            <a:endParaRPr lang="en-US" sz="2000">
              <a:solidFill>
                <a:srgbClr val="000000"/>
              </a:solidFill>
              <a:latin typeface="Arial"/>
              <a:ea typeface="ＭＳ Ｐゴシック" pitchFamily="1" charset="-128"/>
            </a:endParaRPr>
          </a:p>
        </p:txBody>
      </p:sp>
      <p:sp>
        <p:nvSpPr>
          <p:cNvPr id="25617" name="TextBox 6"/>
          <p:cNvSpPr txBox="1">
            <a:spLocks noChangeArrowheads="1"/>
          </p:cNvSpPr>
          <p:nvPr/>
        </p:nvSpPr>
        <p:spPr bwMode="auto">
          <a:xfrm>
            <a:off x="838200" y="4007207"/>
            <a:ext cx="2413000" cy="584200"/>
          </a:xfrm>
          <a:prstGeom prst="rect">
            <a:avLst/>
          </a:prstGeom>
          <a:noFill/>
          <a:ln w="9525">
            <a:noFill/>
            <a:miter lim="800000"/>
            <a:headEnd/>
            <a:tailEnd/>
          </a:ln>
        </p:spPr>
        <p:txBody>
          <a:bodyPr>
            <a:spAutoFit/>
          </a:bodyPr>
          <a:lstStyle/>
          <a:p>
            <a:pPr algn="ctr">
              <a:spcBef>
                <a:spcPts val="0"/>
              </a:spcBef>
            </a:pPr>
            <a:r>
              <a:rPr lang="en-US">
                <a:solidFill>
                  <a:srgbClr val="000000"/>
                </a:solidFill>
                <a:latin typeface="Arial"/>
                <a:ea typeface="ＭＳ Ｐゴシック" pitchFamily="1" charset="-128"/>
              </a:rPr>
              <a:t>Physical interface</a:t>
            </a:r>
          </a:p>
          <a:p>
            <a:pPr algn="ctr">
              <a:spcBef>
                <a:spcPts val="0"/>
              </a:spcBef>
            </a:pPr>
            <a:r>
              <a:rPr lang="en-US">
                <a:solidFill>
                  <a:srgbClr val="000000"/>
                </a:solidFill>
                <a:latin typeface="Arial"/>
                <a:ea typeface="ＭＳ Ｐゴシック" pitchFamily="1" charset="-128"/>
              </a:rPr>
              <a:t>Platform component</a:t>
            </a:r>
          </a:p>
        </p:txBody>
      </p:sp>
      <p:sp>
        <p:nvSpPr>
          <p:cNvPr id="25618" name="Rounded Rectangle 35"/>
          <p:cNvSpPr>
            <a:spLocks noChangeArrowheads="1"/>
          </p:cNvSpPr>
          <p:nvPr/>
        </p:nvSpPr>
        <p:spPr bwMode="auto">
          <a:xfrm>
            <a:off x="3581400" y="5225177"/>
            <a:ext cx="5257800" cy="1328023"/>
          </a:xfrm>
          <a:prstGeom prst="roundRect">
            <a:avLst>
              <a:gd name="adj" fmla="val 16667"/>
            </a:avLst>
          </a:prstGeom>
          <a:solidFill>
            <a:srgbClr val="92D050"/>
          </a:solidFill>
          <a:ln w="6350" algn="ctr">
            <a:noFill/>
            <a:round/>
            <a:headEnd/>
            <a:tailEnd/>
          </a:ln>
        </p:spPr>
        <p:txBody>
          <a:bodyPr anchor="ctr">
            <a:spAutoFit/>
          </a:bodyPr>
          <a:lstStyle/>
          <a:p>
            <a:pPr algn="ctr">
              <a:spcBef>
                <a:spcPts val="0"/>
              </a:spcBef>
            </a:pPr>
            <a:r>
              <a:rPr lang="en-US" sz="1800">
                <a:solidFill>
                  <a:srgbClr val="000000"/>
                </a:solidFill>
                <a:latin typeface="Arial"/>
                <a:ea typeface="ＭＳ Ｐゴシック" pitchFamily="1" charset="-128"/>
              </a:rPr>
              <a:t>AADL focuses on interaction between the three major elements of a software-intensive system based on architectural abstractions of each.</a:t>
            </a:r>
            <a:endParaRPr lang="en-US">
              <a:solidFill>
                <a:srgbClr val="000000"/>
              </a:solidFill>
              <a:latin typeface="Arial"/>
              <a:ea typeface="ＭＳ Ｐゴシック" pitchFamily="1" charset="-128"/>
            </a:endParaRPr>
          </a:p>
        </p:txBody>
      </p:sp>
      <p:pic>
        <p:nvPicPr>
          <p:cNvPr id="25619" name="Picture 4"/>
          <p:cNvPicPr>
            <a:picLocks noChangeAspect="1" noChangeArrowheads="1"/>
          </p:cNvPicPr>
          <p:nvPr/>
        </p:nvPicPr>
        <p:blipFill>
          <a:blip r:embed="rId8" cstate="print"/>
          <a:srcRect/>
          <a:stretch>
            <a:fillRect/>
          </a:stretch>
        </p:blipFill>
        <p:spPr bwMode="auto">
          <a:xfrm>
            <a:off x="5791200" y="3116620"/>
            <a:ext cx="2909888" cy="935037"/>
          </a:xfrm>
          <a:prstGeom prst="rect">
            <a:avLst/>
          </a:prstGeom>
          <a:noFill/>
          <a:ln w="9525">
            <a:solidFill>
              <a:schemeClr val="tx1"/>
            </a:solidFill>
            <a:miter lim="800000"/>
            <a:headEnd/>
            <a:tailEnd/>
          </a:ln>
        </p:spPr>
      </p:pic>
      <p:pic>
        <p:nvPicPr>
          <p:cNvPr id="25620" name="Picture 3"/>
          <p:cNvPicPr>
            <a:picLocks noChangeAspect="1" noChangeArrowheads="1"/>
          </p:cNvPicPr>
          <p:nvPr/>
        </p:nvPicPr>
        <p:blipFill>
          <a:blip r:embed="rId9" cstate="print"/>
          <a:srcRect/>
          <a:stretch>
            <a:fillRect/>
          </a:stretch>
        </p:blipFill>
        <p:spPr bwMode="auto">
          <a:xfrm>
            <a:off x="6324600" y="1745020"/>
            <a:ext cx="1600200" cy="1233487"/>
          </a:xfrm>
          <a:prstGeom prst="rect">
            <a:avLst/>
          </a:prstGeom>
          <a:noFill/>
          <a:ln w="38100">
            <a:solidFill>
              <a:schemeClr val="tx1"/>
            </a:solidFill>
            <a:miter lim="800000"/>
            <a:headEnd/>
            <a:tailEnd/>
          </a:ln>
        </p:spPr>
      </p:pic>
      <p:sp>
        <p:nvSpPr>
          <p:cNvPr id="25621" name="Rounded Rectangle 11"/>
          <p:cNvSpPr>
            <a:spLocks noChangeArrowheads="1"/>
          </p:cNvSpPr>
          <p:nvPr/>
        </p:nvSpPr>
        <p:spPr bwMode="auto">
          <a:xfrm>
            <a:off x="4724400" y="2102207"/>
            <a:ext cx="2590800" cy="863600"/>
          </a:xfrm>
          <a:prstGeom prst="roundRect">
            <a:avLst>
              <a:gd name="adj" fmla="val 16667"/>
            </a:avLst>
          </a:prstGeom>
          <a:solidFill>
            <a:srgbClr val="B2B2B2"/>
          </a:solidFill>
          <a:ln w="28575" algn="ctr">
            <a:solidFill>
              <a:schemeClr val="tx1"/>
            </a:solidFill>
            <a:round/>
            <a:headEnd/>
            <a:tailEnd/>
          </a:ln>
        </p:spPr>
        <p:txBody>
          <a:bodyPr anchor="ctr"/>
          <a:lstStyle/>
          <a:p>
            <a:pPr algn="ctr">
              <a:spcBef>
                <a:spcPts val="0"/>
              </a:spcBef>
            </a:pPr>
            <a:r>
              <a:rPr lang="en-US">
                <a:solidFill>
                  <a:srgbClr val="000000"/>
                </a:solidFill>
                <a:latin typeface="Arial"/>
                <a:ea typeface="ＭＳ Ｐゴシック" pitchFamily="1" charset="-128"/>
              </a:rPr>
              <a:t>Embedded Application Software</a:t>
            </a:r>
          </a:p>
          <a:p>
            <a:pPr algn="ctr">
              <a:spcBef>
                <a:spcPts val="0"/>
              </a:spcBef>
            </a:pPr>
            <a:r>
              <a:rPr lang="en-US">
                <a:solidFill>
                  <a:srgbClr val="000000"/>
                </a:solidFill>
                <a:latin typeface="Arial"/>
                <a:ea typeface="ＭＳ Ｐゴシック" pitchFamily="1" charset="-128"/>
              </a:rPr>
              <a:t>Flight control &amp; Mission</a:t>
            </a:r>
          </a:p>
        </p:txBody>
      </p:sp>
      <p:sp>
        <p:nvSpPr>
          <p:cNvPr id="25622" name="TextBox 6"/>
          <p:cNvSpPr txBox="1">
            <a:spLocks noChangeArrowheads="1"/>
          </p:cNvSpPr>
          <p:nvPr/>
        </p:nvSpPr>
        <p:spPr bwMode="auto">
          <a:xfrm>
            <a:off x="7543800" y="2735620"/>
            <a:ext cx="1600200" cy="338137"/>
          </a:xfrm>
          <a:prstGeom prst="rect">
            <a:avLst/>
          </a:prstGeom>
          <a:solidFill>
            <a:srgbClr val="FFC000"/>
          </a:solidFill>
          <a:ln w="9525">
            <a:noFill/>
            <a:miter lim="800000"/>
            <a:headEnd/>
            <a:tailEnd/>
          </a:ln>
        </p:spPr>
        <p:txBody>
          <a:bodyPr>
            <a:spAutoFit/>
          </a:bodyPr>
          <a:lstStyle/>
          <a:p>
            <a:pPr algn="ctr">
              <a:spcBef>
                <a:spcPts val="0"/>
              </a:spcBef>
            </a:pPr>
            <a:r>
              <a:rPr lang="en-US">
                <a:solidFill>
                  <a:srgbClr val="000000"/>
                </a:solidFill>
                <a:latin typeface="Arial"/>
                <a:ea typeface="ＭＳ Ｐゴシック" pitchFamily="1" charset="-128"/>
              </a:rPr>
              <a:t>The Software</a:t>
            </a:r>
          </a:p>
        </p:txBody>
      </p:sp>
      <p:sp>
        <p:nvSpPr>
          <p:cNvPr id="25623" name="TextBox 6"/>
          <p:cNvSpPr txBox="1">
            <a:spLocks noChangeArrowheads="1"/>
          </p:cNvSpPr>
          <p:nvPr/>
        </p:nvSpPr>
        <p:spPr bwMode="auto">
          <a:xfrm>
            <a:off x="5257800" y="1295400"/>
            <a:ext cx="2895600" cy="830997"/>
          </a:xfrm>
          <a:prstGeom prst="rect">
            <a:avLst/>
          </a:prstGeom>
          <a:solidFill>
            <a:schemeClr val="accent1">
              <a:lumMod val="60000"/>
              <a:lumOff val="40000"/>
            </a:schemeClr>
          </a:solidFill>
          <a:ln w="9525">
            <a:noFill/>
            <a:miter lim="800000"/>
            <a:headEnd/>
            <a:tailEnd/>
          </a:ln>
        </p:spPr>
        <p:txBody>
          <a:bodyPr wrap="square">
            <a:spAutoFit/>
          </a:bodyPr>
          <a:lstStyle/>
          <a:p>
            <a:pPr algn="ctr">
              <a:spcBef>
                <a:spcPts val="0"/>
              </a:spcBef>
            </a:pPr>
            <a:r>
              <a:rPr lang="en-US" dirty="0" smtClean="0">
                <a:solidFill>
                  <a:srgbClr val="000000"/>
                </a:solidFill>
                <a:latin typeface="Arial"/>
                <a:ea typeface="ＭＳ Ｐゴシック" pitchFamily="1" charset="-128"/>
              </a:rPr>
              <a:t>Software design architecture &amp; software </a:t>
            </a:r>
            <a:r>
              <a:rPr lang="en-US" dirty="0">
                <a:solidFill>
                  <a:srgbClr val="000000"/>
                </a:solidFill>
                <a:latin typeface="Arial"/>
                <a:ea typeface="ＭＳ Ｐゴシック" pitchFamily="1" charset="-128"/>
              </a:rPr>
              <a:t>runtime architecture</a:t>
            </a:r>
          </a:p>
        </p:txBody>
      </p:sp>
      <p:sp>
        <p:nvSpPr>
          <p:cNvPr id="25" name="TextBox 24"/>
          <p:cNvSpPr txBox="1"/>
          <p:nvPr/>
        </p:nvSpPr>
        <p:spPr>
          <a:xfrm>
            <a:off x="586596" y="5805577"/>
            <a:ext cx="2167581" cy="1200329"/>
          </a:xfrm>
          <a:prstGeom prst="rect">
            <a:avLst/>
          </a:prstGeom>
          <a:noFill/>
        </p:spPr>
        <p:txBody>
          <a:bodyPr wrap="none" rtlCol="0">
            <a:spAutoFit/>
          </a:bodyPr>
          <a:lstStyle/>
          <a:p>
            <a:r>
              <a:rPr lang="en-US" sz="1200" dirty="0" smtClean="0">
                <a:solidFill>
                  <a:srgbClr val="000000"/>
                </a:solidFill>
              </a:rPr>
              <a:t>Designed to support</a:t>
            </a:r>
          </a:p>
          <a:p>
            <a:r>
              <a:rPr lang="en-US" sz="1200" dirty="0" smtClean="0">
                <a:solidFill>
                  <a:srgbClr val="000000"/>
                </a:solidFill>
              </a:rPr>
              <a:t>Predictive Arch Analysis</a:t>
            </a:r>
          </a:p>
          <a:p>
            <a:r>
              <a:rPr lang="en-US" sz="1200" dirty="0" smtClean="0">
                <a:solidFill>
                  <a:srgbClr val="000000"/>
                </a:solidFill>
              </a:rPr>
              <a:t>Incremental development</a:t>
            </a:r>
          </a:p>
          <a:p>
            <a:r>
              <a:rPr lang="en-US" sz="1200" dirty="0" smtClean="0">
                <a:solidFill>
                  <a:srgbClr val="000000"/>
                </a:solidFill>
              </a:rPr>
              <a:t>Standard strong semantics</a:t>
            </a:r>
          </a:p>
          <a:p>
            <a:r>
              <a:rPr lang="en-US" sz="1200" dirty="0" smtClean="0">
                <a:solidFill>
                  <a:srgbClr val="000000"/>
                </a:solidFill>
              </a:rPr>
              <a:t>Analysis driven synthesis </a:t>
            </a:r>
          </a:p>
          <a:p>
            <a:endParaRPr lang="en-US" sz="1200" dirty="0">
              <a:solidFill>
                <a:srgbClr val="00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38138" y="0"/>
            <a:ext cx="8501062" cy="553998"/>
          </a:xfrm>
        </p:spPr>
        <p:txBody>
          <a:bodyPr/>
          <a:lstStyle/>
          <a:p>
            <a:pPr>
              <a:defRPr/>
            </a:pPr>
            <a:r>
              <a:rPr lang="en-US" sz="2000" kern="1200" dirty="0" smtClean="0"/>
              <a:t>AADL supports: </a:t>
            </a:r>
            <a:r>
              <a:rPr lang="en-US" sz="2000" i="1" kern="1200" dirty="0" smtClean="0"/>
              <a:t>Single-Model, Incremental</a:t>
            </a:r>
            <a:br>
              <a:rPr lang="en-US" sz="2000" i="1" kern="1200" dirty="0" smtClean="0"/>
            </a:br>
            <a:r>
              <a:rPr lang="en-US" sz="2000" i="1" kern="1200" dirty="0" smtClean="0"/>
              <a:t>Multi-Dimensional Analysis – Impact early discovery</a:t>
            </a:r>
          </a:p>
        </p:txBody>
      </p:sp>
      <p:pic>
        <p:nvPicPr>
          <p:cNvPr id="52227" name="Picture 6" descr="Arch_Model"/>
          <p:cNvPicPr>
            <a:picLocks noChangeAspect="1" noChangeArrowheads="1"/>
          </p:cNvPicPr>
          <p:nvPr/>
        </p:nvPicPr>
        <p:blipFill>
          <a:blip r:embed="rId3" cstate="print"/>
          <a:srcRect/>
          <a:stretch>
            <a:fillRect/>
          </a:stretch>
        </p:blipFill>
        <p:spPr bwMode="auto">
          <a:xfrm>
            <a:off x="1219200" y="1295400"/>
            <a:ext cx="6781800" cy="4670425"/>
          </a:xfrm>
          <a:prstGeom prst="rect">
            <a:avLst/>
          </a:prstGeom>
          <a:noFill/>
          <a:ln w="12700">
            <a:noFill/>
            <a:miter lim="800000"/>
            <a:headEnd/>
            <a:tailEnd/>
          </a:ln>
        </p:spPr>
      </p:pic>
      <p:sp>
        <p:nvSpPr>
          <p:cNvPr id="4" name="Freeform 3"/>
          <p:cNvSpPr>
            <a:spLocks noChangeArrowheads="1"/>
          </p:cNvSpPr>
          <p:nvPr/>
        </p:nvSpPr>
        <p:spPr bwMode="auto">
          <a:xfrm>
            <a:off x="519113" y="2054225"/>
            <a:ext cx="3197225" cy="1084263"/>
          </a:xfrm>
          <a:custGeom>
            <a:avLst/>
            <a:gdLst>
              <a:gd name="T0" fmla="*/ 3207377 w 3196743"/>
              <a:gd name="T1" fmla="*/ 178202 h 1083869"/>
              <a:gd name="T2" fmla="*/ 506421 w 3196743"/>
              <a:gd name="T3" fmla="*/ 126590 h 1083869"/>
              <a:gd name="T4" fmla="*/ 168803 w 3196743"/>
              <a:gd name="T5" fmla="*/ 937713 h 1083869"/>
              <a:gd name="T6" fmla="*/ 623860 w 3196743"/>
              <a:gd name="T7" fmla="*/ 1055700 h 1083869"/>
              <a:gd name="T8" fmla="*/ 0 60000 65536"/>
              <a:gd name="T9" fmla="*/ 0 60000 65536"/>
              <a:gd name="T10" fmla="*/ 0 60000 65536"/>
              <a:gd name="T11" fmla="*/ 0 60000 65536"/>
              <a:gd name="T12" fmla="*/ 0 w 3196743"/>
              <a:gd name="T13" fmla="*/ 0 h 1083869"/>
              <a:gd name="T14" fmla="*/ 3196743 w 3196743"/>
              <a:gd name="T15" fmla="*/ 1083869 h 1083869"/>
            </a:gdLst>
            <a:ahLst/>
            <a:cxnLst>
              <a:cxn ang="T8">
                <a:pos x="T0" y="T1"/>
              </a:cxn>
              <a:cxn ang="T9">
                <a:pos x="T2" y="T3"/>
              </a:cxn>
              <a:cxn ang="T10">
                <a:pos x="T4" y="T5"/>
              </a:cxn>
              <a:cxn ang="T11">
                <a:pos x="T6" y="T7"/>
              </a:cxn>
            </a:cxnLst>
            <a:rect l="T12" t="T13" r="T14" b="T15"/>
            <a:pathLst>
              <a:path w="3196743" h="1083869">
                <a:moveTo>
                  <a:pt x="3196743" y="176784"/>
                </a:moveTo>
                <a:cubicBezTo>
                  <a:pt x="2103120" y="88392"/>
                  <a:pt x="1009498" y="0"/>
                  <a:pt x="504749" y="125578"/>
                </a:cubicBezTo>
                <a:cubicBezTo>
                  <a:pt x="0" y="251156"/>
                  <a:pt x="148743" y="776631"/>
                  <a:pt x="168250" y="930250"/>
                </a:cubicBezTo>
                <a:cubicBezTo>
                  <a:pt x="187757" y="1083869"/>
                  <a:pt x="404774" y="1065581"/>
                  <a:pt x="621792" y="1047293"/>
                </a:cubicBezTo>
              </a:path>
            </a:pathLst>
          </a:custGeom>
          <a:noFill/>
          <a:ln w="12700" algn="ctr">
            <a:solidFill>
              <a:srgbClr val="0070C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5" name="Freeform 4"/>
          <p:cNvSpPr>
            <a:spLocks noChangeArrowheads="1"/>
          </p:cNvSpPr>
          <p:nvPr/>
        </p:nvSpPr>
        <p:spPr bwMode="auto">
          <a:xfrm>
            <a:off x="311150" y="1808163"/>
            <a:ext cx="3441700" cy="4371975"/>
          </a:xfrm>
          <a:custGeom>
            <a:avLst/>
            <a:gdLst>
              <a:gd name="T0" fmla="*/ 3439558 w 3441802"/>
              <a:gd name="T1" fmla="*/ 422909 h 4372051"/>
              <a:gd name="T2" fmla="*/ 559261 w 3441802"/>
              <a:gd name="T3" fmla="*/ 181595 h 4372051"/>
              <a:gd name="T4" fmla="*/ 84081 w 3441802"/>
              <a:gd name="T5" fmla="*/ 1512479 h 4372051"/>
              <a:gd name="T6" fmla="*/ 544630 w 3441802"/>
              <a:gd name="T7" fmla="*/ 3940181 h 4372051"/>
              <a:gd name="T8" fmla="*/ 1626576 w 3441802"/>
              <a:gd name="T9" fmla="*/ 4093755 h 4372051"/>
              <a:gd name="T10" fmla="*/ 0 60000 65536"/>
              <a:gd name="T11" fmla="*/ 0 60000 65536"/>
              <a:gd name="T12" fmla="*/ 0 60000 65536"/>
              <a:gd name="T13" fmla="*/ 0 60000 65536"/>
              <a:gd name="T14" fmla="*/ 0 60000 65536"/>
              <a:gd name="T15" fmla="*/ 0 w 3441802"/>
              <a:gd name="T16" fmla="*/ 0 h 4372051"/>
              <a:gd name="T17" fmla="*/ 3441802 w 3441802"/>
              <a:gd name="T18" fmla="*/ 4372051 h 4372051"/>
            </a:gdLst>
            <a:ahLst/>
            <a:cxnLst>
              <a:cxn ang="T10">
                <a:pos x="T0" y="T1"/>
              </a:cxn>
              <a:cxn ang="T11">
                <a:pos x="T2" y="T3"/>
              </a:cxn>
              <a:cxn ang="T12">
                <a:pos x="T4" y="T5"/>
              </a:cxn>
              <a:cxn ang="T13">
                <a:pos x="T6" y="T7"/>
              </a:cxn>
              <a:cxn ang="T14">
                <a:pos x="T8" y="T9"/>
              </a:cxn>
            </a:cxnLst>
            <a:rect l="T15" t="T16" r="T17" b="T18"/>
            <a:pathLst>
              <a:path w="3441802" h="4372051">
                <a:moveTo>
                  <a:pt x="3441802" y="423063"/>
                </a:moveTo>
                <a:cubicBezTo>
                  <a:pt x="2280514" y="211531"/>
                  <a:pt x="1119226" y="0"/>
                  <a:pt x="559613" y="181661"/>
                </a:cubicBezTo>
                <a:cubicBezTo>
                  <a:pt x="0" y="363322"/>
                  <a:pt x="86563" y="886359"/>
                  <a:pt x="84125" y="1513028"/>
                </a:cubicBezTo>
                <a:cubicBezTo>
                  <a:pt x="81687" y="2139697"/>
                  <a:pt x="287731" y="3511297"/>
                  <a:pt x="544982" y="3941674"/>
                </a:cubicBezTo>
                <a:cubicBezTo>
                  <a:pt x="802233" y="4372051"/>
                  <a:pt x="1214932" y="4233672"/>
                  <a:pt x="1627632" y="4095293"/>
                </a:cubicBezTo>
              </a:path>
            </a:pathLst>
          </a:custGeom>
          <a:noFill/>
          <a:ln w="12700" algn="ctr">
            <a:solidFill>
              <a:srgbClr val="0070C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7" name="Freeform 6"/>
          <p:cNvSpPr>
            <a:spLocks noChangeArrowheads="1"/>
          </p:cNvSpPr>
          <p:nvPr/>
        </p:nvSpPr>
        <p:spPr bwMode="auto">
          <a:xfrm>
            <a:off x="612775" y="3306763"/>
            <a:ext cx="1339850" cy="2741612"/>
          </a:xfrm>
          <a:custGeom>
            <a:avLst/>
            <a:gdLst>
              <a:gd name="T0" fmla="*/ 1338800 w 1339900"/>
              <a:gd name="T1" fmla="*/ 2538165 h 2741980"/>
              <a:gd name="T2" fmla="*/ 600581 w 1339900"/>
              <a:gd name="T3" fmla="*/ 2465233 h 2741980"/>
              <a:gd name="T4" fmla="*/ 88935 w 1339900"/>
              <a:gd name="T5" fmla="*/ 926285 h 2741980"/>
              <a:gd name="T6" fmla="*/ 67012 w 1339900"/>
              <a:gd name="T7" fmla="*/ 313629 h 2741980"/>
              <a:gd name="T8" fmla="*/ 242422 w 1339900"/>
              <a:gd name="T9" fmla="*/ 51052 h 2741980"/>
              <a:gd name="T10" fmla="*/ 498234 w 1339900"/>
              <a:gd name="T11" fmla="*/ 7293 h 2741980"/>
              <a:gd name="T12" fmla="*/ 0 60000 65536"/>
              <a:gd name="T13" fmla="*/ 0 60000 65536"/>
              <a:gd name="T14" fmla="*/ 0 60000 65536"/>
              <a:gd name="T15" fmla="*/ 0 60000 65536"/>
              <a:gd name="T16" fmla="*/ 0 60000 65536"/>
              <a:gd name="T17" fmla="*/ 0 60000 65536"/>
              <a:gd name="T18" fmla="*/ 0 w 1339900"/>
              <a:gd name="T19" fmla="*/ 0 h 2741980"/>
              <a:gd name="T20" fmla="*/ 1339900 w 1339900"/>
              <a:gd name="T21" fmla="*/ 2741980 h 2741980"/>
            </a:gdLst>
            <a:ahLst/>
            <a:cxnLst>
              <a:cxn ang="T12">
                <a:pos x="T0" y="T1"/>
              </a:cxn>
              <a:cxn ang="T13">
                <a:pos x="T2" y="T3"/>
              </a:cxn>
              <a:cxn ang="T14">
                <a:pos x="T4" y="T5"/>
              </a:cxn>
              <a:cxn ang="T15">
                <a:pos x="T6" y="T7"/>
              </a:cxn>
              <a:cxn ang="T16">
                <a:pos x="T8" y="T9"/>
              </a:cxn>
              <a:cxn ang="T17">
                <a:pos x="T10" y="T11"/>
              </a:cxn>
            </a:cxnLst>
            <a:rect l="T18" t="T19" r="T20" b="T21"/>
            <a:pathLst>
              <a:path w="1339900" h="2741980">
                <a:moveTo>
                  <a:pt x="1339900" y="2545689"/>
                </a:moveTo>
                <a:cubicBezTo>
                  <a:pt x="1074724" y="2643834"/>
                  <a:pt x="809548" y="2741980"/>
                  <a:pt x="601065" y="2472537"/>
                </a:cubicBezTo>
                <a:cubicBezTo>
                  <a:pt x="392582" y="2203094"/>
                  <a:pt x="178002" y="1288694"/>
                  <a:pt x="89001" y="929030"/>
                </a:cubicBezTo>
                <a:cubicBezTo>
                  <a:pt x="0" y="569366"/>
                  <a:pt x="41453" y="460857"/>
                  <a:pt x="67056" y="314553"/>
                </a:cubicBezTo>
                <a:cubicBezTo>
                  <a:pt x="92659" y="168249"/>
                  <a:pt x="170687" y="102412"/>
                  <a:pt x="242620" y="51206"/>
                </a:cubicBezTo>
                <a:cubicBezTo>
                  <a:pt x="314553" y="0"/>
                  <a:pt x="406602" y="3657"/>
                  <a:pt x="498652" y="7315"/>
                </a:cubicBezTo>
              </a:path>
            </a:pathLst>
          </a:custGeom>
          <a:noFill/>
          <a:ln w="12700" algn="ctr">
            <a:solidFill>
              <a:srgbClr val="0070C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8" name="Freeform 7"/>
          <p:cNvSpPr>
            <a:spLocks noChangeArrowheads="1"/>
          </p:cNvSpPr>
          <p:nvPr/>
        </p:nvSpPr>
        <p:spPr bwMode="auto">
          <a:xfrm>
            <a:off x="1593850" y="5611813"/>
            <a:ext cx="344488" cy="215900"/>
          </a:xfrm>
          <a:custGeom>
            <a:avLst/>
            <a:gdLst>
              <a:gd name="T0" fmla="*/ 333240 w 345033"/>
              <a:gd name="T1" fmla="*/ 205734 h 215798"/>
              <a:gd name="T2" fmla="*/ 128349 w 345033"/>
              <a:gd name="T3" fmla="*/ 198342 h 215798"/>
              <a:gd name="T4" fmla="*/ 8248 w 345033"/>
              <a:gd name="T5" fmla="*/ 87465 h 215798"/>
              <a:gd name="T6" fmla="*/ 78894 w 345033"/>
              <a:gd name="T7" fmla="*/ 13543 h 215798"/>
              <a:gd name="T8" fmla="*/ 297914 w 345033"/>
              <a:gd name="T9" fmla="*/ 6162 h 215798"/>
              <a:gd name="T10" fmla="*/ 0 60000 65536"/>
              <a:gd name="T11" fmla="*/ 0 60000 65536"/>
              <a:gd name="T12" fmla="*/ 0 60000 65536"/>
              <a:gd name="T13" fmla="*/ 0 60000 65536"/>
              <a:gd name="T14" fmla="*/ 0 60000 65536"/>
              <a:gd name="T15" fmla="*/ 0 w 345033"/>
              <a:gd name="T16" fmla="*/ 0 h 215798"/>
              <a:gd name="T17" fmla="*/ 345033 w 345033"/>
              <a:gd name="T18" fmla="*/ 215798 h 215798"/>
            </a:gdLst>
            <a:ahLst/>
            <a:cxnLst>
              <a:cxn ang="T10">
                <a:pos x="T0" y="T1"/>
              </a:cxn>
              <a:cxn ang="T11">
                <a:pos x="T2" y="T3"/>
              </a:cxn>
              <a:cxn ang="T12">
                <a:pos x="T4" y="T5"/>
              </a:cxn>
              <a:cxn ang="T13">
                <a:pos x="T6" y="T7"/>
              </a:cxn>
              <a:cxn ang="T14">
                <a:pos x="T8" y="T9"/>
              </a:cxn>
            </a:cxnLst>
            <a:rect l="T15" t="T16" r="T17" b="T18"/>
            <a:pathLst>
              <a:path w="345033" h="215798">
                <a:moveTo>
                  <a:pt x="345033" y="203606"/>
                </a:moveTo>
                <a:cubicBezTo>
                  <a:pt x="267004" y="209702"/>
                  <a:pt x="188975" y="215798"/>
                  <a:pt x="132892" y="196291"/>
                </a:cubicBezTo>
                <a:cubicBezTo>
                  <a:pt x="76809" y="176784"/>
                  <a:pt x="17068" y="117043"/>
                  <a:pt x="8534" y="86563"/>
                </a:cubicBezTo>
                <a:cubicBezTo>
                  <a:pt x="0" y="56083"/>
                  <a:pt x="31699" y="26822"/>
                  <a:pt x="81686" y="13411"/>
                </a:cubicBezTo>
                <a:cubicBezTo>
                  <a:pt x="131673" y="0"/>
                  <a:pt x="220065" y="3048"/>
                  <a:pt x="308457" y="6096"/>
                </a:cubicBezTo>
              </a:path>
            </a:pathLst>
          </a:custGeom>
          <a:noFill/>
          <a:ln w="12700" algn="ctr">
            <a:solidFill>
              <a:srgbClr val="0070C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9" name="Freeform 8"/>
          <p:cNvSpPr>
            <a:spLocks noChangeArrowheads="1"/>
          </p:cNvSpPr>
          <p:nvPr/>
        </p:nvSpPr>
        <p:spPr bwMode="auto">
          <a:xfrm>
            <a:off x="706438" y="3144838"/>
            <a:ext cx="420687" cy="477837"/>
          </a:xfrm>
          <a:custGeom>
            <a:avLst/>
            <a:gdLst>
              <a:gd name="T0" fmla="*/ 422010 w 420624"/>
              <a:gd name="T1" fmla="*/ 0 h 477927"/>
              <a:gd name="T2" fmla="*/ 69714 w 420624"/>
              <a:gd name="T3" fmla="*/ 167546 h 477927"/>
              <a:gd name="T4" fmla="*/ 55040 w 420624"/>
              <a:gd name="T5" fmla="*/ 429815 h 477927"/>
              <a:gd name="T6" fmla="*/ 399998 w 420624"/>
              <a:gd name="T7" fmla="*/ 444379 h 477927"/>
              <a:gd name="T8" fmla="*/ 399998 w 420624"/>
              <a:gd name="T9" fmla="*/ 444379 h 477927"/>
              <a:gd name="T10" fmla="*/ 0 60000 65536"/>
              <a:gd name="T11" fmla="*/ 0 60000 65536"/>
              <a:gd name="T12" fmla="*/ 0 60000 65536"/>
              <a:gd name="T13" fmla="*/ 0 60000 65536"/>
              <a:gd name="T14" fmla="*/ 0 60000 65536"/>
              <a:gd name="T15" fmla="*/ 0 w 420624"/>
              <a:gd name="T16" fmla="*/ 0 h 477927"/>
              <a:gd name="T17" fmla="*/ 420624 w 420624"/>
              <a:gd name="T18" fmla="*/ 477927 h 477927"/>
            </a:gdLst>
            <a:ahLst/>
            <a:cxnLst>
              <a:cxn ang="T10">
                <a:pos x="T0" y="T1"/>
              </a:cxn>
              <a:cxn ang="T11">
                <a:pos x="T2" y="T3"/>
              </a:cxn>
              <a:cxn ang="T12">
                <a:pos x="T4" y="T5"/>
              </a:cxn>
              <a:cxn ang="T13">
                <a:pos x="T6" y="T7"/>
              </a:cxn>
              <a:cxn ang="T14">
                <a:pos x="T8" y="T9"/>
              </a:cxn>
            </a:cxnLst>
            <a:rect l="T15" t="T16" r="T17" b="T18"/>
            <a:pathLst>
              <a:path w="420624" h="477927">
                <a:moveTo>
                  <a:pt x="420624" y="0"/>
                </a:moveTo>
                <a:cubicBezTo>
                  <a:pt x="275539" y="48158"/>
                  <a:pt x="130454" y="96317"/>
                  <a:pt x="69494" y="168250"/>
                </a:cubicBezTo>
                <a:cubicBezTo>
                  <a:pt x="8534" y="240183"/>
                  <a:pt x="0" y="385267"/>
                  <a:pt x="54864" y="431597"/>
                </a:cubicBezTo>
                <a:cubicBezTo>
                  <a:pt x="109728" y="477927"/>
                  <a:pt x="398678" y="446227"/>
                  <a:pt x="398678" y="446227"/>
                </a:cubicBezTo>
              </a:path>
            </a:pathLst>
          </a:custGeom>
          <a:noFill/>
          <a:ln w="12700" algn="ctr">
            <a:solidFill>
              <a:srgbClr val="0070C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10" name="Freeform 9"/>
          <p:cNvSpPr>
            <a:spLocks noChangeArrowheads="1"/>
          </p:cNvSpPr>
          <p:nvPr/>
        </p:nvSpPr>
        <p:spPr bwMode="auto">
          <a:xfrm>
            <a:off x="5103813" y="5048250"/>
            <a:ext cx="485775" cy="496888"/>
          </a:xfrm>
          <a:custGeom>
            <a:avLst/>
            <a:gdLst>
              <a:gd name="T0" fmla="*/ 497104 w 485242"/>
              <a:gd name="T1" fmla="*/ 0 h 497434"/>
              <a:gd name="T2" fmla="*/ 137391 w 485242"/>
              <a:gd name="T3" fmla="*/ 92829 h 497434"/>
              <a:gd name="T4" fmla="*/ 54956 w 485242"/>
              <a:gd name="T5" fmla="*/ 378451 h 497434"/>
              <a:gd name="T6" fmla="*/ 467129 w 485242"/>
              <a:gd name="T7" fmla="*/ 485560 h 497434"/>
              <a:gd name="T8" fmla="*/ 0 60000 65536"/>
              <a:gd name="T9" fmla="*/ 0 60000 65536"/>
              <a:gd name="T10" fmla="*/ 0 60000 65536"/>
              <a:gd name="T11" fmla="*/ 0 60000 65536"/>
              <a:gd name="T12" fmla="*/ 0 w 485242"/>
              <a:gd name="T13" fmla="*/ 0 h 497434"/>
              <a:gd name="T14" fmla="*/ 485242 w 485242"/>
              <a:gd name="T15" fmla="*/ 497434 h 497434"/>
            </a:gdLst>
            <a:ahLst/>
            <a:cxnLst>
              <a:cxn ang="T8">
                <a:pos x="T0" y="T1"/>
              </a:cxn>
              <a:cxn ang="T9">
                <a:pos x="T2" y="T3"/>
              </a:cxn>
              <a:cxn ang="T10">
                <a:pos x="T4" y="T5"/>
              </a:cxn>
              <a:cxn ang="T11">
                <a:pos x="T6" y="T7"/>
              </a:cxn>
            </a:cxnLst>
            <a:rect l="T12" t="T13" r="T14" b="T15"/>
            <a:pathLst>
              <a:path w="485242" h="497434">
                <a:moveTo>
                  <a:pt x="485242" y="0"/>
                </a:moveTo>
                <a:cubicBezTo>
                  <a:pt x="345643" y="15240"/>
                  <a:pt x="206045" y="30480"/>
                  <a:pt x="134112" y="95098"/>
                </a:cubicBezTo>
                <a:cubicBezTo>
                  <a:pt x="62179" y="159716"/>
                  <a:pt x="0" y="320650"/>
                  <a:pt x="53645" y="387706"/>
                </a:cubicBezTo>
                <a:cubicBezTo>
                  <a:pt x="107290" y="454762"/>
                  <a:pt x="281635" y="476098"/>
                  <a:pt x="455981" y="497434"/>
                </a:cubicBezTo>
              </a:path>
            </a:pathLst>
          </a:custGeom>
          <a:noFill/>
          <a:ln w="12700" algn="ctr">
            <a:solidFill>
              <a:srgbClr val="C0000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52234" name="Freeform 10"/>
          <p:cNvSpPr>
            <a:spLocks noChangeArrowheads="1"/>
          </p:cNvSpPr>
          <p:nvPr/>
        </p:nvSpPr>
        <p:spPr bwMode="auto">
          <a:xfrm>
            <a:off x="4103688" y="5603875"/>
            <a:ext cx="1470025" cy="255588"/>
          </a:xfrm>
          <a:custGeom>
            <a:avLst/>
            <a:gdLst>
              <a:gd name="T0" fmla="*/ 1463111 w 1470355"/>
              <a:gd name="T1" fmla="*/ 0 h 256032"/>
              <a:gd name="T2" fmla="*/ 0 w 1470355"/>
              <a:gd name="T3" fmla="*/ 246440 h 256032"/>
              <a:gd name="T4" fmla="*/ 0 60000 65536"/>
              <a:gd name="T5" fmla="*/ 0 60000 65536"/>
              <a:gd name="T6" fmla="*/ 0 w 1470355"/>
              <a:gd name="T7" fmla="*/ 0 h 256032"/>
              <a:gd name="T8" fmla="*/ 1470355 w 1470355"/>
              <a:gd name="T9" fmla="*/ 256032 h 256032"/>
            </a:gdLst>
            <a:ahLst/>
            <a:cxnLst>
              <a:cxn ang="T4">
                <a:pos x="T0" y="T1"/>
              </a:cxn>
              <a:cxn ang="T5">
                <a:pos x="T2" y="T3"/>
              </a:cxn>
            </a:cxnLst>
            <a:rect l="T6" t="T7" r="T8" b="T9"/>
            <a:pathLst>
              <a:path w="1470355" h="256032">
                <a:moveTo>
                  <a:pt x="1470355" y="0"/>
                </a:moveTo>
                <a:lnTo>
                  <a:pt x="0" y="256032"/>
                </a:lnTo>
              </a:path>
            </a:pathLst>
          </a:custGeom>
          <a:solidFill>
            <a:schemeClr val="accent1"/>
          </a:solidFill>
          <a:ln w="6350" algn="ctr">
            <a:noFill/>
            <a:round/>
            <a:headEnd/>
            <a:tailEn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15" name="Freeform 14"/>
          <p:cNvSpPr>
            <a:spLocks noChangeArrowheads="1"/>
          </p:cNvSpPr>
          <p:nvPr/>
        </p:nvSpPr>
        <p:spPr bwMode="auto">
          <a:xfrm>
            <a:off x="4075113" y="5626100"/>
            <a:ext cx="1579562" cy="255588"/>
          </a:xfrm>
          <a:custGeom>
            <a:avLst/>
            <a:gdLst>
              <a:gd name="T0" fmla="*/ 1568640 w 1580084"/>
              <a:gd name="T1" fmla="*/ 0 h 256032"/>
              <a:gd name="T2" fmla="*/ 1234579 w 1580084"/>
              <a:gd name="T3" fmla="*/ 197152 h 256032"/>
              <a:gd name="T4" fmla="*/ 0 w 1580084"/>
              <a:gd name="T5" fmla="*/ 246440 h 256032"/>
              <a:gd name="T6" fmla="*/ 0 w 1580084"/>
              <a:gd name="T7" fmla="*/ 246440 h 256032"/>
              <a:gd name="T8" fmla="*/ 0 60000 65536"/>
              <a:gd name="T9" fmla="*/ 0 60000 65536"/>
              <a:gd name="T10" fmla="*/ 0 60000 65536"/>
              <a:gd name="T11" fmla="*/ 0 60000 65536"/>
              <a:gd name="T12" fmla="*/ 0 w 1580084"/>
              <a:gd name="T13" fmla="*/ 0 h 256032"/>
              <a:gd name="T14" fmla="*/ 1580084 w 1580084"/>
              <a:gd name="T15" fmla="*/ 256032 h 256032"/>
            </a:gdLst>
            <a:ahLst/>
            <a:cxnLst>
              <a:cxn ang="T8">
                <a:pos x="T0" y="T1"/>
              </a:cxn>
              <a:cxn ang="T9">
                <a:pos x="T2" y="T3"/>
              </a:cxn>
              <a:cxn ang="T10">
                <a:pos x="T4" y="T5"/>
              </a:cxn>
              <a:cxn ang="T11">
                <a:pos x="T6" y="T7"/>
              </a:cxn>
            </a:cxnLst>
            <a:rect l="T12" t="T13" r="T14" b="T15"/>
            <a:pathLst>
              <a:path w="1580084" h="256032">
                <a:moveTo>
                  <a:pt x="1580084" y="0"/>
                </a:moveTo>
                <a:cubicBezTo>
                  <a:pt x="1543507" y="81076"/>
                  <a:pt x="1506931" y="162153"/>
                  <a:pt x="1243584" y="204825"/>
                </a:cubicBezTo>
                <a:cubicBezTo>
                  <a:pt x="980237" y="247497"/>
                  <a:pt x="0" y="256032"/>
                  <a:pt x="0" y="256032"/>
                </a:cubicBezTo>
              </a:path>
            </a:pathLst>
          </a:custGeom>
          <a:noFill/>
          <a:ln w="12700" algn="ctr">
            <a:solidFill>
              <a:srgbClr val="C0000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17" name="Freeform 16"/>
          <p:cNvSpPr>
            <a:spLocks noChangeArrowheads="1"/>
          </p:cNvSpPr>
          <p:nvPr/>
        </p:nvSpPr>
        <p:spPr bwMode="auto">
          <a:xfrm>
            <a:off x="2443163" y="3036888"/>
            <a:ext cx="3116262" cy="2820987"/>
          </a:xfrm>
          <a:custGeom>
            <a:avLst/>
            <a:gdLst>
              <a:gd name="T0" fmla="*/ 3116010 w 3116275"/>
              <a:gd name="T1" fmla="*/ 2546991 h 2821229"/>
              <a:gd name="T2" fmla="*/ 2413797 w 3116275"/>
              <a:gd name="T3" fmla="*/ 2678399 h 2821229"/>
              <a:gd name="T4" fmla="*/ 1718919 w 3116275"/>
              <a:gd name="T5" fmla="*/ 1721935 h 2821229"/>
              <a:gd name="T6" fmla="*/ 424237 w 3116275"/>
              <a:gd name="T7" fmla="*/ 1378759 h 2821229"/>
              <a:gd name="T8" fmla="*/ 526650 w 3116275"/>
              <a:gd name="T9" fmla="*/ 225134 h 2821229"/>
              <a:gd name="T10" fmla="*/ 0 w 3116275"/>
              <a:gd name="T11" fmla="*/ 27998 h 2821229"/>
              <a:gd name="T12" fmla="*/ 0 60000 65536"/>
              <a:gd name="T13" fmla="*/ 0 60000 65536"/>
              <a:gd name="T14" fmla="*/ 0 60000 65536"/>
              <a:gd name="T15" fmla="*/ 0 60000 65536"/>
              <a:gd name="T16" fmla="*/ 0 60000 65536"/>
              <a:gd name="T17" fmla="*/ 0 60000 65536"/>
              <a:gd name="T18" fmla="*/ 0 w 3116275"/>
              <a:gd name="T19" fmla="*/ 0 h 2821229"/>
              <a:gd name="T20" fmla="*/ 3116275 w 3116275"/>
              <a:gd name="T21" fmla="*/ 2821229 h 2821229"/>
            </a:gdLst>
            <a:ahLst/>
            <a:cxnLst>
              <a:cxn ang="T12">
                <a:pos x="T0" y="T1"/>
              </a:cxn>
              <a:cxn ang="T13">
                <a:pos x="T2" y="T3"/>
              </a:cxn>
              <a:cxn ang="T14">
                <a:pos x="T4" y="T5"/>
              </a:cxn>
              <a:cxn ang="T15">
                <a:pos x="T6" y="T7"/>
              </a:cxn>
              <a:cxn ang="T16">
                <a:pos x="T8" y="T9"/>
              </a:cxn>
              <a:cxn ang="T17">
                <a:pos x="T10" y="T11"/>
              </a:cxn>
            </a:cxnLst>
            <a:rect l="T18" t="T19" r="T20" b="T21"/>
            <a:pathLst>
              <a:path w="3116275" h="2821229">
                <a:moveTo>
                  <a:pt x="3116275" y="2551786"/>
                </a:moveTo>
                <a:cubicBezTo>
                  <a:pt x="2881579" y="2686507"/>
                  <a:pt x="2646883" y="2821229"/>
                  <a:pt x="2414016" y="2683459"/>
                </a:cubicBezTo>
                <a:cubicBezTo>
                  <a:pt x="2181149" y="2545689"/>
                  <a:pt x="2050694" y="1942185"/>
                  <a:pt x="1719072" y="1725168"/>
                </a:cubicBezTo>
                <a:cubicBezTo>
                  <a:pt x="1387450" y="1508151"/>
                  <a:pt x="623011" y="1631290"/>
                  <a:pt x="424281" y="1381354"/>
                </a:cubicBezTo>
                <a:cubicBezTo>
                  <a:pt x="225551" y="1131418"/>
                  <a:pt x="597407" y="451104"/>
                  <a:pt x="526694" y="225552"/>
                </a:cubicBezTo>
                <a:cubicBezTo>
                  <a:pt x="455981" y="0"/>
                  <a:pt x="227990" y="14021"/>
                  <a:pt x="0" y="28042"/>
                </a:cubicBezTo>
              </a:path>
            </a:pathLst>
          </a:custGeom>
          <a:noFill/>
          <a:ln w="12700" algn="ctr">
            <a:solidFill>
              <a:srgbClr val="C0000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18" name="Freeform 17"/>
          <p:cNvSpPr>
            <a:spLocks noChangeArrowheads="1"/>
          </p:cNvSpPr>
          <p:nvPr/>
        </p:nvSpPr>
        <p:spPr bwMode="auto">
          <a:xfrm>
            <a:off x="2443163" y="3265488"/>
            <a:ext cx="541337" cy="384175"/>
          </a:xfrm>
          <a:custGeom>
            <a:avLst/>
            <a:gdLst>
              <a:gd name="T0" fmla="*/ 483053 w 541324"/>
              <a:gd name="T1" fmla="*/ 361944 h 385267"/>
              <a:gd name="T2" fmla="*/ 461099 w 541324"/>
              <a:gd name="T3" fmla="*/ 52687 h 385267"/>
              <a:gd name="T4" fmla="*/ 0 w 541324"/>
              <a:gd name="T5" fmla="*/ 45816 h 385267"/>
              <a:gd name="T6" fmla="*/ 0 60000 65536"/>
              <a:gd name="T7" fmla="*/ 0 60000 65536"/>
              <a:gd name="T8" fmla="*/ 0 60000 65536"/>
              <a:gd name="T9" fmla="*/ 0 w 541324"/>
              <a:gd name="T10" fmla="*/ 0 h 385267"/>
              <a:gd name="T11" fmla="*/ 541324 w 541324"/>
              <a:gd name="T12" fmla="*/ 385267 h 385267"/>
            </a:gdLst>
            <a:ahLst/>
            <a:cxnLst>
              <a:cxn ang="T6">
                <a:pos x="T0" y="T1"/>
              </a:cxn>
              <a:cxn ang="T7">
                <a:pos x="T2" y="T3"/>
              </a:cxn>
              <a:cxn ang="T8">
                <a:pos x="T4" y="T5"/>
              </a:cxn>
            </a:cxnLst>
            <a:rect l="T9" t="T10" r="T11" b="T12"/>
            <a:pathLst>
              <a:path w="541324" h="385267">
                <a:moveTo>
                  <a:pt x="482803" y="385267"/>
                </a:moveTo>
                <a:cubicBezTo>
                  <a:pt x="512063" y="248716"/>
                  <a:pt x="541324" y="112166"/>
                  <a:pt x="460857" y="56083"/>
                </a:cubicBezTo>
                <a:cubicBezTo>
                  <a:pt x="380390" y="0"/>
                  <a:pt x="190195" y="24384"/>
                  <a:pt x="0" y="48768"/>
                </a:cubicBezTo>
              </a:path>
            </a:pathLst>
          </a:custGeom>
          <a:noFill/>
          <a:ln w="12700" algn="ctr">
            <a:solidFill>
              <a:srgbClr val="C0000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19" name="Freeform 18"/>
          <p:cNvSpPr>
            <a:spLocks noChangeArrowheads="1"/>
          </p:cNvSpPr>
          <p:nvPr/>
        </p:nvSpPr>
        <p:spPr bwMode="auto">
          <a:xfrm>
            <a:off x="769938" y="3379788"/>
            <a:ext cx="327025" cy="146050"/>
          </a:xfrm>
          <a:custGeom>
            <a:avLst/>
            <a:gdLst>
              <a:gd name="T0" fmla="*/ 307895 w 327965"/>
              <a:gd name="T1" fmla="*/ 0 h 146304"/>
              <a:gd name="T2" fmla="*/ 60665 w 327965"/>
              <a:gd name="T3" fmla="*/ 42245 h 146304"/>
              <a:gd name="T4" fmla="*/ 33194 w 327965"/>
              <a:gd name="T5" fmla="*/ 126735 h 146304"/>
              <a:gd name="T6" fmla="*/ 259824 w 327965"/>
              <a:gd name="T7" fmla="*/ 126735 h 146304"/>
              <a:gd name="T8" fmla="*/ 0 60000 65536"/>
              <a:gd name="T9" fmla="*/ 0 60000 65536"/>
              <a:gd name="T10" fmla="*/ 0 60000 65536"/>
              <a:gd name="T11" fmla="*/ 0 60000 65536"/>
              <a:gd name="T12" fmla="*/ 0 w 327965"/>
              <a:gd name="T13" fmla="*/ 0 h 146304"/>
              <a:gd name="T14" fmla="*/ 327965 w 327965"/>
              <a:gd name="T15" fmla="*/ 146304 h 146304"/>
            </a:gdLst>
            <a:ahLst/>
            <a:cxnLst>
              <a:cxn ang="T8">
                <a:pos x="T0" y="T1"/>
              </a:cxn>
              <a:cxn ang="T9">
                <a:pos x="T2" y="T3"/>
              </a:cxn>
              <a:cxn ang="T10">
                <a:pos x="T4" y="T5"/>
              </a:cxn>
              <a:cxn ang="T11">
                <a:pos x="T6" y="T7"/>
              </a:cxn>
            </a:cxnLst>
            <a:rect l="T12" t="T13" r="T14" b="T15"/>
            <a:pathLst>
              <a:path w="327965" h="146304">
                <a:moveTo>
                  <a:pt x="327965" y="0"/>
                </a:moveTo>
                <a:cubicBezTo>
                  <a:pt x="220675" y="10973"/>
                  <a:pt x="113386" y="21946"/>
                  <a:pt x="64618" y="43892"/>
                </a:cubicBezTo>
                <a:cubicBezTo>
                  <a:pt x="15850" y="65838"/>
                  <a:pt x="0" y="117044"/>
                  <a:pt x="35357" y="131674"/>
                </a:cubicBezTo>
                <a:cubicBezTo>
                  <a:pt x="70714" y="146304"/>
                  <a:pt x="173736" y="138989"/>
                  <a:pt x="276759" y="131674"/>
                </a:cubicBezTo>
              </a:path>
            </a:pathLst>
          </a:custGeom>
          <a:noFill/>
          <a:ln w="12700" algn="ctr">
            <a:solidFill>
              <a:srgbClr val="0070C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26" name="Freeform 25"/>
          <p:cNvSpPr>
            <a:spLocks noChangeArrowheads="1"/>
          </p:cNvSpPr>
          <p:nvPr/>
        </p:nvSpPr>
        <p:spPr bwMode="auto">
          <a:xfrm>
            <a:off x="2706688" y="4792663"/>
            <a:ext cx="2765425" cy="990600"/>
          </a:xfrm>
          <a:custGeom>
            <a:avLst/>
            <a:gdLst>
              <a:gd name="T0" fmla="*/ 0 w 2765146"/>
              <a:gd name="T1" fmla="*/ 835946 h 991210"/>
              <a:gd name="T2" fmla="*/ 1209692 w 2765146"/>
              <a:gd name="T3" fmla="*/ 857597 h 991210"/>
              <a:gd name="T4" fmla="*/ 2118800 w 2765146"/>
              <a:gd name="T5" fmla="*/ 114266 h 991210"/>
              <a:gd name="T6" fmla="*/ 2771270 w 2765146"/>
              <a:gd name="T7" fmla="*/ 172002 h 991210"/>
              <a:gd name="T8" fmla="*/ 0 60000 65536"/>
              <a:gd name="T9" fmla="*/ 0 60000 65536"/>
              <a:gd name="T10" fmla="*/ 0 60000 65536"/>
              <a:gd name="T11" fmla="*/ 0 60000 65536"/>
              <a:gd name="T12" fmla="*/ 0 w 2765146"/>
              <a:gd name="T13" fmla="*/ 0 h 991210"/>
              <a:gd name="T14" fmla="*/ 2765146 w 2765146"/>
              <a:gd name="T15" fmla="*/ 991210 h 991210"/>
            </a:gdLst>
            <a:ahLst/>
            <a:cxnLst>
              <a:cxn ang="T8">
                <a:pos x="T0" y="T1"/>
              </a:cxn>
              <a:cxn ang="T9">
                <a:pos x="T2" y="T3"/>
              </a:cxn>
              <a:cxn ang="T10">
                <a:pos x="T4" y="T5"/>
              </a:cxn>
              <a:cxn ang="T11">
                <a:pos x="T6" y="T7"/>
              </a:cxn>
            </a:cxnLst>
            <a:rect l="T12" t="T13" r="T14" b="T15"/>
            <a:pathLst>
              <a:path w="2765146" h="991210">
                <a:moveTo>
                  <a:pt x="0" y="847344"/>
                </a:moveTo>
                <a:cubicBezTo>
                  <a:pt x="427329" y="919277"/>
                  <a:pt x="854659" y="991210"/>
                  <a:pt x="1207008" y="869290"/>
                </a:cubicBezTo>
                <a:cubicBezTo>
                  <a:pt x="1559357" y="747370"/>
                  <a:pt x="1854403" y="231648"/>
                  <a:pt x="2114093" y="115824"/>
                </a:cubicBezTo>
                <a:cubicBezTo>
                  <a:pt x="2373783" y="0"/>
                  <a:pt x="2569464" y="87173"/>
                  <a:pt x="2765146" y="174346"/>
                </a:cubicBezTo>
              </a:path>
            </a:pathLst>
          </a:custGeom>
          <a:noFill/>
          <a:ln w="12700" algn="ctr">
            <a:solidFill>
              <a:srgbClr val="C0000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31" name="Freeform 30"/>
          <p:cNvSpPr>
            <a:spLocks noChangeArrowheads="1"/>
          </p:cNvSpPr>
          <p:nvPr/>
        </p:nvSpPr>
        <p:spPr bwMode="auto">
          <a:xfrm>
            <a:off x="509588" y="3108325"/>
            <a:ext cx="749300" cy="1954213"/>
          </a:xfrm>
          <a:custGeom>
            <a:avLst/>
            <a:gdLst>
              <a:gd name="T0" fmla="*/ 764409 w 748588"/>
              <a:gd name="T1" fmla="*/ 0 h 1953158"/>
              <a:gd name="T2" fmla="*/ 84656 w 748588"/>
              <a:gd name="T3" fmla="*/ 429353 h 1953158"/>
              <a:gd name="T4" fmla="*/ 256463 w 748588"/>
              <a:gd name="T5" fmla="*/ 1976500 h 1953158"/>
              <a:gd name="T6" fmla="*/ 0 60000 65536"/>
              <a:gd name="T7" fmla="*/ 0 60000 65536"/>
              <a:gd name="T8" fmla="*/ 0 60000 65536"/>
              <a:gd name="T9" fmla="*/ 0 w 748588"/>
              <a:gd name="T10" fmla="*/ 0 h 1953158"/>
              <a:gd name="T11" fmla="*/ 748588 w 748588"/>
              <a:gd name="T12" fmla="*/ 1953158 h 1953158"/>
            </a:gdLst>
            <a:ahLst/>
            <a:cxnLst>
              <a:cxn ang="T6">
                <a:pos x="T0" y="T1"/>
              </a:cxn>
              <a:cxn ang="T7">
                <a:pos x="T2" y="T3"/>
              </a:cxn>
              <a:cxn ang="T8">
                <a:pos x="T4" y="T5"/>
              </a:cxn>
            </a:cxnLst>
            <a:rect l="T9" t="T10" r="T11" b="T12"/>
            <a:pathLst>
              <a:path w="748588" h="1953158">
                <a:moveTo>
                  <a:pt x="748588" y="0"/>
                </a:moveTo>
                <a:cubicBezTo>
                  <a:pt x="457199" y="49378"/>
                  <a:pt x="165810" y="98756"/>
                  <a:pt x="82905" y="424282"/>
                </a:cubicBezTo>
                <a:cubicBezTo>
                  <a:pt x="0" y="749808"/>
                  <a:pt x="125577" y="1351483"/>
                  <a:pt x="251155" y="1953158"/>
                </a:cubicBezTo>
              </a:path>
            </a:pathLst>
          </a:custGeom>
          <a:noFill/>
          <a:ln w="12700" algn="ctr">
            <a:solidFill>
              <a:srgbClr val="C00000"/>
            </a:solidFill>
            <a:round/>
            <a:headEnd/>
            <a:tailEn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33" name="Freeform 32"/>
          <p:cNvSpPr>
            <a:spLocks noChangeArrowheads="1"/>
          </p:cNvSpPr>
          <p:nvPr/>
        </p:nvSpPr>
        <p:spPr bwMode="auto">
          <a:xfrm>
            <a:off x="665163" y="3744913"/>
            <a:ext cx="804862" cy="1273175"/>
          </a:xfrm>
          <a:custGeom>
            <a:avLst/>
            <a:gdLst>
              <a:gd name="T0" fmla="*/ 0 w 804672"/>
              <a:gd name="T1" fmla="*/ 860756 h 1272846"/>
              <a:gd name="T2" fmla="*/ 169130 w 804672"/>
              <a:gd name="T3" fmla="*/ 1258034 h 1272846"/>
              <a:gd name="T4" fmla="*/ 573556 w 804672"/>
              <a:gd name="T5" fmla="*/ 728333 h 1272846"/>
              <a:gd name="T6" fmla="*/ 808862 w 804672"/>
              <a:gd name="T7" fmla="*/ 0 h 1272846"/>
              <a:gd name="T8" fmla="*/ 0 60000 65536"/>
              <a:gd name="T9" fmla="*/ 0 60000 65536"/>
              <a:gd name="T10" fmla="*/ 0 60000 65536"/>
              <a:gd name="T11" fmla="*/ 0 60000 65536"/>
              <a:gd name="T12" fmla="*/ 0 w 804672"/>
              <a:gd name="T13" fmla="*/ 0 h 1272846"/>
              <a:gd name="T14" fmla="*/ 804672 w 804672"/>
              <a:gd name="T15" fmla="*/ 1272846 h 1272846"/>
            </a:gdLst>
            <a:ahLst/>
            <a:cxnLst>
              <a:cxn ang="T8">
                <a:pos x="T0" y="T1"/>
              </a:cxn>
              <a:cxn ang="T9">
                <a:pos x="T2" y="T3"/>
              </a:cxn>
              <a:cxn ang="T10">
                <a:pos x="T4" y="T5"/>
              </a:cxn>
              <a:cxn ang="T11">
                <a:pos x="T6" y="T7"/>
              </a:cxn>
            </a:cxnLst>
            <a:rect l="T12" t="T13" r="T14" b="T15"/>
            <a:pathLst>
              <a:path w="804672" h="1272846">
                <a:moveTo>
                  <a:pt x="0" y="855879"/>
                </a:moveTo>
                <a:cubicBezTo>
                  <a:pt x="36576" y="1064362"/>
                  <a:pt x="73152" y="1272846"/>
                  <a:pt x="168250" y="1250900"/>
                </a:cubicBezTo>
                <a:cubicBezTo>
                  <a:pt x="263348" y="1228954"/>
                  <a:pt x="464516" y="932688"/>
                  <a:pt x="570586" y="724205"/>
                </a:cubicBezTo>
                <a:cubicBezTo>
                  <a:pt x="676656" y="515722"/>
                  <a:pt x="740664" y="257861"/>
                  <a:pt x="804672" y="0"/>
                </a:cubicBezTo>
              </a:path>
            </a:pathLst>
          </a:custGeom>
          <a:noFill/>
          <a:ln w="12700" algn="ctr">
            <a:solidFill>
              <a:srgbClr val="C0000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34" name="Freeform 33"/>
          <p:cNvSpPr>
            <a:spLocks noChangeArrowheads="1"/>
          </p:cNvSpPr>
          <p:nvPr/>
        </p:nvSpPr>
        <p:spPr bwMode="auto">
          <a:xfrm>
            <a:off x="609600" y="3352800"/>
            <a:ext cx="1339850" cy="2741613"/>
          </a:xfrm>
          <a:custGeom>
            <a:avLst/>
            <a:gdLst>
              <a:gd name="T0" fmla="*/ 1338800 w 1339900"/>
              <a:gd name="T1" fmla="*/ 2538200 h 2741980"/>
              <a:gd name="T2" fmla="*/ 600581 w 1339900"/>
              <a:gd name="T3" fmla="*/ 2465260 h 2741980"/>
              <a:gd name="T4" fmla="*/ 88935 w 1339900"/>
              <a:gd name="T5" fmla="*/ 926302 h 2741980"/>
              <a:gd name="T6" fmla="*/ 67012 w 1339900"/>
              <a:gd name="T7" fmla="*/ 313629 h 2741980"/>
              <a:gd name="T8" fmla="*/ 242422 w 1339900"/>
              <a:gd name="T9" fmla="*/ 51052 h 2741980"/>
              <a:gd name="T10" fmla="*/ 498234 w 1339900"/>
              <a:gd name="T11" fmla="*/ 7293 h 2741980"/>
              <a:gd name="T12" fmla="*/ 0 60000 65536"/>
              <a:gd name="T13" fmla="*/ 0 60000 65536"/>
              <a:gd name="T14" fmla="*/ 0 60000 65536"/>
              <a:gd name="T15" fmla="*/ 0 60000 65536"/>
              <a:gd name="T16" fmla="*/ 0 60000 65536"/>
              <a:gd name="T17" fmla="*/ 0 60000 65536"/>
              <a:gd name="T18" fmla="*/ 0 w 1339900"/>
              <a:gd name="T19" fmla="*/ 0 h 2741980"/>
              <a:gd name="T20" fmla="*/ 1339900 w 1339900"/>
              <a:gd name="T21" fmla="*/ 2741980 h 2741980"/>
            </a:gdLst>
            <a:ahLst/>
            <a:cxnLst>
              <a:cxn ang="T12">
                <a:pos x="T0" y="T1"/>
              </a:cxn>
              <a:cxn ang="T13">
                <a:pos x="T2" y="T3"/>
              </a:cxn>
              <a:cxn ang="T14">
                <a:pos x="T4" y="T5"/>
              </a:cxn>
              <a:cxn ang="T15">
                <a:pos x="T6" y="T7"/>
              </a:cxn>
              <a:cxn ang="T16">
                <a:pos x="T8" y="T9"/>
              </a:cxn>
              <a:cxn ang="T17">
                <a:pos x="T10" y="T11"/>
              </a:cxn>
            </a:cxnLst>
            <a:rect l="T18" t="T19" r="T20" b="T21"/>
            <a:pathLst>
              <a:path w="1339900" h="2741980">
                <a:moveTo>
                  <a:pt x="1339900" y="2545689"/>
                </a:moveTo>
                <a:cubicBezTo>
                  <a:pt x="1074724" y="2643834"/>
                  <a:pt x="809548" y="2741980"/>
                  <a:pt x="601065" y="2472537"/>
                </a:cubicBezTo>
                <a:cubicBezTo>
                  <a:pt x="392582" y="2203094"/>
                  <a:pt x="178002" y="1288694"/>
                  <a:pt x="89001" y="929030"/>
                </a:cubicBezTo>
                <a:cubicBezTo>
                  <a:pt x="0" y="569366"/>
                  <a:pt x="41453" y="460857"/>
                  <a:pt x="67056" y="314553"/>
                </a:cubicBezTo>
                <a:cubicBezTo>
                  <a:pt x="92659" y="168249"/>
                  <a:pt x="170687" y="102412"/>
                  <a:pt x="242620" y="51206"/>
                </a:cubicBezTo>
                <a:cubicBezTo>
                  <a:pt x="314553" y="0"/>
                  <a:pt x="406602" y="3657"/>
                  <a:pt x="498652" y="7315"/>
                </a:cubicBezTo>
              </a:path>
            </a:pathLst>
          </a:custGeom>
          <a:noFill/>
          <a:ln w="12700" algn="ctr">
            <a:solidFill>
              <a:srgbClr val="C0000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35" name="Freeform 34"/>
          <p:cNvSpPr>
            <a:spLocks noChangeArrowheads="1"/>
          </p:cNvSpPr>
          <p:nvPr/>
        </p:nvSpPr>
        <p:spPr bwMode="auto">
          <a:xfrm>
            <a:off x="914400" y="3429000"/>
            <a:ext cx="328613" cy="146050"/>
          </a:xfrm>
          <a:custGeom>
            <a:avLst/>
            <a:gdLst>
              <a:gd name="T0" fmla="*/ 342520 w 327965"/>
              <a:gd name="T1" fmla="*/ 0 h 146304"/>
              <a:gd name="T2" fmla="*/ 67486 w 327965"/>
              <a:gd name="T3" fmla="*/ 42245 h 146304"/>
              <a:gd name="T4" fmla="*/ 36927 w 327965"/>
              <a:gd name="T5" fmla="*/ 126735 h 146304"/>
              <a:gd name="T6" fmla="*/ 289043 w 327965"/>
              <a:gd name="T7" fmla="*/ 126735 h 146304"/>
              <a:gd name="T8" fmla="*/ 0 60000 65536"/>
              <a:gd name="T9" fmla="*/ 0 60000 65536"/>
              <a:gd name="T10" fmla="*/ 0 60000 65536"/>
              <a:gd name="T11" fmla="*/ 0 60000 65536"/>
              <a:gd name="T12" fmla="*/ 0 w 327965"/>
              <a:gd name="T13" fmla="*/ 0 h 146304"/>
              <a:gd name="T14" fmla="*/ 327965 w 327965"/>
              <a:gd name="T15" fmla="*/ 146304 h 146304"/>
            </a:gdLst>
            <a:ahLst/>
            <a:cxnLst>
              <a:cxn ang="T8">
                <a:pos x="T0" y="T1"/>
              </a:cxn>
              <a:cxn ang="T9">
                <a:pos x="T2" y="T3"/>
              </a:cxn>
              <a:cxn ang="T10">
                <a:pos x="T4" y="T5"/>
              </a:cxn>
              <a:cxn ang="T11">
                <a:pos x="T6" y="T7"/>
              </a:cxn>
            </a:cxnLst>
            <a:rect l="T12" t="T13" r="T14" b="T15"/>
            <a:pathLst>
              <a:path w="327965" h="146304">
                <a:moveTo>
                  <a:pt x="327965" y="0"/>
                </a:moveTo>
                <a:cubicBezTo>
                  <a:pt x="220675" y="10973"/>
                  <a:pt x="113386" y="21946"/>
                  <a:pt x="64618" y="43892"/>
                </a:cubicBezTo>
                <a:cubicBezTo>
                  <a:pt x="15850" y="65838"/>
                  <a:pt x="0" y="117044"/>
                  <a:pt x="35357" y="131674"/>
                </a:cubicBezTo>
                <a:cubicBezTo>
                  <a:pt x="70714" y="146304"/>
                  <a:pt x="173736" y="138989"/>
                  <a:pt x="276759" y="131674"/>
                </a:cubicBezTo>
              </a:path>
            </a:pathLst>
          </a:custGeom>
          <a:noFill/>
          <a:ln w="12700" algn="ctr">
            <a:solidFill>
              <a:srgbClr val="C0000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36" name="Rounded Rectangular Callout 35"/>
          <p:cNvSpPr/>
          <p:nvPr/>
        </p:nvSpPr>
        <p:spPr bwMode="auto">
          <a:xfrm>
            <a:off x="5943600" y="1066800"/>
            <a:ext cx="2895600" cy="815975"/>
          </a:xfrm>
          <a:prstGeom prst="wedgeRoundRectCallout">
            <a:avLst>
              <a:gd name="adj1" fmla="val -83983"/>
              <a:gd name="adj2" fmla="val 89763"/>
              <a:gd name="adj3" fmla="val 16667"/>
            </a:avLst>
          </a:prstGeom>
          <a:solidFill>
            <a:schemeClr val="accent3"/>
          </a:solidFill>
          <a:ln w="6350" cap="flat" cmpd="sng" algn="ctr">
            <a:solidFill>
              <a:schemeClr val="tx1"/>
            </a:solidFill>
            <a:prstDash val="solid"/>
            <a:round/>
            <a:headEnd type="none" w="med" len="med"/>
            <a:tailEnd type="none" w="med" len="med"/>
          </a:ln>
          <a:effectLst>
            <a:outerShdw blurRad="50800" dist="50800" dir="5400000" sx="17000" sy="17000" algn="ctr" rotWithShape="0">
              <a:srgbClr val="000000">
                <a:alpha val="43137"/>
              </a:srgbClr>
            </a:outerShdw>
          </a:effectLst>
        </p:spPr>
        <p:txBody>
          <a:bodyPr anchor="ctr">
            <a:spAutoFit/>
          </a:bodyPr>
          <a:lstStyle/>
          <a:p>
            <a:pPr algn="ctr">
              <a:spcBef>
                <a:spcPct val="50000"/>
              </a:spcBef>
              <a:defRPr/>
            </a:pPr>
            <a:r>
              <a:rPr lang="en-US" sz="1400" dirty="0">
                <a:solidFill>
                  <a:srgbClr val="000000"/>
                </a:solidFill>
                <a:ea typeface="ＭＳ Ｐゴシック" pitchFamily="1" charset="-128"/>
                <a:cs typeface="ＭＳ Ｐゴシック"/>
              </a:rPr>
              <a:t>Increased confidentiality requirement </a:t>
            </a:r>
          </a:p>
          <a:p>
            <a:pPr algn="ctr">
              <a:spcBef>
                <a:spcPct val="50000"/>
              </a:spcBef>
              <a:buFont typeface="Arial" pitchFamily="34" charset="0"/>
              <a:buChar char="•"/>
              <a:defRPr/>
            </a:pPr>
            <a:r>
              <a:rPr lang="en-US" sz="1400" dirty="0">
                <a:solidFill>
                  <a:srgbClr val="000000"/>
                </a:solidFill>
                <a:ea typeface="ＭＳ Ｐゴシック" pitchFamily="1" charset="-128"/>
                <a:cs typeface="ＭＳ Ｐゴシック"/>
              </a:rPr>
              <a:t> change of encryption policy</a:t>
            </a:r>
          </a:p>
        </p:txBody>
      </p:sp>
      <p:sp>
        <p:nvSpPr>
          <p:cNvPr id="37" name="Rounded Rectangular Callout 36"/>
          <p:cNvSpPr/>
          <p:nvPr/>
        </p:nvSpPr>
        <p:spPr bwMode="auto">
          <a:xfrm>
            <a:off x="5562600" y="2160588"/>
            <a:ext cx="3352800" cy="1360487"/>
          </a:xfrm>
          <a:prstGeom prst="wedgeRoundRectCallout">
            <a:avLst>
              <a:gd name="adj1" fmla="val -125453"/>
              <a:gd name="adj2" fmla="val -15480"/>
              <a:gd name="adj3" fmla="val 16667"/>
            </a:avLst>
          </a:prstGeom>
          <a:solidFill>
            <a:schemeClr val="accent3"/>
          </a:solidFill>
          <a:ln w="6350" cap="flat" cmpd="sng" algn="ctr">
            <a:solidFill>
              <a:schemeClr val="tx1"/>
            </a:solidFill>
            <a:prstDash val="solid"/>
            <a:round/>
            <a:headEnd type="none" w="med" len="med"/>
            <a:tailEnd type="none" w="med" len="med"/>
          </a:ln>
          <a:effectLst>
            <a:outerShdw blurRad="50800" dist="50800" dir="5400000" sx="17000" sy="17000" algn="ctr" rotWithShape="0">
              <a:srgbClr val="000000">
                <a:alpha val="43137"/>
              </a:srgbClr>
            </a:outerShdw>
          </a:effectLst>
        </p:spPr>
        <p:txBody>
          <a:bodyPr anchor="ctr">
            <a:spAutoFit/>
          </a:bodyPr>
          <a:lstStyle/>
          <a:p>
            <a:pPr algn="ctr">
              <a:spcBef>
                <a:spcPct val="50000"/>
              </a:spcBef>
              <a:defRPr/>
            </a:pPr>
            <a:r>
              <a:rPr lang="en-US" sz="1400">
                <a:solidFill>
                  <a:srgbClr val="000000"/>
                </a:solidFill>
                <a:ea typeface="ＭＳ Ｐゴシック" pitchFamily="1" charset="-128"/>
              </a:rPr>
              <a:t>Key exchange frequency changes</a:t>
            </a:r>
          </a:p>
          <a:p>
            <a:pPr algn="ctr">
              <a:spcBef>
                <a:spcPct val="50000"/>
              </a:spcBef>
              <a:defRPr/>
            </a:pPr>
            <a:r>
              <a:rPr lang="en-US" sz="1400">
                <a:solidFill>
                  <a:srgbClr val="000000"/>
                </a:solidFill>
                <a:ea typeface="ＭＳ Ｐゴシック" pitchFamily="1" charset="-128"/>
              </a:rPr>
              <a:t>Message size increases</a:t>
            </a:r>
          </a:p>
          <a:p>
            <a:pPr algn="ctr">
              <a:spcBef>
                <a:spcPct val="50000"/>
              </a:spcBef>
              <a:buFont typeface="Arial" pitchFamily="34" charset="0"/>
              <a:buChar char="•"/>
              <a:defRPr/>
            </a:pPr>
            <a:r>
              <a:rPr lang="en-US" sz="1400">
                <a:solidFill>
                  <a:srgbClr val="000000"/>
                </a:solidFill>
                <a:ea typeface="ＭＳ Ｐゴシック" pitchFamily="1" charset="-128"/>
              </a:rPr>
              <a:t> increases bandwidth utilization</a:t>
            </a:r>
          </a:p>
          <a:p>
            <a:pPr algn="ctr">
              <a:spcBef>
                <a:spcPct val="50000"/>
              </a:spcBef>
              <a:buFont typeface="Arial" pitchFamily="34" charset="0"/>
              <a:buChar char="•"/>
              <a:defRPr/>
            </a:pPr>
            <a:r>
              <a:rPr lang="en-US" sz="1400">
                <a:solidFill>
                  <a:srgbClr val="000000"/>
                </a:solidFill>
                <a:ea typeface="ＭＳ Ｐゴシック" pitchFamily="1" charset="-128"/>
              </a:rPr>
              <a:t> increases power consumption</a:t>
            </a:r>
          </a:p>
        </p:txBody>
      </p:sp>
      <p:sp>
        <p:nvSpPr>
          <p:cNvPr id="38" name="Rounded Rectangular Callout 37"/>
          <p:cNvSpPr>
            <a:spLocks noChangeArrowheads="1"/>
          </p:cNvSpPr>
          <p:nvPr/>
        </p:nvSpPr>
        <p:spPr bwMode="auto">
          <a:xfrm>
            <a:off x="5410200" y="3690938"/>
            <a:ext cx="3581400" cy="1704975"/>
          </a:xfrm>
          <a:prstGeom prst="wedgeRoundRectCallout">
            <a:avLst>
              <a:gd name="adj1" fmla="val -186704"/>
              <a:gd name="adj2" fmla="val -931"/>
              <a:gd name="adj3" fmla="val 16667"/>
            </a:avLst>
          </a:prstGeom>
          <a:solidFill>
            <a:srgbClr val="FFFFFF"/>
          </a:solidFill>
          <a:ln w="6350" algn="ctr">
            <a:solidFill>
              <a:schemeClr val="tx1"/>
            </a:solidFill>
            <a:round/>
            <a:headEnd/>
            <a:tailEnd/>
          </a:ln>
          <a:effectLst>
            <a:outerShdw dist="50800" dir="5400000" sx="17000" sy="17000" algn="ctr" rotWithShape="0">
              <a:srgbClr val="000000">
                <a:alpha val="43137"/>
              </a:srgbClr>
            </a:outerShdw>
          </a:effectLst>
        </p:spPr>
        <p:txBody>
          <a:bodyPr anchor="ctr">
            <a:spAutoFit/>
          </a:bodyPr>
          <a:lstStyle/>
          <a:p>
            <a:pPr algn="ctr">
              <a:spcBef>
                <a:spcPct val="50000"/>
              </a:spcBef>
              <a:defRPr/>
            </a:pPr>
            <a:r>
              <a:rPr lang="en-US" sz="1400">
                <a:solidFill>
                  <a:srgbClr val="000000"/>
                </a:solidFill>
                <a:ea typeface="ＭＳ Ｐゴシック" pitchFamily="1" charset="-128"/>
              </a:rPr>
              <a:t>Increased computational complexity </a:t>
            </a:r>
          </a:p>
          <a:p>
            <a:pPr algn="ctr">
              <a:spcBef>
                <a:spcPct val="50000"/>
              </a:spcBef>
              <a:buFont typeface="Arial" pitchFamily="34" charset="0"/>
              <a:buChar char="•"/>
              <a:defRPr/>
            </a:pPr>
            <a:r>
              <a:rPr lang="en-US" sz="1400">
                <a:solidFill>
                  <a:srgbClr val="000000"/>
                </a:solidFill>
                <a:ea typeface="ＭＳ Ｐゴシック" pitchFamily="1" charset="-128"/>
              </a:rPr>
              <a:t> increases WCET</a:t>
            </a:r>
          </a:p>
          <a:p>
            <a:pPr algn="ctr">
              <a:spcBef>
                <a:spcPct val="50000"/>
              </a:spcBef>
              <a:buFont typeface="Arial" pitchFamily="34" charset="0"/>
              <a:buChar char="•"/>
              <a:defRPr/>
            </a:pPr>
            <a:r>
              <a:rPr lang="en-US" sz="1400">
                <a:solidFill>
                  <a:srgbClr val="000000"/>
                </a:solidFill>
                <a:ea typeface="ＭＳ Ｐゴシック" pitchFamily="1" charset="-128"/>
              </a:rPr>
              <a:t> increases CPU utilization</a:t>
            </a:r>
          </a:p>
          <a:p>
            <a:pPr algn="ctr">
              <a:spcBef>
                <a:spcPct val="50000"/>
              </a:spcBef>
              <a:buFont typeface="Arial" pitchFamily="34" charset="0"/>
              <a:buChar char="•"/>
              <a:defRPr/>
            </a:pPr>
            <a:r>
              <a:rPr lang="en-US" sz="1400">
                <a:solidFill>
                  <a:srgbClr val="000000"/>
                </a:solidFill>
                <a:ea typeface="ＭＳ Ｐゴシック" pitchFamily="1" charset="-128"/>
              </a:rPr>
              <a:t> increases power consumption</a:t>
            </a:r>
          </a:p>
          <a:p>
            <a:pPr algn="ctr">
              <a:spcBef>
                <a:spcPct val="50000"/>
              </a:spcBef>
              <a:buFont typeface="Arial" pitchFamily="34" charset="0"/>
              <a:buChar char="•"/>
              <a:defRPr/>
            </a:pPr>
            <a:r>
              <a:rPr lang="en-US" sz="1400">
                <a:solidFill>
                  <a:srgbClr val="000000"/>
                </a:solidFill>
                <a:ea typeface="ＭＳ Ｐゴシック" pitchFamily="1" charset="-128"/>
              </a:rPr>
              <a:t> may increase latency</a:t>
            </a:r>
          </a:p>
        </p:txBody>
      </p:sp>
      <p:sp>
        <p:nvSpPr>
          <p:cNvPr id="39" name="Freeform 38"/>
          <p:cNvSpPr>
            <a:spLocks noChangeArrowheads="1"/>
          </p:cNvSpPr>
          <p:nvPr/>
        </p:nvSpPr>
        <p:spPr bwMode="auto">
          <a:xfrm>
            <a:off x="841375" y="3176588"/>
            <a:ext cx="373063" cy="166687"/>
          </a:xfrm>
          <a:custGeom>
            <a:avLst/>
            <a:gdLst>
              <a:gd name="T0" fmla="*/ 372811 w 373075"/>
              <a:gd name="T1" fmla="*/ 159644 h 167030"/>
              <a:gd name="T2" fmla="*/ 204672 w 373075"/>
              <a:gd name="T3" fmla="*/ 19810 h 167030"/>
              <a:gd name="T4" fmla="*/ 0 w 373075"/>
              <a:gd name="T5" fmla="*/ 40786 h 167030"/>
              <a:gd name="T6" fmla="*/ 0 60000 65536"/>
              <a:gd name="T7" fmla="*/ 0 60000 65536"/>
              <a:gd name="T8" fmla="*/ 0 60000 65536"/>
              <a:gd name="T9" fmla="*/ 0 w 373075"/>
              <a:gd name="T10" fmla="*/ 0 h 167030"/>
              <a:gd name="T11" fmla="*/ 373075 w 373075"/>
              <a:gd name="T12" fmla="*/ 167030 h 167030"/>
            </a:gdLst>
            <a:ahLst/>
            <a:cxnLst>
              <a:cxn ang="T6">
                <a:pos x="T0" y="T1"/>
              </a:cxn>
              <a:cxn ang="T7">
                <a:pos x="T2" y="T3"/>
              </a:cxn>
              <a:cxn ang="T8">
                <a:pos x="T4" y="T5"/>
              </a:cxn>
            </a:cxnLst>
            <a:rect l="T9" t="T10" r="T11" b="T12"/>
            <a:pathLst>
              <a:path w="373075" h="167030">
                <a:moveTo>
                  <a:pt x="373075" y="167030"/>
                </a:moveTo>
                <a:cubicBezTo>
                  <a:pt x="320040" y="104241"/>
                  <a:pt x="267005" y="41452"/>
                  <a:pt x="204826" y="20726"/>
                </a:cubicBezTo>
                <a:cubicBezTo>
                  <a:pt x="142647" y="0"/>
                  <a:pt x="71323" y="21336"/>
                  <a:pt x="0" y="42672"/>
                </a:cubicBezTo>
              </a:path>
            </a:pathLst>
          </a:custGeom>
          <a:noFill/>
          <a:ln w="12700" algn="ctr">
            <a:solidFill>
              <a:srgbClr val="C00000"/>
            </a:solidFill>
            <a:round/>
            <a:headEnd/>
            <a:tailEn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52248" name="Freeform 40"/>
          <p:cNvSpPr>
            <a:spLocks noChangeArrowheads="1"/>
          </p:cNvSpPr>
          <p:nvPr/>
        </p:nvSpPr>
        <p:spPr bwMode="auto">
          <a:xfrm>
            <a:off x="735013" y="4948238"/>
            <a:ext cx="106362" cy="447675"/>
          </a:xfrm>
          <a:custGeom>
            <a:avLst/>
            <a:gdLst>
              <a:gd name="T0" fmla="*/ 0 w 106586"/>
              <a:gd name="T1" fmla="*/ 0 h 448785"/>
              <a:gd name="T2" fmla="*/ 101765 w 106586"/>
              <a:gd name="T3" fmla="*/ 424988 h 448785"/>
              <a:gd name="T4" fmla="*/ 0 60000 65536"/>
              <a:gd name="T5" fmla="*/ 0 60000 65536"/>
              <a:gd name="T6" fmla="*/ 0 w 106586"/>
              <a:gd name="T7" fmla="*/ 0 h 448785"/>
              <a:gd name="T8" fmla="*/ 106586 w 106586"/>
              <a:gd name="T9" fmla="*/ 448785 h 448785"/>
            </a:gdLst>
            <a:ahLst/>
            <a:cxnLst>
              <a:cxn ang="T4">
                <a:pos x="T0" y="T1"/>
              </a:cxn>
              <a:cxn ang="T5">
                <a:pos x="T2" y="T3"/>
              </a:cxn>
            </a:cxnLst>
            <a:rect l="T6" t="T7" r="T8" b="T9"/>
            <a:pathLst>
              <a:path w="106586" h="448785">
                <a:moveTo>
                  <a:pt x="0" y="0"/>
                </a:moveTo>
                <a:lnTo>
                  <a:pt x="106586" y="448785"/>
                </a:lnTo>
              </a:path>
            </a:pathLst>
          </a:custGeom>
          <a:solidFill>
            <a:schemeClr val="accent1"/>
          </a:solidFill>
          <a:ln w="6350" algn="ctr">
            <a:noFill/>
            <a:round/>
            <a:headEnd/>
            <a:tailEn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
        <p:nvSpPr>
          <p:cNvPr id="47" name="Freeform 46"/>
          <p:cNvSpPr>
            <a:spLocks noChangeArrowheads="1"/>
          </p:cNvSpPr>
          <p:nvPr/>
        </p:nvSpPr>
        <p:spPr bwMode="auto">
          <a:xfrm>
            <a:off x="690563" y="4718050"/>
            <a:ext cx="1216025" cy="903288"/>
          </a:xfrm>
          <a:custGeom>
            <a:avLst/>
            <a:gdLst>
              <a:gd name="T0" fmla="*/ 0 w 1217330"/>
              <a:gd name="T1" fmla="*/ 0 h 903181"/>
              <a:gd name="T2" fmla="*/ 98622 w 1217330"/>
              <a:gd name="T3" fmla="*/ 483698 h 903181"/>
              <a:gd name="T4" fmla="*/ 158891 w 1217330"/>
              <a:gd name="T5" fmla="*/ 652433 h 903181"/>
              <a:gd name="T6" fmla="*/ 241074 w 1217330"/>
              <a:gd name="T7" fmla="*/ 781803 h 903181"/>
              <a:gd name="T8" fmla="*/ 1188941 w 1217330"/>
              <a:gd name="T9" fmla="*/ 905535 h 903181"/>
              <a:gd name="T10" fmla="*/ 0 60000 65536"/>
              <a:gd name="T11" fmla="*/ 0 60000 65536"/>
              <a:gd name="T12" fmla="*/ 0 60000 65536"/>
              <a:gd name="T13" fmla="*/ 0 60000 65536"/>
              <a:gd name="T14" fmla="*/ 0 60000 65536"/>
              <a:gd name="T15" fmla="*/ 0 w 1217330"/>
              <a:gd name="T16" fmla="*/ 0 h 903181"/>
              <a:gd name="T17" fmla="*/ 1217330 w 1217330"/>
              <a:gd name="T18" fmla="*/ 903181 h 903181"/>
            </a:gdLst>
            <a:ahLst/>
            <a:cxnLst>
              <a:cxn ang="T10">
                <a:pos x="T0" y="T1"/>
              </a:cxn>
              <a:cxn ang="T11">
                <a:pos x="T2" y="T3"/>
              </a:cxn>
              <a:cxn ang="T12">
                <a:pos x="T4" y="T5"/>
              </a:cxn>
              <a:cxn ang="T13">
                <a:pos x="T6" y="T7"/>
              </a:cxn>
              <a:cxn ang="T14">
                <a:pos x="T8" y="T9"/>
              </a:cxn>
            </a:cxnLst>
            <a:rect l="T15" t="T16" r="T17" b="T18"/>
            <a:pathLst>
              <a:path w="1217330" h="903181">
                <a:moveTo>
                  <a:pt x="0" y="0"/>
                </a:moveTo>
                <a:cubicBezTo>
                  <a:pt x="36931" y="186994"/>
                  <a:pt x="73863" y="373988"/>
                  <a:pt x="100977" y="482444"/>
                </a:cubicBezTo>
                <a:cubicBezTo>
                  <a:pt x="128091" y="590900"/>
                  <a:pt x="138376" y="601186"/>
                  <a:pt x="162685" y="650739"/>
                </a:cubicBezTo>
                <a:cubicBezTo>
                  <a:pt x="186994" y="700292"/>
                  <a:pt x="71058" y="737691"/>
                  <a:pt x="246832" y="779765"/>
                </a:cubicBezTo>
                <a:cubicBezTo>
                  <a:pt x="422606" y="821839"/>
                  <a:pt x="819968" y="862510"/>
                  <a:pt x="1217330" y="903181"/>
                </a:cubicBezTo>
              </a:path>
            </a:pathLst>
          </a:custGeom>
          <a:noFill/>
          <a:ln w="12700" algn="ctr">
            <a:solidFill>
              <a:srgbClr val="C00000"/>
            </a:solidFill>
            <a:round/>
            <a:headEnd/>
            <a:tailEnd type="arrow" w="med" len="med"/>
          </a:ln>
        </p:spPr>
        <p:txBody>
          <a:bodyPr wrap="none" anchor="ctr">
            <a:spAutoFit/>
          </a:bodyPr>
          <a:lstStyle/>
          <a:p>
            <a:pPr algn="ctr">
              <a:spcBef>
                <a:spcPct val="50000"/>
              </a:spcBef>
            </a:pPr>
            <a:endParaRPr lang="en-US" sz="2000" i="1">
              <a:solidFill>
                <a:srgbClr val="000000"/>
              </a:solidFill>
              <a:ea typeface="ＭＳ Ｐゴシック" pitchFamily="1" charset="-128"/>
            </a:endParaRPr>
          </a:p>
        </p:txBody>
      </p:sp>
    </p:spTree>
    <p:extLst>
      <p:ext uri="{BB962C8B-B14F-4D97-AF65-F5344CB8AC3E}">
        <p14:creationId xmlns="" xmlns:p14="http://schemas.microsoft.com/office/powerpoint/2010/main" val="3916490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7"/>
                                        </p:tgtEl>
                                        <p:attrNameLst>
                                          <p:attrName>style.visibility</p:attrName>
                                        </p:attrNameLst>
                                      </p:cBhvr>
                                      <p:to>
                                        <p:strVal val="hidden"/>
                                      </p:to>
                                    </p:set>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par>
                          <p:cTn id="37" fill="hold">
                            <p:stCondLst>
                              <p:cond delay="500"/>
                            </p:stCondLst>
                            <p:childTnLst>
                              <p:par>
                                <p:cTn id="38" presetID="1" presetClass="exit" presetSubtype="0" fill="hold" grpId="1" nodeType="afterEffect">
                                  <p:stCondLst>
                                    <p:cond delay="0"/>
                                  </p:stCondLst>
                                  <p:childTnLst>
                                    <p:set>
                                      <p:cBhvr>
                                        <p:cTn id="39" dur="1" fill="hold">
                                          <p:stCondLst>
                                            <p:cond delay="0"/>
                                          </p:stCondLst>
                                        </p:cTn>
                                        <p:tgtEl>
                                          <p:spTgt spid="3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mph" presetSubtype="0" grpId="1" nodeType="clickEffect">
                                  <p:stCondLst>
                                    <p:cond delay="0"/>
                                  </p:stCondLst>
                                  <p:childTnLst>
                                    <p:set>
                                      <p:cBhvr rctx="PPT">
                                        <p:cTn id="53" dur="indefinite"/>
                                        <p:tgtEl>
                                          <p:spTgt spid="5"/>
                                        </p:tgtEl>
                                        <p:attrNameLst>
                                          <p:attrName>style.opacity</p:attrName>
                                        </p:attrNameLst>
                                      </p:cBhvr>
                                      <p:to>
                                        <p:strVal val="0.15"/>
                                      </p:to>
                                    </p:set>
                                    <p:animEffect filter="image" prLst="opacity: 0.15">
                                      <p:cBhvr rctx="IE">
                                        <p:cTn id="54" dur="indefinite"/>
                                        <p:tgtEl>
                                          <p:spTgt spid="5"/>
                                        </p:tgtEl>
                                      </p:cBhvr>
                                    </p:animEffect>
                                  </p:childTnLst>
                                </p:cTn>
                              </p:par>
                              <p:par>
                                <p:cTn id="55" presetID="9" presetClass="emph" presetSubtype="0" grpId="1" nodeType="withEffect">
                                  <p:stCondLst>
                                    <p:cond delay="0"/>
                                  </p:stCondLst>
                                  <p:childTnLst>
                                    <p:set>
                                      <p:cBhvr rctx="PPT">
                                        <p:cTn id="56" dur="indefinite"/>
                                        <p:tgtEl>
                                          <p:spTgt spid="8"/>
                                        </p:tgtEl>
                                        <p:attrNameLst>
                                          <p:attrName>style.opacity</p:attrName>
                                        </p:attrNameLst>
                                      </p:cBhvr>
                                      <p:to>
                                        <p:strVal val="0.15"/>
                                      </p:to>
                                    </p:set>
                                    <p:animEffect filter="image" prLst="opacity: 0.15">
                                      <p:cBhvr rctx="IE">
                                        <p:cTn id="57" dur="indefinite"/>
                                        <p:tgtEl>
                                          <p:spTgt spid="8"/>
                                        </p:tgtEl>
                                      </p:cBhvr>
                                    </p:animEffect>
                                  </p:childTnLst>
                                </p:cTn>
                              </p:par>
                              <p:par>
                                <p:cTn id="58" presetID="9" presetClass="emph" presetSubtype="0" grpId="1" nodeType="withEffect">
                                  <p:stCondLst>
                                    <p:cond delay="0"/>
                                  </p:stCondLst>
                                  <p:childTnLst>
                                    <p:set>
                                      <p:cBhvr rctx="PPT">
                                        <p:cTn id="59" dur="indefinite"/>
                                        <p:tgtEl>
                                          <p:spTgt spid="7"/>
                                        </p:tgtEl>
                                        <p:attrNameLst>
                                          <p:attrName>style.opacity</p:attrName>
                                        </p:attrNameLst>
                                      </p:cBhvr>
                                      <p:to>
                                        <p:strVal val="0.15"/>
                                      </p:to>
                                    </p:set>
                                    <p:animEffect filter="image" prLst="opacity: 0.15">
                                      <p:cBhvr rctx="IE">
                                        <p:cTn id="60" dur="indefinite"/>
                                        <p:tgtEl>
                                          <p:spTgt spid="7"/>
                                        </p:tgtEl>
                                      </p:cBhvr>
                                    </p:animEffect>
                                  </p:childTnLst>
                                </p:cTn>
                              </p:par>
                              <p:par>
                                <p:cTn id="61" presetID="9" presetClass="emph" presetSubtype="0" grpId="1" nodeType="withEffect">
                                  <p:stCondLst>
                                    <p:cond delay="0"/>
                                  </p:stCondLst>
                                  <p:childTnLst>
                                    <p:set>
                                      <p:cBhvr rctx="PPT">
                                        <p:cTn id="62" dur="indefinite"/>
                                        <p:tgtEl>
                                          <p:spTgt spid="9"/>
                                        </p:tgtEl>
                                        <p:attrNameLst>
                                          <p:attrName>style.opacity</p:attrName>
                                        </p:attrNameLst>
                                      </p:cBhvr>
                                      <p:to>
                                        <p:strVal val="0.15"/>
                                      </p:to>
                                    </p:set>
                                    <p:animEffect filter="image" prLst="opacity: 0.15">
                                      <p:cBhvr rctx="IE">
                                        <p:cTn id="63" dur="indefinite"/>
                                        <p:tgtEl>
                                          <p:spTgt spid="9"/>
                                        </p:tgtEl>
                                      </p:cBhvr>
                                    </p:animEffect>
                                  </p:childTnLst>
                                </p:cTn>
                              </p:par>
                              <p:par>
                                <p:cTn id="64" presetID="9" presetClass="emph" presetSubtype="0" grpId="1" nodeType="withEffect">
                                  <p:stCondLst>
                                    <p:cond delay="0"/>
                                  </p:stCondLst>
                                  <p:childTnLst>
                                    <p:set>
                                      <p:cBhvr rctx="PPT">
                                        <p:cTn id="65" dur="indefinite"/>
                                        <p:tgtEl>
                                          <p:spTgt spid="19"/>
                                        </p:tgtEl>
                                        <p:attrNameLst>
                                          <p:attrName>style.opacity</p:attrName>
                                        </p:attrNameLst>
                                      </p:cBhvr>
                                      <p:to>
                                        <p:strVal val="0.15"/>
                                      </p:to>
                                    </p:set>
                                    <p:animEffect filter="image" prLst="opacity: 0.15">
                                      <p:cBhvr rctx="IE">
                                        <p:cTn id="66" dur="indefinite"/>
                                        <p:tgtEl>
                                          <p:spTgt spid="19"/>
                                        </p:tgtEl>
                                      </p:cBhvr>
                                    </p:animEffect>
                                  </p:childTnLst>
                                </p:cTn>
                              </p:par>
                              <p:par>
                                <p:cTn id="67" presetID="9" presetClass="emph" presetSubtype="0" grpId="1" nodeType="withEffect">
                                  <p:stCondLst>
                                    <p:cond delay="0"/>
                                  </p:stCondLst>
                                  <p:childTnLst>
                                    <p:set>
                                      <p:cBhvr rctx="PPT">
                                        <p:cTn id="68" dur="indefinite"/>
                                        <p:tgtEl>
                                          <p:spTgt spid="4"/>
                                        </p:tgtEl>
                                        <p:attrNameLst>
                                          <p:attrName>style.opacity</p:attrName>
                                        </p:attrNameLst>
                                      </p:cBhvr>
                                      <p:to>
                                        <p:strVal val="0.15"/>
                                      </p:to>
                                    </p:set>
                                    <p:animEffect filter="image" prLst="opacity: 0.15">
                                      <p:cBhvr rctx="IE">
                                        <p:cTn id="69" dur="indefinite"/>
                                        <p:tgtEl>
                                          <p:spTgt spid="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right)">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down)">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up)">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down)">
                                      <p:cBhvr>
                                        <p:cTn id="92" dur="500"/>
                                        <p:tgtEl>
                                          <p:spTgt spid="17"/>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down)">
                                      <p:cBhvr>
                                        <p:cTn id="96" dur="5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wipe(up)">
                                      <p:cBhvr>
                                        <p:cTn id="101" dur="500"/>
                                        <p:tgtEl>
                                          <p:spTgt spid="31"/>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right)">
                                      <p:cBhvr>
                                        <p:cTn id="104" dur="500"/>
                                        <p:tgtEl>
                                          <p:spTgt spid="39"/>
                                        </p:tgtEl>
                                      </p:cBhvr>
                                    </p:animEffect>
                                  </p:childTnLst>
                                </p:cTn>
                              </p:par>
                            </p:childTnLst>
                          </p:cTn>
                        </p:par>
                        <p:par>
                          <p:cTn id="105" fill="hold">
                            <p:stCondLst>
                              <p:cond delay="500"/>
                            </p:stCondLst>
                            <p:childTnLst>
                              <p:par>
                                <p:cTn id="106" presetID="22" presetClass="entr" presetSubtype="1"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up)">
                                      <p:cBhvr>
                                        <p:cTn id="108" dur="500"/>
                                        <p:tgtEl>
                                          <p:spTgt spid="47"/>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wipe(left)">
                                      <p:cBhvr>
                                        <p:cTn id="1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9" grpId="0" animBg="1"/>
      <p:bldP spid="9" grpId="1" animBg="1"/>
      <p:bldP spid="10" grpId="0" animBg="1"/>
      <p:bldP spid="15" grpId="0" animBg="1"/>
      <p:bldP spid="17" grpId="0" animBg="1"/>
      <p:bldP spid="18" grpId="0" animBg="1"/>
      <p:bldP spid="19" grpId="0" animBg="1"/>
      <p:bldP spid="19" grpId="1" animBg="1"/>
      <p:bldP spid="26" grpId="0" animBg="1"/>
      <p:bldP spid="31" grpId="0" animBg="1"/>
      <p:bldP spid="33" grpId="0" animBg="1"/>
      <p:bldP spid="34" grpId="0" animBg="1"/>
      <p:bldP spid="35" grpId="0" animBg="1"/>
      <p:bldP spid="36" grpId="0" animBg="1"/>
      <p:bldP spid="36" grpId="1" animBg="1"/>
      <p:bldP spid="37" grpId="0" animBg="1"/>
      <p:bldP spid="37" grpId="1" animBg="1"/>
      <p:bldP spid="38" grpId="0" animBg="1"/>
      <p:bldP spid="38" grpId="1" animBg="1"/>
      <p:bldP spid="39"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295275"/>
            <a:ext cx="8153400" cy="384175"/>
          </a:xfrm>
        </p:spPr>
        <p:txBody>
          <a:bodyPr/>
          <a:lstStyle/>
          <a:p>
            <a:r>
              <a:rPr lang="en-US" dirty="0" smtClean="0"/>
              <a:t>Multiple Dimensions of</a:t>
            </a:r>
            <a:br>
              <a:rPr lang="en-US" dirty="0" smtClean="0"/>
            </a:br>
            <a:r>
              <a:rPr lang="en-US" dirty="0" smtClean="0"/>
              <a:t> Analysis &amp; Generation</a:t>
            </a:r>
            <a:endParaRPr lang="en-US" dirty="0"/>
          </a:p>
        </p:txBody>
      </p:sp>
      <p:grpSp>
        <p:nvGrpSpPr>
          <p:cNvPr id="2" name="Group 3"/>
          <p:cNvGrpSpPr/>
          <p:nvPr/>
        </p:nvGrpSpPr>
        <p:grpSpPr>
          <a:xfrm>
            <a:off x="223567" y="895263"/>
            <a:ext cx="8781683" cy="4469304"/>
            <a:chOff x="326157" y="1239679"/>
            <a:chExt cx="8781683" cy="4469304"/>
          </a:xfrm>
        </p:grpSpPr>
        <p:pic>
          <p:nvPicPr>
            <p:cNvPr id="5" name="Picture 4"/>
            <p:cNvPicPr>
              <a:picLocks noChangeAspect="1" noChangeArrowheads="1"/>
            </p:cNvPicPr>
            <p:nvPr/>
          </p:nvPicPr>
          <p:blipFill>
            <a:blip r:embed="rId2" cstate="print"/>
            <a:srcRect/>
            <a:stretch>
              <a:fillRect/>
            </a:stretch>
          </p:blipFill>
          <p:spPr bwMode="auto">
            <a:xfrm>
              <a:off x="2438400" y="2057400"/>
              <a:ext cx="3585075" cy="2386013"/>
            </a:xfrm>
            <a:prstGeom prst="rect">
              <a:avLst/>
            </a:prstGeom>
            <a:noFill/>
            <a:ln w="9525">
              <a:noFill/>
              <a:miter lim="800000"/>
              <a:headEnd/>
              <a:tailEnd/>
            </a:ln>
          </p:spPr>
        </p:pic>
        <p:sp>
          <p:nvSpPr>
            <p:cNvPr id="6" name="TextBox 5"/>
            <p:cNvSpPr txBox="1"/>
            <p:nvPr/>
          </p:nvSpPr>
          <p:spPr>
            <a:xfrm>
              <a:off x="326157" y="1322808"/>
              <a:ext cx="1704313" cy="1077218"/>
            </a:xfrm>
            <a:prstGeom prst="rect">
              <a:avLst/>
            </a:prstGeom>
            <a:noFill/>
          </p:spPr>
          <p:txBody>
            <a:bodyPr wrap="none" rtlCol="0">
              <a:spAutoFit/>
            </a:bodyPr>
            <a:lstStyle/>
            <a:p>
              <a:r>
                <a:rPr lang="en-US" b="1" dirty="0" smtClean="0"/>
                <a:t>Security</a:t>
              </a:r>
            </a:p>
            <a:p>
              <a:pPr lvl="1" indent="-225425"/>
              <a:r>
                <a:rPr lang="en-US" b="0" dirty="0" smtClean="0"/>
                <a:t>Confidentiality</a:t>
              </a:r>
            </a:p>
            <a:p>
              <a:pPr lvl="1" indent="-225425"/>
              <a:r>
                <a:rPr lang="en-US" b="0" dirty="0" smtClean="0"/>
                <a:t>Integrity</a:t>
              </a:r>
            </a:p>
            <a:p>
              <a:pPr lvl="1" indent="-225425"/>
              <a:r>
                <a:rPr lang="en-US" b="0" dirty="0" smtClean="0"/>
                <a:t>Availability</a:t>
              </a:r>
              <a:endParaRPr lang="en-US" b="0" dirty="0"/>
            </a:p>
          </p:txBody>
        </p:sp>
        <p:sp>
          <p:nvSpPr>
            <p:cNvPr id="7" name="TextBox 6"/>
            <p:cNvSpPr txBox="1"/>
            <p:nvPr/>
          </p:nvSpPr>
          <p:spPr>
            <a:xfrm>
              <a:off x="546420" y="2558533"/>
              <a:ext cx="1739579" cy="1077218"/>
            </a:xfrm>
            <a:prstGeom prst="rect">
              <a:avLst/>
            </a:prstGeom>
            <a:noFill/>
          </p:spPr>
          <p:txBody>
            <a:bodyPr wrap="none" rtlCol="0">
              <a:spAutoFit/>
            </a:bodyPr>
            <a:lstStyle/>
            <a:p>
              <a:r>
                <a:rPr lang="en-US" b="1" dirty="0" smtClean="0"/>
                <a:t>Safety</a:t>
              </a:r>
            </a:p>
            <a:p>
              <a:pPr lvl="1" indent="-225425"/>
              <a:r>
                <a:rPr lang="en-US" b="0" dirty="0" smtClean="0"/>
                <a:t>Hazards/Risks</a:t>
              </a:r>
            </a:p>
            <a:p>
              <a:pPr lvl="1" indent="-225425"/>
              <a:r>
                <a:rPr lang="en-US" b="0" dirty="0" smtClean="0"/>
                <a:t>Reliability</a:t>
              </a:r>
            </a:p>
            <a:p>
              <a:pPr lvl="1" indent="-225425"/>
              <a:r>
                <a:rPr lang="en-US" b="0" dirty="0" smtClean="0"/>
                <a:t>FMEA, SSA</a:t>
              </a:r>
              <a:endParaRPr lang="en-US" b="0" dirty="0"/>
            </a:p>
          </p:txBody>
        </p:sp>
        <p:sp>
          <p:nvSpPr>
            <p:cNvPr id="8" name="TextBox 7"/>
            <p:cNvSpPr txBox="1"/>
            <p:nvPr/>
          </p:nvSpPr>
          <p:spPr>
            <a:xfrm>
              <a:off x="5851820" y="3781693"/>
              <a:ext cx="3256020" cy="1323439"/>
            </a:xfrm>
            <a:prstGeom prst="rect">
              <a:avLst/>
            </a:prstGeom>
            <a:noFill/>
          </p:spPr>
          <p:txBody>
            <a:bodyPr wrap="none" rtlCol="0">
              <a:spAutoFit/>
            </a:bodyPr>
            <a:lstStyle/>
            <a:p>
              <a:r>
                <a:rPr lang="en-US" b="1" dirty="0" smtClean="0"/>
                <a:t>Timing &amp; Resources</a:t>
              </a:r>
            </a:p>
            <a:p>
              <a:pPr lvl="1" indent="-225425"/>
              <a:r>
                <a:rPr lang="en-US" b="0" dirty="0" smtClean="0"/>
                <a:t>Resource budgets &amp; workloads</a:t>
              </a:r>
            </a:p>
            <a:p>
              <a:pPr lvl="1" indent="-225425"/>
              <a:r>
                <a:rPr lang="en-US" b="0" dirty="0" smtClean="0"/>
                <a:t>Task </a:t>
              </a:r>
              <a:r>
                <a:rPr lang="en-US" b="0" dirty="0" err="1" smtClean="0"/>
                <a:t>schedulability</a:t>
              </a:r>
              <a:endParaRPr lang="en-US" b="0" dirty="0" smtClean="0"/>
            </a:p>
            <a:p>
              <a:pPr lvl="1" indent="-225425"/>
              <a:r>
                <a:rPr lang="en-US" b="0" dirty="0" smtClean="0"/>
                <a:t>Response time</a:t>
              </a:r>
            </a:p>
            <a:p>
              <a:pPr lvl="1" indent="-225425"/>
              <a:r>
                <a:rPr lang="en-US" b="0" dirty="0" smtClean="0"/>
                <a:t>Latency variation</a:t>
              </a:r>
              <a:endParaRPr lang="en-US" b="0" dirty="0"/>
            </a:p>
          </p:txBody>
        </p:sp>
        <p:sp>
          <p:nvSpPr>
            <p:cNvPr id="9" name="TextBox 8"/>
            <p:cNvSpPr txBox="1"/>
            <p:nvPr/>
          </p:nvSpPr>
          <p:spPr>
            <a:xfrm>
              <a:off x="5116704" y="1239679"/>
              <a:ext cx="3667992" cy="1323439"/>
            </a:xfrm>
            <a:prstGeom prst="rect">
              <a:avLst/>
            </a:prstGeom>
            <a:noFill/>
          </p:spPr>
          <p:txBody>
            <a:bodyPr wrap="none" rtlCol="0">
              <a:spAutoFit/>
            </a:bodyPr>
            <a:lstStyle/>
            <a:p>
              <a:r>
                <a:rPr lang="en-US" b="1" dirty="0" smtClean="0"/>
                <a:t>Function &amp; Behavior</a:t>
              </a:r>
            </a:p>
            <a:p>
              <a:pPr lvl="1" indent="-225425"/>
              <a:r>
                <a:rPr lang="en-US" b="0" dirty="0" smtClean="0"/>
                <a:t>Interface (ICD) compliance</a:t>
              </a:r>
            </a:p>
            <a:p>
              <a:pPr lvl="1" indent="-225425"/>
              <a:r>
                <a:rPr lang="en-US" b="0" dirty="0" smtClean="0"/>
                <a:t>Functional requirement specification</a:t>
              </a:r>
            </a:p>
            <a:p>
              <a:pPr lvl="1" indent="-225425"/>
              <a:r>
                <a:rPr lang="en-US" b="0" dirty="0" smtClean="0"/>
                <a:t>Multi-layered operational modes</a:t>
              </a:r>
            </a:p>
            <a:p>
              <a:pPr lvl="1" indent="-225425"/>
              <a:r>
                <a:rPr lang="en-US" b="0" dirty="0" smtClean="0"/>
                <a:t>Concurrency &amp; interaction protocols</a:t>
              </a:r>
              <a:endParaRPr lang="en-US" b="0" dirty="0"/>
            </a:p>
          </p:txBody>
        </p:sp>
        <p:sp>
          <p:nvSpPr>
            <p:cNvPr id="10" name="TextBox 9"/>
            <p:cNvSpPr txBox="1"/>
            <p:nvPr/>
          </p:nvSpPr>
          <p:spPr>
            <a:xfrm>
              <a:off x="3357226" y="4385544"/>
              <a:ext cx="2494594" cy="1323439"/>
            </a:xfrm>
            <a:prstGeom prst="rect">
              <a:avLst/>
            </a:prstGeom>
            <a:noFill/>
          </p:spPr>
          <p:txBody>
            <a:bodyPr wrap="none" rtlCol="0">
              <a:spAutoFit/>
            </a:bodyPr>
            <a:lstStyle/>
            <a:p>
              <a:r>
                <a:rPr lang="en-US" b="1" dirty="0" smtClean="0"/>
                <a:t>Integration</a:t>
              </a:r>
            </a:p>
            <a:p>
              <a:pPr lvl="1" indent="-225425"/>
              <a:r>
                <a:rPr lang="en-US" b="0" dirty="0" smtClean="0"/>
                <a:t>Executive generation</a:t>
              </a:r>
            </a:p>
            <a:p>
              <a:pPr lvl="1" indent="-225425"/>
              <a:r>
                <a:rPr lang="en-US" b="0" dirty="0" smtClean="0"/>
                <a:t>System configuration</a:t>
              </a:r>
            </a:p>
            <a:p>
              <a:pPr lvl="1" indent="-225425"/>
              <a:r>
                <a:rPr lang="en-US" b="0" dirty="0" smtClean="0"/>
                <a:t>Safety assurance case</a:t>
              </a:r>
            </a:p>
            <a:p>
              <a:pPr lvl="1" indent="-225425"/>
              <a:r>
                <a:rPr lang="en-US" b="0" dirty="0" smtClean="0"/>
                <a:t>Test case generation</a:t>
              </a:r>
            </a:p>
          </p:txBody>
        </p:sp>
        <p:sp>
          <p:nvSpPr>
            <p:cNvPr id="11" name="Rectangle 10"/>
            <p:cNvSpPr/>
            <p:nvPr/>
          </p:nvSpPr>
          <p:spPr>
            <a:xfrm>
              <a:off x="2590800" y="2743200"/>
              <a:ext cx="3352800" cy="954107"/>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Architecture</a:t>
              </a:r>
            </a:p>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AutoShape 22"/>
          <p:cNvSpPr>
            <a:spLocks noChangeArrowheads="1"/>
          </p:cNvSpPr>
          <p:nvPr/>
        </p:nvSpPr>
        <p:spPr bwMode="auto">
          <a:xfrm>
            <a:off x="443367" y="3291335"/>
            <a:ext cx="2762010" cy="1303525"/>
          </a:xfrm>
          <a:prstGeom prst="roundRect">
            <a:avLst>
              <a:gd name="adj" fmla="val 16667"/>
            </a:avLst>
          </a:prstGeom>
          <a:solidFill>
            <a:srgbClr val="EAEAEA"/>
          </a:solidFill>
          <a:ln w="28575">
            <a:solidFill>
              <a:srgbClr val="336600"/>
            </a:solidFill>
            <a:round/>
            <a:headEnd/>
            <a:tailEnd/>
          </a:ln>
        </p:spPr>
        <p:txBody>
          <a:bodyPr wrap="none" anchor="ctr"/>
          <a:lstStyle/>
          <a:p>
            <a:pPr algn="ctr">
              <a:spcBef>
                <a:spcPts val="0"/>
              </a:spcBef>
            </a:pPr>
            <a:r>
              <a:rPr lang="en-US" sz="1400" b="1" dirty="0" smtClean="0">
                <a:latin typeface="Times New Roman" pitchFamily="18" charset="0"/>
              </a:rPr>
              <a:t>COMPASS Safety Impact</a:t>
            </a:r>
          </a:p>
          <a:p>
            <a:pPr algn="ctr">
              <a:spcBef>
                <a:spcPts val="0"/>
              </a:spcBef>
            </a:pPr>
            <a:r>
              <a:rPr lang="en-US" sz="1400" dirty="0" smtClean="0">
                <a:latin typeface="Times New Roman" pitchFamily="18" charset="0"/>
              </a:rPr>
              <a:t>OSATE Safety Analysis &amp; PRISM</a:t>
            </a:r>
          </a:p>
          <a:p>
            <a:pPr algn="ctr">
              <a:spcBef>
                <a:spcPts val="0"/>
              </a:spcBef>
            </a:pPr>
            <a:r>
              <a:rPr lang="en-US" sz="1400" dirty="0" smtClean="0">
                <a:latin typeface="Times New Roman" pitchFamily="18" charset="0"/>
              </a:rPr>
              <a:t>from SAVI 4761, 6110 Demo</a:t>
            </a:r>
          </a:p>
          <a:p>
            <a:pPr algn="ctr">
              <a:spcBef>
                <a:spcPts val="0"/>
              </a:spcBef>
            </a:pPr>
            <a:r>
              <a:rPr lang="en-US" sz="1400" b="1" dirty="0" smtClean="0">
                <a:latin typeface="Times New Roman" pitchFamily="18" charset="0"/>
              </a:rPr>
              <a:t>WW Tech Safety</a:t>
            </a:r>
          </a:p>
          <a:p>
            <a:pPr algn="ctr">
              <a:spcBef>
                <a:spcPts val="0"/>
              </a:spcBef>
            </a:pPr>
            <a:r>
              <a:rPr lang="en-US" sz="1400" dirty="0" smtClean="0">
                <a:latin typeface="Times New Roman" pitchFamily="18" charset="0"/>
              </a:rPr>
              <a:t>Aerospace FMEA/Reliability</a:t>
            </a:r>
          </a:p>
          <a:p>
            <a:pPr algn="ctr">
              <a:spcBef>
                <a:spcPts val="0"/>
              </a:spcBef>
            </a:pPr>
            <a:r>
              <a:rPr lang="en-US" sz="1400" dirty="0" smtClean="0">
                <a:latin typeface="Times New Roman" pitchFamily="18" charset="0"/>
              </a:rPr>
              <a:t>BLESS Theorem </a:t>
            </a:r>
            <a:r>
              <a:rPr lang="en-US" sz="1400" dirty="0" err="1" smtClean="0">
                <a:latin typeface="Times New Roman" pitchFamily="18" charset="0"/>
              </a:rPr>
              <a:t>Prover</a:t>
            </a:r>
            <a:endParaRPr lang="en-US" sz="1400" dirty="0" smtClean="0">
              <a:latin typeface="Times New Roman" pitchFamily="18" charset="0"/>
            </a:endParaRPr>
          </a:p>
        </p:txBody>
      </p:sp>
      <p:sp>
        <p:nvSpPr>
          <p:cNvPr id="14" name="AutoShape 22"/>
          <p:cNvSpPr>
            <a:spLocks noChangeArrowheads="1"/>
          </p:cNvSpPr>
          <p:nvPr/>
        </p:nvSpPr>
        <p:spPr bwMode="auto">
          <a:xfrm>
            <a:off x="5923570" y="4741245"/>
            <a:ext cx="2979130" cy="1799255"/>
          </a:xfrm>
          <a:prstGeom prst="roundRect">
            <a:avLst>
              <a:gd name="adj" fmla="val 16667"/>
            </a:avLst>
          </a:prstGeom>
          <a:solidFill>
            <a:srgbClr val="EAEAEA"/>
          </a:solidFill>
          <a:ln w="28575">
            <a:solidFill>
              <a:srgbClr val="336600"/>
            </a:solidFill>
            <a:round/>
            <a:headEnd/>
            <a:tailEnd/>
          </a:ln>
        </p:spPr>
        <p:txBody>
          <a:bodyPr wrap="none" anchor="ctr"/>
          <a:lstStyle/>
          <a:p>
            <a:pPr algn="ctr">
              <a:spcBef>
                <a:spcPts val="0"/>
              </a:spcBef>
            </a:pPr>
            <a:r>
              <a:rPr lang="en-US" sz="1400" b="1" dirty="0" smtClean="0">
                <a:latin typeface="Times New Roman" pitchFamily="18" charset="0"/>
              </a:rPr>
              <a:t>OSATE Compositional </a:t>
            </a:r>
            <a:br>
              <a:rPr lang="en-US" sz="1400" b="1" dirty="0" smtClean="0">
                <a:latin typeface="Times New Roman" pitchFamily="18" charset="0"/>
              </a:rPr>
            </a:br>
            <a:r>
              <a:rPr lang="en-US" sz="1400" b="1" dirty="0" smtClean="0">
                <a:latin typeface="Times New Roman" pitchFamily="18" charset="0"/>
              </a:rPr>
              <a:t>Resource Analysis</a:t>
            </a:r>
          </a:p>
          <a:p>
            <a:pPr algn="ctr">
              <a:spcBef>
                <a:spcPts val="0"/>
              </a:spcBef>
            </a:pPr>
            <a:r>
              <a:rPr lang="en-US" sz="1400" dirty="0" smtClean="0">
                <a:latin typeface="Times New Roman" pitchFamily="18" charset="0"/>
              </a:rPr>
              <a:t>OSATE End-to-end Latency</a:t>
            </a:r>
          </a:p>
          <a:p>
            <a:pPr algn="ctr">
              <a:spcBef>
                <a:spcPts val="0"/>
              </a:spcBef>
            </a:pPr>
            <a:r>
              <a:rPr lang="en-US" sz="1400" b="1" dirty="0" smtClean="0">
                <a:latin typeface="Times New Roman" pitchFamily="18" charset="0"/>
              </a:rPr>
              <a:t>AADL Inspector Cheddar</a:t>
            </a:r>
          </a:p>
          <a:p>
            <a:pPr algn="ctr">
              <a:spcBef>
                <a:spcPts val="0"/>
              </a:spcBef>
            </a:pPr>
            <a:r>
              <a:rPr lang="en-US" sz="1400" b="1" dirty="0" smtClean="0">
                <a:latin typeface="Times New Roman" pitchFamily="18" charset="0"/>
              </a:rPr>
              <a:t>UIUC ASIIST</a:t>
            </a:r>
          </a:p>
          <a:p>
            <a:pPr algn="ctr">
              <a:spcBef>
                <a:spcPts val="0"/>
              </a:spcBef>
            </a:pPr>
            <a:r>
              <a:rPr lang="en-US" sz="1400" dirty="0" smtClean="0">
                <a:latin typeface="Times New Roman" pitchFamily="18" charset="0"/>
              </a:rPr>
              <a:t>MAST Scheduling</a:t>
            </a:r>
            <a:endParaRPr lang="en-US" sz="1400" b="1" dirty="0" smtClean="0">
              <a:latin typeface="Times New Roman" pitchFamily="18" charset="0"/>
            </a:endParaRPr>
          </a:p>
          <a:p>
            <a:pPr algn="ctr">
              <a:spcBef>
                <a:spcPts val="0"/>
              </a:spcBef>
            </a:pPr>
            <a:r>
              <a:rPr lang="en-US" sz="1400" dirty="0" smtClean="0">
                <a:latin typeface="Times New Roman" pitchFamily="18" charset="0"/>
              </a:rPr>
              <a:t>MASIW Avionics Workbench</a:t>
            </a:r>
          </a:p>
          <a:p>
            <a:pPr algn="ctr">
              <a:spcBef>
                <a:spcPts val="0"/>
              </a:spcBef>
            </a:pPr>
            <a:r>
              <a:rPr lang="en-US" sz="1400" b="1" dirty="0" err="1" smtClean="0">
                <a:latin typeface="Times New Roman" pitchFamily="18" charset="0"/>
              </a:rPr>
              <a:t>Adventium</a:t>
            </a:r>
            <a:r>
              <a:rPr lang="en-US" sz="1400" b="1" dirty="0" smtClean="0">
                <a:latin typeface="Times New Roman" pitchFamily="18" charset="0"/>
              </a:rPr>
              <a:t>  </a:t>
            </a:r>
            <a:r>
              <a:rPr lang="en-US" sz="1400" dirty="0" smtClean="0">
                <a:latin typeface="Times New Roman" pitchFamily="18" charset="0"/>
              </a:rPr>
              <a:t>C</a:t>
            </a:r>
            <a:r>
              <a:rPr lang="en-US" sz="1400" b="1" dirty="0" smtClean="0">
                <a:latin typeface="Times New Roman" pitchFamily="18" charset="0"/>
              </a:rPr>
              <a:t>ompositional Timing </a:t>
            </a:r>
            <a:endParaRPr lang="en-US" sz="1400" b="1" dirty="0">
              <a:latin typeface="Times New Roman" pitchFamily="18" charset="0"/>
            </a:endParaRPr>
          </a:p>
        </p:txBody>
      </p:sp>
      <p:sp>
        <p:nvSpPr>
          <p:cNvPr id="15" name="AutoShape 22"/>
          <p:cNvSpPr>
            <a:spLocks noChangeArrowheads="1"/>
          </p:cNvSpPr>
          <p:nvPr/>
        </p:nvSpPr>
        <p:spPr bwMode="auto">
          <a:xfrm>
            <a:off x="6299200" y="2174240"/>
            <a:ext cx="2706050" cy="1132335"/>
          </a:xfrm>
          <a:prstGeom prst="roundRect">
            <a:avLst>
              <a:gd name="adj" fmla="val 16667"/>
            </a:avLst>
          </a:prstGeom>
          <a:solidFill>
            <a:srgbClr val="EAEAEA"/>
          </a:solidFill>
          <a:ln w="28575">
            <a:solidFill>
              <a:srgbClr val="336600"/>
            </a:solidFill>
            <a:round/>
            <a:headEnd/>
            <a:tailEnd/>
          </a:ln>
        </p:spPr>
        <p:txBody>
          <a:bodyPr wrap="none" anchor="ctr"/>
          <a:lstStyle/>
          <a:p>
            <a:pPr algn="ctr">
              <a:spcBef>
                <a:spcPts val="0"/>
              </a:spcBef>
            </a:pPr>
            <a:r>
              <a:rPr lang="en-US" sz="1400" b="1" dirty="0" smtClean="0">
                <a:latin typeface="Times New Roman" pitchFamily="18" charset="0"/>
              </a:rPr>
              <a:t>OSATE architecture consistency</a:t>
            </a:r>
          </a:p>
          <a:p>
            <a:pPr algn="ctr">
              <a:spcBef>
                <a:spcPts val="0"/>
              </a:spcBef>
            </a:pPr>
            <a:r>
              <a:rPr lang="en-US" sz="1400" dirty="0">
                <a:latin typeface="Times New Roman" pitchFamily="18" charset="0"/>
              </a:rPr>
              <a:t>SAVI Functional Integration</a:t>
            </a:r>
          </a:p>
          <a:p>
            <a:pPr algn="ctr">
              <a:spcBef>
                <a:spcPts val="0"/>
              </a:spcBef>
            </a:pPr>
            <a:r>
              <a:rPr lang="en-US" sz="1400" dirty="0" smtClean="0">
                <a:latin typeface="Times New Roman" pitchFamily="18" charset="0"/>
              </a:rPr>
              <a:t>RDAL </a:t>
            </a:r>
            <a:r>
              <a:rPr lang="en-US" sz="1400" dirty="0" err="1" smtClean="0">
                <a:latin typeface="Times New Roman" pitchFamily="18" charset="0"/>
              </a:rPr>
              <a:t>req</a:t>
            </a:r>
            <a:r>
              <a:rPr lang="en-US" sz="1400" dirty="0" smtClean="0">
                <a:latin typeface="Times New Roman" pitchFamily="18" charset="0"/>
              </a:rPr>
              <a:t>/spec and verification</a:t>
            </a:r>
            <a:endParaRPr lang="en-US" sz="1400" b="1" dirty="0" smtClean="0">
              <a:latin typeface="Times New Roman" pitchFamily="18" charset="0"/>
            </a:endParaRPr>
          </a:p>
          <a:p>
            <a:pPr algn="ctr">
              <a:spcBef>
                <a:spcPts val="0"/>
              </a:spcBef>
            </a:pPr>
            <a:r>
              <a:rPr lang="en-US" sz="1400" dirty="0" smtClean="0">
                <a:latin typeface="Times New Roman" pitchFamily="18" charset="0"/>
              </a:rPr>
              <a:t>RC Resolute/Agree comp </a:t>
            </a:r>
            <a:r>
              <a:rPr lang="en-US" sz="1400" dirty="0" err="1" smtClean="0">
                <a:latin typeface="Times New Roman" pitchFamily="18" charset="0"/>
              </a:rPr>
              <a:t>verif</a:t>
            </a:r>
            <a:endParaRPr lang="en-US" sz="1400" dirty="0" smtClean="0">
              <a:latin typeface="Times New Roman" pitchFamily="18" charset="0"/>
            </a:endParaRPr>
          </a:p>
          <a:p>
            <a:pPr algn="ctr">
              <a:spcBef>
                <a:spcPts val="0"/>
              </a:spcBef>
            </a:pPr>
            <a:r>
              <a:rPr lang="en-US" sz="1400" b="1" dirty="0" err="1" smtClean="0">
                <a:latin typeface="Times New Roman" pitchFamily="18" charset="0"/>
              </a:rPr>
              <a:t>AdaCore</a:t>
            </a:r>
            <a:r>
              <a:rPr lang="en-US" sz="1400" b="1" dirty="0" smtClean="0">
                <a:latin typeface="Times New Roman" pitchFamily="18" charset="0"/>
              </a:rPr>
              <a:t> verification &amp; generation</a:t>
            </a:r>
          </a:p>
        </p:txBody>
      </p:sp>
      <p:sp>
        <p:nvSpPr>
          <p:cNvPr id="16" name="AutoShape 22"/>
          <p:cNvSpPr>
            <a:spLocks noChangeArrowheads="1"/>
          </p:cNvSpPr>
          <p:nvPr/>
        </p:nvSpPr>
        <p:spPr bwMode="auto">
          <a:xfrm>
            <a:off x="210866" y="4702847"/>
            <a:ext cx="3320215" cy="1710948"/>
          </a:xfrm>
          <a:prstGeom prst="roundRect">
            <a:avLst>
              <a:gd name="adj" fmla="val 16667"/>
            </a:avLst>
          </a:prstGeom>
          <a:solidFill>
            <a:srgbClr val="EAEAEA"/>
          </a:solidFill>
          <a:ln w="28575">
            <a:solidFill>
              <a:srgbClr val="336600"/>
            </a:solidFill>
            <a:round/>
            <a:headEnd/>
            <a:tailEnd/>
          </a:ln>
        </p:spPr>
        <p:txBody>
          <a:bodyPr wrap="none" anchor="ctr"/>
          <a:lstStyle/>
          <a:p>
            <a:pPr algn="ctr">
              <a:spcBef>
                <a:spcPts val="0"/>
              </a:spcBef>
            </a:pPr>
            <a:r>
              <a:rPr lang="en-US" sz="1400" b="1" dirty="0" err="1" smtClean="0">
                <a:latin typeface="Times New Roman" pitchFamily="18" charset="0"/>
              </a:rPr>
              <a:t>ParisTech</a:t>
            </a:r>
            <a:r>
              <a:rPr lang="en-US" sz="1400" b="1" dirty="0" smtClean="0">
                <a:latin typeface="Times New Roman" pitchFamily="18" charset="0"/>
              </a:rPr>
              <a:t>/ISEA Ocarina</a:t>
            </a:r>
          </a:p>
          <a:p>
            <a:pPr algn="ctr">
              <a:spcBef>
                <a:spcPts val="0"/>
              </a:spcBef>
            </a:pPr>
            <a:r>
              <a:rPr lang="en-US" sz="1400" dirty="0" err="1" smtClean="0">
                <a:latin typeface="Times New Roman" pitchFamily="18" charset="0"/>
              </a:rPr>
              <a:t>ParisTech</a:t>
            </a:r>
            <a:r>
              <a:rPr lang="en-US" sz="1400" dirty="0" smtClean="0">
                <a:latin typeface="Times New Roman" pitchFamily="18" charset="0"/>
              </a:rPr>
              <a:t> RAMSES</a:t>
            </a:r>
          </a:p>
          <a:p>
            <a:pPr algn="ctr">
              <a:spcBef>
                <a:spcPts val="0"/>
              </a:spcBef>
            </a:pPr>
            <a:r>
              <a:rPr lang="en-US" sz="1400" dirty="0" smtClean="0">
                <a:latin typeface="Times New Roman" pitchFamily="18" charset="0"/>
              </a:rPr>
              <a:t>INRIA AADL/</a:t>
            </a:r>
            <a:r>
              <a:rPr lang="en-US" sz="1400" dirty="0" err="1" smtClean="0">
                <a:latin typeface="Times New Roman" pitchFamily="18" charset="0"/>
              </a:rPr>
              <a:t>Polychrony</a:t>
            </a:r>
            <a:endParaRPr lang="en-US" sz="1400" dirty="0" smtClean="0">
              <a:latin typeface="Times New Roman" pitchFamily="18" charset="0"/>
            </a:endParaRPr>
          </a:p>
          <a:p>
            <a:pPr algn="ctr">
              <a:spcBef>
                <a:spcPts val="0"/>
              </a:spcBef>
            </a:pPr>
            <a:r>
              <a:rPr lang="en-US" sz="1400" b="1" dirty="0" smtClean="0">
                <a:latin typeface="Times New Roman" pitchFamily="18" charset="0"/>
              </a:rPr>
              <a:t>ESA TASTE Simulink/SCADE</a:t>
            </a:r>
          </a:p>
          <a:p>
            <a:pPr algn="ctr">
              <a:spcBef>
                <a:spcPts val="0"/>
              </a:spcBef>
            </a:pPr>
            <a:r>
              <a:rPr lang="en-US" sz="1400" dirty="0" err="1" smtClean="0">
                <a:latin typeface="Times New Roman" pitchFamily="18" charset="0"/>
              </a:rPr>
              <a:t>ParisTech</a:t>
            </a:r>
            <a:r>
              <a:rPr lang="en-US" sz="1400" dirty="0" smtClean="0">
                <a:latin typeface="Times New Roman" pitchFamily="18" charset="0"/>
              </a:rPr>
              <a:t> ARINC653 Generation</a:t>
            </a:r>
          </a:p>
          <a:p>
            <a:pPr algn="ctr">
              <a:spcBef>
                <a:spcPts val="0"/>
              </a:spcBef>
            </a:pPr>
            <a:r>
              <a:rPr lang="en-US" sz="1400" b="1" dirty="0" smtClean="0">
                <a:latin typeface="Times New Roman" pitchFamily="18" charset="0"/>
              </a:rPr>
              <a:t>SEI assurance case generation</a:t>
            </a:r>
          </a:p>
          <a:p>
            <a:pPr algn="ctr">
              <a:spcBef>
                <a:spcPts val="0"/>
              </a:spcBef>
            </a:pPr>
            <a:r>
              <a:rPr lang="en-US" sz="1400" dirty="0" smtClean="0">
                <a:latin typeface="Times New Roman" pitchFamily="18" charset="0"/>
              </a:rPr>
              <a:t>FUSED cross model consistency</a:t>
            </a:r>
          </a:p>
          <a:p>
            <a:pPr algn="ctr">
              <a:spcBef>
                <a:spcPts val="0"/>
              </a:spcBef>
            </a:pPr>
            <a:r>
              <a:rPr lang="en-US" sz="1400" b="1" dirty="0" smtClean="0">
                <a:latin typeface="Times New Roman" pitchFamily="18" charset="0"/>
              </a:rPr>
              <a:t>COMPASS System/SW </a:t>
            </a:r>
            <a:r>
              <a:rPr lang="en-US" sz="1400" b="1" dirty="0" err="1" smtClean="0">
                <a:latin typeface="Times New Roman" pitchFamily="18" charset="0"/>
              </a:rPr>
              <a:t>Coengineering</a:t>
            </a:r>
            <a:endParaRPr lang="en-US" sz="1400" b="1" dirty="0">
              <a:latin typeface="Times New Roman" pitchFamily="18" charset="0"/>
            </a:endParaRPr>
          </a:p>
        </p:txBody>
      </p:sp>
      <p:sp>
        <p:nvSpPr>
          <p:cNvPr id="17" name="AutoShape 22"/>
          <p:cNvSpPr>
            <a:spLocks noChangeArrowheads="1"/>
          </p:cNvSpPr>
          <p:nvPr/>
        </p:nvSpPr>
        <p:spPr bwMode="auto">
          <a:xfrm>
            <a:off x="1877712" y="994854"/>
            <a:ext cx="2180269" cy="1115886"/>
          </a:xfrm>
          <a:prstGeom prst="roundRect">
            <a:avLst>
              <a:gd name="adj" fmla="val 16667"/>
            </a:avLst>
          </a:prstGeom>
          <a:solidFill>
            <a:srgbClr val="EAEAEA"/>
          </a:solidFill>
          <a:ln w="28575">
            <a:solidFill>
              <a:srgbClr val="336600"/>
            </a:solidFill>
            <a:round/>
            <a:headEnd/>
            <a:tailEnd/>
          </a:ln>
        </p:spPr>
        <p:txBody>
          <a:bodyPr wrap="none" anchor="ctr"/>
          <a:lstStyle/>
          <a:p>
            <a:pPr algn="ctr">
              <a:spcBef>
                <a:spcPts val="0"/>
              </a:spcBef>
            </a:pPr>
            <a:r>
              <a:rPr lang="en-US" sz="1400" b="1" dirty="0" smtClean="0">
                <a:latin typeface="Times New Roman" pitchFamily="18" charset="0"/>
              </a:rPr>
              <a:t>RC SMACCM</a:t>
            </a:r>
          </a:p>
          <a:p>
            <a:pPr algn="ctr">
              <a:spcBef>
                <a:spcPts val="0"/>
              </a:spcBef>
            </a:pPr>
            <a:r>
              <a:rPr lang="en-US" sz="1400" dirty="0" smtClean="0">
                <a:latin typeface="Times New Roman" pitchFamily="18" charset="0"/>
              </a:rPr>
              <a:t>SEI Bell </a:t>
            </a:r>
            <a:r>
              <a:rPr lang="en-US" sz="1400" dirty="0" err="1" smtClean="0">
                <a:latin typeface="Times New Roman" pitchFamily="18" charset="0"/>
              </a:rPr>
              <a:t>LaPadula</a:t>
            </a:r>
            <a:r>
              <a:rPr lang="en-US" sz="1400" dirty="0" smtClean="0">
                <a:latin typeface="Times New Roman" pitchFamily="18" charset="0"/>
              </a:rPr>
              <a:t>/MILS</a:t>
            </a:r>
          </a:p>
          <a:p>
            <a:pPr algn="ctr">
              <a:spcBef>
                <a:spcPts val="0"/>
              </a:spcBef>
            </a:pPr>
            <a:r>
              <a:rPr lang="en-US" sz="1400" b="1" dirty="0" err="1" smtClean="0">
                <a:latin typeface="Times New Roman" pitchFamily="18" charset="0"/>
              </a:rPr>
              <a:t>ParisTech</a:t>
            </a:r>
            <a:r>
              <a:rPr lang="en-US" sz="1400" b="1" dirty="0" smtClean="0">
                <a:latin typeface="Times New Roman" pitchFamily="18" charset="0"/>
              </a:rPr>
              <a:t> Partitions for </a:t>
            </a:r>
          </a:p>
          <a:p>
            <a:pPr algn="ctr">
              <a:spcBef>
                <a:spcPts val="0"/>
              </a:spcBef>
            </a:pPr>
            <a:r>
              <a:rPr lang="en-US" sz="1400" b="1" dirty="0" smtClean="0">
                <a:latin typeface="Times New Roman" pitchFamily="18" charset="0"/>
              </a:rPr>
              <a:t>safety &amp; security</a:t>
            </a:r>
          </a:p>
          <a:p>
            <a:pPr algn="ctr">
              <a:spcBef>
                <a:spcPts val="0"/>
              </a:spcBef>
            </a:pPr>
            <a:r>
              <a:rPr lang="en-US" sz="1400" dirty="0" smtClean="0">
                <a:latin typeface="Times New Roman" pitchFamily="18" charset="0"/>
              </a:rPr>
              <a:t>D-MILS (future)</a:t>
            </a:r>
            <a:endParaRPr lang="en-US" sz="1400" b="1" dirty="0">
              <a:latin typeface="Times New Roman" pitchFamily="18" charset="0"/>
            </a:endParaRPr>
          </a:p>
        </p:txBody>
      </p:sp>
    </p:spTree>
    <p:extLst>
      <p:ext uri="{BB962C8B-B14F-4D97-AF65-F5344CB8AC3E}">
        <p14:creationId xmlns="" xmlns:p14="http://schemas.microsoft.com/office/powerpoint/2010/main" val="20520466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rapezoid 84"/>
          <p:cNvSpPr>
            <a:spLocks noChangeArrowheads="1"/>
          </p:cNvSpPr>
          <p:nvPr/>
        </p:nvSpPr>
        <p:spPr bwMode="auto">
          <a:xfrm rot="10800000">
            <a:off x="762000" y="990600"/>
            <a:ext cx="7543800" cy="4800600"/>
          </a:xfrm>
          <a:custGeom>
            <a:avLst/>
            <a:gdLst>
              <a:gd name="T0" fmla="*/ 3771900 w 7543800"/>
              <a:gd name="T1" fmla="*/ 0 h 4800600"/>
              <a:gd name="T2" fmla="*/ 1480337 w 7543800"/>
              <a:gd name="T3" fmla="*/ 2400300 h 4800600"/>
              <a:gd name="T4" fmla="*/ 3771900 w 7543800"/>
              <a:gd name="T5" fmla="*/ 4800600 h 4800600"/>
              <a:gd name="T6" fmla="*/ 6063463 w 7543800"/>
              <a:gd name="T7" fmla="*/ 2400300 h 4800600"/>
              <a:gd name="T8" fmla="*/ 17694720 60000 65536"/>
              <a:gd name="T9" fmla="*/ 11796480 60000 65536"/>
              <a:gd name="T10" fmla="*/ 5898240 60000 65536"/>
              <a:gd name="T11" fmla="*/ 0 60000 65536"/>
              <a:gd name="T12" fmla="*/ 1973783 w 7543800"/>
              <a:gd name="T13" fmla="*/ 1256044 h 4800600"/>
              <a:gd name="T14" fmla="*/ 5570017 w 7543800"/>
              <a:gd name="T15" fmla="*/ 4800600 h 4800600"/>
            </a:gdLst>
            <a:ahLst/>
            <a:cxnLst>
              <a:cxn ang="T8">
                <a:pos x="T0" y="T1"/>
              </a:cxn>
              <a:cxn ang="T9">
                <a:pos x="T2" y="T3"/>
              </a:cxn>
              <a:cxn ang="T10">
                <a:pos x="T4" y="T5"/>
              </a:cxn>
              <a:cxn ang="T11">
                <a:pos x="T6" y="T7"/>
              </a:cxn>
            </a:cxnLst>
            <a:rect l="T12" t="T13" r="T14" b="T15"/>
            <a:pathLst>
              <a:path w="7543800" h="4800600">
                <a:moveTo>
                  <a:pt x="0" y="4800600"/>
                </a:moveTo>
                <a:lnTo>
                  <a:pt x="2960674" y="0"/>
                </a:lnTo>
                <a:lnTo>
                  <a:pt x="4583126" y="0"/>
                </a:lnTo>
                <a:lnTo>
                  <a:pt x="7543800" y="4800600"/>
                </a:lnTo>
                <a:close/>
              </a:path>
            </a:pathLst>
          </a:custGeom>
          <a:gradFill rotWithShape="0">
            <a:gsLst>
              <a:gs pos="0">
                <a:srgbClr val="3C8C93"/>
              </a:gs>
              <a:gs pos="28000">
                <a:srgbClr val="3C8C93"/>
              </a:gs>
              <a:gs pos="50000">
                <a:srgbClr val="9ABEC1"/>
              </a:gs>
              <a:gs pos="100000">
                <a:srgbClr val="B8E3E6"/>
              </a:gs>
            </a:gsLst>
            <a:lin ang="19800000"/>
          </a:gradFill>
          <a:ln w="25400" algn="ctr">
            <a:noFill/>
            <a:miter lim="800000"/>
            <a:headEnd/>
            <a:tailEnd/>
          </a:ln>
        </p:spPr>
        <p:txBody>
          <a:bodyPr rot="10800000" anchor="ctr"/>
          <a:lstStyle/>
          <a:p>
            <a:pPr algn="ctr">
              <a:defRPr/>
            </a:pPr>
            <a:endParaRPr lang="en-US" dirty="0">
              <a:solidFill>
                <a:schemeClr val="lt1"/>
              </a:solidFill>
              <a:latin typeface="+mn-lt"/>
              <a:ea typeface="+mn-ea"/>
            </a:endParaRPr>
          </a:p>
        </p:txBody>
      </p:sp>
      <p:sp>
        <p:nvSpPr>
          <p:cNvPr id="80" name="Parallelogram 79"/>
          <p:cNvSpPr/>
          <p:nvPr/>
        </p:nvSpPr>
        <p:spPr>
          <a:xfrm rot="3520641">
            <a:off x="-105568" y="2705893"/>
            <a:ext cx="5880100" cy="1096963"/>
          </a:xfrm>
          <a:prstGeom prst="parallelogram">
            <a:avLst>
              <a:gd name="adj" fmla="val 61409"/>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6" name="Line 32"/>
          <p:cNvSpPr>
            <a:spLocks noChangeShapeType="1"/>
          </p:cNvSpPr>
          <p:nvPr/>
        </p:nvSpPr>
        <p:spPr bwMode="auto">
          <a:xfrm>
            <a:off x="1828800" y="1706563"/>
            <a:ext cx="2514600" cy="4114800"/>
          </a:xfrm>
          <a:prstGeom prst="line">
            <a:avLst/>
          </a:prstGeom>
          <a:noFill/>
          <a:ln w="28575">
            <a:solidFill>
              <a:schemeClr val="bg2"/>
            </a:solidFill>
            <a:prstDash val="sysDot"/>
            <a:round/>
            <a:headEnd/>
            <a:tailEnd type="triangle" w="med" len="med"/>
          </a:ln>
        </p:spPr>
        <p:txBody>
          <a:bodyPr/>
          <a:lstStyle/>
          <a:p>
            <a:endParaRPr lang="en-US"/>
          </a:p>
        </p:txBody>
      </p:sp>
      <p:sp>
        <p:nvSpPr>
          <p:cNvPr id="3078" name="Rectangle 6"/>
          <p:cNvSpPr>
            <a:spLocks noChangeArrowheads="1"/>
          </p:cNvSpPr>
          <p:nvPr/>
        </p:nvSpPr>
        <p:spPr bwMode="auto">
          <a:xfrm flipH="1">
            <a:off x="1325880" y="3307079"/>
            <a:ext cx="1112520" cy="705585"/>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a:spcBef>
                <a:spcPts val="0"/>
              </a:spcBef>
              <a:defRPr/>
            </a:pPr>
            <a:r>
              <a:rPr lang="en-US" sz="1000" dirty="0">
                <a:latin typeface="Arial" pitchFamily="34" charset="0"/>
                <a:ea typeface="ＭＳ Ｐゴシック"/>
                <a:cs typeface="ＭＳ Ｐゴシック"/>
              </a:rPr>
              <a:t>Software</a:t>
            </a:r>
          </a:p>
          <a:p>
            <a:pPr algn="ctr">
              <a:spcBef>
                <a:spcPts val="0"/>
              </a:spcBef>
              <a:defRPr/>
            </a:pPr>
            <a:r>
              <a:rPr lang="en-US" sz="1000" dirty="0">
                <a:latin typeface="Arial" pitchFamily="34" charset="0"/>
                <a:ea typeface="ＭＳ Ｐゴシック"/>
                <a:cs typeface="ＭＳ Ｐゴシック"/>
              </a:rPr>
              <a:t>Architectural</a:t>
            </a:r>
          </a:p>
          <a:p>
            <a:pPr algn="ctr">
              <a:spcBef>
                <a:spcPts val="0"/>
              </a:spcBef>
              <a:defRPr/>
            </a:pPr>
            <a:r>
              <a:rPr lang="en-US" sz="1000" dirty="0">
                <a:latin typeface="Arial" pitchFamily="34" charset="0"/>
                <a:ea typeface="ＭＳ Ｐゴシック"/>
                <a:cs typeface="ＭＳ Ｐゴシック"/>
              </a:rPr>
              <a:t>Design</a:t>
            </a:r>
          </a:p>
        </p:txBody>
      </p:sp>
      <p:sp>
        <p:nvSpPr>
          <p:cNvPr id="3079" name="Rectangle 7"/>
          <p:cNvSpPr>
            <a:spLocks noChangeArrowheads="1"/>
          </p:cNvSpPr>
          <p:nvPr/>
        </p:nvSpPr>
        <p:spPr bwMode="auto">
          <a:xfrm flipH="1">
            <a:off x="716280" y="2316479"/>
            <a:ext cx="1036320" cy="553185"/>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a:spcBef>
                <a:spcPts val="0"/>
              </a:spcBef>
              <a:defRPr/>
            </a:pPr>
            <a:r>
              <a:rPr lang="en-US" sz="1000" dirty="0">
                <a:latin typeface="Arial" pitchFamily="34" charset="0"/>
                <a:ea typeface="ＭＳ Ｐゴシック"/>
                <a:cs typeface="ＭＳ Ｐゴシック"/>
              </a:rPr>
              <a:t>System</a:t>
            </a:r>
          </a:p>
          <a:p>
            <a:pPr algn="ctr">
              <a:spcBef>
                <a:spcPts val="0"/>
              </a:spcBef>
              <a:defRPr/>
            </a:pPr>
            <a:r>
              <a:rPr lang="en-US" sz="1000" dirty="0">
                <a:latin typeface="Arial" pitchFamily="34" charset="0"/>
                <a:ea typeface="ＭＳ Ｐゴシック"/>
                <a:cs typeface="ＭＳ Ｐゴシック"/>
              </a:rPr>
              <a:t>Design</a:t>
            </a:r>
          </a:p>
        </p:txBody>
      </p:sp>
      <p:sp>
        <p:nvSpPr>
          <p:cNvPr id="3080" name="Rectangle 8"/>
          <p:cNvSpPr>
            <a:spLocks noChangeArrowheads="1"/>
          </p:cNvSpPr>
          <p:nvPr/>
        </p:nvSpPr>
        <p:spPr bwMode="auto">
          <a:xfrm flipH="1">
            <a:off x="1935480" y="4373879"/>
            <a:ext cx="1112520" cy="781786"/>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a:spcBef>
                <a:spcPts val="0"/>
              </a:spcBef>
              <a:defRPr/>
            </a:pPr>
            <a:r>
              <a:rPr lang="en-US" sz="1000" dirty="0">
                <a:latin typeface="Arial" pitchFamily="34" charset="0"/>
                <a:ea typeface="ＭＳ Ｐゴシック"/>
                <a:cs typeface="ＭＳ Ｐゴシック"/>
              </a:rPr>
              <a:t>Component</a:t>
            </a:r>
          </a:p>
          <a:p>
            <a:pPr algn="ctr">
              <a:spcBef>
                <a:spcPts val="0"/>
              </a:spcBef>
              <a:defRPr/>
            </a:pPr>
            <a:r>
              <a:rPr lang="en-US" sz="1000" dirty="0">
                <a:latin typeface="Arial" pitchFamily="34" charset="0"/>
                <a:ea typeface="ＭＳ Ｐゴシック"/>
                <a:cs typeface="ＭＳ Ｐゴシック"/>
              </a:rPr>
              <a:t>Software</a:t>
            </a:r>
          </a:p>
          <a:p>
            <a:pPr algn="ctr">
              <a:spcBef>
                <a:spcPts val="0"/>
              </a:spcBef>
              <a:defRPr/>
            </a:pPr>
            <a:r>
              <a:rPr lang="en-US" sz="1000" dirty="0">
                <a:latin typeface="Arial" pitchFamily="34" charset="0"/>
                <a:ea typeface="ＭＳ Ｐゴシック"/>
                <a:cs typeface="ＭＳ Ｐゴシック"/>
              </a:rPr>
              <a:t>Design</a:t>
            </a:r>
          </a:p>
        </p:txBody>
      </p:sp>
      <p:sp>
        <p:nvSpPr>
          <p:cNvPr id="3081" name="Rectangle 9"/>
          <p:cNvSpPr>
            <a:spLocks noChangeArrowheads="1"/>
          </p:cNvSpPr>
          <p:nvPr/>
        </p:nvSpPr>
        <p:spPr bwMode="auto">
          <a:xfrm>
            <a:off x="4069080" y="5897880"/>
            <a:ext cx="960120" cy="42672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a:spcBef>
                <a:spcPts val="0"/>
              </a:spcBef>
              <a:defRPr/>
            </a:pPr>
            <a:r>
              <a:rPr lang="en-US" sz="1000" dirty="0">
                <a:latin typeface="Arial" pitchFamily="34" charset="0"/>
                <a:ea typeface="ＭＳ Ｐゴシック"/>
                <a:cs typeface="ＭＳ Ｐゴシック"/>
              </a:rPr>
              <a:t>Code</a:t>
            </a:r>
          </a:p>
          <a:p>
            <a:pPr algn="ctr">
              <a:spcBef>
                <a:spcPts val="0"/>
              </a:spcBef>
              <a:defRPr/>
            </a:pPr>
            <a:r>
              <a:rPr lang="en-US" sz="1000" dirty="0">
                <a:latin typeface="Arial" pitchFamily="34" charset="0"/>
                <a:ea typeface="ＭＳ Ｐゴシック"/>
                <a:cs typeface="ＭＳ Ｐゴシック"/>
              </a:rPr>
              <a:t>Development</a:t>
            </a:r>
          </a:p>
        </p:txBody>
      </p:sp>
      <p:sp>
        <p:nvSpPr>
          <p:cNvPr id="3082" name="Rectangle 10"/>
          <p:cNvSpPr>
            <a:spLocks noChangeArrowheads="1"/>
          </p:cNvSpPr>
          <p:nvPr/>
        </p:nvSpPr>
        <p:spPr bwMode="auto">
          <a:xfrm>
            <a:off x="6248400" y="445008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a:spcBef>
                <a:spcPts val="0"/>
              </a:spcBef>
              <a:defRPr/>
            </a:pPr>
            <a:r>
              <a:rPr lang="en-US" sz="1000" dirty="0">
                <a:latin typeface="Arial" pitchFamily="34" charset="0"/>
                <a:ea typeface="ＭＳ Ｐゴシック"/>
                <a:cs typeface="ＭＳ Ｐゴシック"/>
              </a:rPr>
              <a:t>Unit</a:t>
            </a:r>
          </a:p>
          <a:p>
            <a:pPr algn="ctr">
              <a:spcBef>
                <a:spcPts val="0"/>
              </a:spcBef>
              <a:defRPr/>
            </a:pPr>
            <a:r>
              <a:rPr lang="en-US" sz="1000" dirty="0">
                <a:latin typeface="Arial" pitchFamily="34" charset="0"/>
                <a:ea typeface="ＭＳ Ｐゴシック"/>
                <a:cs typeface="ＭＳ Ｐゴシック"/>
              </a:rPr>
              <a:t>Test</a:t>
            </a:r>
          </a:p>
        </p:txBody>
      </p:sp>
      <p:sp>
        <p:nvSpPr>
          <p:cNvPr id="3083" name="Rectangle 11"/>
          <p:cNvSpPr>
            <a:spLocks noChangeArrowheads="1"/>
          </p:cNvSpPr>
          <p:nvPr/>
        </p:nvSpPr>
        <p:spPr bwMode="auto">
          <a:xfrm>
            <a:off x="7315200" y="231648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a:spcBef>
                <a:spcPts val="0"/>
              </a:spcBef>
              <a:defRPr/>
            </a:pPr>
            <a:r>
              <a:rPr lang="en-US" sz="1000" dirty="0">
                <a:latin typeface="Arial" pitchFamily="34" charset="0"/>
                <a:ea typeface="ＭＳ Ｐゴシック"/>
                <a:cs typeface="ＭＳ Ｐゴシック"/>
              </a:rPr>
              <a:t>System</a:t>
            </a:r>
          </a:p>
          <a:p>
            <a:pPr algn="ctr">
              <a:spcBef>
                <a:spcPts val="0"/>
              </a:spcBef>
              <a:defRPr/>
            </a:pPr>
            <a:r>
              <a:rPr lang="en-US" sz="1000" dirty="0">
                <a:latin typeface="Arial" pitchFamily="34" charset="0"/>
                <a:ea typeface="ＭＳ Ｐゴシック"/>
                <a:cs typeface="ＭＳ Ｐゴシック"/>
              </a:rPr>
              <a:t>Test</a:t>
            </a:r>
          </a:p>
        </p:txBody>
      </p:sp>
      <p:sp>
        <p:nvSpPr>
          <p:cNvPr id="3084" name="Rectangle 12"/>
          <p:cNvSpPr>
            <a:spLocks noChangeArrowheads="1"/>
          </p:cNvSpPr>
          <p:nvPr/>
        </p:nvSpPr>
        <p:spPr bwMode="auto">
          <a:xfrm>
            <a:off x="6705600" y="338328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a:spcBef>
                <a:spcPts val="0"/>
              </a:spcBef>
              <a:defRPr/>
            </a:pPr>
            <a:r>
              <a:rPr lang="en-US" sz="1000" dirty="0">
                <a:latin typeface="Arial" pitchFamily="34" charset="0"/>
                <a:ea typeface="ＭＳ Ｐゴシック"/>
                <a:cs typeface="ＭＳ Ｐゴシック"/>
              </a:rPr>
              <a:t>Integration </a:t>
            </a:r>
          </a:p>
          <a:p>
            <a:pPr algn="ctr">
              <a:spcBef>
                <a:spcPts val="0"/>
              </a:spcBef>
              <a:defRPr/>
            </a:pPr>
            <a:r>
              <a:rPr lang="en-US" sz="1000" dirty="0">
                <a:latin typeface="Arial" pitchFamily="34" charset="0"/>
                <a:ea typeface="ＭＳ Ｐゴシック"/>
                <a:cs typeface="ＭＳ Ｐゴシック"/>
              </a:rPr>
              <a:t>Test</a:t>
            </a:r>
          </a:p>
        </p:txBody>
      </p:sp>
      <p:sp>
        <p:nvSpPr>
          <p:cNvPr id="3085" name="Rectangle 13"/>
          <p:cNvSpPr>
            <a:spLocks noChangeArrowheads="1"/>
          </p:cNvSpPr>
          <p:nvPr/>
        </p:nvSpPr>
        <p:spPr bwMode="auto">
          <a:xfrm>
            <a:off x="7924800" y="124968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a:spcBef>
                <a:spcPts val="0"/>
              </a:spcBef>
              <a:defRPr/>
            </a:pPr>
            <a:r>
              <a:rPr lang="en-US" sz="1000" dirty="0">
                <a:latin typeface="Arial" pitchFamily="34" charset="0"/>
                <a:ea typeface="ＭＳ Ｐゴシック"/>
                <a:cs typeface="ＭＳ Ｐゴシック"/>
              </a:rPr>
              <a:t>Acceptance </a:t>
            </a:r>
          </a:p>
          <a:p>
            <a:pPr algn="ctr">
              <a:spcBef>
                <a:spcPts val="0"/>
              </a:spcBef>
              <a:defRPr/>
            </a:pPr>
            <a:r>
              <a:rPr lang="en-US" sz="1000" dirty="0">
                <a:latin typeface="Arial" pitchFamily="34" charset="0"/>
                <a:ea typeface="ＭＳ Ｐゴシック"/>
                <a:cs typeface="ＭＳ Ｐゴシック"/>
              </a:rPr>
              <a:t>Test</a:t>
            </a:r>
          </a:p>
        </p:txBody>
      </p:sp>
      <p:sp>
        <p:nvSpPr>
          <p:cNvPr id="3101" name="Rectangle 19"/>
          <p:cNvSpPr>
            <a:spLocks noChangeArrowheads="1"/>
          </p:cNvSpPr>
          <p:nvPr/>
        </p:nvSpPr>
        <p:spPr bwMode="auto">
          <a:xfrm>
            <a:off x="1371600" y="1325563"/>
            <a:ext cx="1069975" cy="366712"/>
          </a:xfrm>
          <a:prstGeom prst="bevel">
            <a:avLst>
              <a:gd name="adj" fmla="val 12500"/>
            </a:avLst>
          </a:prstGeom>
          <a:solidFill>
            <a:schemeClr val="accent1"/>
          </a:solidFill>
          <a:ln w="9525">
            <a:noFill/>
            <a:miter lim="800000"/>
            <a:headEnd/>
            <a:tailEnd/>
          </a:ln>
        </p:spPr>
        <p:txBody>
          <a:bodyPr wrap="none" anchor="ctr"/>
          <a:lstStyle/>
          <a:p>
            <a:pPr algn="ctr"/>
            <a:r>
              <a:rPr lang="en-US" sz="900" dirty="0" smtClean="0">
                <a:solidFill>
                  <a:schemeClr val="bg1"/>
                </a:solidFill>
              </a:rPr>
              <a:t>T</a:t>
            </a:r>
            <a:r>
              <a:rPr lang="en-US" sz="1000" dirty="0" smtClean="0">
                <a:solidFill>
                  <a:schemeClr val="bg1"/>
                </a:solidFill>
              </a:rPr>
              <a:t>op-Level</a:t>
            </a:r>
            <a:br>
              <a:rPr lang="en-US" sz="1000" dirty="0" smtClean="0">
                <a:solidFill>
                  <a:schemeClr val="bg1"/>
                </a:solidFill>
              </a:rPr>
            </a:br>
            <a:r>
              <a:rPr lang="en-US" sz="1000" dirty="0" smtClean="0">
                <a:solidFill>
                  <a:schemeClr val="bg1"/>
                </a:solidFill>
              </a:rPr>
              <a:t>Verification </a:t>
            </a:r>
            <a:r>
              <a:rPr lang="en-US" sz="1000" dirty="0">
                <a:solidFill>
                  <a:schemeClr val="bg1"/>
                </a:solidFill>
              </a:rPr>
              <a:t>Items</a:t>
            </a:r>
          </a:p>
        </p:txBody>
      </p:sp>
      <p:sp>
        <p:nvSpPr>
          <p:cNvPr id="3087" name="Rectangle 20"/>
          <p:cNvSpPr>
            <a:spLocks noChangeArrowheads="1"/>
          </p:cNvSpPr>
          <p:nvPr/>
        </p:nvSpPr>
        <p:spPr bwMode="auto">
          <a:xfrm>
            <a:off x="1981200" y="2392363"/>
            <a:ext cx="1069975" cy="366712"/>
          </a:xfrm>
          <a:prstGeom prst="bevel">
            <a:avLst/>
          </a:prstGeom>
          <a:solidFill>
            <a:schemeClr val="accent1">
              <a:lumMod val="90000"/>
            </a:schemeClr>
          </a:solidFill>
          <a:ln w="9525">
            <a:noFill/>
            <a:miter lim="800000"/>
            <a:headEnd/>
            <a:tailEnd/>
          </a:ln>
          <a:effectLst/>
        </p:spPr>
        <p:txBody>
          <a:bodyPr wrap="none" anchor="ctr"/>
          <a:lstStyle/>
          <a:p>
            <a:pPr algn="ctr">
              <a:defRPr/>
            </a:pPr>
            <a:r>
              <a:rPr lang="en-US" sz="1000" dirty="0" smtClean="0">
                <a:solidFill>
                  <a:schemeClr val="bg1"/>
                </a:solidFill>
                <a:latin typeface="Arial" pitchFamily="34" charset="0"/>
                <a:ea typeface="ＭＳ Ｐゴシック"/>
                <a:cs typeface="ＭＳ Ｐゴシック"/>
              </a:rPr>
              <a:t>High-level</a:t>
            </a:r>
            <a:br>
              <a:rPr lang="en-US" sz="1000" dirty="0" smtClean="0">
                <a:solidFill>
                  <a:schemeClr val="bg1"/>
                </a:solidFill>
                <a:latin typeface="Arial" pitchFamily="34" charset="0"/>
                <a:ea typeface="ＭＳ Ｐゴシック"/>
                <a:cs typeface="ＭＳ Ｐゴシック"/>
              </a:rPr>
            </a:br>
            <a:r>
              <a:rPr lang="en-US" sz="1000" dirty="0" smtClean="0">
                <a:solidFill>
                  <a:schemeClr val="bg1"/>
                </a:solidFill>
                <a:latin typeface="Arial" pitchFamily="34" charset="0"/>
                <a:ea typeface="ＭＳ Ｐゴシック"/>
                <a:cs typeface="ＭＳ Ｐゴシック"/>
              </a:rPr>
              <a:t>AADL </a:t>
            </a:r>
            <a:r>
              <a:rPr lang="en-US" sz="1000" dirty="0">
                <a:solidFill>
                  <a:schemeClr val="bg1"/>
                </a:solidFill>
                <a:latin typeface="Arial" pitchFamily="34" charset="0"/>
                <a:ea typeface="ＭＳ Ｐゴシック"/>
                <a:cs typeface="ＭＳ Ｐゴシック"/>
              </a:rPr>
              <a:t>Model </a:t>
            </a:r>
          </a:p>
        </p:txBody>
      </p:sp>
      <p:sp>
        <p:nvSpPr>
          <p:cNvPr id="3088" name="Rectangle 21"/>
          <p:cNvSpPr>
            <a:spLocks noChangeArrowheads="1"/>
          </p:cNvSpPr>
          <p:nvPr/>
        </p:nvSpPr>
        <p:spPr bwMode="auto">
          <a:xfrm>
            <a:off x="2590800" y="3459163"/>
            <a:ext cx="1069975" cy="366712"/>
          </a:xfrm>
          <a:prstGeom prst="bevel">
            <a:avLst/>
          </a:prstGeom>
          <a:solidFill>
            <a:schemeClr val="accent1">
              <a:lumMod val="75000"/>
            </a:schemeClr>
          </a:solidFill>
          <a:ln w="9525">
            <a:noFill/>
            <a:miter lim="800000"/>
            <a:headEnd/>
            <a:tailEnd/>
          </a:ln>
          <a:effectLst/>
        </p:spPr>
        <p:txBody>
          <a:bodyPr wrap="none" anchor="ctr"/>
          <a:lstStyle/>
          <a:p>
            <a:pPr algn="ctr">
              <a:defRPr/>
            </a:pPr>
            <a:r>
              <a:rPr lang="en-US" sz="1000" dirty="0" smtClean="0">
                <a:solidFill>
                  <a:schemeClr val="bg1"/>
                </a:solidFill>
                <a:latin typeface="Arial" pitchFamily="34" charset="0"/>
                <a:ea typeface="ＭＳ Ｐゴシック"/>
                <a:cs typeface="ＭＳ Ｐゴシック"/>
              </a:rPr>
              <a:t>Detailed</a:t>
            </a:r>
            <a:br>
              <a:rPr lang="en-US" sz="1000" dirty="0" smtClean="0">
                <a:solidFill>
                  <a:schemeClr val="bg1"/>
                </a:solidFill>
                <a:latin typeface="Arial" pitchFamily="34" charset="0"/>
                <a:ea typeface="ＭＳ Ｐゴシック"/>
                <a:cs typeface="ＭＳ Ｐゴシック"/>
              </a:rPr>
            </a:br>
            <a:r>
              <a:rPr lang="en-US" sz="1000" dirty="0" smtClean="0">
                <a:solidFill>
                  <a:schemeClr val="bg1"/>
                </a:solidFill>
                <a:latin typeface="Arial" pitchFamily="34" charset="0"/>
                <a:ea typeface="ＭＳ Ｐゴシック"/>
                <a:cs typeface="ＭＳ Ｐゴシック"/>
              </a:rPr>
              <a:t>AADL </a:t>
            </a:r>
            <a:r>
              <a:rPr lang="en-US" sz="1000" dirty="0">
                <a:solidFill>
                  <a:schemeClr val="bg1"/>
                </a:solidFill>
                <a:latin typeface="Arial" pitchFamily="34" charset="0"/>
                <a:ea typeface="ＭＳ Ｐゴシック"/>
                <a:cs typeface="ＭＳ Ｐゴシック"/>
              </a:rPr>
              <a:t>Model</a:t>
            </a:r>
          </a:p>
        </p:txBody>
      </p:sp>
      <p:cxnSp>
        <p:nvCxnSpPr>
          <p:cNvPr id="3104" name="AutoShape 28"/>
          <p:cNvCxnSpPr>
            <a:cxnSpLocks noChangeShapeType="1"/>
          </p:cNvCxnSpPr>
          <p:nvPr/>
        </p:nvCxnSpPr>
        <p:spPr bwMode="auto">
          <a:xfrm flipV="1">
            <a:off x="1066800" y="1554163"/>
            <a:ext cx="304800" cy="3175"/>
          </a:xfrm>
          <a:prstGeom prst="straightConnector1">
            <a:avLst/>
          </a:prstGeom>
          <a:noFill/>
          <a:ln w="9525">
            <a:solidFill>
              <a:schemeClr val="tx1"/>
            </a:solidFill>
            <a:round/>
            <a:headEnd type="triangle" w="med" len="med"/>
            <a:tailEnd type="triangle" w="med" len="med"/>
          </a:ln>
        </p:spPr>
      </p:cxnSp>
      <p:cxnSp>
        <p:nvCxnSpPr>
          <p:cNvPr id="3105" name="AutoShape 28"/>
          <p:cNvCxnSpPr>
            <a:cxnSpLocks noChangeShapeType="1"/>
          </p:cNvCxnSpPr>
          <p:nvPr/>
        </p:nvCxnSpPr>
        <p:spPr bwMode="auto">
          <a:xfrm flipV="1">
            <a:off x="1676400" y="2620963"/>
            <a:ext cx="304800" cy="3175"/>
          </a:xfrm>
          <a:prstGeom prst="straightConnector1">
            <a:avLst/>
          </a:prstGeom>
          <a:noFill/>
          <a:ln w="9525">
            <a:solidFill>
              <a:schemeClr val="tx1"/>
            </a:solidFill>
            <a:round/>
            <a:headEnd type="triangle" w="med" len="med"/>
            <a:tailEnd type="triangle" w="med" len="med"/>
          </a:ln>
        </p:spPr>
      </p:cxnSp>
      <p:cxnSp>
        <p:nvCxnSpPr>
          <p:cNvPr id="3106" name="AutoShape 28"/>
          <p:cNvCxnSpPr>
            <a:cxnSpLocks noChangeShapeType="1"/>
          </p:cNvCxnSpPr>
          <p:nvPr/>
        </p:nvCxnSpPr>
        <p:spPr bwMode="auto">
          <a:xfrm flipV="1">
            <a:off x="2895600" y="4754563"/>
            <a:ext cx="304800" cy="3175"/>
          </a:xfrm>
          <a:prstGeom prst="straightConnector1">
            <a:avLst/>
          </a:prstGeom>
          <a:noFill/>
          <a:ln w="9525">
            <a:solidFill>
              <a:schemeClr val="tx1"/>
            </a:solidFill>
            <a:round/>
            <a:headEnd type="triangle" w="med" len="med"/>
            <a:tailEnd type="triangle" w="med" len="med"/>
          </a:ln>
        </p:spPr>
      </p:cxnSp>
      <p:cxnSp>
        <p:nvCxnSpPr>
          <p:cNvPr id="3107" name="AutoShape 28"/>
          <p:cNvCxnSpPr>
            <a:cxnSpLocks noChangeShapeType="1"/>
          </p:cNvCxnSpPr>
          <p:nvPr/>
        </p:nvCxnSpPr>
        <p:spPr bwMode="auto">
          <a:xfrm flipV="1">
            <a:off x="2286000" y="3687763"/>
            <a:ext cx="304800" cy="3175"/>
          </a:xfrm>
          <a:prstGeom prst="straightConnector1">
            <a:avLst/>
          </a:prstGeom>
          <a:noFill/>
          <a:ln w="9525">
            <a:solidFill>
              <a:schemeClr val="tx1"/>
            </a:solidFill>
            <a:round/>
            <a:headEnd type="triangle" w="med" len="med"/>
            <a:tailEnd type="triangle" w="med" len="med"/>
          </a:ln>
        </p:spPr>
      </p:cxnSp>
      <p:sp>
        <p:nvSpPr>
          <p:cNvPr id="38" name="Rectangle 21"/>
          <p:cNvSpPr>
            <a:spLocks noChangeArrowheads="1"/>
          </p:cNvSpPr>
          <p:nvPr/>
        </p:nvSpPr>
        <p:spPr bwMode="auto">
          <a:xfrm>
            <a:off x="3200400" y="4525963"/>
            <a:ext cx="1069975" cy="366712"/>
          </a:xfrm>
          <a:prstGeom prst="bevel">
            <a:avLst/>
          </a:prstGeom>
          <a:solidFill>
            <a:schemeClr val="accent1">
              <a:lumMod val="50000"/>
            </a:schemeClr>
          </a:solidFill>
          <a:ln w="9525">
            <a:noFill/>
            <a:miter lim="800000"/>
            <a:headEnd/>
            <a:tailEnd/>
          </a:ln>
          <a:effectLst/>
        </p:spPr>
        <p:txBody>
          <a:bodyPr wrap="none" anchor="ctr"/>
          <a:lstStyle/>
          <a:p>
            <a:pPr algn="ctr">
              <a:defRPr/>
            </a:pPr>
            <a:r>
              <a:rPr lang="en-US" sz="1000" dirty="0">
                <a:solidFill>
                  <a:schemeClr val="bg1"/>
                </a:solidFill>
                <a:latin typeface="Arial" pitchFamily="34" charset="0"/>
                <a:ea typeface="ＭＳ Ｐゴシック"/>
                <a:cs typeface="ＭＳ Ｐゴシック"/>
              </a:rPr>
              <a:t>Specify Model-</a:t>
            </a:r>
            <a:br>
              <a:rPr lang="en-US" sz="1000" dirty="0">
                <a:solidFill>
                  <a:schemeClr val="bg1"/>
                </a:solidFill>
                <a:latin typeface="Arial" pitchFamily="34" charset="0"/>
                <a:ea typeface="ＭＳ Ｐゴシック"/>
                <a:cs typeface="ＭＳ Ｐゴシック"/>
              </a:rPr>
            </a:br>
            <a:r>
              <a:rPr lang="en-US" sz="1000" dirty="0">
                <a:solidFill>
                  <a:schemeClr val="bg1"/>
                </a:solidFill>
                <a:latin typeface="Arial" pitchFamily="34" charset="0"/>
                <a:ea typeface="ＭＳ Ｐゴシック"/>
                <a:cs typeface="ＭＳ Ｐゴシック"/>
              </a:rPr>
              <a:t>Code Interfaces</a:t>
            </a:r>
          </a:p>
        </p:txBody>
      </p:sp>
      <p:cxnSp>
        <p:nvCxnSpPr>
          <p:cNvPr id="39" name="AutoShape 28"/>
          <p:cNvCxnSpPr>
            <a:cxnSpLocks noChangeShapeType="1"/>
          </p:cNvCxnSpPr>
          <p:nvPr/>
        </p:nvCxnSpPr>
        <p:spPr bwMode="auto">
          <a:xfrm flipV="1">
            <a:off x="2438400" y="1554163"/>
            <a:ext cx="304800" cy="3175"/>
          </a:xfrm>
          <a:prstGeom prst="straightConnector1">
            <a:avLst/>
          </a:prstGeom>
          <a:noFill/>
          <a:ln w="9525">
            <a:solidFill>
              <a:schemeClr val="tx1"/>
            </a:solidFill>
            <a:prstDash val="lgDashDot"/>
            <a:round/>
            <a:headEnd/>
            <a:tailEnd type="triangle" w="med" len="med"/>
          </a:ln>
        </p:spPr>
      </p:cxnSp>
      <p:sp>
        <p:nvSpPr>
          <p:cNvPr id="40" name="Rectangle 19"/>
          <p:cNvSpPr>
            <a:spLocks noChangeArrowheads="1"/>
          </p:cNvSpPr>
          <p:nvPr/>
        </p:nvSpPr>
        <p:spPr bwMode="auto">
          <a:xfrm>
            <a:off x="2743200" y="1325563"/>
            <a:ext cx="1069975" cy="366712"/>
          </a:xfrm>
          <a:prstGeom prst="bevel">
            <a:avLst/>
          </a:prstGeom>
          <a:solidFill>
            <a:schemeClr val="accent1">
              <a:lumMod val="90000"/>
            </a:schemeClr>
          </a:solidFill>
          <a:ln w="9525">
            <a:noFill/>
            <a:miter lim="800000"/>
            <a:headEnd/>
            <a:tailEnd/>
          </a:ln>
          <a:effectLst/>
        </p:spPr>
        <p:txBody>
          <a:bodyPr wrap="none" anchor="ctr"/>
          <a:lstStyle/>
          <a:p>
            <a:pPr algn="ctr">
              <a:defRPr/>
            </a:pPr>
            <a:endParaRPr lang="en-US" sz="1000" dirty="0">
              <a:latin typeface="Arial" pitchFamily="34" charset="0"/>
              <a:ea typeface="ＭＳ Ｐゴシック"/>
              <a:cs typeface="ＭＳ Ｐゴシック"/>
            </a:endParaRPr>
          </a:p>
        </p:txBody>
      </p:sp>
      <p:cxnSp>
        <p:nvCxnSpPr>
          <p:cNvPr id="42" name="AutoShape 28"/>
          <p:cNvCxnSpPr>
            <a:cxnSpLocks noChangeShapeType="1"/>
          </p:cNvCxnSpPr>
          <p:nvPr/>
        </p:nvCxnSpPr>
        <p:spPr bwMode="auto">
          <a:xfrm flipV="1">
            <a:off x="3048000" y="2620963"/>
            <a:ext cx="304800" cy="3175"/>
          </a:xfrm>
          <a:prstGeom prst="straightConnector1">
            <a:avLst/>
          </a:prstGeom>
          <a:noFill/>
          <a:ln w="9525">
            <a:solidFill>
              <a:schemeClr val="tx1"/>
            </a:solidFill>
            <a:prstDash val="lgDashDot"/>
            <a:round/>
            <a:headEnd/>
            <a:tailEnd type="triangle" w="med" len="med"/>
          </a:ln>
        </p:spPr>
      </p:cxnSp>
      <p:cxnSp>
        <p:nvCxnSpPr>
          <p:cNvPr id="47" name="Straight Arrow Connector 46"/>
          <p:cNvCxnSpPr/>
          <p:nvPr/>
        </p:nvCxnSpPr>
        <p:spPr>
          <a:xfrm rot="5400000" flipH="1" flipV="1">
            <a:off x="2743200" y="1782763"/>
            <a:ext cx="685800" cy="533400"/>
          </a:xfrm>
          <a:prstGeom prst="straightConnector1">
            <a:avLst/>
          </a:prstGeom>
          <a:ln w="15875">
            <a:solidFill>
              <a:schemeClr val="accent1">
                <a:lumMod val="25000"/>
              </a:schemeClr>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3276600" y="2849563"/>
            <a:ext cx="685800" cy="533400"/>
          </a:xfrm>
          <a:prstGeom prst="straightConnector1">
            <a:avLst/>
          </a:prstGeom>
          <a:ln w="15875">
            <a:solidFill>
              <a:schemeClr val="accent1">
                <a:lumMod val="25000"/>
              </a:schemeClr>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3886200" y="3916363"/>
            <a:ext cx="685800" cy="533400"/>
          </a:xfrm>
          <a:prstGeom prst="straightConnector1">
            <a:avLst/>
          </a:prstGeom>
          <a:ln w="15875">
            <a:solidFill>
              <a:schemeClr val="accent1">
                <a:lumMod val="25000"/>
              </a:schemeClr>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53" name="AutoShape 28"/>
          <p:cNvCxnSpPr>
            <a:cxnSpLocks noChangeShapeType="1"/>
          </p:cNvCxnSpPr>
          <p:nvPr/>
        </p:nvCxnSpPr>
        <p:spPr bwMode="auto">
          <a:xfrm flipV="1">
            <a:off x="3810000" y="1554163"/>
            <a:ext cx="304800" cy="3175"/>
          </a:xfrm>
          <a:prstGeom prst="straightConnector1">
            <a:avLst/>
          </a:prstGeom>
          <a:noFill/>
          <a:ln w="9525">
            <a:solidFill>
              <a:schemeClr val="tx1"/>
            </a:solidFill>
            <a:prstDash val="lgDashDot"/>
            <a:round/>
            <a:headEnd/>
            <a:tailEnd type="triangle" w="med" len="med"/>
          </a:ln>
        </p:spPr>
      </p:cxnSp>
      <p:sp>
        <p:nvSpPr>
          <p:cNvPr id="54" name="Rectangle 19"/>
          <p:cNvSpPr>
            <a:spLocks noChangeArrowheads="1"/>
          </p:cNvSpPr>
          <p:nvPr/>
        </p:nvSpPr>
        <p:spPr bwMode="auto">
          <a:xfrm>
            <a:off x="4114800" y="1325563"/>
            <a:ext cx="1069975" cy="366712"/>
          </a:xfrm>
          <a:prstGeom prst="bevel">
            <a:avLst/>
          </a:prstGeom>
          <a:solidFill>
            <a:schemeClr val="accent1">
              <a:lumMod val="75000"/>
            </a:schemeClr>
          </a:solidFill>
          <a:ln w="9525">
            <a:noFill/>
            <a:miter lim="800000"/>
            <a:headEnd/>
            <a:tailEnd/>
          </a:ln>
          <a:effectLst/>
        </p:spPr>
        <p:txBody>
          <a:bodyPr wrap="none" anchor="ctr"/>
          <a:lstStyle/>
          <a:p>
            <a:pPr algn="ctr">
              <a:defRPr/>
            </a:pPr>
            <a:endParaRPr lang="en-US" sz="1000" dirty="0">
              <a:latin typeface="Arial" pitchFamily="34" charset="0"/>
              <a:ea typeface="ＭＳ Ｐゴシック"/>
              <a:cs typeface="ＭＳ Ｐゴシック"/>
            </a:endParaRPr>
          </a:p>
        </p:txBody>
      </p:sp>
      <p:cxnSp>
        <p:nvCxnSpPr>
          <p:cNvPr id="55" name="AutoShape 28"/>
          <p:cNvCxnSpPr>
            <a:cxnSpLocks noChangeShapeType="1"/>
          </p:cNvCxnSpPr>
          <p:nvPr/>
        </p:nvCxnSpPr>
        <p:spPr bwMode="auto">
          <a:xfrm>
            <a:off x="5184775" y="1552575"/>
            <a:ext cx="1368425" cy="1588"/>
          </a:xfrm>
          <a:prstGeom prst="straightConnector1">
            <a:avLst/>
          </a:prstGeom>
          <a:noFill/>
          <a:ln w="9525">
            <a:solidFill>
              <a:schemeClr val="tx1"/>
            </a:solidFill>
            <a:prstDash val="lgDashDot"/>
            <a:round/>
            <a:headEnd/>
            <a:tailEnd type="triangle" w="med" len="med"/>
          </a:ln>
        </p:spPr>
      </p:cxnSp>
      <p:sp>
        <p:nvSpPr>
          <p:cNvPr id="56" name="Rectangle 19"/>
          <p:cNvSpPr>
            <a:spLocks noChangeArrowheads="1"/>
          </p:cNvSpPr>
          <p:nvPr/>
        </p:nvSpPr>
        <p:spPr bwMode="auto">
          <a:xfrm>
            <a:off x="6553200" y="1325563"/>
            <a:ext cx="1069975" cy="366712"/>
          </a:xfrm>
          <a:prstGeom prst="bevel">
            <a:avLst/>
          </a:prstGeom>
          <a:solidFill>
            <a:schemeClr val="accent1">
              <a:lumMod val="50000"/>
            </a:schemeClr>
          </a:solidFill>
          <a:ln w="9525">
            <a:noFill/>
            <a:miter lim="800000"/>
            <a:headEnd/>
            <a:tailEnd/>
          </a:ln>
          <a:effectLst/>
        </p:spPr>
        <p:txBody>
          <a:bodyPr wrap="none" anchor="ctr"/>
          <a:lstStyle/>
          <a:p>
            <a:pPr algn="ctr">
              <a:defRPr/>
            </a:pPr>
            <a:endParaRPr lang="en-US" sz="1000" dirty="0">
              <a:latin typeface="Arial" pitchFamily="34" charset="0"/>
              <a:ea typeface="ＭＳ Ｐゴシック"/>
              <a:cs typeface="ＭＳ Ｐゴシック"/>
            </a:endParaRPr>
          </a:p>
        </p:txBody>
      </p:sp>
      <p:cxnSp>
        <p:nvCxnSpPr>
          <p:cNvPr id="57" name="AutoShape 28"/>
          <p:cNvCxnSpPr>
            <a:cxnSpLocks noChangeShapeType="1"/>
          </p:cNvCxnSpPr>
          <p:nvPr/>
        </p:nvCxnSpPr>
        <p:spPr bwMode="auto">
          <a:xfrm flipV="1">
            <a:off x="7620000" y="1554163"/>
            <a:ext cx="304800" cy="3175"/>
          </a:xfrm>
          <a:prstGeom prst="straightConnector1">
            <a:avLst/>
          </a:prstGeom>
          <a:noFill/>
          <a:ln w="9525">
            <a:solidFill>
              <a:schemeClr val="tx1"/>
            </a:solidFill>
            <a:round/>
            <a:headEnd type="triangle" w="med" len="med"/>
            <a:tailEnd type="triangle" w="med" len="med"/>
          </a:ln>
        </p:spPr>
      </p:cxnSp>
      <p:sp>
        <p:nvSpPr>
          <p:cNvPr id="60" name="Rectangle 19"/>
          <p:cNvSpPr>
            <a:spLocks noChangeArrowheads="1"/>
          </p:cNvSpPr>
          <p:nvPr/>
        </p:nvSpPr>
        <p:spPr bwMode="auto">
          <a:xfrm>
            <a:off x="5943600" y="2392363"/>
            <a:ext cx="1069975" cy="366712"/>
          </a:xfrm>
          <a:prstGeom prst="bevel">
            <a:avLst/>
          </a:prstGeom>
          <a:solidFill>
            <a:schemeClr val="accent1">
              <a:lumMod val="50000"/>
            </a:schemeClr>
          </a:solidFill>
          <a:ln w="9525">
            <a:noFill/>
            <a:miter lim="800000"/>
            <a:headEnd/>
            <a:tailEnd/>
          </a:ln>
          <a:effectLst/>
        </p:spPr>
        <p:txBody>
          <a:bodyPr wrap="none" anchor="ctr"/>
          <a:lstStyle/>
          <a:p>
            <a:pPr algn="ctr">
              <a:defRPr/>
            </a:pPr>
            <a:endParaRPr lang="en-US" sz="1000" dirty="0">
              <a:latin typeface="Arial" pitchFamily="34" charset="0"/>
              <a:ea typeface="ＭＳ Ｐゴシック"/>
              <a:cs typeface="ＭＳ Ｐゴシック"/>
            </a:endParaRPr>
          </a:p>
        </p:txBody>
      </p:sp>
      <p:cxnSp>
        <p:nvCxnSpPr>
          <p:cNvPr id="61" name="AutoShape 28"/>
          <p:cNvCxnSpPr>
            <a:cxnSpLocks noChangeShapeType="1"/>
          </p:cNvCxnSpPr>
          <p:nvPr/>
        </p:nvCxnSpPr>
        <p:spPr bwMode="auto">
          <a:xfrm flipV="1">
            <a:off x="7010400" y="2620963"/>
            <a:ext cx="304800" cy="3175"/>
          </a:xfrm>
          <a:prstGeom prst="straightConnector1">
            <a:avLst/>
          </a:prstGeom>
          <a:noFill/>
          <a:ln w="9525">
            <a:solidFill>
              <a:schemeClr val="tx1"/>
            </a:solidFill>
            <a:round/>
            <a:headEnd type="triangle" w="med" len="med"/>
            <a:tailEnd type="triangle" w="med" len="med"/>
          </a:ln>
        </p:spPr>
      </p:cxnSp>
      <p:sp>
        <p:nvSpPr>
          <p:cNvPr id="62" name="Rectangle 19"/>
          <p:cNvSpPr>
            <a:spLocks noChangeArrowheads="1"/>
          </p:cNvSpPr>
          <p:nvPr/>
        </p:nvSpPr>
        <p:spPr bwMode="auto">
          <a:xfrm>
            <a:off x="5334000" y="3459163"/>
            <a:ext cx="1069975" cy="366712"/>
          </a:xfrm>
          <a:prstGeom prst="bevel">
            <a:avLst/>
          </a:prstGeom>
          <a:solidFill>
            <a:schemeClr val="accent1">
              <a:lumMod val="50000"/>
            </a:schemeClr>
          </a:solidFill>
          <a:ln w="9525">
            <a:noFill/>
            <a:miter lim="800000"/>
            <a:headEnd/>
            <a:tailEnd/>
          </a:ln>
          <a:effectLst/>
        </p:spPr>
        <p:txBody>
          <a:bodyPr wrap="none" anchor="ctr"/>
          <a:lstStyle/>
          <a:p>
            <a:pPr algn="ctr">
              <a:defRPr/>
            </a:pPr>
            <a:endParaRPr lang="en-US" sz="1000" dirty="0">
              <a:latin typeface="Arial" pitchFamily="34" charset="0"/>
              <a:ea typeface="ＭＳ Ｐゴシック"/>
              <a:cs typeface="ＭＳ Ｐゴシック"/>
            </a:endParaRPr>
          </a:p>
        </p:txBody>
      </p:sp>
      <p:cxnSp>
        <p:nvCxnSpPr>
          <p:cNvPr id="63" name="AutoShape 28"/>
          <p:cNvCxnSpPr>
            <a:cxnSpLocks noChangeShapeType="1"/>
          </p:cNvCxnSpPr>
          <p:nvPr/>
        </p:nvCxnSpPr>
        <p:spPr bwMode="auto">
          <a:xfrm flipV="1">
            <a:off x="6400800" y="3687763"/>
            <a:ext cx="304800" cy="3175"/>
          </a:xfrm>
          <a:prstGeom prst="straightConnector1">
            <a:avLst/>
          </a:prstGeom>
          <a:noFill/>
          <a:ln w="9525">
            <a:solidFill>
              <a:schemeClr val="tx1"/>
            </a:solidFill>
            <a:round/>
            <a:headEnd type="triangle" w="med" len="med"/>
            <a:tailEnd type="triangle" w="med" len="med"/>
          </a:ln>
        </p:spPr>
      </p:cxnSp>
      <p:sp>
        <p:nvSpPr>
          <p:cNvPr id="64" name="Rectangle 19"/>
          <p:cNvSpPr>
            <a:spLocks noChangeArrowheads="1"/>
          </p:cNvSpPr>
          <p:nvPr/>
        </p:nvSpPr>
        <p:spPr bwMode="auto">
          <a:xfrm>
            <a:off x="4876800" y="4525963"/>
            <a:ext cx="1069975" cy="366712"/>
          </a:xfrm>
          <a:prstGeom prst="bevel">
            <a:avLst/>
          </a:prstGeom>
          <a:solidFill>
            <a:schemeClr val="accent1">
              <a:lumMod val="50000"/>
            </a:schemeClr>
          </a:solidFill>
          <a:ln w="9525">
            <a:noFill/>
            <a:miter lim="800000"/>
            <a:headEnd/>
            <a:tailEnd/>
          </a:ln>
          <a:effectLst/>
        </p:spPr>
        <p:txBody>
          <a:bodyPr wrap="none" anchor="ctr"/>
          <a:lstStyle/>
          <a:p>
            <a:pPr algn="ctr">
              <a:defRPr/>
            </a:pPr>
            <a:endParaRPr lang="en-US" sz="1000" dirty="0">
              <a:latin typeface="Arial" pitchFamily="34" charset="0"/>
              <a:ea typeface="ＭＳ Ｐゴシック"/>
              <a:cs typeface="ＭＳ Ｐゴシック"/>
            </a:endParaRPr>
          </a:p>
        </p:txBody>
      </p:sp>
      <p:cxnSp>
        <p:nvCxnSpPr>
          <p:cNvPr id="65" name="AutoShape 28"/>
          <p:cNvCxnSpPr>
            <a:cxnSpLocks noChangeShapeType="1"/>
          </p:cNvCxnSpPr>
          <p:nvPr/>
        </p:nvCxnSpPr>
        <p:spPr bwMode="auto">
          <a:xfrm flipV="1">
            <a:off x="5943600" y="4754563"/>
            <a:ext cx="304800" cy="3175"/>
          </a:xfrm>
          <a:prstGeom prst="straightConnector1">
            <a:avLst/>
          </a:prstGeom>
          <a:noFill/>
          <a:ln w="9525">
            <a:solidFill>
              <a:schemeClr val="tx1"/>
            </a:solidFill>
            <a:round/>
            <a:headEnd type="triangle" w="med" len="med"/>
            <a:tailEnd type="triangle" w="med" len="med"/>
          </a:ln>
        </p:spPr>
      </p:cxnSp>
      <p:sp>
        <p:nvSpPr>
          <p:cNvPr id="67" name="Rectangle 19"/>
          <p:cNvSpPr>
            <a:spLocks noChangeArrowheads="1"/>
          </p:cNvSpPr>
          <p:nvPr/>
        </p:nvSpPr>
        <p:spPr bwMode="auto">
          <a:xfrm>
            <a:off x="3352800" y="2392363"/>
            <a:ext cx="1069975" cy="366712"/>
          </a:xfrm>
          <a:prstGeom prst="bevel">
            <a:avLst/>
          </a:prstGeom>
          <a:solidFill>
            <a:schemeClr val="accent1">
              <a:lumMod val="75000"/>
            </a:schemeClr>
          </a:solidFill>
          <a:ln w="9525">
            <a:noFill/>
            <a:miter lim="800000"/>
            <a:headEnd/>
            <a:tailEnd/>
          </a:ln>
          <a:effectLst/>
        </p:spPr>
        <p:txBody>
          <a:bodyPr wrap="none" anchor="ctr"/>
          <a:lstStyle/>
          <a:p>
            <a:pPr algn="ctr">
              <a:defRPr/>
            </a:pPr>
            <a:endParaRPr lang="en-US" sz="1000" dirty="0">
              <a:latin typeface="Arial" pitchFamily="34" charset="0"/>
              <a:ea typeface="ＭＳ Ｐゴシック"/>
              <a:cs typeface="ＭＳ Ｐゴシック"/>
            </a:endParaRPr>
          </a:p>
        </p:txBody>
      </p:sp>
      <p:cxnSp>
        <p:nvCxnSpPr>
          <p:cNvPr id="70" name="AutoShape 28"/>
          <p:cNvCxnSpPr>
            <a:cxnSpLocks noChangeShapeType="1"/>
          </p:cNvCxnSpPr>
          <p:nvPr/>
        </p:nvCxnSpPr>
        <p:spPr bwMode="auto">
          <a:xfrm>
            <a:off x="4422775" y="2619375"/>
            <a:ext cx="1520825" cy="1588"/>
          </a:xfrm>
          <a:prstGeom prst="straightConnector1">
            <a:avLst/>
          </a:prstGeom>
          <a:noFill/>
          <a:ln w="9525">
            <a:solidFill>
              <a:schemeClr val="tx1"/>
            </a:solidFill>
            <a:prstDash val="lgDashDot"/>
            <a:round/>
            <a:headEnd/>
            <a:tailEnd type="triangle" w="med" len="med"/>
          </a:ln>
        </p:spPr>
      </p:cxnSp>
      <p:cxnSp>
        <p:nvCxnSpPr>
          <p:cNvPr id="73" name="AutoShape 28"/>
          <p:cNvCxnSpPr>
            <a:cxnSpLocks noChangeShapeType="1"/>
          </p:cNvCxnSpPr>
          <p:nvPr/>
        </p:nvCxnSpPr>
        <p:spPr bwMode="auto">
          <a:xfrm>
            <a:off x="3657600" y="3687763"/>
            <a:ext cx="1676400" cy="1587"/>
          </a:xfrm>
          <a:prstGeom prst="straightConnector1">
            <a:avLst/>
          </a:prstGeom>
          <a:noFill/>
          <a:ln w="9525">
            <a:solidFill>
              <a:schemeClr val="tx1"/>
            </a:solidFill>
            <a:prstDash val="lgDashDot"/>
            <a:round/>
            <a:headEnd/>
            <a:tailEnd type="triangle" w="med" len="med"/>
          </a:ln>
        </p:spPr>
      </p:cxnSp>
      <p:cxnSp>
        <p:nvCxnSpPr>
          <p:cNvPr id="75" name="AutoShape 28"/>
          <p:cNvCxnSpPr>
            <a:cxnSpLocks noChangeShapeType="1"/>
          </p:cNvCxnSpPr>
          <p:nvPr/>
        </p:nvCxnSpPr>
        <p:spPr bwMode="auto">
          <a:xfrm>
            <a:off x="4270375" y="4752975"/>
            <a:ext cx="606425" cy="1588"/>
          </a:xfrm>
          <a:prstGeom prst="straightConnector1">
            <a:avLst/>
          </a:prstGeom>
          <a:noFill/>
          <a:ln w="9525">
            <a:solidFill>
              <a:schemeClr val="tx1"/>
            </a:solidFill>
            <a:prstDash val="lgDashDot"/>
            <a:round/>
            <a:headEnd/>
            <a:tailEnd type="triangle" w="med" len="med"/>
          </a:ln>
        </p:spPr>
      </p:cxnSp>
      <p:cxnSp>
        <p:nvCxnSpPr>
          <p:cNvPr id="88" name="Straight Arrow Connector 87"/>
          <p:cNvCxnSpPr/>
          <p:nvPr/>
        </p:nvCxnSpPr>
        <p:spPr>
          <a:xfrm>
            <a:off x="762000" y="877717"/>
            <a:ext cx="7696199" cy="1588"/>
          </a:xfrm>
          <a:prstGeom prst="straightConnector1">
            <a:avLst/>
          </a:prstGeom>
          <a:ln w="38100">
            <a:gradFill flip="none" rotWithShape="1">
              <a:gsLst>
                <a:gs pos="0">
                  <a:schemeClr val="accent1">
                    <a:lumMod val="50000"/>
                  </a:schemeClr>
                </a:gs>
                <a:gs pos="50000">
                  <a:schemeClr val="accent1">
                    <a:shade val="67500"/>
                    <a:satMod val="115000"/>
                  </a:schemeClr>
                </a:gs>
                <a:gs pos="100000">
                  <a:schemeClr val="accent1">
                    <a:shade val="100000"/>
                    <a:satMod val="115000"/>
                  </a:schemeClr>
                </a:gs>
              </a:gsLst>
              <a:lin ang="10800000" scaled="1"/>
              <a:tileRect/>
            </a:gradFill>
            <a:tailEnd type="triangle" w="med" len="lg"/>
          </a:ln>
        </p:spPr>
        <p:style>
          <a:lnRef idx="1">
            <a:schemeClr val="accent1"/>
          </a:lnRef>
          <a:fillRef idx="0">
            <a:schemeClr val="accent1"/>
          </a:fillRef>
          <a:effectRef idx="0">
            <a:schemeClr val="accent1"/>
          </a:effectRef>
          <a:fontRef idx="minor">
            <a:schemeClr val="tx1"/>
          </a:fontRef>
        </p:style>
      </p:cxnSp>
      <p:sp>
        <p:nvSpPr>
          <p:cNvPr id="3131" name="TextBox 95"/>
          <p:cNvSpPr txBox="1">
            <a:spLocks noChangeArrowheads="1"/>
          </p:cNvSpPr>
          <p:nvPr/>
        </p:nvSpPr>
        <p:spPr bwMode="auto">
          <a:xfrm>
            <a:off x="609600" y="533401"/>
            <a:ext cx="2057400" cy="369332"/>
          </a:xfrm>
          <a:prstGeom prst="rect">
            <a:avLst/>
          </a:prstGeom>
          <a:noFill/>
          <a:ln w="9525">
            <a:noFill/>
            <a:miter lim="800000"/>
            <a:headEnd/>
            <a:tailEnd/>
          </a:ln>
        </p:spPr>
        <p:txBody>
          <a:bodyPr wrap="square">
            <a:spAutoFit/>
          </a:bodyPr>
          <a:lstStyle/>
          <a:p>
            <a:pPr>
              <a:lnSpc>
                <a:spcPct val="150000"/>
              </a:lnSpc>
            </a:pPr>
            <a:r>
              <a:rPr lang="en-US" sz="1200" dirty="0" smtClean="0"/>
              <a:t>Predictive analysis</a:t>
            </a:r>
            <a:endParaRPr lang="en-US" sz="1200" dirty="0"/>
          </a:p>
        </p:txBody>
      </p:sp>
      <p:sp>
        <p:nvSpPr>
          <p:cNvPr id="3132" name="TextBox 96"/>
          <p:cNvSpPr txBox="1">
            <a:spLocks noChangeArrowheads="1"/>
          </p:cNvSpPr>
          <p:nvPr/>
        </p:nvSpPr>
        <p:spPr bwMode="auto">
          <a:xfrm>
            <a:off x="6781800" y="533400"/>
            <a:ext cx="1753850" cy="369332"/>
          </a:xfrm>
          <a:prstGeom prst="rect">
            <a:avLst/>
          </a:prstGeom>
          <a:noFill/>
          <a:ln w="9525">
            <a:noFill/>
            <a:miter lim="800000"/>
            <a:headEnd/>
            <a:tailEnd/>
          </a:ln>
        </p:spPr>
        <p:txBody>
          <a:bodyPr wrap="square">
            <a:spAutoFit/>
          </a:bodyPr>
          <a:lstStyle/>
          <a:p>
            <a:pPr algn="r">
              <a:lnSpc>
                <a:spcPct val="150000"/>
              </a:lnSpc>
              <a:spcBef>
                <a:spcPts val="0"/>
              </a:spcBef>
            </a:pPr>
            <a:r>
              <a:rPr lang="en-US" sz="1200" dirty="0" smtClean="0"/>
              <a:t>Actual system test</a:t>
            </a:r>
            <a:endParaRPr lang="en-US" sz="1200" dirty="0"/>
          </a:p>
        </p:txBody>
      </p:sp>
      <p:cxnSp>
        <p:nvCxnSpPr>
          <p:cNvPr id="59" name="Straight Arrow Connector 58"/>
          <p:cNvCxnSpPr/>
          <p:nvPr/>
        </p:nvCxnSpPr>
        <p:spPr>
          <a:xfrm rot="5400000" flipH="1" flipV="1">
            <a:off x="4038600" y="1782763"/>
            <a:ext cx="685800" cy="533400"/>
          </a:xfrm>
          <a:prstGeom prst="straightConnector1">
            <a:avLst/>
          </a:prstGeom>
          <a:ln w="15875">
            <a:solidFill>
              <a:schemeClr val="accent1">
                <a:lumMod val="25000"/>
              </a:schemeClr>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2" name="Rectangle 4"/>
          <p:cNvSpPr>
            <a:spLocks noChangeArrowheads="1"/>
          </p:cNvSpPr>
          <p:nvPr/>
        </p:nvSpPr>
        <p:spPr bwMode="auto">
          <a:xfrm flipH="1">
            <a:off x="148638" y="1368030"/>
            <a:ext cx="960120" cy="548641"/>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a:spcBef>
                <a:spcPts val="0"/>
              </a:spcBef>
              <a:defRPr/>
            </a:pPr>
            <a:r>
              <a:rPr lang="en-US" sz="1000" dirty="0">
                <a:latin typeface="Arial" pitchFamily="34" charset="0"/>
                <a:ea typeface="ＭＳ Ｐゴシック"/>
                <a:cs typeface="ＭＳ Ｐゴシック"/>
              </a:rPr>
              <a:t>Requirements</a:t>
            </a:r>
          </a:p>
          <a:p>
            <a:pPr algn="ctr">
              <a:spcBef>
                <a:spcPts val="0"/>
              </a:spcBef>
              <a:defRPr/>
            </a:pPr>
            <a:r>
              <a:rPr lang="en-US" sz="1000" dirty="0">
                <a:latin typeface="Arial" pitchFamily="34" charset="0"/>
                <a:ea typeface="ＭＳ Ｐゴシック"/>
                <a:cs typeface="ＭＳ Ｐゴシック"/>
              </a:rPr>
              <a:t>Engineering</a:t>
            </a:r>
          </a:p>
        </p:txBody>
      </p:sp>
      <p:sp>
        <p:nvSpPr>
          <p:cNvPr id="81" name="TextBox 80"/>
          <p:cNvSpPr txBox="1">
            <a:spLocks noChangeArrowheads="1"/>
          </p:cNvSpPr>
          <p:nvPr/>
        </p:nvSpPr>
        <p:spPr bwMode="auto">
          <a:xfrm>
            <a:off x="1371600" y="1020763"/>
            <a:ext cx="6248400" cy="304800"/>
          </a:xfrm>
          <a:prstGeom prst="rect">
            <a:avLst/>
          </a:prstGeom>
          <a:noFill/>
          <a:ln w="9525">
            <a:noFill/>
            <a:miter lim="800000"/>
            <a:headEnd/>
            <a:tailEnd/>
          </a:ln>
        </p:spPr>
        <p:txBody>
          <a:bodyPr>
            <a:spAutoFit/>
          </a:bodyPr>
          <a:lstStyle/>
          <a:p>
            <a:pPr algn="ctr"/>
            <a:r>
              <a:rPr lang="en-US" sz="1400" b="1"/>
              <a:t>Virtual System Integration</a:t>
            </a:r>
          </a:p>
        </p:txBody>
      </p:sp>
      <p:cxnSp>
        <p:nvCxnSpPr>
          <p:cNvPr id="68" name="Straight Arrow Connector 67"/>
          <p:cNvCxnSpPr/>
          <p:nvPr/>
        </p:nvCxnSpPr>
        <p:spPr>
          <a:xfrm rot="5400000" flipH="1" flipV="1">
            <a:off x="5638800" y="1782763"/>
            <a:ext cx="685800" cy="533400"/>
          </a:xfrm>
          <a:prstGeom prst="straightConnector1">
            <a:avLst/>
          </a:prstGeom>
          <a:ln w="15875">
            <a:solidFill>
              <a:schemeClr val="accent1">
                <a:lumMod val="25000"/>
              </a:schemeClr>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4724400" y="2925763"/>
            <a:ext cx="685800" cy="533400"/>
          </a:xfrm>
          <a:prstGeom prst="straightConnector1">
            <a:avLst/>
          </a:prstGeom>
          <a:ln w="15875">
            <a:solidFill>
              <a:schemeClr val="accent1">
                <a:lumMod val="25000"/>
              </a:schemeClr>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90" name="TextBox 89"/>
          <p:cNvSpPr txBox="1">
            <a:spLocks noChangeArrowheads="1"/>
          </p:cNvSpPr>
          <p:nvPr/>
        </p:nvSpPr>
        <p:spPr bwMode="auto">
          <a:xfrm rot="-3457951">
            <a:off x="4787106" y="3215482"/>
            <a:ext cx="2935287" cy="641350"/>
          </a:xfrm>
          <a:prstGeom prst="rect">
            <a:avLst/>
          </a:prstGeom>
          <a:noFill/>
          <a:ln w="9525">
            <a:noFill/>
            <a:miter lim="800000"/>
            <a:headEnd/>
            <a:tailEnd/>
          </a:ln>
        </p:spPr>
        <p:txBody>
          <a:bodyPr>
            <a:spAutoFit/>
          </a:bodyPr>
          <a:lstStyle/>
          <a:p>
            <a:pPr algn="ctr">
              <a:lnSpc>
                <a:spcPct val="150000"/>
              </a:lnSpc>
            </a:pPr>
            <a:r>
              <a:rPr lang="en-US" sz="1200" b="1">
                <a:solidFill>
                  <a:schemeClr val="bg1"/>
                </a:solidFill>
              </a:rPr>
              <a:t>Model-driven artifact generation</a:t>
            </a:r>
          </a:p>
          <a:p>
            <a:pPr>
              <a:lnSpc>
                <a:spcPct val="150000"/>
              </a:lnSpc>
            </a:pPr>
            <a:r>
              <a:rPr lang="en-US" sz="1200" b="1">
                <a:solidFill>
                  <a:schemeClr val="bg1"/>
                </a:solidFill>
              </a:rPr>
              <a:t>Conformance of models and systems</a:t>
            </a:r>
          </a:p>
        </p:txBody>
      </p:sp>
      <p:sp>
        <p:nvSpPr>
          <p:cNvPr id="74" name="Parallelogram 73"/>
          <p:cNvSpPr/>
          <p:nvPr/>
        </p:nvSpPr>
        <p:spPr>
          <a:xfrm>
            <a:off x="4572000" y="1066800"/>
            <a:ext cx="3276600" cy="4419600"/>
          </a:xfrm>
          <a:prstGeom prst="parallelogram">
            <a:avLst>
              <a:gd name="adj" fmla="val 85554"/>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41" name="Rectangle 2"/>
          <p:cNvSpPr txBox="1">
            <a:spLocks noChangeArrowheads="1"/>
          </p:cNvSpPr>
          <p:nvPr/>
        </p:nvSpPr>
        <p:spPr bwMode="auto">
          <a:xfrm>
            <a:off x="304800" y="178335"/>
            <a:ext cx="9144000" cy="387350"/>
          </a:xfrm>
          <a:prstGeom prst="rect">
            <a:avLst/>
          </a:prstGeom>
          <a:noFill/>
          <a:ln w="9525">
            <a:noFill/>
            <a:miter lim="800000"/>
            <a:headEnd/>
            <a:tailEnd/>
          </a:ln>
        </p:spPr>
        <p:txBody>
          <a:bodyPr lIns="0" rIns="0"/>
          <a:lstStyle/>
          <a:p>
            <a:pPr algn="l">
              <a:lnSpc>
                <a:spcPct val="90000"/>
              </a:lnSpc>
            </a:pPr>
            <a:r>
              <a:rPr lang="en-US" sz="2800" dirty="0" smtClean="0"/>
              <a:t>Incremental Model Refinement and Verification</a:t>
            </a:r>
            <a:endParaRPr lang="en-US" sz="2800" dirty="0"/>
          </a:p>
        </p:txBody>
      </p:sp>
      <p:sp>
        <p:nvSpPr>
          <p:cNvPr id="76" name="Parallelogram 75"/>
          <p:cNvSpPr/>
          <p:nvPr/>
        </p:nvSpPr>
        <p:spPr>
          <a:xfrm>
            <a:off x="5029200" y="1066800"/>
            <a:ext cx="3276600" cy="4419600"/>
          </a:xfrm>
          <a:prstGeom prst="parallelogram">
            <a:avLst>
              <a:gd name="adj" fmla="val 85554"/>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ounded Rectangular Callout 57"/>
          <p:cNvSpPr/>
          <p:nvPr/>
        </p:nvSpPr>
        <p:spPr bwMode="auto">
          <a:xfrm>
            <a:off x="5715000" y="5562600"/>
            <a:ext cx="3276600" cy="579438"/>
          </a:xfrm>
          <a:prstGeom prst="wedgeRoundRectCallout">
            <a:avLst>
              <a:gd name="adj1" fmla="val -36845"/>
              <a:gd name="adj2" fmla="val -178015"/>
              <a:gd name="adj3" fmla="val 16667"/>
            </a:avLst>
          </a:prstGeom>
          <a:solidFill>
            <a:schemeClr val="accent3"/>
          </a:solidFill>
          <a:ln w="6350" cap="flat" cmpd="sng" algn="ctr">
            <a:solidFill>
              <a:schemeClr val="tx1"/>
            </a:solidFill>
            <a:prstDash val="solid"/>
            <a:round/>
            <a:headEnd type="none" w="med" len="med"/>
            <a:tailEnd type="none" w="med" len="med"/>
          </a:ln>
          <a:effectLst/>
        </p:spPr>
        <p:txBody>
          <a:bodyPr anchor="ctr">
            <a:spAutoFit/>
          </a:bodyPr>
          <a:lstStyle/>
          <a:p>
            <a:pPr>
              <a:defRPr/>
            </a:pPr>
            <a:r>
              <a:rPr lang="en-US" sz="1400" i="0" dirty="0">
                <a:latin typeface="Arial" pitchFamily="34" charset="0"/>
                <a:ea typeface="ＭＳ Ｐゴシック"/>
                <a:cs typeface="ＭＳ Ｐゴシック"/>
              </a:rPr>
              <a:t>→ generation of test cases</a:t>
            </a:r>
          </a:p>
          <a:p>
            <a:pPr>
              <a:defRPr/>
            </a:pPr>
            <a:r>
              <a:rPr lang="en-US" sz="1400" i="0" dirty="0">
                <a:latin typeface="Arial" pitchFamily="34" charset="0"/>
                <a:ea typeface="ＭＳ Ｐゴシック"/>
                <a:cs typeface="ＭＳ Ｐゴシック"/>
              </a:rPr>
              <a:t>← updating models with actual data</a:t>
            </a:r>
            <a:endParaRPr lang="en-US" sz="1400" dirty="0">
              <a:latin typeface="Arial" pitchFamily="34" charset="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down)">
                                      <p:cBhvr>
                                        <p:cTn id="27" dur="500"/>
                                        <p:tgtEl>
                                          <p:spTgt spid="67"/>
                                        </p:tgtEl>
                                      </p:cBhvr>
                                    </p:animEffect>
                                  </p:childTnLst>
                                </p:cTn>
                              </p:par>
                              <p:par>
                                <p:cTn id="28" presetID="1"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22" presetClass="entr" presetSubtype="4"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down)">
                                      <p:cBhvr>
                                        <p:cTn id="32" dur="500"/>
                                        <p:tgtEl>
                                          <p:spTgt spid="59"/>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down)">
                                      <p:cBhvr>
                                        <p:cTn id="36" dur="500"/>
                                        <p:tgtEl>
                                          <p:spTgt spid="54"/>
                                        </p:tgtEl>
                                      </p:cBhvr>
                                    </p:animEffec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500"/>
                                        <p:tgtEl>
                                          <p:spTgt spid="52"/>
                                        </p:tgtEl>
                                      </p:cBhvr>
                                    </p:animEffect>
                                  </p:childTnLst>
                                </p:cTn>
                              </p:par>
                              <p:par>
                                <p:cTn id="44" presetID="22" presetClass="entr" presetSubtype="4"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down)">
                                      <p:cBhvr>
                                        <p:cTn id="46" dur="500"/>
                                        <p:tgtEl>
                                          <p:spTgt spid="66"/>
                                        </p:tgtEl>
                                      </p:cBhvr>
                                    </p:animEffect>
                                  </p:childTnLst>
                                </p:cTn>
                              </p:par>
                              <p:par>
                                <p:cTn id="47" presetID="22" presetClass="entr" presetSubtype="4"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down)">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left)">
                                      <p:cBhvr>
                                        <p:cTn id="58" dur="500"/>
                                        <p:tgtEl>
                                          <p:spTgt spid="64"/>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left)">
                                      <p:cBhvr>
                                        <p:cTn id="62" dur="500"/>
                                        <p:tgtEl>
                                          <p:spTgt spid="65"/>
                                        </p:tgtEl>
                                      </p:cBhvr>
                                    </p:animEffect>
                                  </p:childTnLst>
                                </p:cTn>
                              </p:par>
                            </p:childTnLst>
                          </p:cTn>
                        </p:par>
                        <p:par>
                          <p:cTn id="63" fill="hold">
                            <p:stCondLst>
                              <p:cond delay="1500"/>
                            </p:stCondLst>
                            <p:childTnLst>
                              <p:par>
                                <p:cTn id="64" presetID="22" presetClass="entr" presetSubtype="8"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left)">
                                      <p:cBhvr>
                                        <p:cTn id="66" dur="500"/>
                                        <p:tgtEl>
                                          <p:spTgt spid="73"/>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left)">
                                      <p:cBhvr>
                                        <p:cTn id="70" dur="500"/>
                                        <p:tgtEl>
                                          <p:spTgt spid="62"/>
                                        </p:tgtEl>
                                      </p:cBhvr>
                                    </p:animEffect>
                                  </p:childTnLst>
                                </p:cTn>
                              </p:par>
                            </p:childTnLst>
                          </p:cTn>
                        </p:par>
                        <p:par>
                          <p:cTn id="71" fill="hold">
                            <p:stCondLst>
                              <p:cond delay="2500"/>
                            </p:stCondLst>
                            <p:childTnLst>
                              <p:par>
                                <p:cTn id="72" presetID="22" presetClass="entr" presetSubtype="8"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3000"/>
                            </p:stCondLst>
                            <p:childTnLst>
                              <p:par>
                                <p:cTn id="76" presetID="22" presetClass="entr" presetSubtype="8" fill="hold"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left)">
                                      <p:cBhvr>
                                        <p:cTn id="82" dur="500"/>
                                        <p:tgtEl>
                                          <p:spTgt spid="60"/>
                                        </p:tgtEl>
                                      </p:cBhvr>
                                    </p:animEffect>
                                  </p:childTnLst>
                                </p:cTn>
                              </p:par>
                            </p:childTnLst>
                          </p:cTn>
                        </p:par>
                        <p:par>
                          <p:cTn id="83" fill="hold">
                            <p:stCondLst>
                              <p:cond delay="4000"/>
                            </p:stCondLst>
                            <p:childTnLst>
                              <p:par>
                                <p:cTn id="84" presetID="22" presetClass="entr" presetSubtype="8" fill="hold" nodeType="after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left)">
                                      <p:cBhvr>
                                        <p:cTn id="86" dur="500"/>
                                        <p:tgtEl>
                                          <p:spTgt spid="61"/>
                                        </p:tgtEl>
                                      </p:cBhvr>
                                    </p:animEffect>
                                  </p:childTnLst>
                                </p:cTn>
                              </p:par>
                            </p:childTnLst>
                          </p:cTn>
                        </p:par>
                        <p:par>
                          <p:cTn id="87" fill="hold">
                            <p:stCondLst>
                              <p:cond delay="4500"/>
                            </p:stCondLst>
                            <p:childTnLst>
                              <p:par>
                                <p:cTn id="88" presetID="22" presetClass="entr" presetSubtype="8"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left)">
                                      <p:cBhvr>
                                        <p:cTn id="90" dur="500"/>
                                        <p:tgtEl>
                                          <p:spTgt spid="55"/>
                                        </p:tgtEl>
                                      </p:cBhvr>
                                    </p:animEffect>
                                  </p:childTnLst>
                                </p:cTn>
                              </p:par>
                            </p:childTnLst>
                          </p:cTn>
                        </p:par>
                        <p:par>
                          <p:cTn id="91" fill="hold">
                            <p:stCondLst>
                              <p:cond delay="5000"/>
                            </p:stCondLst>
                            <p:childTnLst>
                              <p:par>
                                <p:cTn id="92" presetID="22" presetClass="entr" presetSubtype="8" fill="hold" grpId="0" nodeType="after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wipe(left)">
                                      <p:cBhvr>
                                        <p:cTn id="94" dur="500"/>
                                        <p:tgtEl>
                                          <p:spTgt spid="56"/>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wipe(left)">
                                      <p:cBhvr>
                                        <p:cTn id="98" dur="500"/>
                                        <p:tgtEl>
                                          <p:spTgt spid="57"/>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childTnLst>
                                </p:cTn>
                              </p:par>
                            </p:childTnLst>
                          </p:cTn>
                        </p:par>
                        <p:par>
                          <p:cTn id="105" fill="hold">
                            <p:stCondLst>
                              <p:cond delay="0"/>
                            </p:stCondLst>
                            <p:childTnLst>
                              <p:par>
                                <p:cTn id="106" presetID="22" presetClass="entr" presetSubtype="4" fill="hold" grpId="0" nodeType="after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wipe(down)">
                                      <p:cBhvr>
                                        <p:cTn id="108" dur="500"/>
                                        <p:tgtEl>
                                          <p:spTgt spid="76"/>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wipe(down)">
                                      <p:cBhvr>
                                        <p:cTn id="111" dur="500"/>
                                        <p:tgtEl>
                                          <p:spTgt spid="74"/>
                                        </p:tgtEl>
                                      </p:cBhvr>
                                    </p:animEffect>
                                  </p:childTnLst>
                                </p:cTn>
                              </p:par>
                              <p:par>
                                <p:cTn id="112" presetID="1" presetClass="entr" presetSubtype="0" fill="hold" grpId="0" nodeType="withEffect">
                                  <p:stCondLst>
                                    <p:cond delay="0"/>
                                  </p:stCondLst>
                                  <p:childTnLst>
                                    <p:set>
                                      <p:cBhvr>
                                        <p:cTn id="113" dur="1" fill="hold">
                                          <p:stCondLst>
                                            <p:cond delay="0"/>
                                          </p:stCondLst>
                                        </p:cTn>
                                        <p:tgtEl>
                                          <p:spTgt spid="90"/>
                                        </p:tgtEl>
                                        <p:attrNameLst>
                                          <p:attrName>style.visibility</p:attrName>
                                        </p:attrNameLst>
                                      </p:cBhvr>
                                      <p:to>
                                        <p:strVal val="visible"/>
                                      </p:to>
                                    </p:set>
                                  </p:childTnLst>
                                </p:cTn>
                              </p:par>
                            </p:childTnLst>
                          </p:cTn>
                        </p:par>
                        <p:par>
                          <p:cTn id="114" fill="hold">
                            <p:stCondLst>
                              <p:cond delay="500"/>
                            </p:stCondLst>
                            <p:childTnLst>
                              <p:par>
                                <p:cTn id="115" presetID="1" presetClass="entr" presetSubtype="0" fill="hold" grpId="0" nodeType="afterEffect">
                                  <p:stCondLst>
                                    <p:cond delay="0"/>
                                  </p:stCondLst>
                                  <p:childTnLst>
                                    <p:set>
                                      <p:cBhvr>
                                        <p:cTn id="11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0" grpId="0" animBg="1"/>
      <p:bldP spid="40" grpId="0" animBg="1"/>
      <p:bldP spid="54" grpId="0" animBg="1"/>
      <p:bldP spid="56" grpId="0" animBg="1"/>
      <p:bldP spid="60" grpId="0" animBg="1"/>
      <p:bldP spid="62" grpId="0" animBg="1"/>
      <p:bldP spid="64" grpId="0" animBg="1"/>
      <p:bldP spid="67" grpId="0" animBg="1"/>
      <p:bldP spid="81" grpId="0"/>
      <p:bldP spid="90" grpId="0"/>
      <p:bldP spid="74" grpId="0" animBg="1"/>
      <p:bldP spid="76"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180975"/>
            <a:ext cx="8153400" cy="384175"/>
          </a:xfrm>
        </p:spPr>
        <p:txBody>
          <a:bodyPr/>
          <a:lstStyle/>
          <a:p>
            <a:r>
              <a:rPr lang="en-US" altLang="en-US" dirty="0" smtClean="0"/>
              <a:t>Formal Methods &amp; AADL</a:t>
            </a:r>
          </a:p>
        </p:txBody>
      </p:sp>
      <p:sp>
        <p:nvSpPr>
          <p:cNvPr id="36867" name="Content Placeholder 2"/>
          <p:cNvSpPr>
            <a:spLocks noGrp="1"/>
          </p:cNvSpPr>
          <p:nvPr>
            <p:ph idx="1"/>
          </p:nvPr>
        </p:nvSpPr>
        <p:spPr>
          <a:xfrm>
            <a:off x="317500" y="723900"/>
            <a:ext cx="8610600" cy="5067300"/>
          </a:xfrm>
        </p:spPr>
        <p:txBody>
          <a:bodyPr/>
          <a:lstStyle/>
          <a:p>
            <a:r>
              <a:rPr lang="en-US" altLang="en-US" dirty="0" smtClean="0"/>
              <a:t>Concurrency &amp; mode logic: interface with Alloy: </a:t>
            </a:r>
            <a:r>
              <a:rPr lang="en-US" altLang="en-US" dirty="0" err="1" smtClean="0"/>
              <a:t>deNiz</a:t>
            </a:r>
            <a:r>
              <a:rPr lang="en-US" altLang="en-US" dirty="0" smtClean="0"/>
              <a:t> (U)</a:t>
            </a:r>
          </a:p>
          <a:p>
            <a:r>
              <a:rPr lang="en-US" altLang="en-US" dirty="0" smtClean="0"/>
              <a:t>Simulink &amp; AADL integration: Telecom </a:t>
            </a:r>
            <a:r>
              <a:rPr lang="en-US" altLang="en-US" dirty="0" err="1" smtClean="0"/>
              <a:t>Paristech</a:t>
            </a:r>
            <a:r>
              <a:rPr lang="en-US" altLang="en-US" dirty="0" smtClean="0"/>
              <a:t>, Project P (E), SEI (U)</a:t>
            </a:r>
          </a:p>
          <a:p>
            <a:r>
              <a:rPr lang="en-US" altLang="en-US" dirty="0" smtClean="0"/>
              <a:t>Behavioral component interaction – AADL &amp; BIP: VERIMAG (E)</a:t>
            </a:r>
          </a:p>
          <a:p>
            <a:r>
              <a:rPr lang="en-US" altLang="en-US" dirty="0" smtClean="0"/>
              <a:t>Formal proofs &amp; AADL – BLESS: Larsen (U)</a:t>
            </a:r>
          </a:p>
          <a:p>
            <a:r>
              <a:rPr lang="en-US" altLang="en-US" dirty="0" smtClean="0"/>
              <a:t>AADL &amp; Maude: Meseguer (UIUC) (U),  U Leicester (E) </a:t>
            </a:r>
          </a:p>
          <a:p>
            <a:r>
              <a:rPr lang="en-US" altLang="en-US" dirty="0" smtClean="0"/>
              <a:t>AADL &amp; Timed Abstract State Machines (TASM): Lundquist         Zhang</a:t>
            </a:r>
          </a:p>
          <a:p>
            <a:r>
              <a:rPr lang="en-US" altLang="en-US" dirty="0" smtClean="0"/>
              <a:t>AADL &amp; Timed Automata (Cheddar): Singhoff</a:t>
            </a:r>
          </a:p>
          <a:p>
            <a:r>
              <a:rPr lang="en-US" altLang="en-US" dirty="0" smtClean="0"/>
              <a:t>AADL &amp; Process Algebra: Sokolsky (U)</a:t>
            </a:r>
          </a:p>
          <a:p>
            <a:r>
              <a:rPr lang="en-US" altLang="en-US" dirty="0" smtClean="0"/>
              <a:t>AADL &amp; UPPAAL: Sokolsky, Lundquist (E)</a:t>
            </a:r>
          </a:p>
          <a:p>
            <a:r>
              <a:rPr lang="en-US" altLang="en-US" dirty="0" smtClean="0"/>
              <a:t>AADL &amp; timed Petri nets: </a:t>
            </a:r>
            <a:r>
              <a:rPr lang="en-US" altLang="en-US" dirty="0" err="1" smtClean="0"/>
              <a:t>Filali</a:t>
            </a:r>
            <a:r>
              <a:rPr lang="en-US" altLang="en-US" dirty="0" smtClean="0"/>
              <a:t> (TINA),       Kordon (E)</a:t>
            </a:r>
          </a:p>
          <a:p>
            <a:r>
              <a:rPr lang="en-US" altLang="en-US" dirty="0" smtClean="0"/>
              <a:t>AADL &amp; </a:t>
            </a:r>
            <a:r>
              <a:rPr lang="en-US" altLang="en-US" dirty="0" err="1" smtClean="0"/>
              <a:t>Polychrony</a:t>
            </a:r>
            <a:r>
              <a:rPr lang="en-US" altLang="en-US" dirty="0" smtClean="0"/>
              <a:t> &amp; Signal to System Synthesis Talpin         Ma </a:t>
            </a:r>
          </a:p>
          <a:p>
            <a:r>
              <a:rPr lang="en-US" altLang="en-US" dirty="0" smtClean="0"/>
              <a:t>AADL &amp; FIACRE, </a:t>
            </a:r>
            <a:r>
              <a:rPr lang="en-US" altLang="en-US" dirty="0" err="1" smtClean="0"/>
              <a:t>Filali</a:t>
            </a:r>
            <a:r>
              <a:rPr lang="en-US" altLang="en-US" dirty="0" smtClean="0"/>
              <a:t> (E)</a:t>
            </a:r>
          </a:p>
          <a:p>
            <a:r>
              <a:rPr lang="en-US" altLang="en-US" dirty="0" smtClean="0"/>
              <a:t>AADL &amp; Formal Composition Analysis &amp; System Synthesis, Miller/Cofer (U)</a:t>
            </a:r>
          </a:p>
          <a:p>
            <a:r>
              <a:rPr lang="en-US" altLang="en-US" dirty="0" smtClean="0"/>
              <a:t>AADL 653 Annex formalized to AADL653 (C) </a:t>
            </a:r>
          </a:p>
          <a:p>
            <a:r>
              <a:rPr lang="en-US" altLang="en-US" dirty="0" smtClean="0"/>
              <a:t>AADL Error Model Annex formalized in COMPASS: Noll (E)</a:t>
            </a:r>
          </a:p>
          <a:p>
            <a:endParaRPr lang="en-US" altLang="en-US" dirty="0" smtClean="0"/>
          </a:p>
          <a:p>
            <a:endParaRPr lang="en-US" altLang="en-US" dirty="0" smtClean="0"/>
          </a:p>
        </p:txBody>
      </p:sp>
      <p:pic>
        <p:nvPicPr>
          <p:cNvPr id="4" name="Picture 40" descr="eu-flag">
            <a:hlinkClick r:id="rId3"/>
          </p:cNvPr>
          <p:cNvPicPr>
            <a:picLocks noChangeAspect="1" noChangeArrowheads="1"/>
          </p:cNvPicPr>
          <p:nvPr/>
        </p:nvPicPr>
        <p:blipFill>
          <a:blip r:embed="rId4" cstate="print"/>
          <a:srcRect/>
          <a:stretch>
            <a:fillRect/>
          </a:stretch>
        </p:blipFill>
        <p:spPr bwMode="auto">
          <a:xfrm>
            <a:off x="6921062" y="1069428"/>
            <a:ext cx="457200" cy="306888"/>
          </a:xfrm>
          <a:prstGeom prst="rect">
            <a:avLst/>
          </a:prstGeom>
          <a:noFill/>
          <a:ln w="9525">
            <a:noFill/>
            <a:miter lim="800000"/>
            <a:headEnd/>
            <a:tailEnd/>
          </a:ln>
        </p:spPr>
      </p:pic>
      <p:pic>
        <p:nvPicPr>
          <p:cNvPr id="5" name="Picture 40" descr="eu-flag">
            <a:hlinkClick r:id="rId3"/>
          </p:cNvPr>
          <p:cNvPicPr>
            <a:picLocks noChangeAspect="1" noChangeArrowheads="1"/>
          </p:cNvPicPr>
          <p:nvPr/>
        </p:nvPicPr>
        <p:blipFill>
          <a:blip r:embed="rId4" cstate="print"/>
          <a:srcRect/>
          <a:stretch>
            <a:fillRect/>
          </a:stretch>
        </p:blipFill>
        <p:spPr bwMode="auto">
          <a:xfrm>
            <a:off x="7104993" y="1458311"/>
            <a:ext cx="457200" cy="306888"/>
          </a:xfrm>
          <a:prstGeom prst="rect">
            <a:avLst/>
          </a:prstGeom>
          <a:noFill/>
          <a:ln w="9525">
            <a:noFill/>
            <a:miter lim="800000"/>
            <a:headEnd/>
            <a:tailEnd/>
          </a:ln>
        </p:spPr>
      </p:pic>
      <p:pic>
        <p:nvPicPr>
          <p:cNvPr id="6" name="Picture 40" descr="eu-flag">
            <a:hlinkClick r:id="rId3"/>
          </p:cNvPr>
          <p:cNvPicPr>
            <a:picLocks noChangeAspect="1" noChangeArrowheads="1"/>
          </p:cNvPicPr>
          <p:nvPr/>
        </p:nvPicPr>
        <p:blipFill>
          <a:blip r:embed="rId4" cstate="print"/>
          <a:srcRect/>
          <a:stretch>
            <a:fillRect/>
          </a:stretch>
        </p:blipFill>
        <p:spPr bwMode="auto">
          <a:xfrm>
            <a:off x="6206358" y="2151994"/>
            <a:ext cx="457200" cy="306888"/>
          </a:xfrm>
          <a:prstGeom prst="rect">
            <a:avLst/>
          </a:prstGeom>
          <a:noFill/>
          <a:ln w="9525">
            <a:noFill/>
            <a:miter lim="800000"/>
            <a:headEnd/>
            <a:tailEnd/>
          </a:ln>
        </p:spPr>
      </p:pic>
      <p:pic>
        <p:nvPicPr>
          <p:cNvPr id="7" name="Picture 40" descr="eu-flag">
            <a:hlinkClick r:id="rId3"/>
          </p:cNvPr>
          <p:cNvPicPr>
            <a:picLocks noChangeAspect="1" noChangeArrowheads="1"/>
          </p:cNvPicPr>
          <p:nvPr/>
        </p:nvPicPr>
        <p:blipFill>
          <a:blip r:embed="rId4" cstate="print"/>
          <a:srcRect/>
          <a:stretch>
            <a:fillRect/>
          </a:stretch>
        </p:blipFill>
        <p:spPr bwMode="auto">
          <a:xfrm>
            <a:off x="7104992" y="2546131"/>
            <a:ext cx="457200" cy="306888"/>
          </a:xfrm>
          <a:prstGeom prst="rect">
            <a:avLst/>
          </a:prstGeom>
          <a:noFill/>
          <a:ln w="9525">
            <a:noFill/>
            <a:miter lim="800000"/>
            <a:headEnd/>
            <a:tailEnd/>
          </a:ln>
        </p:spPr>
      </p:pic>
      <p:pic>
        <p:nvPicPr>
          <p:cNvPr id="8" name="Picture 40" descr="eu-flag">
            <a:hlinkClick r:id="rId3"/>
          </p:cNvPr>
          <p:cNvPicPr>
            <a:picLocks noChangeAspect="1" noChangeArrowheads="1"/>
          </p:cNvPicPr>
          <p:nvPr/>
        </p:nvPicPr>
        <p:blipFill>
          <a:blip r:embed="rId4" cstate="print"/>
          <a:srcRect/>
          <a:stretch>
            <a:fillRect/>
          </a:stretch>
        </p:blipFill>
        <p:spPr bwMode="auto">
          <a:xfrm>
            <a:off x="5538952" y="2919249"/>
            <a:ext cx="457200" cy="306888"/>
          </a:xfrm>
          <a:prstGeom prst="rect">
            <a:avLst/>
          </a:prstGeom>
          <a:noFill/>
          <a:ln w="9525">
            <a:noFill/>
            <a:miter lim="800000"/>
            <a:headEnd/>
            <a:tailEnd/>
          </a:ln>
        </p:spPr>
      </p:pic>
      <p:sp>
        <p:nvSpPr>
          <p:cNvPr id="2050" name="AutoShape 2" descr="data:image/jpeg;base64,/9j/4AAQSkZJRgABAQAAAQABAAD/2wCEAAkGBwgHBgkIBwgKCgkLDRYPDQwMDRsUFRAWIB0iIiAdHx8kKDQsJCYxJx8fLT0tMTU3Ojo6Iys/RD84QzQ5OjcBCgoKDQwNGg8PGjclHyU3Nzc3Nzc3Nzc3Nzc3Nzc3Nzc3Nzc3Nzc3Nzc3Nzc3Nzc3Nzc3Nzc3Nzc3Nzc3Nzc3N//AABEIAFoAhwMBEQACEQEDEQH/xAAbAAEAAgMBAQAAAAAAAAAAAAAAAgUBBAYHA//EACwQAAMAAQMCBAUEAwAAAAAAAAABAgMEBRESIQYxQVEiQmFxkRMUJIEzgqH/xAAbAQEBAAIDAQAAAAAAAAAAAAAABAEDAgUGB//EAC8RAQABBAACBwcFAQAAAAAAAAABAgMEESExEkFhgaHh8CJRcZGxwfETFCMy0QX/2gAMAwEAAhEDEQA/AOfPOvpQAAAANrFt2ry6etTOGv2846yVl+VKfPv7/TzNVV+3TV0Jnjy18Wqb9uKuhvjy01Ta2gAAAAAAAAAAAAALjwvtS3bXZcWT/HGGm37U1xP/AF8/0RZ+T+3txVHOZjzSZuR+hREx1z+VRU1FObXFS2qXs15ot4TxhXE7jcMAXO3eIM+g27PosGLHCuPhyKea6+Vy3zyn25XHHsR3sKm9di5VM8Pp2a7Ud7Dpu3IuVT+O5VdGXMsmVQ6U0lbmeydc8dl78Mr3TTqPXBV0qadU7QqainNy5pPhprun7GYncbhyiYmNwwAAAAAAAAAAALfY62XJaw7xguW38OonLSX+yT7fdEeXGVEdKxPdqPBJk/uYjpWZ7tR4PQNo2rQbZjt7fHE5uG6/Ud9XHl3foeaycq9emIu9Xc6K/fu3p/k6lTvm0+HtJ+prdxi5vLTrpjLSd0/PplMtxMrNu6t2uUdkeMqsbIy6tW7fV2R4uE1eTT5M9VpNO8GH5YeR2/7b9T0NumumnVc7n5O7txXFPtzufk+Jzc154d32Nox6n+Jjq6jmaTaq6VLhN+iSbfl6EGZhzkTTPS6/t6hFl4k35p9r1pTZqi8t1jmphttTVdTX3fr9y6mJiIiVlMTFMRKBlkAAAAAAAAAAJY8d5ckYsS5yXSmV7t+Riaopjc8oYqqimNy9A1viDQ7Bgwbfp5/c5cMzFRFcKEuz5fv9Pzwect4F3Mqm7V7MT4+Xb9XQ2sS7kzN2rhEqzxbm0u8bTp9z0Nq3gvoyp9qhV6Uvul+exV/zrdzGvVWLkc+Md3kpwabli9Nq5HP7eTkDunbAFptOx6vdMWfJp4TiMbctXPxWuOJ455Ta58yTIy7diYirnPx5e/l9Npr+XbszEVeo96uy46w5Kx309Uvh9Nql+U2mVU1RVG4UU1RVG49fNAyyAAAAAAAAAAEousdq4pzS7pp8NCYiY1JMRMalECU3UKlNNKl00k/NezExE82JiJ5ohlvYNp1mfR5NZGL+NGOreTlNdvl+/wBDRXk26K4tzPtT1NFWTbpri3M8ZR2/c9Xtyv8AZZFjeSpd0pTdKeeF39O7OV3Ht3Zj9SN6+/X8WbuPbvf3jemo2m21Klekz5L6I2t0MAAAAAAAAAAAAAAAALbb9+1Wh0OXSadRji5fFY1xavlfE369lwSXsK3duRcq46+Wvcku4lF2uK6uP+e5VXVXTq6dU3y23y2VxERGoVxERGoYAAAAAAAAAAAAAAAAAAAAAAAAAAAAAAAAAAAAAAAAAAAAAAAAAAAAAAAAAAAAAAAAAAAAAAAAAAAAAAAAAAAAAAAAAAAAAAAAAAAAAAAAAAAAAAAAAAAAAAAAAAAAAAAAAAH/2Q=="/>
          <p:cNvSpPr>
            <a:spLocks noChangeAspect="1" noChangeArrowheads="1"/>
          </p:cNvSpPr>
          <p:nvPr/>
        </p:nvSpPr>
        <p:spPr bwMode="auto">
          <a:xfrm>
            <a:off x="155575" y="-411163"/>
            <a:ext cx="1285875"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wgHBgkIBwgKCgkLDRYPDQwMDRsUFRAWIB0iIiAdHx8kKDQsJCYxJx8fLT0tMTU3Ojo6Iys/RD84QzQ5OjcBCgoKDQwNGg8PGjclHyU3Nzc3Nzc3Nzc3Nzc3Nzc3Nzc3Nzc3Nzc3Nzc3Nzc3Nzc3Nzc3Nzc3Nzc3Nzc3Nzc3N//AABEIAFoAhwMBEQACEQEDEQH/xAAbAAEAAgMBAQAAAAAAAAAAAAAAAgUBBAYHA//EACwQAAMAAQMCBAUEAwAAAAAAAAABAgMEBRESIQYxQVEiQmFxkRMUJIEzgqH/xAAbAQEBAAIDAQAAAAAAAAAAAAAABAEDAgUGB//EAC8RAQABBAACBwcFAQAAAAAAAAABAgMEESExEkFhgaHh8CJRcZGxwfETFCMy0QX/2gAMAwEAAhEDEQA/AOfPOvpQAAAANrFt2ry6etTOGv2846yVl+VKfPv7/TzNVV+3TV0Jnjy18Wqb9uKuhvjy01Ta2gAAAAAAAAAAAAALjwvtS3bXZcWT/HGGm37U1xP/AF8/0RZ+T+3txVHOZjzSZuR+hREx1z+VRU1FObXFS2qXs15ot4TxhXE7jcMAXO3eIM+g27PosGLHCuPhyKea6+Vy3zyn25XHHsR3sKm9di5VM8Pp2a7Ud7Dpu3IuVT+O5VdGXMsmVQ6U0lbmeydc8dl78Mr3TTqPXBV0qadU7QqainNy5pPhprun7GYncbhyiYmNwwAAAAAAAAAAALfY62XJaw7xguW38OonLSX+yT7fdEeXGVEdKxPdqPBJk/uYjpWZ7tR4PQNo2rQbZjt7fHE5uG6/Ud9XHl3foeaycq9emIu9Xc6K/fu3p/k6lTvm0+HtJ+prdxi5vLTrpjLSd0/PplMtxMrNu6t2uUdkeMqsbIy6tW7fV2R4uE1eTT5M9VpNO8GH5YeR2/7b9T0NumumnVc7n5O7txXFPtzufk+Jzc154d32Nox6n+Jjq6jmaTaq6VLhN+iSbfl6EGZhzkTTPS6/t6hFl4k35p9r1pTZqi8t1jmphttTVdTX3fr9y6mJiIiVlMTFMRKBlkAAAAAAAAAAJY8d5ckYsS5yXSmV7t+Riaopjc8oYqqimNy9A1viDQ7Bgwbfp5/c5cMzFRFcKEuz5fv9Pzwect4F3Mqm7V7MT4+Xb9XQ2sS7kzN2rhEqzxbm0u8bTp9z0Nq3gvoyp9qhV6Uvul+exV/zrdzGvVWLkc+Md3kpwabli9Nq5HP7eTkDunbAFptOx6vdMWfJp4TiMbctXPxWuOJ455Ta58yTIy7diYirnPx5e/l9Npr+XbszEVeo96uy46w5Kx309Uvh9Nql+U2mVU1RVG4UU1RVG49fNAyyAAAAAAAAAAEousdq4pzS7pp8NCYiY1JMRMalECU3UKlNNKl00k/NezExE82JiJ5ohlvYNp1mfR5NZGL+NGOreTlNdvl+/wBDRXk26K4tzPtT1NFWTbpri3M8ZR2/c9Xtyv8AZZFjeSpd0pTdKeeF39O7OV3Ht3Zj9SN6+/X8WbuPbvf3jemo2m21Klekz5L6I2t0MAAAAAAAAAAAAAAAALbb9+1Wh0OXSadRji5fFY1xavlfE369lwSXsK3duRcq46+Wvcku4lF2uK6uP+e5VXVXTq6dU3y23y2VxERGoVxERGoYAAAAAAAAAAAAAAAAAAAAAAAAAAAAAAAAAAAAAAAAAAAAAAAAAAAAAAAAAAAAAAAAAAAAAAAAAAAAAAAAAAAAAAAAAAAAAAAAAAAAAAAAAAAAAAAAAAAAAAAAAAAAAAAAAAH/2Q=="/>
          <p:cNvSpPr>
            <a:spLocks noChangeAspect="1" noChangeArrowheads="1"/>
          </p:cNvSpPr>
          <p:nvPr/>
        </p:nvSpPr>
        <p:spPr bwMode="auto">
          <a:xfrm>
            <a:off x="155575" y="-411163"/>
            <a:ext cx="1285875"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wgHBgkIBwgKCgkLDRYPDQwMDRsUFRAWIB0iIiAdHx8kKDQsJCYxJx8fLT0tMTU3Ojo6Iys/RD84QzQ5OjcBCgoKDQwNGg8PGjclHyU3Nzc3Nzc3Nzc3Nzc3Nzc3Nzc3Nzc3Nzc3Nzc3Nzc3Nzc3Nzc3Nzc3Nzc3Nzc3Nzc3N//AABEIAFoAhwMBEQACEQEDEQH/xAAbAAEAAgMBAQAAAAAAAAAAAAAAAgUBBAYHA//EACwQAAMAAQMCBAUEAwAAAAAAAAABAgMEBRESIQYxQVEiQmFxkRMUJIEzgqH/xAAbAQEBAAIDAQAAAAAAAAAAAAAABAEDAgUGB//EAC8RAQABBAACBwcFAQAAAAAAAAABAgMEESExEkFhgaHh8CJRcZGxwfETFCMy0QX/2gAMAwEAAhEDEQA/AOfPOvpQAAAANrFt2ry6etTOGv2846yVl+VKfPv7/TzNVV+3TV0Jnjy18Wqb9uKuhvjy01Ta2gAAAAAAAAAAAAALjwvtS3bXZcWT/HGGm37U1xP/AF8/0RZ+T+3txVHOZjzSZuR+hREx1z+VRU1FObXFS2qXs15ot4TxhXE7jcMAXO3eIM+g27PosGLHCuPhyKea6+Vy3zyn25XHHsR3sKm9di5VM8Pp2a7Ud7Dpu3IuVT+O5VdGXMsmVQ6U0lbmeydc8dl78Mr3TTqPXBV0qadU7QqainNy5pPhprun7GYncbhyiYmNwwAAAAAAAAAAALfY62XJaw7xguW38OonLSX+yT7fdEeXGVEdKxPdqPBJk/uYjpWZ7tR4PQNo2rQbZjt7fHE5uG6/Ud9XHl3foeaycq9emIu9Xc6K/fu3p/k6lTvm0+HtJ+prdxi5vLTrpjLSd0/PplMtxMrNu6t2uUdkeMqsbIy6tW7fV2R4uE1eTT5M9VpNO8GH5YeR2/7b9T0NumumnVc7n5O7txXFPtzufk+Jzc154d32Nox6n+Jjq6jmaTaq6VLhN+iSbfl6EGZhzkTTPS6/t6hFl4k35p9r1pTZqi8t1jmphttTVdTX3fr9y6mJiIiVlMTFMRKBlkAAAAAAAAAAJY8d5ckYsS5yXSmV7t+Riaopjc8oYqqimNy9A1viDQ7Bgwbfp5/c5cMzFRFcKEuz5fv9Pzwect4F3Mqm7V7MT4+Xb9XQ2sS7kzN2rhEqzxbm0u8bTp9z0Nq3gvoyp9qhV6Uvul+exV/zrdzGvVWLkc+Md3kpwabli9Nq5HP7eTkDunbAFptOx6vdMWfJp4TiMbctXPxWuOJ455Ta58yTIy7diYirnPx5e/l9Npr+XbszEVeo96uy46w5Kx309Uvh9Nql+U2mVU1RVG4UU1RVG49fNAyyAAAAAAAAAAEousdq4pzS7pp8NCYiY1JMRMalECU3UKlNNKl00k/NezExE82JiJ5ohlvYNp1mfR5NZGL+NGOreTlNdvl+/wBDRXk26K4tzPtT1NFWTbpri3M8ZR2/c9Xtyv8AZZFjeSpd0pTdKeeF39O7OV3Ht3Zj9SN6+/X8WbuPbvf3jemo2m21Klekz5L6I2t0MAAAAAAAAAAAAAAAALbb9+1Wh0OXSadRji5fFY1xavlfE369lwSXsK3duRcq46+Wvcku4lF2uK6uP+e5VXVXTq6dU3y23y2VxERGoVxERGoYAAAAAAAAAAAAAAAAAAAAAAAAAAAAAAAAAAAAAAAAAAAAAAAAAAAAAAAAAAAAAAAAAAAAAAAAAAAAAAAAAAAAAAAAAAAAAAAAAAAAAAAAAAAAAAAAAAAAAAAAAAAAAAAAAAH/2Q=="/>
          <p:cNvSpPr>
            <a:spLocks noChangeAspect="1" noChangeArrowheads="1"/>
          </p:cNvSpPr>
          <p:nvPr/>
        </p:nvSpPr>
        <p:spPr bwMode="auto">
          <a:xfrm>
            <a:off x="155575" y="-411163"/>
            <a:ext cx="1285875"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Flag of the People's Republic of China.svg"/>
          <p:cNvPicPr>
            <a:picLocks noChangeAspect="1" noChangeArrowheads="1"/>
          </p:cNvPicPr>
          <p:nvPr/>
        </p:nvPicPr>
        <p:blipFill>
          <a:blip r:embed="rId5" cstate="print"/>
          <a:srcRect/>
          <a:stretch>
            <a:fillRect/>
          </a:stretch>
        </p:blipFill>
        <p:spPr bwMode="auto">
          <a:xfrm>
            <a:off x="8419660" y="2561896"/>
            <a:ext cx="437495" cy="291663"/>
          </a:xfrm>
          <a:prstGeom prst="rect">
            <a:avLst/>
          </a:prstGeom>
          <a:noFill/>
        </p:spPr>
      </p:pic>
      <p:pic>
        <p:nvPicPr>
          <p:cNvPr id="13" name="Picture 40" descr="eu-flag">
            <a:hlinkClick r:id="rId3"/>
          </p:cNvPr>
          <p:cNvPicPr>
            <a:picLocks noChangeAspect="1" noChangeArrowheads="1"/>
          </p:cNvPicPr>
          <p:nvPr/>
        </p:nvPicPr>
        <p:blipFill>
          <a:blip r:embed="rId4" cstate="print"/>
          <a:srcRect/>
          <a:stretch>
            <a:fillRect/>
          </a:stretch>
        </p:blipFill>
        <p:spPr bwMode="auto">
          <a:xfrm>
            <a:off x="4776952" y="3639208"/>
            <a:ext cx="457200" cy="306888"/>
          </a:xfrm>
          <a:prstGeom prst="rect">
            <a:avLst/>
          </a:prstGeom>
          <a:noFill/>
          <a:ln w="9525">
            <a:noFill/>
            <a:miter lim="800000"/>
            <a:headEnd/>
            <a:tailEnd/>
          </a:ln>
        </p:spPr>
      </p:pic>
      <p:pic>
        <p:nvPicPr>
          <p:cNvPr id="14" name="Picture 40" descr="eu-flag">
            <a:hlinkClick r:id="rId3"/>
          </p:cNvPr>
          <p:cNvPicPr>
            <a:picLocks noChangeAspect="1" noChangeArrowheads="1"/>
          </p:cNvPicPr>
          <p:nvPr/>
        </p:nvPicPr>
        <p:blipFill>
          <a:blip r:embed="rId4" cstate="print"/>
          <a:srcRect/>
          <a:stretch>
            <a:fillRect/>
          </a:stretch>
        </p:blipFill>
        <p:spPr bwMode="auto">
          <a:xfrm>
            <a:off x="5927834" y="3986049"/>
            <a:ext cx="457200" cy="306888"/>
          </a:xfrm>
          <a:prstGeom prst="rect">
            <a:avLst/>
          </a:prstGeom>
          <a:noFill/>
          <a:ln w="9525">
            <a:noFill/>
            <a:miter lim="800000"/>
            <a:headEnd/>
            <a:tailEnd/>
          </a:ln>
        </p:spPr>
      </p:pic>
      <p:pic>
        <p:nvPicPr>
          <p:cNvPr id="15" name="Picture 40" descr="eu-flag">
            <a:hlinkClick r:id="rId3"/>
          </p:cNvPr>
          <p:cNvPicPr>
            <a:picLocks noChangeAspect="1" noChangeArrowheads="1"/>
          </p:cNvPicPr>
          <p:nvPr/>
        </p:nvPicPr>
        <p:blipFill>
          <a:blip r:embed="rId4" cstate="print"/>
          <a:srcRect/>
          <a:stretch>
            <a:fillRect/>
          </a:stretch>
        </p:blipFill>
        <p:spPr bwMode="auto">
          <a:xfrm>
            <a:off x="4503685" y="4012325"/>
            <a:ext cx="457200" cy="306888"/>
          </a:xfrm>
          <a:prstGeom prst="rect">
            <a:avLst/>
          </a:prstGeom>
          <a:noFill/>
          <a:ln w="9525">
            <a:noFill/>
            <a:miter lim="800000"/>
            <a:headEnd/>
            <a:tailEnd/>
          </a:ln>
        </p:spPr>
      </p:pic>
      <p:pic>
        <p:nvPicPr>
          <p:cNvPr id="16" name="Picture 40" descr="eu-flag">
            <a:hlinkClick r:id="rId3"/>
          </p:cNvPr>
          <p:cNvPicPr>
            <a:picLocks noChangeAspect="1" noChangeArrowheads="1"/>
          </p:cNvPicPr>
          <p:nvPr/>
        </p:nvPicPr>
        <p:blipFill>
          <a:blip r:embed="rId4" cstate="print"/>
          <a:srcRect/>
          <a:stretch>
            <a:fillRect/>
          </a:stretch>
        </p:blipFill>
        <p:spPr bwMode="auto">
          <a:xfrm>
            <a:off x="6737134" y="4416974"/>
            <a:ext cx="457200" cy="306888"/>
          </a:xfrm>
          <a:prstGeom prst="rect">
            <a:avLst/>
          </a:prstGeom>
          <a:noFill/>
          <a:ln w="9525">
            <a:noFill/>
            <a:miter lim="800000"/>
            <a:headEnd/>
            <a:tailEnd/>
          </a:ln>
        </p:spPr>
      </p:pic>
      <p:pic>
        <p:nvPicPr>
          <p:cNvPr id="17" name="Picture 40" descr="eu-flag">
            <a:hlinkClick r:id="rId3"/>
          </p:cNvPr>
          <p:cNvPicPr>
            <a:picLocks noChangeAspect="1" noChangeArrowheads="1"/>
          </p:cNvPicPr>
          <p:nvPr/>
        </p:nvPicPr>
        <p:blipFill>
          <a:blip r:embed="rId4" cstate="print"/>
          <a:srcRect/>
          <a:stretch>
            <a:fillRect/>
          </a:stretch>
        </p:blipFill>
        <p:spPr bwMode="auto">
          <a:xfrm>
            <a:off x="2969175" y="4763814"/>
            <a:ext cx="457200" cy="306888"/>
          </a:xfrm>
          <a:prstGeom prst="rect">
            <a:avLst/>
          </a:prstGeom>
          <a:noFill/>
          <a:ln w="9525">
            <a:noFill/>
            <a:miter lim="800000"/>
            <a:headEnd/>
            <a:tailEnd/>
          </a:ln>
        </p:spPr>
      </p:pic>
      <p:pic>
        <p:nvPicPr>
          <p:cNvPr id="18" name="Picture 40" descr="eu-flag">
            <a:hlinkClick r:id="rId3"/>
          </p:cNvPr>
          <p:cNvPicPr>
            <a:picLocks noChangeAspect="1" noChangeArrowheads="1"/>
          </p:cNvPicPr>
          <p:nvPr/>
        </p:nvPicPr>
        <p:blipFill>
          <a:blip r:embed="rId4" cstate="print"/>
          <a:srcRect/>
          <a:stretch>
            <a:fillRect/>
          </a:stretch>
        </p:blipFill>
        <p:spPr bwMode="auto">
          <a:xfrm>
            <a:off x="6642540" y="5835870"/>
            <a:ext cx="457200" cy="306888"/>
          </a:xfrm>
          <a:prstGeom prst="rect">
            <a:avLst/>
          </a:prstGeom>
          <a:noFill/>
          <a:ln w="9525">
            <a:noFill/>
            <a:miter lim="800000"/>
            <a:headEnd/>
            <a:tailEnd/>
          </a:ln>
        </p:spPr>
      </p:pic>
      <p:pic>
        <p:nvPicPr>
          <p:cNvPr id="19" name="Picture 8" descr="Flag of the People's Republic of China.svg"/>
          <p:cNvPicPr>
            <a:picLocks noChangeAspect="1" noChangeArrowheads="1"/>
          </p:cNvPicPr>
          <p:nvPr/>
        </p:nvPicPr>
        <p:blipFill>
          <a:blip r:embed="rId5" cstate="print"/>
          <a:srcRect/>
          <a:stretch>
            <a:fillRect/>
          </a:stretch>
        </p:blipFill>
        <p:spPr bwMode="auto">
          <a:xfrm>
            <a:off x="4977522" y="5457496"/>
            <a:ext cx="437495" cy="291663"/>
          </a:xfrm>
          <a:prstGeom prst="rect">
            <a:avLst/>
          </a:prstGeom>
          <a:noFill/>
        </p:spPr>
      </p:pic>
      <p:pic>
        <p:nvPicPr>
          <p:cNvPr id="20" name="Picture 8" descr="Flag of the People's Republic of China.svg"/>
          <p:cNvPicPr>
            <a:picLocks noChangeAspect="1" noChangeArrowheads="1"/>
          </p:cNvPicPr>
          <p:nvPr/>
        </p:nvPicPr>
        <p:blipFill>
          <a:blip r:embed="rId5" cstate="print"/>
          <a:srcRect/>
          <a:stretch>
            <a:fillRect/>
          </a:stretch>
        </p:blipFill>
        <p:spPr bwMode="auto">
          <a:xfrm>
            <a:off x="7673426" y="4369675"/>
            <a:ext cx="437495" cy="291663"/>
          </a:xfrm>
          <a:prstGeom prst="rect">
            <a:avLst/>
          </a:prstGeom>
          <a:noFill/>
        </p:spPr>
      </p:pic>
      <p:pic>
        <p:nvPicPr>
          <p:cNvPr id="21" name="Picture 29" descr="american-flag">
            <a:hlinkClick r:id="rId6"/>
          </p:cNvPr>
          <p:cNvPicPr>
            <a:picLocks noChangeAspect="1" noChangeArrowheads="1"/>
          </p:cNvPicPr>
          <p:nvPr/>
        </p:nvPicPr>
        <p:blipFill>
          <a:blip r:embed="rId7" cstate="print"/>
          <a:srcRect/>
          <a:stretch>
            <a:fillRect/>
          </a:stretch>
        </p:blipFill>
        <p:spPr bwMode="auto">
          <a:xfrm>
            <a:off x="7958202" y="1118255"/>
            <a:ext cx="426092" cy="269111"/>
          </a:xfrm>
          <a:prstGeom prst="rect">
            <a:avLst/>
          </a:prstGeom>
          <a:noFill/>
          <a:ln w="9525">
            <a:noFill/>
            <a:miter lim="800000"/>
            <a:headEnd/>
            <a:tailEnd/>
          </a:ln>
        </p:spPr>
      </p:pic>
      <p:pic>
        <p:nvPicPr>
          <p:cNvPr id="22" name="Picture 29" descr="american-flag">
            <a:hlinkClick r:id="rId6"/>
          </p:cNvPr>
          <p:cNvPicPr>
            <a:picLocks noChangeAspect="1" noChangeArrowheads="1"/>
          </p:cNvPicPr>
          <p:nvPr/>
        </p:nvPicPr>
        <p:blipFill>
          <a:blip r:embed="rId7" cstate="print"/>
          <a:srcRect/>
          <a:stretch>
            <a:fillRect/>
          </a:stretch>
        </p:blipFill>
        <p:spPr bwMode="auto">
          <a:xfrm>
            <a:off x="6407926" y="750392"/>
            <a:ext cx="426092" cy="269111"/>
          </a:xfrm>
          <a:prstGeom prst="rect">
            <a:avLst/>
          </a:prstGeom>
          <a:noFill/>
          <a:ln w="9525">
            <a:noFill/>
            <a:miter lim="800000"/>
            <a:headEnd/>
            <a:tailEnd/>
          </a:ln>
        </p:spPr>
      </p:pic>
      <p:pic>
        <p:nvPicPr>
          <p:cNvPr id="23" name="Picture 29" descr="american-flag">
            <a:hlinkClick r:id="rId6"/>
          </p:cNvPr>
          <p:cNvPicPr>
            <a:picLocks noChangeAspect="1" noChangeArrowheads="1"/>
          </p:cNvPicPr>
          <p:nvPr/>
        </p:nvPicPr>
        <p:blipFill>
          <a:blip r:embed="rId7" cstate="print"/>
          <a:srcRect/>
          <a:stretch>
            <a:fillRect/>
          </a:stretch>
        </p:blipFill>
        <p:spPr bwMode="auto">
          <a:xfrm>
            <a:off x="4936478" y="1832957"/>
            <a:ext cx="426092" cy="269111"/>
          </a:xfrm>
          <a:prstGeom prst="rect">
            <a:avLst/>
          </a:prstGeom>
          <a:noFill/>
          <a:ln w="9525">
            <a:noFill/>
            <a:miter lim="800000"/>
            <a:headEnd/>
            <a:tailEnd/>
          </a:ln>
        </p:spPr>
      </p:pic>
      <p:pic>
        <p:nvPicPr>
          <p:cNvPr id="24" name="Picture 29" descr="american-flag">
            <a:hlinkClick r:id="rId6"/>
          </p:cNvPr>
          <p:cNvPicPr>
            <a:picLocks noChangeAspect="1" noChangeArrowheads="1"/>
          </p:cNvPicPr>
          <p:nvPr/>
        </p:nvPicPr>
        <p:blipFill>
          <a:blip r:embed="rId7" cstate="print"/>
          <a:srcRect/>
          <a:stretch>
            <a:fillRect/>
          </a:stretch>
        </p:blipFill>
        <p:spPr bwMode="auto">
          <a:xfrm>
            <a:off x="4269071" y="2190309"/>
            <a:ext cx="426092" cy="269111"/>
          </a:xfrm>
          <a:prstGeom prst="rect">
            <a:avLst/>
          </a:prstGeom>
          <a:noFill/>
          <a:ln w="9525">
            <a:noFill/>
            <a:miter lim="800000"/>
            <a:headEnd/>
            <a:tailEnd/>
          </a:ln>
        </p:spPr>
      </p:pic>
      <p:pic>
        <p:nvPicPr>
          <p:cNvPr id="25" name="Picture 29" descr="american-flag">
            <a:hlinkClick r:id="rId6"/>
          </p:cNvPr>
          <p:cNvPicPr>
            <a:picLocks noChangeAspect="1" noChangeArrowheads="1"/>
          </p:cNvPicPr>
          <p:nvPr/>
        </p:nvPicPr>
        <p:blipFill>
          <a:blip r:embed="rId7" cstate="print"/>
          <a:srcRect/>
          <a:stretch>
            <a:fillRect/>
          </a:stretch>
        </p:blipFill>
        <p:spPr bwMode="auto">
          <a:xfrm>
            <a:off x="4358409" y="3288640"/>
            <a:ext cx="426092" cy="269111"/>
          </a:xfrm>
          <a:prstGeom prst="rect">
            <a:avLst/>
          </a:prstGeom>
          <a:noFill/>
          <a:ln w="9525">
            <a:noFill/>
            <a:miter lim="800000"/>
            <a:headEnd/>
            <a:tailEnd/>
          </a:ln>
        </p:spPr>
      </p:pic>
      <p:pic>
        <p:nvPicPr>
          <p:cNvPr id="26" name="Picture 29" descr="american-flag">
            <a:hlinkClick r:id="rId6"/>
          </p:cNvPr>
          <p:cNvPicPr>
            <a:picLocks noChangeAspect="1" noChangeArrowheads="1"/>
          </p:cNvPicPr>
          <p:nvPr/>
        </p:nvPicPr>
        <p:blipFill>
          <a:blip r:embed="rId7" cstate="print"/>
          <a:srcRect/>
          <a:stretch>
            <a:fillRect/>
          </a:stretch>
        </p:blipFill>
        <p:spPr bwMode="auto">
          <a:xfrm>
            <a:off x="8410147" y="5133206"/>
            <a:ext cx="426092" cy="269111"/>
          </a:xfrm>
          <a:prstGeom prst="rect">
            <a:avLst/>
          </a:prstGeom>
          <a:noFill/>
          <a:ln w="9525">
            <a:noFill/>
            <a:miter lim="800000"/>
            <a:headEnd/>
            <a:tailEnd/>
          </a:ln>
        </p:spPr>
      </p:pic>
    </p:spTree>
    <p:extLst>
      <p:ext uri="{BB962C8B-B14F-4D97-AF65-F5344CB8AC3E}">
        <p14:creationId xmlns="" xmlns:p14="http://schemas.microsoft.com/office/powerpoint/2010/main" val="20817676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 Architectural Analysis</a:t>
            </a:r>
            <a:endParaRPr lang="en-US" dirty="0"/>
          </a:p>
        </p:txBody>
      </p:sp>
      <p:sp>
        <p:nvSpPr>
          <p:cNvPr id="6" name="Content Placeholder 5"/>
          <p:cNvSpPr>
            <a:spLocks noGrp="1"/>
          </p:cNvSpPr>
          <p:nvPr>
            <p:ph idx="1"/>
          </p:nvPr>
        </p:nvSpPr>
        <p:spPr>
          <a:xfrm>
            <a:off x="1219200" y="1447800"/>
            <a:ext cx="7714488" cy="5029200"/>
          </a:xfrm>
        </p:spPr>
        <p:txBody>
          <a:bodyPr>
            <a:normAutofit/>
          </a:bodyPr>
          <a:lstStyle/>
          <a:p>
            <a:r>
              <a:rPr lang="en-US" sz="2800" dirty="0" smtClean="0"/>
              <a:t>We are good at showing that components implement requirements</a:t>
            </a:r>
          </a:p>
          <a:p>
            <a:r>
              <a:rPr lang="en-US" sz="2800" dirty="0" smtClean="0"/>
              <a:t>However, we are not good at describing system-level concerns</a:t>
            </a:r>
          </a:p>
          <a:p>
            <a:pPr lvl="1"/>
            <a:r>
              <a:rPr lang="en-US" sz="2400" dirty="0" smtClean="0"/>
              <a:t>Most serious problems tend to crop up in integration.</a:t>
            </a:r>
          </a:p>
          <a:p>
            <a:pPr lvl="1"/>
            <a:r>
              <a:rPr lang="en-US" sz="2400" dirty="0" smtClean="0"/>
              <a:t>All commercial avionics software incidents are due to integration problems caused by </a:t>
            </a:r>
            <a:r>
              <a:rPr lang="en-US" sz="2400" b="1" dirty="0" smtClean="0"/>
              <a:t>incorrect component-level requirements </a:t>
            </a:r>
            <a:r>
              <a:rPr lang="en-US" sz="2400" dirty="0" smtClean="0"/>
              <a:t>[</a:t>
            </a:r>
            <a:r>
              <a:rPr lang="en-US" sz="2400" dirty="0" err="1" smtClean="0"/>
              <a:t>Rushby</a:t>
            </a:r>
            <a:r>
              <a:rPr lang="en-US" sz="2400" dirty="0" smtClean="0"/>
              <a:t>]</a:t>
            </a:r>
          </a:p>
          <a:p>
            <a:r>
              <a:rPr lang="en-US" sz="2800" dirty="0" smtClean="0"/>
              <a:t>We need better approaches for </a:t>
            </a:r>
            <a:r>
              <a:rPr lang="en-US" sz="2800" b="1" dirty="0" smtClean="0"/>
              <a:t>architectural reasoning.</a:t>
            </a:r>
            <a:endParaRPr lang="en-US" sz="2800" b="1" dirty="0"/>
          </a:p>
        </p:txBody>
      </p:sp>
      <p:sp>
        <p:nvSpPr>
          <p:cNvPr id="2" name="Date Placeholder 1"/>
          <p:cNvSpPr>
            <a:spLocks noGrp="1"/>
          </p:cNvSpPr>
          <p:nvPr>
            <p:ph type="dt" sz="half" idx="10"/>
          </p:nvPr>
        </p:nvSpPr>
        <p:spPr/>
        <p:txBody>
          <a:bodyPr/>
          <a:lstStyle/>
          <a:p>
            <a:fld id="{0BAB62AD-57D9-4B40-8ED0-B7E7292A0F47}" type="datetime1">
              <a:rPr lang="en-US" smtClean="0">
                <a:solidFill>
                  <a:srgbClr val="E7DEC9">
                    <a:shade val="50000"/>
                    <a:satMod val="200000"/>
                  </a:srgbClr>
                </a:solidFill>
              </a:rPr>
              <a:pPr/>
              <a:t>1/24/2015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r>
              <a:rPr lang="en-US" smtClean="0">
                <a:solidFill>
                  <a:srgbClr val="E7DEC9">
                    <a:shade val="50000"/>
                    <a:satMod val="200000"/>
                  </a:srgbClr>
                </a:solidFill>
              </a:rPr>
              <a:t>Scaling Up and Out:  Mike Whalen</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6294C92D-0306-4E69-9CD3-20855E849650}" type="slidenum">
              <a:rPr lang="en-US" smtClean="0">
                <a:solidFill>
                  <a:srgbClr val="E7DEC9">
                    <a:shade val="50000"/>
                    <a:satMod val="200000"/>
                  </a:srgbClr>
                </a:solidFill>
              </a:rPr>
              <a:pPr/>
              <a:t>17</a:t>
            </a:fld>
            <a:endParaRPr lang="en-US">
              <a:solidFill>
                <a:srgbClr val="E7DEC9">
                  <a:shade val="50000"/>
                  <a:satMod val="200000"/>
                </a:srgbClr>
              </a:solidFill>
            </a:endParaRPr>
          </a:p>
        </p:txBody>
      </p:sp>
    </p:spTree>
    <p:extLst>
      <p:ext uri="{BB962C8B-B14F-4D97-AF65-F5344CB8AC3E}">
        <p14:creationId xmlns="" xmlns:p14="http://schemas.microsoft.com/office/powerpoint/2010/main" val="1867790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199" y="533400"/>
            <a:ext cx="8382001" cy="503237"/>
          </a:xfrm>
        </p:spPr>
        <p:txBody>
          <a:bodyPr/>
          <a:lstStyle/>
          <a:p>
            <a:pPr eaLnBrk="1" hangingPunct="1"/>
            <a:r>
              <a:rPr lang="en-US" sz="1800" dirty="0" smtClean="0"/>
              <a:t>Secure Mathematically-Assured Composition of Control Models</a:t>
            </a:r>
          </a:p>
        </p:txBody>
      </p:sp>
      <p:sp>
        <p:nvSpPr>
          <p:cNvPr id="4100" name="Rectangle 3"/>
          <p:cNvSpPr>
            <a:spLocks noGrp="1" noChangeArrowheads="1"/>
          </p:cNvSpPr>
          <p:nvPr>
            <p:ph type="body" idx="1"/>
          </p:nvPr>
        </p:nvSpPr>
        <p:spPr>
          <a:xfrm>
            <a:off x="433263" y="4495800"/>
            <a:ext cx="4138737" cy="2057400"/>
          </a:xfrm>
        </p:spPr>
        <p:txBody>
          <a:bodyPr/>
          <a:lstStyle/>
          <a:p>
            <a:pPr marL="0" lvl="0" indent="0">
              <a:buNone/>
            </a:pPr>
            <a:r>
              <a:rPr lang="en-US" sz="1200" b="1" dirty="0" smtClean="0"/>
              <a:t>Technical Approach</a:t>
            </a:r>
          </a:p>
          <a:p>
            <a:pPr marL="228600" lvl="0" indent="-228600">
              <a:buFont typeface="Arial" pitchFamily="34" charset="0"/>
              <a:buChar char="•"/>
            </a:pPr>
            <a:r>
              <a:rPr lang="en-US" sz="1100" kern="1200" dirty="0"/>
              <a:t>Develop a complete, </a:t>
            </a:r>
            <a:r>
              <a:rPr lang="en-US" sz="1100" kern="1200" dirty="0" smtClean="0"/>
              <a:t>formal </a:t>
            </a:r>
            <a:r>
              <a:rPr lang="en-US" sz="1100" kern="1200" dirty="0"/>
              <a:t>architecture </a:t>
            </a:r>
            <a:r>
              <a:rPr lang="en-US" sz="1100" kern="1200" dirty="0" smtClean="0"/>
              <a:t>model for </a:t>
            </a:r>
            <a:r>
              <a:rPr lang="en-US" sz="1100" kern="1200" dirty="0"/>
              <a:t>UAVs </a:t>
            </a:r>
            <a:r>
              <a:rPr lang="en-US" sz="1100" kern="1200" dirty="0" smtClean="0"/>
              <a:t>that </a:t>
            </a:r>
            <a:r>
              <a:rPr lang="en-US" sz="1100" kern="1200" dirty="0"/>
              <a:t>provides robustness against cyber attack</a:t>
            </a:r>
          </a:p>
          <a:p>
            <a:pPr marL="228600" lvl="0" indent="-228600">
              <a:buFont typeface="Arial" pitchFamily="34" charset="0"/>
              <a:buChar char="•"/>
            </a:pPr>
            <a:r>
              <a:rPr lang="en-US" sz="1100" kern="1200" dirty="0"/>
              <a:t>Develop compositional verification tools driven from the architecture model for combining formal evidence from multiple sources, components, and subsystems</a:t>
            </a:r>
          </a:p>
          <a:p>
            <a:pPr marL="228600" lvl="0" indent="-228600">
              <a:buFont typeface="Arial" pitchFamily="34" charset="0"/>
              <a:buChar char="•"/>
            </a:pPr>
            <a:r>
              <a:rPr lang="en-US" sz="1100" kern="1200" dirty="0" smtClean="0"/>
              <a:t>Develop synthesis tools to generate flight software for UAVs directly from the architecture model, verified components, and verified operation system</a:t>
            </a:r>
            <a:endParaRPr lang="en-US" sz="1100" kern="1200" dirty="0"/>
          </a:p>
        </p:txBody>
      </p:sp>
      <p:sp>
        <p:nvSpPr>
          <p:cNvPr id="9" name="Rectangle 8"/>
          <p:cNvSpPr/>
          <p:nvPr/>
        </p:nvSpPr>
        <p:spPr>
          <a:xfrm>
            <a:off x="4954680" y="3733800"/>
            <a:ext cx="3705225" cy="2699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rgbClr val="000000"/>
                </a:solidFill>
              </a:rPr>
              <a:t>Accomplishments</a:t>
            </a:r>
          </a:p>
          <a:p>
            <a:pPr marL="228600" indent="-228600">
              <a:spcBef>
                <a:spcPct val="20000"/>
              </a:spcBef>
              <a:buFont typeface="Arial" pitchFamily="34" charset="0"/>
              <a:buChar char="•"/>
            </a:pPr>
            <a:r>
              <a:rPr lang="en-US" sz="1100" b="0" dirty="0">
                <a:solidFill>
                  <a:srgbClr val="000000"/>
                </a:solidFill>
              </a:rPr>
              <a:t>Created AADL model of vehicle hardware &amp; software architecture</a:t>
            </a:r>
          </a:p>
          <a:p>
            <a:pPr marL="228600" indent="-228600">
              <a:spcBef>
                <a:spcPct val="20000"/>
              </a:spcBef>
              <a:buFont typeface="Arial" pitchFamily="34" charset="0"/>
              <a:buChar char="•"/>
            </a:pPr>
            <a:r>
              <a:rPr lang="en-US" sz="1100" b="0" dirty="0">
                <a:solidFill>
                  <a:srgbClr val="000000"/>
                </a:solidFill>
              </a:rPr>
              <a:t>Identified system-level requirements to be verified based on input from Red Team evaluations</a:t>
            </a:r>
          </a:p>
          <a:p>
            <a:pPr marL="228600" indent="-228600">
              <a:spcBef>
                <a:spcPct val="20000"/>
              </a:spcBef>
              <a:buFont typeface="Arial" pitchFamily="34" charset="0"/>
              <a:buChar char="•"/>
            </a:pPr>
            <a:r>
              <a:rPr lang="en-US" sz="1100" b="0" dirty="0">
                <a:solidFill>
                  <a:srgbClr val="000000"/>
                </a:solidFill>
              </a:rPr>
              <a:t>Developed Resolute analysis tool for capturing and evaluating assurance case arguments linked to AADL model</a:t>
            </a:r>
          </a:p>
          <a:p>
            <a:pPr marL="228600" indent="-228600">
              <a:spcBef>
                <a:spcPct val="20000"/>
              </a:spcBef>
              <a:buFont typeface="Arial" pitchFamily="34" charset="0"/>
              <a:buChar char="•"/>
            </a:pPr>
            <a:r>
              <a:rPr lang="en-US" sz="1100" b="0" dirty="0">
                <a:solidFill>
                  <a:srgbClr val="000000"/>
                </a:solidFill>
              </a:rPr>
              <a:t>Developed example assurance cases for two security requirements</a:t>
            </a:r>
          </a:p>
          <a:p>
            <a:pPr marL="228600" indent="-228600">
              <a:spcBef>
                <a:spcPct val="20000"/>
              </a:spcBef>
              <a:buFont typeface="Arial" pitchFamily="34" charset="0"/>
              <a:buChar char="•"/>
            </a:pPr>
            <a:r>
              <a:rPr lang="en-US" sz="1100" b="0" dirty="0">
                <a:solidFill>
                  <a:srgbClr val="000000"/>
                </a:solidFill>
              </a:rPr>
              <a:t>Developed synthesis tool for auto-generation of configuration data and glue code for OS and platform hardware</a:t>
            </a:r>
          </a:p>
        </p:txBody>
      </p:sp>
      <p:pic>
        <p:nvPicPr>
          <p:cNvPr id="13"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19999" y="1012926"/>
            <a:ext cx="1143001" cy="1273074"/>
          </a:xfrm>
          <a:prstGeom prst="rect">
            <a:avLst/>
          </a:prstGeom>
          <a:noFill/>
        </p:spPr>
      </p:pic>
      <p:grpSp>
        <p:nvGrpSpPr>
          <p:cNvPr id="3" name="Group 3"/>
          <p:cNvGrpSpPr/>
          <p:nvPr/>
        </p:nvGrpSpPr>
        <p:grpSpPr>
          <a:xfrm>
            <a:off x="76200" y="1905000"/>
            <a:ext cx="4800600" cy="2507615"/>
            <a:chOff x="152400" y="1524000"/>
            <a:chExt cx="4800600" cy="2507615"/>
          </a:xfrm>
        </p:grpSpPr>
        <p:grpSp>
          <p:nvGrpSpPr>
            <p:cNvPr id="4" name="Group 2"/>
            <p:cNvGrpSpPr/>
            <p:nvPr/>
          </p:nvGrpSpPr>
          <p:grpSpPr>
            <a:xfrm>
              <a:off x="604838" y="1524000"/>
              <a:ext cx="3867150" cy="2507615"/>
              <a:chOff x="4800600" y="2217321"/>
              <a:chExt cx="3867150" cy="2507615"/>
            </a:xfrm>
          </p:grpSpPr>
          <p:pic>
            <p:nvPicPr>
              <p:cNvPr id="5" name="Picture 4" descr="C:\Documents and Settings\ddcofer\My Documents\Projects\hacms\galois-hacms\proposal\nice-figures\HACMS_002_SWEng_12.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2217321"/>
                <a:ext cx="3867150" cy="2507615"/>
              </a:xfrm>
              <a:prstGeom prst="rect">
                <a:avLst/>
              </a:prstGeom>
              <a:noFill/>
              <a:ln>
                <a:noFill/>
              </a:ln>
            </p:spPr>
          </p:pic>
          <p:sp>
            <p:nvSpPr>
              <p:cNvPr id="2" name="TextBox 1"/>
              <p:cNvSpPr txBox="1"/>
              <p:nvPr/>
            </p:nvSpPr>
            <p:spPr>
              <a:xfrm>
                <a:off x="4996881" y="2296572"/>
                <a:ext cx="1370568" cy="107722"/>
              </a:xfrm>
              <a:prstGeom prst="rect">
                <a:avLst/>
              </a:prstGeom>
              <a:solidFill>
                <a:schemeClr val="tx1"/>
              </a:solidFill>
            </p:spPr>
            <p:txBody>
              <a:bodyPr wrap="none" lIns="0" tIns="0" rIns="0" bIns="0" rtlCol="0">
                <a:spAutoFit/>
              </a:bodyPr>
              <a:lstStyle/>
              <a:p>
                <a:r>
                  <a:rPr lang="en-US" sz="700" b="0" dirty="0">
                    <a:solidFill>
                      <a:srgbClr val="FFFFFF"/>
                    </a:solidFill>
                    <a:latin typeface="Mentone Lig" pitchFamily="34" charset="0"/>
                  </a:rPr>
                  <a:t>ARCHITECTURE-CENTRIC PROOF</a:t>
                </a:r>
              </a:p>
            </p:txBody>
          </p:sp>
        </p:grpSp>
        <p:pic>
          <p:nvPicPr>
            <p:cNvPr id="12" name="Picture 9" descr="https://encrypted-tbn1.gstatic.com/images?q=tbn:ANd9GcTY_VvM7VRzOkMqRint8tBH4ZF-QPlYUFO6PjbHZCYVB86-MjVIy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2400" y="3048000"/>
              <a:ext cx="1524000" cy="906021"/>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119438" y="2971800"/>
              <a:ext cx="1833562" cy="9759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4" name="Rectangle 13"/>
          <p:cNvSpPr/>
          <p:nvPr/>
        </p:nvSpPr>
        <p:spPr>
          <a:xfrm>
            <a:off x="5284695" y="1030856"/>
            <a:ext cx="2057400" cy="587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dirty="0">
                <a:solidFill>
                  <a:srgbClr val="FFFFFF"/>
                </a:solidFill>
              </a:rPr>
              <a:t>TA4 – Research Integration and </a:t>
            </a:r>
          </a:p>
          <a:p>
            <a:r>
              <a:rPr lang="en-US" sz="800" i="1" dirty="0">
                <a:solidFill>
                  <a:srgbClr val="FFFFFF"/>
                </a:solidFill>
              </a:rPr>
              <a:t>  Formal Methods Workbench</a:t>
            </a:r>
          </a:p>
          <a:p>
            <a:r>
              <a:rPr lang="en-US" sz="800" i="1" dirty="0">
                <a:solidFill>
                  <a:srgbClr val="FFFFFF"/>
                </a:solidFill>
              </a:rPr>
              <a:t>Rockwell Collins and </a:t>
            </a:r>
          </a:p>
          <a:p>
            <a:r>
              <a:rPr lang="en-US" sz="800" i="1" dirty="0">
                <a:solidFill>
                  <a:srgbClr val="FFFFFF"/>
                </a:solidFill>
              </a:rPr>
              <a:t>  University of Minnesota</a:t>
            </a:r>
          </a:p>
        </p:txBody>
      </p:sp>
      <p:grpSp>
        <p:nvGrpSpPr>
          <p:cNvPr id="6" name="Group 14"/>
          <p:cNvGrpSpPr/>
          <p:nvPr/>
        </p:nvGrpSpPr>
        <p:grpSpPr>
          <a:xfrm>
            <a:off x="4419600" y="1670351"/>
            <a:ext cx="3095651" cy="1911049"/>
            <a:chOff x="0" y="755902"/>
            <a:chExt cx="9144000" cy="5644898"/>
          </a:xfrm>
        </p:grpSpPr>
        <p:pic>
          <p:nvPicPr>
            <p:cNvPr id="16" name="Picture 1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8200" y="1444917"/>
              <a:ext cx="2417975" cy="16325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3306629"/>
              <a:ext cx="4724690" cy="30941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765249" y="3669304"/>
              <a:ext cx="4378751" cy="2502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343400" y="755902"/>
              <a:ext cx="4366923" cy="25206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flipV="1">
              <a:off x="2209800" y="1143000"/>
              <a:ext cx="2743200" cy="609600"/>
            </a:xfrm>
            <a:prstGeom prst="line">
              <a:avLst/>
            </a:prstGeom>
            <a:ln w="28575">
              <a:solidFill>
                <a:srgbClr val="9CC6CC"/>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2590800"/>
              <a:ext cx="2514600" cy="1078504"/>
            </a:xfrm>
            <a:prstGeom prst="line">
              <a:avLst/>
            </a:prstGeom>
            <a:ln w="28575">
              <a:solidFill>
                <a:srgbClr val="9CC6CC"/>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95400" y="2590800"/>
              <a:ext cx="76200" cy="715829"/>
            </a:xfrm>
            <a:prstGeom prst="line">
              <a:avLst/>
            </a:prstGeom>
            <a:ln w="28575">
              <a:solidFill>
                <a:srgbClr val="9CC6CC"/>
              </a:solidFill>
              <a:prstDash val="sysDot"/>
            </a:ln>
          </p:spPr>
          <p:style>
            <a:lnRef idx="1">
              <a:schemeClr val="accent1"/>
            </a:lnRef>
            <a:fillRef idx="0">
              <a:schemeClr val="accent1"/>
            </a:fillRef>
            <a:effectRef idx="0">
              <a:schemeClr val="accent1"/>
            </a:effectRef>
            <a:fontRef idx="minor">
              <a:schemeClr val="tx1"/>
            </a:fontRef>
          </p:style>
        </p:cxnSp>
      </p:grpSp>
      <p:pic>
        <p:nvPicPr>
          <p:cNvPr id="23" name="Picture 2" descr="C:\Users\ddcofer\Documents\Projects\hacms\svn_smaccm\meetings\2013-July-PI-meeting\slides\Rockwell\resolute_screen_shots\verbose_graph.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142281" y="2583191"/>
            <a:ext cx="1849319" cy="1352314"/>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Rectangle 3"/>
          <p:cNvSpPr txBox="1">
            <a:spLocks noChangeArrowheads="1"/>
          </p:cNvSpPr>
          <p:nvPr/>
        </p:nvSpPr>
        <p:spPr bwMode="auto">
          <a:xfrm>
            <a:off x="537338" y="1017495"/>
            <a:ext cx="3889525" cy="781609"/>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cs typeface="+mn-cs"/>
              </a:defRPr>
            </a:lvl2pPr>
            <a:lvl3pPr marL="1143000" indent="-228600" algn="l" rtl="0" eaLnBrk="1" fontAlgn="base" hangingPunct="1">
              <a:spcBef>
                <a:spcPct val="20000"/>
              </a:spcBef>
              <a:spcAft>
                <a:spcPct val="0"/>
              </a:spcAft>
              <a:buChar char="•"/>
              <a:defRPr sz="14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400">
                <a:solidFill>
                  <a:schemeClr val="tx1"/>
                </a:solidFill>
                <a:latin typeface="+mn-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pPr marL="0" indent="0">
              <a:spcBef>
                <a:spcPct val="0"/>
              </a:spcBef>
              <a:buFontTx/>
              <a:buNone/>
            </a:pPr>
            <a:r>
              <a:rPr lang="en-US" sz="1200" dirty="0">
                <a:solidFill>
                  <a:srgbClr val="FFFFFF"/>
                </a:solidFill>
              </a:rPr>
              <a:t>Key Problem</a:t>
            </a:r>
          </a:p>
          <a:p>
            <a:pPr marL="0" indent="0">
              <a:spcBef>
                <a:spcPct val="0"/>
              </a:spcBef>
              <a:buFontTx/>
              <a:buNone/>
            </a:pPr>
            <a:r>
              <a:rPr lang="en-US" sz="1000" i="1" dirty="0">
                <a:solidFill>
                  <a:srgbClr val="FFFFFF"/>
                </a:solidFill>
              </a:rPr>
              <a:t>Many vulnerabilities occur at component interfaces.  </a:t>
            </a:r>
          </a:p>
          <a:p>
            <a:pPr marL="0" indent="0">
              <a:spcBef>
                <a:spcPct val="0"/>
              </a:spcBef>
              <a:buFontTx/>
              <a:buNone/>
            </a:pPr>
            <a:r>
              <a:rPr lang="en-US" sz="1000" i="1" dirty="0">
                <a:solidFill>
                  <a:srgbClr val="FFFFFF"/>
                </a:solidFill>
              </a:rPr>
              <a:t>How can we use formal methods to detect these vulnerabilities and build provably secure </a:t>
            </a:r>
            <a:r>
              <a:rPr lang="en-US" sz="1000" i="1" dirty="0" smtClean="0">
                <a:solidFill>
                  <a:srgbClr val="FFFFFF"/>
                </a:solidFill>
              </a:rPr>
              <a:t>systems? </a:t>
            </a:r>
            <a:endParaRPr lang="en-US" sz="1000" i="1" dirty="0">
              <a:solidFill>
                <a:srgbClr val="FFFFFF"/>
              </a:solidFill>
            </a:endParaRPr>
          </a:p>
        </p:txBody>
      </p:sp>
      <p:grpSp>
        <p:nvGrpSpPr>
          <p:cNvPr id="7" name="Group 25"/>
          <p:cNvGrpSpPr/>
          <p:nvPr/>
        </p:nvGrpSpPr>
        <p:grpSpPr>
          <a:xfrm>
            <a:off x="6595060" y="6172200"/>
            <a:ext cx="2423129" cy="539740"/>
            <a:chOff x="6630920" y="6248856"/>
            <a:chExt cx="2423129" cy="539740"/>
          </a:xfrm>
        </p:grpSpPr>
        <p:sp>
          <p:nvSpPr>
            <p:cNvPr id="27" name="Oval 26"/>
            <p:cNvSpPr/>
            <p:nvPr/>
          </p:nvSpPr>
          <p:spPr>
            <a:xfrm rot="21296376">
              <a:off x="6630920" y="6248856"/>
              <a:ext cx="2423129" cy="5397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pPr>
              <a:endParaRPr lang="en-US" sz="1000" b="0" dirty="0">
                <a:solidFill>
                  <a:srgbClr val="FFFFFF"/>
                </a:solidFill>
              </a:endParaRPr>
            </a:p>
          </p:txBody>
        </p:sp>
        <p:sp>
          <p:nvSpPr>
            <p:cNvPr id="28" name="Rectangle 27"/>
            <p:cNvSpPr/>
            <p:nvPr/>
          </p:nvSpPr>
          <p:spPr>
            <a:xfrm rot="21296376">
              <a:off x="6702150" y="6338379"/>
              <a:ext cx="2259061" cy="400110"/>
            </a:xfrm>
            <a:prstGeom prst="rect">
              <a:avLst/>
            </a:prstGeom>
          </p:spPr>
          <p:txBody>
            <a:bodyPr wrap="square">
              <a:spAutoFit/>
            </a:bodyPr>
            <a:lstStyle/>
            <a:p>
              <a:pPr algn="ctr">
                <a:spcBef>
                  <a:spcPct val="20000"/>
                </a:spcBef>
              </a:pPr>
              <a:r>
                <a:rPr lang="en-US" sz="1000" dirty="0">
                  <a:solidFill>
                    <a:srgbClr val="FFFFFF"/>
                  </a:solidFill>
                  <a:latin typeface="Arial" pitchFamily="34" charset="0"/>
                </a:rPr>
                <a:t>Open source tools available at </a:t>
              </a:r>
              <a:r>
                <a:rPr lang="en-US" sz="1000" dirty="0" smtClean="0">
                  <a:solidFill>
                    <a:srgbClr val="FFFFFF"/>
                  </a:solidFill>
                  <a:latin typeface="Arial" pitchFamily="34" charset="0"/>
                </a:rPr>
                <a:t>github.com/</a:t>
              </a:r>
              <a:r>
                <a:rPr lang="en-US" sz="1000" dirty="0" err="1" smtClean="0">
                  <a:solidFill>
                    <a:srgbClr val="FFFFFF"/>
                  </a:solidFill>
                  <a:latin typeface="Arial" pitchFamily="34" charset="0"/>
                </a:rPr>
                <a:t>smaccm</a:t>
              </a:r>
              <a:endParaRPr lang="en-US" sz="1000" dirty="0">
                <a:solidFill>
                  <a:srgbClr val="FFFFFF"/>
                </a:solidFill>
                <a:latin typeface="Arial" pitchFamily="34" charset="0"/>
              </a:endParaRPr>
            </a:p>
          </p:txBody>
        </p:sp>
      </p:grpSp>
    </p:spTree>
    <p:extLst>
      <p:ext uri="{BB962C8B-B14F-4D97-AF65-F5344CB8AC3E}">
        <p14:creationId xmlns="" xmlns:p14="http://schemas.microsoft.com/office/powerpoint/2010/main" val="827549667"/>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FM Workbench</a:t>
            </a:r>
            <a:endParaRPr lang="en-US" dirty="0"/>
          </a:p>
        </p:txBody>
      </p:sp>
      <p:sp>
        <p:nvSpPr>
          <p:cNvPr id="4" name="Slide Number Placeholder 3"/>
          <p:cNvSpPr>
            <a:spLocks noGrp="1"/>
          </p:cNvSpPr>
          <p:nvPr>
            <p:ph type="sldNum" sz="quarter" idx="10"/>
          </p:nvPr>
        </p:nvSpPr>
        <p:spPr/>
        <p:txBody>
          <a:bodyPr/>
          <a:lstStyle/>
          <a:p>
            <a:pPr>
              <a:defRPr/>
            </a:pPr>
            <a:fld id="{7486D9C8-0CDB-4BF0-99FF-D7490CE4EFA3}" type="slidenum">
              <a:rPr lang="en-US" smtClean="0"/>
              <a:pPr>
                <a:defRPr/>
              </a:pPr>
              <a:t>19</a:t>
            </a:fld>
            <a:endParaRPr lang="en-US"/>
          </a:p>
        </p:txBody>
      </p:sp>
      <p:pic>
        <p:nvPicPr>
          <p:cNvPr id="6" name="Picture 1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4200" y="1524000"/>
            <a:ext cx="3048000" cy="18900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https://encrypted-tbn0.gstatic.com/images?q=tbn:ANd9GcQyR5lXe_e8Fx9HyDitWCJgBJAjBpV0KbUBCI4CfK9l44Rg0zi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4267200"/>
            <a:ext cx="1476375" cy="381001"/>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ddcofer\AppData\Local\Microsoft\Windows\Temporary Internet Files\Content.IE5\HWJ81UGS\MC900389552[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86398" y="4544457"/>
            <a:ext cx="900112" cy="93027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oup 6"/>
          <p:cNvGrpSpPr/>
          <p:nvPr/>
        </p:nvGrpSpPr>
        <p:grpSpPr>
          <a:xfrm>
            <a:off x="6072398" y="4228908"/>
            <a:ext cx="2657910" cy="1181292"/>
            <a:chOff x="4038600" y="3886200"/>
            <a:chExt cx="4800601" cy="2133600"/>
          </a:xfrm>
        </p:grpSpPr>
        <p:sp>
          <p:nvSpPr>
            <p:cNvPr id="8" name="Rectangle 7"/>
            <p:cNvSpPr/>
            <p:nvPr/>
          </p:nvSpPr>
          <p:spPr>
            <a:xfrm>
              <a:off x="4038600" y="3886200"/>
              <a:ext cx="4800600" cy="213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000"/>
            </a:p>
          </p:txBody>
        </p:sp>
        <p:cxnSp>
          <p:nvCxnSpPr>
            <p:cNvPr id="9" name="Straight Connector 8"/>
            <p:cNvCxnSpPr>
              <a:stCxn id="22" idx="0"/>
              <a:endCxn id="31" idx="3"/>
            </p:cNvCxnSpPr>
            <p:nvPr/>
          </p:nvCxnSpPr>
          <p:spPr>
            <a:xfrm>
              <a:off x="4090988" y="4279900"/>
              <a:ext cx="357187" cy="317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34"/>
            <p:cNvCxnSpPr>
              <a:stCxn id="32" idx="0"/>
              <a:endCxn id="28" idx="3"/>
            </p:cNvCxnSpPr>
            <p:nvPr/>
          </p:nvCxnSpPr>
          <p:spPr>
            <a:xfrm>
              <a:off x="5562601" y="4283075"/>
              <a:ext cx="333375" cy="1125538"/>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1" name="Straight Connector 36"/>
            <p:cNvCxnSpPr>
              <a:stCxn id="29" idx="0"/>
              <a:endCxn id="24" idx="3"/>
            </p:cNvCxnSpPr>
            <p:nvPr/>
          </p:nvCxnSpPr>
          <p:spPr>
            <a:xfrm flipV="1">
              <a:off x="7010401" y="4487069"/>
              <a:ext cx="380999" cy="921544"/>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32" idx="0"/>
              <a:endCxn id="25" idx="3"/>
            </p:cNvCxnSpPr>
            <p:nvPr/>
          </p:nvCxnSpPr>
          <p:spPr>
            <a:xfrm flipV="1">
              <a:off x="5562601" y="4282283"/>
              <a:ext cx="1828799" cy="79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a:stCxn id="26" idx="0"/>
              <a:endCxn id="17" idx="3"/>
            </p:cNvCxnSpPr>
            <p:nvPr/>
          </p:nvCxnSpPr>
          <p:spPr>
            <a:xfrm>
              <a:off x="8504238" y="4384675"/>
              <a:ext cx="282576" cy="0"/>
            </a:xfrm>
            <a:prstGeom prst="line">
              <a:avLst/>
            </a:prstGeom>
          </p:spPr>
          <p:style>
            <a:lnRef idx="1">
              <a:schemeClr val="dk1"/>
            </a:lnRef>
            <a:fillRef idx="0">
              <a:schemeClr val="dk1"/>
            </a:fillRef>
            <a:effectRef idx="0">
              <a:schemeClr val="dk1"/>
            </a:effectRef>
            <a:fontRef idx="minor">
              <a:schemeClr val="tx1"/>
            </a:fontRef>
          </p:style>
        </p:cxnSp>
        <p:grpSp>
          <p:nvGrpSpPr>
            <p:cNvPr id="14" name="Group 13"/>
            <p:cNvGrpSpPr/>
            <p:nvPr/>
          </p:nvGrpSpPr>
          <p:grpSpPr>
            <a:xfrm>
              <a:off x="4448175" y="3975100"/>
              <a:ext cx="1114425" cy="614363"/>
              <a:chOff x="3800475" y="4076700"/>
              <a:chExt cx="1114425" cy="614363"/>
            </a:xfrm>
          </p:grpSpPr>
          <p:sp>
            <p:nvSpPr>
              <p:cNvPr id="30" name="Rectangle 29"/>
              <p:cNvSpPr>
                <a:spLocks noChangeArrowheads="1"/>
              </p:cNvSpPr>
              <p:nvPr/>
            </p:nvSpPr>
            <p:spPr bwMode="auto">
              <a:xfrm>
                <a:off x="3800475" y="4076700"/>
                <a:ext cx="1114425" cy="614363"/>
              </a:xfrm>
              <a:prstGeom prst="rect">
                <a:avLst/>
              </a:prstGeom>
              <a:solidFill>
                <a:schemeClr val="tx2"/>
              </a:solidFill>
              <a:ln>
                <a:noFill/>
              </a:ln>
              <a:extLst>
                <a:ext uri="{91240B29-F687-4F45-9708-019B960494DF}">
                  <a14:hiddenLine xmlns="" xmlns:a14="http://schemas.microsoft.com/office/drawing/2010/main" w="25400" algn="ctr">
                    <a:solidFill>
                      <a:srgbClr val="385D8A"/>
                    </a:solidFill>
                    <a:miter lim="800000"/>
                    <a:headEnd/>
                    <a:tailEnd/>
                  </a14:hiddenLine>
                </a:ext>
              </a:extLst>
            </p:spPr>
            <p:txBody>
              <a:bodyPr anchor="ctr"/>
              <a:lstStyle/>
              <a:p>
                <a:pPr algn="ctr"/>
                <a:r>
                  <a:rPr lang="en-US" sz="1050" b="1">
                    <a:solidFill>
                      <a:srgbClr val="FFFFFF"/>
                    </a:solidFill>
                    <a:latin typeface="Verdana" pitchFamily="34" charset="0"/>
                  </a:rPr>
                  <a:t>A</a:t>
                </a:r>
              </a:p>
            </p:txBody>
          </p:sp>
          <p:sp>
            <p:nvSpPr>
              <p:cNvPr id="31" name="Isosceles Triangle 30"/>
              <p:cNvSpPr>
                <a:spLocks noChangeArrowheads="1"/>
              </p:cNvSpPr>
              <p:nvPr/>
            </p:nvSpPr>
            <p:spPr bwMode="auto">
              <a:xfrm rot="5400000">
                <a:off x="3801269" y="4358481"/>
                <a:ext cx="50800" cy="52388"/>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fontAlgn="auto">
                  <a:spcBef>
                    <a:spcPts val="0"/>
                  </a:spcBef>
                  <a:spcAft>
                    <a:spcPts val="0"/>
                  </a:spcAft>
                  <a:defRPr/>
                </a:pPr>
                <a:endParaRPr lang="en-US" sz="1000">
                  <a:solidFill>
                    <a:schemeClr val="lt1"/>
                  </a:solidFill>
                  <a:latin typeface="+mn-lt"/>
                  <a:cs typeface="+mn-cs"/>
                </a:endParaRPr>
              </a:p>
            </p:txBody>
          </p:sp>
          <p:sp>
            <p:nvSpPr>
              <p:cNvPr id="32" name="Isosceles Triangle 31"/>
              <p:cNvSpPr>
                <a:spLocks noChangeArrowheads="1"/>
              </p:cNvSpPr>
              <p:nvPr/>
            </p:nvSpPr>
            <p:spPr bwMode="auto">
              <a:xfrm rot="5400000">
                <a:off x="4862513" y="4357687"/>
                <a:ext cx="50800" cy="53975"/>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fontAlgn="auto">
                  <a:spcBef>
                    <a:spcPts val="0"/>
                  </a:spcBef>
                  <a:spcAft>
                    <a:spcPts val="0"/>
                  </a:spcAft>
                  <a:defRPr/>
                </a:pPr>
                <a:endParaRPr lang="en-US" sz="1000">
                  <a:solidFill>
                    <a:schemeClr val="lt1"/>
                  </a:solidFill>
                  <a:latin typeface="+mn-lt"/>
                  <a:cs typeface="+mn-cs"/>
                </a:endParaRPr>
              </a:p>
            </p:txBody>
          </p:sp>
        </p:grpSp>
        <p:grpSp>
          <p:nvGrpSpPr>
            <p:cNvPr id="15" name="Group 14"/>
            <p:cNvGrpSpPr/>
            <p:nvPr/>
          </p:nvGrpSpPr>
          <p:grpSpPr>
            <a:xfrm>
              <a:off x="5884862" y="5075238"/>
              <a:ext cx="1125538" cy="614362"/>
              <a:chOff x="5486400" y="5075238"/>
              <a:chExt cx="1125538" cy="614362"/>
            </a:xfrm>
          </p:grpSpPr>
          <p:sp>
            <p:nvSpPr>
              <p:cNvPr id="27" name="Rectangle 26"/>
              <p:cNvSpPr>
                <a:spLocks noChangeArrowheads="1"/>
              </p:cNvSpPr>
              <p:nvPr/>
            </p:nvSpPr>
            <p:spPr bwMode="auto">
              <a:xfrm>
                <a:off x="5486400" y="5075238"/>
                <a:ext cx="1114425" cy="614362"/>
              </a:xfrm>
              <a:prstGeom prst="rect">
                <a:avLst/>
              </a:prstGeom>
              <a:solidFill>
                <a:schemeClr val="tx2"/>
              </a:solidFill>
              <a:ln>
                <a:noFill/>
              </a:ln>
              <a:extLst>
                <a:ext uri="{91240B29-F687-4F45-9708-019B960494DF}">
                  <a14:hiddenLine xmlns="" xmlns:a14="http://schemas.microsoft.com/office/drawing/2010/main" w="25400" algn="ctr">
                    <a:solidFill>
                      <a:srgbClr val="385D8A"/>
                    </a:solidFill>
                    <a:miter lim="800000"/>
                    <a:headEnd/>
                    <a:tailEnd/>
                  </a14:hiddenLine>
                </a:ext>
              </a:extLst>
            </p:spPr>
            <p:txBody>
              <a:bodyPr anchor="ctr"/>
              <a:lstStyle/>
              <a:p>
                <a:pPr algn="ctr"/>
                <a:r>
                  <a:rPr lang="en-US" sz="1050" b="1" dirty="0">
                    <a:solidFill>
                      <a:srgbClr val="FFFFFF"/>
                    </a:solidFill>
                    <a:latin typeface="Verdana" pitchFamily="34" charset="0"/>
                  </a:rPr>
                  <a:t>B</a:t>
                </a:r>
              </a:p>
            </p:txBody>
          </p:sp>
          <p:sp>
            <p:nvSpPr>
              <p:cNvPr id="28" name="Isosceles Triangle 27"/>
              <p:cNvSpPr>
                <a:spLocks noChangeArrowheads="1"/>
              </p:cNvSpPr>
              <p:nvPr/>
            </p:nvSpPr>
            <p:spPr bwMode="auto">
              <a:xfrm rot="5400000">
                <a:off x="5498307" y="5382419"/>
                <a:ext cx="50800" cy="52387"/>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fontAlgn="auto">
                  <a:spcBef>
                    <a:spcPts val="0"/>
                  </a:spcBef>
                  <a:spcAft>
                    <a:spcPts val="0"/>
                  </a:spcAft>
                  <a:defRPr/>
                </a:pPr>
                <a:endParaRPr lang="en-US" sz="1000">
                  <a:solidFill>
                    <a:schemeClr val="lt1"/>
                  </a:solidFill>
                  <a:latin typeface="+mn-lt"/>
                  <a:cs typeface="+mn-cs"/>
                </a:endParaRPr>
              </a:p>
            </p:txBody>
          </p:sp>
          <p:sp>
            <p:nvSpPr>
              <p:cNvPr id="29" name="Isosceles Triangle 28"/>
              <p:cNvSpPr>
                <a:spLocks noChangeArrowheads="1"/>
              </p:cNvSpPr>
              <p:nvPr/>
            </p:nvSpPr>
            <p:spPr bwMode="auto">
              <a:xfrm rot="5400000">
                <a:off x="6559551" y="5381625"/>
                <a:ext cx="50800" cy="53975"/>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fontAlgn="auto">
                  <a:spcBef>
                    <a:spcPts val="0"/>
                  </a:spcBef>
                  <a:spcAft>
                    <a:spcPts val="0"/>
                  </a:spcAft>
                  <a:defRPr/>
                </a:pPr>
                <a:endParaRPr lang="en-US" sz="1000">
                  <a:solidFill>
                    <a:schemeClr val="lt1"/>
                  </a:solidFill>
                  <a:latin typeface="+mn-lt"/>
                  <a:cs typeface="+mn-cs"/>
                </a:endParaRPr>
              </a:p>
            </p:txBody>
          </p:sp>
        </p:grpSp>
        <p:grpSp>
          <p:nvGrpSpPr>
            <p:cNvPr id="16" name="Group 15"/>
            <p:cNvGrpSpPr/>
            <p:nvPr/>
          </p:nvGrpSpPr>
          <p:grpSpPr>
            <a:xfrm>
              <a:off x="7391400" y="4051300"/>
              <a:ext cx="1112838" cy="614363"/>
              <a:chOff x="7248525" y="4051300"/>
              <a:chExt cx="1112838" cy="614363"/>
            </a:xfrm>
          </p:grpSpPr>
          <p:sp>
            <p:nvSpPr>
              <p:cNvPr id="23" name="Rectangle 22"/>
              <p:cNvSpPr>
                <a:spLocks noChangeArrowheads="1"/>
              </p:cNvSpPr>
              <p:nvPr/>
            </p:nvSpPr>
            <p:spPr bwMode="auto">
              <a:xfrm>
                <a:off x="7248525" y="4051300"/>
                <a:ext cx="1112838" cy="614363"/>
              </a:xfrm>
              <a:prstGeom prst="rect">
                <a:avLst/>
              </a:prstGeom>
              <a:solidFill>
                <a:schemeClr val="tx2"/>
              </a:solidFill>
              <a:ln>
                <a:noFill/>
              </a:ln>
              <a:extLst>
                <a:ext uri="{91240B29-F687-4F45-9708-019B960494DF}">
                  <a14:hiddenLine xmlns="" xmlns:a14="http://schemas.microsoft.com/office/drawing/2010/main" w="25400" algn="ctr">
                    <a:solidFill>
                      <a:srgbClr val="385D8A"/>
                    </a:solidFill>
                    <a:miter lim="800000"/>
                    <a:headEnd/>
                    <a:tailEnd/>
                  </a14:hiddenLine>
                </a:ext>
              </a:extLst>
            </p:spPr>
            <p:txBody>
              <a:bodyPr anchor="ctr"/>
              <a:lstStyle/>
              <a:p>
                <a:pPr algn="ctr"/>
                <a:r>
                  <a:rPr lang="en-US" sz="1050" b="1">
                    <a:solidFill>
                      <a:srgbClr val="FFFFFF"/>
                    </a:solidFill>
                    <a:latin typeface="Verdana" pitchFamily="34" charset="0"/>
                  </a:rPr>
                  <a:t>C</a:t>
                </a:r>
              </a:p>
            </p:txBody>
          </p:sp>
          <p:sp>
            <p:nvSpPr>
              <p:cNvPr id="24" name="Isosceles Triangle 23"/>
              <p:cNvSpPr>
                <a:spLocks noChangeArrowheads="1"/>
              </p:cNvSpPr>
              <p:nvPr/>
            </p:nvSpPr>
            <p:spPr bwMode="auto">
              <a:xfrm rot="5400000">
                <a:off x="7248525" y="4460875"/>
                <a:ext cx="52388" cy="52388"/>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fontAlgn="auto">
                  <a:spcBef>
                    <a:spcPts val="0"/>
                  </a:spcBef>
                  <a:spcAft>
                    <a:spcPts val="0"/>
                  </a:spcAft>
                  <a:defRPr/>
                </a:pPr>
                <a:endParaRPr lang="en-US" sz="1000">
                  <a:solidFill>
                    <a:schemeClr val="lt1"/>
                  </a:solidFill>
                  <a:latin typeface="+mn-lt"/>
                  <a:cs typeface="+mn-cs"/>
                </a:endParaRPr>
              </a:p>
            </p:txBody>
          </p:sp>
          <p:sp>
            <p:nvSpPr>
              <p:cNvPr id="25" name="Isosceles Triangle 24"/>
              <p:cNvSpPr>
                <a:spLocks noChangeArrowheads="1"/>
              </p:cNvSpPr>
              <p:nvPr/>
            </p:nvSpPr>
            <p:spPr bwMode="auto">
              <a:xfrm rot="5400000">
                <a:off x="7248525" y="4256088"/>
                <a:ext cx="52387" cy="52388"/>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fontAlgn="auto">
                  <a:spcBef>
                    <a:spcPts val="0"/>
                  </a:spcBef>
                  <a:spcAft>
                    <a:spcPts val="0"/>
                  </a:spcAft>
                  <a:defRPr/>
                </a:pPr>
                <a:endParaRPr lang="en-US" sz="1000">
                  <a:solidFill>
                    <a:schemeClr val="lt1"/>
                  </a:solidFill>
                  <a:latin typeface="+mn-lt"/>
                  <a:cs typeface="+mn-cs"/>
                </a:endParaRPr>
              </a:p>
            </p:txBody>
          </p:sp>
          <p:sp>
            <p:nvSpPr>
              <p:cNvPr id="26" name="Isosceles Triangle 25"/>
              <p:cNvSpPr>
                <a:spLocks noChangeArrowheads="1"/>
              </p:cNvSpPr>
              <p:nvPr/>
            </p:nvSpPr>
            <p:spPr bwMode="auto">
              <a:xfrm rot="5400000">
                <a:off x="8309769" y="4358481"/>
                <a:ext cx="50800" cy="52388"/>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fontAlgn="auto">
                  <a:spcBef>
                    <a:spcPts val="0"/>
                  </a:spcBef>
                  <a:spcAft>
                    <a:spcPts val="0"/>
                  </a:spcAft>
                  <a:defRPr/>
                </a:pPr>
                <a:endParaRPr lang="en-US" sz="1000">
                  <a:solidFill>
                    <a:schemeClr val="lt1"/>
                  </a:solidFill>
                  <a:latin typeface="+mn-lt"/>
                  <a:cs typeface="+mn-cs"/>
                </a:endParaRPr>
              </a:p>
            </p:txBody>
          </p:sp>
        </p:grpSp>
        <p:sp>
          <p:nvSpPr>
            <p:cNvPr id="17" name="Isosceles Triangle 16"/>
            <p:cNvSpPr>
              <a:spLocks noChangeArrowheads="1"/>
            </p:cNvSpPr>
            <p:nvPr/>
          </p:nvSpPr>
          <p:spPr bwMode="auto">
            <a:xfrm rot="5400000">
              <a:off x="8787607" y="4358481"/>
              <a:ext cx="50800" cy="52387"/>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fontAlgn="auto">
                <a:spcBef>
                  <a:spcPts val="0"/>
                </a:spcBef>
                <a:spcAft>
                  <a:spcPts val="0"/>
                </a:spcAft>
                <a:defRPr/>
              </a:pPr>
              <a:endParaRPr lang="en-US" sz="1000">
                <a:solidFill>
                  <a:schemeClr val="lt1"/>
                </a:solidFill>
                <a:latin typeface="+mn-lt"/>
                <a:cs typeface="+mn-cs"/>
              </a:endParaRPr>
            </a:p>
          </p:txBody>
        </p:sp>
        <p:sp>
          <p:nvSpPr>
            <p:cNvPr id="18" name="TextBox 43"/>
            <p:cNvSpPr txBox="1">
              <a:spLocks noChangeArrowheads="1"/>
            </p:cNvSpPr>
            <p:nvPr/>
          </p:nvSpPr>
          <p:spPr bwMode="auto">
            <a:xfrm>
              <a:off x="4227513" y="4572000"/>
              <a:ext cx="1639889" cy="333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00">
                  <a:latin typeface="Calibri" pitchFamily="34" charset="0"/>
                </a:rPr>
                <a:t>Assumption: Input &lt; 20</a:t>
              </a:r>
            </a:p>
            <a:p>
              <a:r>
                <a:rPr lang="en-US" sz="300">
                  <a:latin typeface="Calibri" pitchFamily="34" charset="0"/>
                </a:rPr>
                <a:t>Guarantee: Output &lt; 2*Input</a:t>
              </a:r>
            </a:p>
          </p:txBody>
        </p:sp>
        <p:sp>
          <p:nvSpPr>
            <p:cNvPr id="19" name="TextBox 44"/>
            <p:cNvSpPr txBox="1">
              <a:spLocks noChangeArrowheads="1"/>
            </p:cNvSpPr>
            <p:nvPr/>
          </p:nvSpPr>
          <p:spPr bwMode="auto">
            <a:xfrm>
              <a:off x="5724524" y="5654675"/>
              <a:ext cx="1743075" cy="333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00">
                  <a:latin typeface="Calibri" pitchFamily="34" charset="0"/>
                </a:rPr>
                <a:t>Assumption: Input &lt; 20</a:t>
              </a:r>
            </a:p>
            <a:p>
              <a:r>
                <a:rPr lang="en-US" sz="300">
                  <a:latin typeface="Calibri" pitchFamily="34" charset="0"/>
                </a:rPr>
                <a:t>Guarantee: Output &lt; Input + 15</a:t>
              </a:r>
            </a:p>
          </p:txBody>
        </p:sp>
        <p:sp>
          <p:nvSpPr>
            <p:cNvPr id="20" name="TextBox 45"/>
            <p:cNvSpPr txBox="1">
              <a:spLocks noChangeArrowheads="1"/>
            </p:cNvSpPr>
            <p:nvPr/>
          </p:nvSpPr>
          <p:spPr bwMode="auto">
            <a:xfrm>
              <a:off x="7300912" y="4648200"/>
              <a:ext cx="1538287" cy="333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00" dirty="0">
                  <a:latin typeface="Calibri" pitchFamily="34" charset="0"/>
                </a:rPr>
                <a:t>Assumption: none</a:t>
              </a:r>
            </a:p>
            <a:p>
              <a:r>
                <a:rPr lang="en-US" sz="300" dirty="0">
                  <a:latin typeface="Calibri" pitchFamily="34" charset="0"/>
                </a:rPr>
                <a:t>Guarantee: Output = Input1 + Input2</a:t>
              </a:r>
            </a:p>
          </p:txBody>
        </p:sp>
        <p:sp>
          <p:nvSpPr>
            <p:cNvPr id="21" name="TextBox 46"/>
            <p:cNvSpPr txBox="1">
              <a:spLocks noChangeArrowheads="1"/>
            </p:cNvSpPr>
            <p:nvPr/>
          </p:nvSpPr>
          <p:spPr bwMode="auto">
            <a:xfrm>
              <a:off x="7443790" y="5650467"/>
              <a:ext cx="1395411" cy="333536"/>
            </a:xfrm>
            <a:prstGeom prst="rect">
              <a:avLst/>
            </a:prstGeom>
            <a:noFill/>
            <a:ln w="1905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00" dirty="0">
                  <a:latin typeface="Calibri" pitchFamily="34" charset="0"/>
                </a:rPr>
                <a:t>Assumption: Input &lt; 10</a:t>
              </a:r>
            </a:p>
            <a:p>
              <a:r>
                <a:rPr lang="en-US" sz="300" dirty="0">
                  <a:latin typeface="Calibri" pitchFamily="34" charset="0"/>
                </a:rPr>
                <a:t>Guarantee: Output &lt; 50</a:t>
              </a:r>
            </a:p>
          </p:txBody>
        </p:sp>
        <p:sp>
          <p:nvSpPr>
            <p:cNvPr id="22" name="Isosceles Triangle 17"/>
            <p:cNvSpPr>
              <a:spLocks noChangeArrowheads="1"/>
            </p:cNvSpPr>
            <p:nvPr/>
          </p:nvSpPr>
          <p:spPr bwMode="auto">
            <a:xfrm rot="5400000">
              <a:off x="4039394" y="4253706"/>
              <a:ext cx="50800" cy="52388"/>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fontAlgn="auto">
                <a:spcBef>
                  <a:spcPts val="0"/>
                </a:spcBef>
                <a:spcAft>
                  <a:spcPts val="0"/>
                </a:spcAft>
                <a:defRPr/>
              </a:pPr>
              <a:endParaRPr lang="en-US" sz="1000">
                <a:solidFill>
                  <a:schemeClr val="lt1"/>
                </a:solidFill>
                <a:latin typeface="+mn-lt"/>
                <a:cs typeface="+mn-cs"/>
              </a:endParaRPr>
            </a:p>
          </p:txBody>
        </p:sp>
      </p:grpSp>
      <p:grpSp>
        <p:nvGrpSpPr>
          <p:cNvPr id="33" name="Group 56"/>
          <p:cNvGrpSpPr/>
          <p:nvPr/>
        </p:nvGrpSpPr>
        <p:grpSpPr>
          <a:xfrm>
            <a:off x="6352994" y="2628900"/>
            <a:ext cx="1112138" cy="533400"/>
            <a:chOff x="6791429" y="2971800"/>
            <a:chExt cx="1112138" cy="533400"/>
          </a:xfrm>
        </p:grpSpPr>
        <p:grpSp>
          <p:nvGrpSpPr>
            <p:cNvPr id="35" name="Group 46"/>
            <p:cNvGrpSpPr/>
            <p:nvPr/>
          </p:nvGrpSpPr>
          <p:grpSpPr>
            <a:xfrm>
              <a:off x="6791429" y="2971800"/>
              <a:ext cx="1112138" cy="533400"/>
              <a:chOff x="6639029" y="1295400"/>
              <a:chExt cx="1112138" cy="533400"/>
            </a:xfrm>
          </p:grpSpPr>
          <p:sp>
            <p:nvSpPr>
              <p:cNvPr id="48" name="Rectangle 47"/>
              <p:cNvSpPr/>
              <p:nvPr/>
            </p:nvSpPr>
            <p:spPr>
              <a:xfrm>
                <a:off x="6783673" y="1295400"/>
                <a:ext cx="737505"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239000" y="1295400"/>
                <a:ext cx="512167"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640902" y="1371600"/>
                <a:ext cx="142771"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39029" y="1676400"/>
                <a:ext cx="142771"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6984878" y="3048000"/>
              <a:ext cx="813043" cy="369332"/>
            </a:xfrm>
            <a:prstGeom prst="rect">
              <a:avLst/>
            </a:prstGeom>
            <a:noFill/>
          </p:spPr>
          <p:txBody>
            <a:bodyPr wrap="none" rtlCol="0">
              <a:spAutoFit/>
            </a:bodyPr>
            <a:lstStyle/>
            <a:p>
              <a:r>
                <a:rPr lang="en-US" b="1" dirty="0" smtClean="0">
                  <a:latin typeface="Magneto" pitchFamily="82" charset="0"/>
                </a:rPr>
                <a:t>Lute</a:t>
              </a:r>
              <a:endParaRPr lang="en-US" b="1" dirty="0">
                <a:latin typeface="Magneto" pitchFamily="82" charset="0"/>
              </a:endParaRPr>
            </a:p>
          </p:txBody>
        </p:sp>
      </p:grpSp>
      <p:sp>
        <p:nvSpPr>
          <p:cNvPr id="3" name="TextBox 2"/>
          <p:cNvSpPr txBox="1"/>
          <p:nvPr/>
        </p:nvSpPr>
        <p:spPr>
          <a:xfrm>
            <a:off x="685800" y="3733800"/>
            <a:ext cx="2000484" cy="369332"/>
          </a:xfrm>
          <a:prstGeom prst="rect">
            <a:avLst/>
          </a:prstGeom>
          <a:noFill/>
        </p:spPr>
        <p:txBody>
          <a:bodyPr wrap="none" rtlCol="0">
            <a:spAutoFit/>
          </a:bodyPr>
          <a:lstStyle/>
          <a:p>
            <a:r>
              <a:rPr lang="en-US" dirty="0" smtClean="0">
                <a:latin typeface="Tw Cen MT" pitchFamily="34" charset="0"/>
              </a:rPr>
              <a:t>Architecture Models</a:t>
            </a:r>
            <a:endParaRPr lang="en-US" dirty="0">
              <a:latin typeface="Tw Cen MT" pitchFamily="34" charset="0"/>
            </a:endParaRPr>
          </a:p>
        </p:txBody>
      </p:sp>
      <p:sp>
        <p:nvSpPr>
          <p:cNvPr id="36" name="TextBox 35"/>
          <p:cNvSpPr txBox="1"/>
          <p:nvPr/>
        </p:nvSpPr>
        <p:spPr>
          <a:xfrm>
            <a:off x="3581400" y="4114800"/>
            <a:ext cx="1347998" cy="369332"/>
          </a:xfrm>
          <a:prstGeom prst="rect">
            <a:avLst/>
          </a:prstGeom>
          <a:noFill/>
        </p:spPr>
        <p:txBody>
          <a:bodyPr wrap="none" rtlCol="0">
            <a:spAutoFit/>
          </a:bodyPr>
          <a:lstStyle/>
          <a:p>
            <a:r>
              <a:rPr lang="en-US" dirty="0" smtClean="0">
                <a:latin typeface="Tw Cen MT" pitchFamily="34" charset="0"/>
              </a:rPr>
              <a:t>Trusted Build</a:t>
            </a:r>
            <a:endParaRPr lang="en-US" dirty="0">
              <a:latin typeface="Tw Cen MT" pitchFamily="34" charset="0"/>
            </a:endParaRPr>
          </a:p>
        </p:txBody>
      </p:sp>
      <p:sp>
        <p:nvSpPr>
          <p:cNvPr id="37" name="TextBox 36"/>
          <p:cNvSpPr txBox="1"/>
          <p:nvPr/>
        </p:nvSpPr>
        <p:spPr>
          <a:xfrm>
            <a:off x="6207685" y="3723651"/>
            <a:ext cx="2274982" cy="369332"/>
          </a:xfrm>
          <a:prstGeom prst="rect">
            <a:avLst/>
          </a:prstGeom>
          <a:noFill/>
        </p:spPr>
        <p:txBody>
          <a:bodyPr wrap="none" rtlCol="0">
            <a:spAutoFit/>
          </a:bodyPr>
          <a:lstStyle/>
          <a:p>
            <a:r>
              <a:rPr lang="en-US" dirty="0" smtClean="0">
                <a:latin typeface="Tw Cen MT" pitchFamily="34" charset="0"/>
              </a:rPr>
              <a:t>Compositional Analysis</a:t>
            </a:r>
            <a:endParaRPr lang="en-US" dirty="0">
              <a:latin typeface="Tw Cen MT" pitchFamily="34" charset="0"/>
            </a:endParaRPr>
          </a:p>
        </p:txBody>
      </p:sp>
      <p:grpSp>
        <p:nvGrpSpPr>
          <p:cNvPr id="41" name="Group 43"/>
          <p:cNvGrpSpPr/>
          <p:nvPr/>
        </p:nvGrpSpPr>
        <p:grpSpPr>
          <a:xfrm>
            <a:off x="1469873" y="1752600"/>
            <a:ext cx="1112138" cy="533400"/>
            <a:chOff x="1129973" y="1950482"/>
            <a:chExt cx="1112138" cy="533400"/>
          </a:xfrm>
        </p:grpSpPr>
        <p:grpSp>
          <p:nvGrpSpPr>
            <p:cNvPr id="43" name="Group 51"/>
            <p:cNvGrpSpPr/>
            <p:nvPr/>
          </p:nvGrpSpPr>
          <p:grpSpPr>
            <a:xfrm flipH="1">
              <a:off x="1129973" y="1950482"/>
              <a:ext cx="1112138" cy="533400"/>
              <a:chOff x="6639029" y="1295400"/>
              <a:chExt cx="1112138" cy="533400"/>
            </a:xfrm>
          </p:grpSpPr>
          <p:sp>
            <p:nvSpPr>
              <p:cNvPr id="53" name="Rectangle 52"/>
              <p:cNvSpPr/>
              <p:nvPr/>
            </p:nvSpPr>
            <p:spPr>
              <a:xfrm>
                <a:off x="6783673" y="1295400"/>
                <a:ext cx="737505"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239000" y="1295400"/>
                <a:ext cx="512167"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640902" y="1371600"/>
                <a:ext cx="142771"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639029" y="1676400"/>
                <a:ext cx="142771"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245236" y="2045732"/>
              <a:ext cx="793807" cy="369332"/>
            </a:xfrm>
            <a:prstGeom prst="rect">
              <a:avLst/>
            </a:prstGeom>
            <a:noFill/>
          </p:spPr>
          <p:txBody>
            <a:bodyPr wrap="none" rtlCol="0">
              <a:spAutoFit/>
            </a:bodyPr>
            <a:lstStyle/>
            <a:p>
              <a:r>
                <a:rPr lang="en-US" b="1" dirty="0" smtClean="0">
                  <a:latin typeface="Calibri" pitchFamily="34" charset="0"/>
                  <a:cs typeface="Times New Roman" pitchFamily="18" charset="0"/>
                </a:rPr>
                <a:t>OSATE</a:t>
              </a:r>
              <a:endParaRPr lang="en-US" b="1" dirty="0">
                <a:latin typeface="Calibri" pitchFamily="34" charset="0"/>
                <a:cs typeface="Times New Roman" pitchFamily="18" charset="0"/>
              </a:endParaRPr>
            </a:p>
          </p:txBody>
        </p:sp>
      </p:grpSp>
      <p:grpSp>
        <p:nvGrpSpPr>
          <p:cNvPr id="44" name="Group 45"/>
          <p:cNvGrpSpPr/>
          <p:nvPr/>
        </p:nvGrpSpPr>
        <p:grpSpPr>
          <a:xfrm>
            <a:off x="6506228" y="1828800"/>
            <a:ext cx="1112138" cy="533400"/>
            <a:chOff x="6639029" y="1295400"/>
            <a:chExt cx="1112138" cy="533400"/>
          </a:xfrm>
        </p:grpSpPr>
        <p:grpSp>
          <p:nvGrpSpPr>
            <p:cNvPr id="46" name="Group 42"/>
            <p:cNvGrpSpPr/>
            <p:nvPr/>
          </p:nvGrpSpPr>
          <p:grpSpPr>
            <a:xfrm>
              <a:off x="6639029" y="1295400"/>
              <a:ext cx="1112138" cy="533400"/>
              <a:chOff x="6639029" y="1295400"/>
              <a:chExt cx="1112138" cy="533400"/>
            </a:xfrm>
          </p:grpSpPr>
          <p:sp>
            <p:nvSpPr>
              <p:cNvPr id="39" name="Rectangle 38"/>
              <p:cNvSpPr/>
              <p:nvPr/>
            </p:nvSpPr>
            <p:spPr>
              <a:xfrm>
                <a:off x="6783673" y="1295400"/>
                <a:ext cx="737505"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239000" y="1295400"/>
                <a:ext cx="512167"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640902" y="1371600"/>
                <a:ext cx="142771"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639029" y="1676400"/>
                <a:ext cx="142771"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766755" y="1371600"/>
              <a:ext cx="944489" cy="369332"/>
            </a:xfrm>
            <a:prstGeom prst="rect">
              <a:avLst/>
            </a:prstGeom>
            <a:noFill/>
          </p:spPr>
          <p:txBody>
            <a:bodyPr wrap="none" rtlCol="0">
              <a:spAutoFit/>
            </a:bodyPr>
            <a:lstStyle/>
            <a:p>
              <a:r>
                <a:rPr lang="en-US" b="1" dirty="0" smtClean="0">
                  <a:latin typeface="Century Gothic" pitchFamily="34" charset="0"/>
                </a:rPr>
                <a:t>AGREE</a:t>
              </a:r>
              <a:endParaRPr lang="en-US" b="1" dirty="0">
                <a:latin typeface="Century Gothic" pitchFamily="34" charset="0"/>
              </a:endParaRPr>
            </a:p>
          </p:txBody>
        </p:sp>
      </p:grpSp>
      <p:sp>
        <p:nvSpPr>
          <p:cNvPr id="58" name="Freeform 57"/>
          <p:cNvSpPr/>
          <p:nvPr/>
        </p:nvSpPr>
        <p:spPr>
          <a:xfrm>
            <a:off x="1143000" y="2032517"/>
            <a:ext cx="403073" cy="1739384"/>
          </a:xfrm>
          <a:custGeom>
            <a:avLst/>
            <a:gdLst>
              <a:gd name="connsiteX0" fmla="*/ 400072 w 400072"/>
              <a:gd name="connsiteY0" fmla="*/ 55644 h 1179594"/>
              <a:gd name="connsiteX1" fmla="*/ 22 w 400072"/>
              <a:gd name="connsiteY1" fmla="*/ 84219 h 1179594"/>
              <a:gd name="connsiteX2" fmla="*/ 381022 w 400072"/>
              <a:gd name="connsiteY2" fmla="*/ 855744 h 1179594"/>
              <a:gd name="connsiteX3" fmla="*/ 304822 w 400072"/>
              <a:gd name="connsiteY3" fmla="*/ 1160544 h 1179594"/>
              <a:gd name="connsiteX4" fmla="*/ 304822 w 400072"/>
              <a:gd name="connsiteY4" fmla="*/ 1160544 h 1179594"/>
              <a:gd name="connsiteX5" fmla="*/ 304822 w 400072"/>
              <a:gd name="connsiteY5" fmla="*/ 1179594 h 1179594"/>
              <a:gd name="connsiteX0" fmla="*/ 409597 w 409597"/>
              <a:gd name="connsiteY0" fmla="*/ 14182 h 1138132"/>
              <a:gd name="connsiteX1" fmla="*/ 22 w 409597"/>
              <a:gd name="connsiteY1" fmla="*/ 195157 h 1138132"/>
              <a:gd name="connsiteX2" fmla="*/ 390547 w 409597"/>
              <a:gd name="connsiteY2" fmla="*/ 814282 h 1138132"/>
              <a:gd name="connsiteX3" fmla="*/ 314347 w 409597"/>
              <a:gd name="connsiteY3" fmla="*/ 1119082 h 1138132"/>
              <a:gd name="connsiteX4" fmla="*/ 314347 w 409597"/>
              <a:gd name="connsiteY4" fmla="*/ 1119082 h 1138132"/>
              <a:gd name="connsiteX5" fmla="*/ 314347 w 409597"/>
              <a:gd name="connsiteY5" fmla="*/ 1138132 h 1138132"/>
              <a:gd name="connsiteX0" fmla="*/ 390525 w 403073"/>
              <a:gd name="connsiteY0" fmla="*/ 11255 h 1182830"/>
              <a:gd name="connsiteX1" fmla="*/ 0 w 403073"/>
              <a:gd name="connsiteY1" fmla="*/ 239855 h 1182830"/>
              <a:gd name="connsiteX2" fmla="*/ 390525 w 403073"/>
              <a:gd name="connsiteY2" fmla="*/ 858980 h 1182830"/>
              <a:gd name="connsiteX3" fmla="*/ 314325 w 403073"/>
              <a:gd name="connsiteY3" fmla="*/ 1163780 h 1182830"/>
              <a:gd name="connsiteX4" fmla="*/ 314325 w 403073"/>
              <a:gd name="connsiteY4" fmla="*/ 1163780 h 1182830"/>
              <a:gd name="connsiteX5" fmla="*/ 314325 w 403073"/>
              <a:gd name="connsiteY5" fmla="*/ 1182830 h 1182830"/>
              <a:gd name="connsiteX0" fmla="*/ 390525 w 403073"/>
              <a:gd name="connsiteY0" fmla="*/ 0 h 1171575"/>
              <a:gd name="connsiteX1" fmla="*/ 0 w 403073"/>
              <a:gd name="connsiteY1" fmla="*/ 228600 h 1171575"/>
              <a:gd name="connsiteX2" fmla="*/ 390525 w 403073"/>
              <a:gd name="connsiteY2" fmla="*/ 847725 h 1171575"/>
              <a:gd name="connsiteX3" fmla="*/ 314325 w 403073"/>
              <a:gd name="connsiteY3" fmla="*/ 1152525 h 1171575"/>
              <a:gd name="connsiteX4" fmla="*/ 314325 w 403073"/>
              <a:gd name="connsiteY4" fmla="*/ 1152525 h 1171575"/>
              <a:gd name="connsiteX5" fmla="*/ 314325 w 403073"/>
              <a:gd name="connsiteY5" fmla="*/ 117157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073" h="1171575">
                <a:moveTo>
                  <a:pt x="390525" y="0"/>
                </a:moveTo>
                <a:cubicBezTo>
                  <a:pt x="201612" y="23812"/>
                  <a:pt x="0" y="87313"/>
                  <a:pt x="0" y="228600"/>
                </a:cubicBezTo>
                <a:cubicBezTo>
                  <a:pt x="0" y="369887"/>
                  <a:pt x="338137" y="693737"/>
                  <a:pt x="390525" y="847725"/>
                </a:cubicBezTo>
                <a:cubicBezTo>
                  <a:pt x="442913" y="1001713"/>
                  <a:pt x="314325" y="1152525"/>
                  <a:pt x="314325" y="1152525"/>
                </a:cubicBezTo>
                <a:lnTo>
                  <a:pt x="314325" y="1152525"/>
                </a:lnTo>
                <a:lnTo>
                  <a:pt x="314325" y="1171575"/>
                </a:lnTo>
              </a:path>
            </a:pathLst>
          </a:custGeom>
          <a:noFill/>
          <a:ln w="57150">
            <a:solidFill>
              <a:srgbClr val="ABB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591425" y="2095500"/>
            <a:ext cx="586671" cy="1657350"/>
          </a:xfrm>
          <a:custGeom>
            <a:avLst/>
            <a:gdLst>
              <a:gd name="connsiteX0" fmla="*/ 0 w 586671"/>
              <a:gd name="connsiteY0" fmla="*/ 3888 h 1661238"/>
              <a:gd name="connsiteX1" fmla="*/ 581025 w 586671"/>
              <a:gd name="connsiteY1" fmla="*/ 203913 h 1661238"/>
              <a:gd name="connsiteX2" fmla="*/ 295275 w 586671"/>
              <a:gd name="connsiteY2" fmla="*/ 1318338 h 1661238"/>
              <a:gd name="connsiteX3" fmla="*/ 295275 w 586671"/>
              <a:gd name="connsiteY3" fmla="*/ 1661238 h 1661238"/>
              <a:gd name="connsiteX0" fmla="*/ 0 w 586671"/>
              <a:gd name="connsiteY0" fmla="*/ 0 h 1657350"/>
              <a:gd name="connsiteX1" fmla="*/ 581025 w 586671"/>
              <a:gd name="connsiteY1" fmla="*/ 200025 h 1657350"/>
              <a:gd name="connsiteX2" fmla="*/ 295275 w 586671"/>
              <a:gd name="connsiteY2" fmla="*/ 1314450 h 1657350"/>
              <a:gd name="connsiteX3" fmla="*/ 295275 w 586671"/>
              <a:gd name="connsiteY3" fmla="*/ 1657350 h 1657350"/>
            </a:gdLst>
            <a:ahLst/>
            <a:cxnLst>
              <a:cxn ang="0">
                <a:pos x="connsiteX0" y="connsiteY0"/>
              </a:cxn>
              <a:cxn ang="0">
                <a:pos x="connsiteX1" y="connsiteY1"/>
              </a:cxn>
              <a:cxn ang="0">
                <a:pos x="connsiteX2" y="connsiteY2"/>
              </a:cxn>
              <a:cxn ang="0">
                <a:pos x="connsiteX3" y="connsiteY3"/>
              </a:cxn>
            </a:cxnLst>
            <a:rect l="l" t="t" r="r" b="b"/>
            <a:pathLst>
              <a:path w="586671" h="1657350">
                <a:moveTo>
                  <a:pt x="0" y="0"/>
                </a:moveTo>
                <a:cubicBezTo>
                  <a:pt x="265906" y="19050"/>
                  <a:pt x="531813" y="-19050"/>
                  <a:pt x="581025" y="200025"/>
                </a:cubicBezTo>
                <a:cubicBezTo>
                  <a:pt x="630237" y="419100"/>
                  <a:pt x="342900" y="1071563"/>
                  <a:pt x="295275" y="1314450"/>
                </a:cubicBezTo>
                <a:cubicBezTo>
                  <a:pt x="247650" y="1557338"/>
                  <a:pt x="271462" y="1607344"/>
                  <a:pt x="295275" y="1657350"/>
                </a:cubicBezTo>
              </a:path>
            </a:pathLst>
          </a:custGeom>
          <a:noFill/>
          <a:ln w="57150">
            <a:solidFill>
              <a:srgbClr val="ABB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7458075" y="2875956"/>
            <a:ext cx="267236" cy="867369"/>
          </a:xfrm>
          <a:custGeom>
            <a:avLst/>
            <a:gdLst>
              <a:gd name="connsiteX0" fmla="*/ 0 w 302886"/>
              <a:gd name="connsiteY0" fmla="*/ 0 h 866775"/>
              <a:gd name="connsiteX1" fmla="*/ 295275 w 302886"/>
              <a:gd name="connsiteY1" fmla="*/ 247650 h 866775"/>
              <a:gd name="connsiteX2" fmla="*/ 219075 w 302886"/>
              <a:gd name="connsiteY2" fmla="*/ 638175 h 866775"/>
              <a:gd name="connsiteX3" fmla="*/ 257175 w 302886"/>
              <a:gd name="connsiteY3" fmla="*/ 866775 h 866775"/>
              <a:gd name="connsiteX0" fmla="*/ 0 w 267236"/>
              <a:gd name="connsiteY0" fmla="*/ 0 h 866775"/>
              <a:gd name="connsiteX1" fmla="*/ 257175 w 267236"/>
              <a:gd name="connsiteY1" fmla="*/ 133350 h 866775"/>
              <a:gd name="connsiteX2" fmla="*/ 219075 w 267236"/>
              <a:gd name="connsiteY2" fmla="*/ 638175 h 866775"/>
              <a:gd name="connsiteX3" fmla="*/ 257175 w 267236"/>
              <a:gd name="connsiteY3" fmla="*/ 866775 h 866775"/>
              <a:gd name="connsiteX0" fmla="*/ 0 w 267236"/>
              <a:gd name="connsiteY0" fmla="*/ 594 h 867369"/>
              <a:gd name="connsiteX1" fmla="*/ 257175 w 267236"/>
              <a:gd name="connsiteY1" fmla="*/ 133944 h 867369"/>
              <a:gd name="connsiteX2" fmla="*/ 219075 w 267236"/>
              <a:gd name="connsiteY2" fmla="*/ 638769 h 867369"/>
              <a:gd name="connsiteX3" fmla="*/ 257175 w 267236"/>
              <a:gd name="connsiteY3" fmla="*/ 867369 h 867369"/>
            </a:gdLst>
            <a:ahLst/>
            <a:cxnLst>
              <a:cxn ang="0">
                <a:pos x="connsiteX0" y="connsiteY0"/>
              </a:cxn>
              <a:cxn ang="0">
                <a:pos x="connsiteX1" y="connsiteY1"/>
              </a:cxn>
              <a:cxn ang="0">
                <a:pos x="connsiteX2" y="connsiteY2"/>
              </a:cxn>
              <a:cxn ang="0">
                <a:pos x="connsiteX3" y="connsiteY3"/>
              </a:cxn>
            </a:cxnLst>
            <a:rect l="l" t="t" r="r" b="b"/>
            <a:pathLst>
              <a:path w="267236" h="867369">
                <a:moveTo>
                  <a:pt x="0" y="594"/>
                </a:moveTo>
                <a:cubicBezTo>
                  <a:pt x="157956" y="-4962"/>
                  <a:pt x="220663" y="27582"/>
                  <a:pt x="257175" y="133944"/>
                </a:cubicBezTo>
                <a:cubicBezTo>
                  <a:pt x="293688" y="240307"/>
                  <a:pt x="219075" y="516532"/>
                  <a:pt x="219075" y="638769"/>
                </a:cubicBezTo>
                <a:cubicBezTo>
                  <a:pt x="219075" y="761006"/>
                  <a:pt x="234950" y="804663"/>
                  <a:pt x="257175" y="867369"/>
                </a:cubicBezTo>
              </a:path>
            </a:pathLst>
          </a:custGeom>
          <a:noFill/>
          <a:ln w="57150">
            <a:solidFill>
              <a:srgbClr val="ABB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2"/>
          <p:cNvGrpSpPr/>
          <p:nvPr/>
        </p:nvGrpSpPr>
        <p:grpSpPr>
          <a:xfrm>
            <a:off x="1883171" y="2628900"/>
            <a:ext cx="1112138" cy="533400"/>
            <a:chOff x="1129973" y="1950482"/>
            <a:chExt cx="1112138" cy="533400"/>
          </a:xfrm>
        </p:grpSpPr>
        <p:grpSp>
          <p:nvGrpSpPr>
            <p:cNvPr id="52" name="Group 63"/>
            <p:cNvGrpSpPr/>
            <p:nvPr/>
          </p:nvGrpSpPr>
          <p:grpSpPr>
            <a:xfrm flipH="1">
              <a:off x="1129973" y="1950482"/>
              <a:ext cx="1112138" cy="533400"/>
              <a:chOff x="6639029" y="1295400"/>
              <a:chExt cx="1112138" cy="533400"/>
            </a:xfrm>
          </p:grpSpPr>
          <p:sp>
            <p:nvSpPr>
              <p:cNvPr id="66" name="Rectangle 65"/>
              <p:cNvSpPr/>
              <p:nvPr/>
            </p:nvSpPr>
            <p:spPr>
              <a:xfrm>
                <a:off x="6783673" y="1295400"/>
                <a:ext cx="737505"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239000" y="1295400"/>
                <a:ext cx="512167"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640902" y="1371600"/>
                <a:ext cx="142771"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639029" y="1676400"/>
                <a:ext cx="142771"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1245236" y="2045732"/>
              <a:ext cx="881973" cy="369332"/>
            </a:xfrm>
            <a:prstGeom prst="rect">
              <a:avLst/>
            </a:prstGeom>
            <a:noFill/>
          </p:spPr>
          <p:txBody>
            <a:bodyPr wrap="none" rtlCol="0">
              <a:spAutoFit/>
            </a:bodyPr>
            <a:lstStyle/>
            <a:p>
              <a:r>
                <a:rPr lang="en-US" b="1" dirty="0" smtClean="0">
                  <a:latin typeface="Lucida Console" pitchFamily="49" charset="0"/>
                  <a:cs typeface="Times New Roman" pitchFamily="18" charset="0"/>
                </a:rPr>
                <a:t>Trans</a:t>
              </a:r>
              <a:endParaRPr lang="en-US" b="1" dirty="0">
                <a:latin typeface="Lucida Console" pitchFamily="49" charset="0"/>
                <a:cs typeface="Times New Roman" pitchFamily="18" charset="0"/>
              </a:endParaRPr>
            </a:p>
          </p:txBody>
        </p:sp>
      </p:grpSp>
      <p:sp>
        <p:nvSpPr>
          <p:cNvPr id="62" name="Freeform 61"/>
          <p:cNvSpPr/>
          <p:nvPr/>
        </p:nvSpPr>
        <p:spPr>
          <a:xfrm>
            <a:off x="1836395" y="3000374"/>
            <a:ext cx="2221255" cy="1082159"/>
          </a:xfrm>
          <a:custGeom>
            <a:avLst/>
            <a:gdLst>
              <a:gd name="connsiteX0" fmla="*/ 105442 w 2210467"/>
              <a:gd name="connsiteY0" fmla="*/ 0 h 866775"/>
              <a:gd name="connsiteX1" fmla="*/ 191167 w 2210467"/>
              <a:gd name="connsiteY1" fmla="*/ 333375 h 866775"/>
              <a:gd name="connsiteX2" fmla="*/ 1858042 w 2210467"/>
              <a:gd name="connsiteY2" fmla="*/ 609600 h 866775"/>
              <a:gd name="connsiteX3" fmla="*/ 2210467 w 2210467"/>
              <a:gd name="connsiteY3" fmla="*/ 866775 h 866775"/>
              <a:gd name="connsiteX0" fmla="*/ 89354 w 2232479"/>
              <a:gd name="connsiteY0" fmla="*/ 0 h 914400"/>
              <a:gd name="connsiteX1" fmla="*/ 213179 w 2232479"/>
              <a:gd name="connsiteY1" fmla="*/ 381000 h 914400"/>
              <a:gd name="connsiteX2" fmla="*/ 1880054 w 2232479"/>
              <a:gd name="connsiteY2" fmla="*/ 657225 h 914400"/>
              <a:gd name="connsiteX3" fmla="*/ 2232479 w 2232479"/>
              <a:gd name="connsiteY3" fmla="*/ 914400 h 914400"/>
              <a:gd name="connsiteX0" fmla="*/ 74468 w 2217593"/>
              <a:gd name="connsiteY0" fmla="*/ 0 h 914400"/>
              <a:gd name="connsiteX1" fmla="*/ 198293 w 2217593"/>
              <a:gd name="connsiteY1" fmla="*/ 381000 h 914400"/>
              <a:gd name="connsiteX2" fmla="*/ 1865168 w 2217593"/>
              <a:gd name="connsiteY2" fmla="*/ 657225 h 914400"/>
              <a:gd name="connsiteX3" fmla="*/ 2217593 w 2217593"/>
              <a:gd name="connsiteY3" fmla="*/ 914400 h 914400"/>
              <a:gd name="connsiteX0" fmla="*/ 78130 w 2221255"/>
              <a:gd name="connsiteY0" fmla="*/ 0 h 914400"/>
              <a:gd name="connsiteX1" fmla="*/ 201955 w 2221255"/>
              <a:gd name="connsiteY1" fmla="*/ 381000 h 914400"/>
              <a:gd name="connsiteX2" fmla="*/ 1868830 w 2221255"/>
              <a:gd name="connsiteY2" fmla="*/ 657225 h 914400"/>
              <a:gd name="connsiteX3" fmla="*/ 2221255 w 222125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221255" h="914400">
                <a:moveTo>
                  <a:pt x="78130" y="0"/>
                </a:moveTo>
                <a:cubicBezTo>
                  <a:pt x="3517" y="77787"/>
                  <a:pt x="-96495" y="271463"/>
                  <a:pt x="201955" y="381000"/>
                </a:cubicBezTo>
                <a:cubicBezTo>
                  <a:pt x="500405" y="490538"/>
                  <a:pt x="1532280" y="568325"/>
                  <a:pt x="1868830" y="657225"/>
                </a:cubicBezTo>
                <a:cubicBezTo>
                  <a:pt x="2205380" y="746125"/>
                  <a:pt x="2213317" y="830262"/>
                  <a:pt x="2221255" y="914400"/>
                </a:cubicBezTo>
              </a:path>
            </a:pathLst>
          </a:custGeom>
          <a:noFill/>
          <a:ln w="57150">
            <a:solidFill>
              <a:srgbClr val="ABB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82145313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5575" y="1039701"/>
            <a:ext cx="6504288" cy="5389975"/>
          </a:xfrm>
        </p:spPr>
        <p:txBody>
          <a:bodyPr/>
          <a:lstStyle/>
          <a:p>
            <a:pPr>
              <a:lnSpc>
                <a:spcPct val="150000"/>
              </a:lnSpc>
              <a:spcBef>
                <a:spcPts val="1200"/>
              </a:spcBef>
              <a:buNone/>
            </a:pPr>
            <a:r>
              <a:rPr lang="en-US" sz="2400" dirty="0" smtClean="0"/>
              <a:t>System Integration Issues</a:t>
            </a:r>
          </a:p>
          <a:p>
            <a:pPr>
              <a:lnSpc>
                <a:spcPct val="150000"/>
              </a:lnSpc>
              <a:spcBef>
                <a:spcPts val="1200"/>
              </a:spcBef>
              <a:buNone/>
            </a:pPr>
            <a:r>
              <a:rPr lang="en-US" sz="2400" dirty="0" smtClean="0"/>
              <a:t>	</a:t>
            </a:r>
            <a:r>
              <a:rPr lang="en-US" sz="2000" dirty="0" smtClean="0"/>
              <a:t>High Cost of </a:t>
            </a:r>
            <a:r>
              <a:rPr lang="en-US" sz="2000" dirty="0" smtClean="0"/>
              <a:t>Software Reliant System Integration</a:t>
            </a:r>
            <a:endParaRPr lang="en-US" sz="2000" dirty="0" smtClean="0"/>
          </a:p>
          <a:p>
            <a:pPr>
              <a:lnSpc>
                <a:spcPct val="150000"/>
              </a:lnSpc>
              <a:spcBef>
                <a:spcPts val="1200"/>
              </a:spcBef>
              <a:buNone/>
            </a:pPr>
            <a:r>
              <a:rPr lang="en-US" sz="2400" dirty="0" smtClean="0"/>
              <a:t>AADL &amp; SAVI Virtual Integration </a:t>
            </a:r>
          </a:p>
          <a:p>
            <a:pPr>
              <a:lnSpc>
                <a:spcPct val="150000"/>
              </a:lnSpc>
              <a:spcBef>
                <a:spcPts val="1200"/>
              </a:spcBef>
              <a:buNone/>
            </a:pPr>
            <a:r>
              <a:rPr lang="en-US" sz="2400" dirty="0" smtClean="0"/>
              <a:t>	</a:t>
            </a:r>
            <a:r>
              <a:rPr lang="en-US" sz="2000" dirty="0" smtClean="0"/>
              <a:t>System Architecture Virtual Integration</a:t>
            </a:r>
          </a:p>
          <a:p>
            <a:pPr>
              <a:lnSpc>
                <a:spcPct val="150000"/>
              </a:lnSpc>
              <a:spcBef>
                <a:spcPts val="1200"/>
              </a:spcBef>
              <a:buNone/>
            </a:pPr>
            <a:r>
              <a:rPr lang="en-US" sz="2400" dirty="0" smtClean="0"/>
              <a:t>	</a:t>
            </a:r>
            <a:r>
              <a:rPr lang="en-US" sz="2000" dirty="0" smtClean="0"/>
              <a:t>Architecture Analysis &amp; Design Language</a:t>
            </a:r>
          </a:p>
          <a:p>
            <a:pPr>
              <a:lnSpc>
                <a:spcPct val="150000"/>
              </a:lnSpc>
              <a:spcBef>
                <a:spcPts val="1200"/>
              </a:spcBef>
              <a:buNone/>
            </a:pPr>
            <a:r>
              <a:rPr lang="en-US" sz="2400" dirty="0" smtClean="0"/>
              <a:t>	</a:t>
            </a:r>
            <a:r>
              <a:rPr lang="en-US" sz="2000" dirty="0" smtClean="0"/>
              <a:t>Expected Cost Reduction </a:t>
            </a:r>
          </a:p>
          <a:p>
            <a:pPr>
              <a:lnSpc>
                <a:spcPct val="150000"/>
              </a:lnSpc>
              <a:spcBef>
                <a:spcPts val="1200"/>
              </a:spcBef>
              <a:buNone/>
            </a:pPr>
            <a:r>
              <a:rPr lang="en-US" sz="2400" dirty="0" smtClean="0"/>
              <a:t>SAVI and JMR </a:t>
            </a:r>
            <a:r>
              <a:rPr lang="en-US" sz="2400" dirty="0" smtClean="0"/>
              <a:t>Demo Opportunities</a:t>
            </a:r>
            <a:endParaRPr lang="en-US" sz="2400" dirty="0" smtClean="0"/>
          </a:p>
          <a:p>
            <a:pPr>
              <a:lnSpc>
                <a:spcPct val="150000"/>
              </a:lnSpc>
              <a:spcBef>
                <a:spcPts val="1200"/>
              </a:spcBef>
              <a:buNone/>
            </a:pPr>
            <a:r>
              <a:rPr lang="en-US" sz="2400" dirty="0" smtClean="0"/>
              <a:t>Summary and Recommendations</a:t>
            </a:r>
          </a:p>
        </p:txBody>
      </p:sp>
      <p:sp>
        <p:nvSpPr>
          <p:cNvPr id="3" name="Title 2"/>
          <p:cNvSpPr>
            <a:spLocks noGrp="1"/>
          </p:cNvSpPr>
          <p:nvPr>
            <p:ph type="title"/>
          </p:nvPr>
        </p:nvSpPr>
        <p:spPr/>
        <p:txBody>
          <a:bodyPr/>
          <a:lstStyle/>
          <a:p>
            <a:r>
              <a:rPr lang="en-US" dirty="0" smtClean="0"/>
              <a:t>Contents</a:t>
            </a:r>
            <a:endParaRPr lang="en-US" dirty="0"/>
          </a:p>
        </p:txBody>
      </p:sp>
      <p:sp>
        <p:nvSpPr>
          <p:cNvPr id="4" name="Right Arrow 3"/>
          <p:cNvSpPr/>
          <p:nvPr/>
        </p:nvSpPr>
        <p:spPr bwMode="auto">
          <a:xfrm>
            <a:off x="1245870" y="1279530"/>
            <a:ext cx="627888" cy="51816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xfrm>
            <a:off x="249237" y="0"/>
            <a:ext cx="8635946" cy="664797"/>
          </a:xfrm>
        </p:spPr>
        <p:txBody>
          <a:bodyPr/>
          <a:lstStyle/>
          <a:p>
            <a:pPr>
              <a:spcBef>
                <a:spcPts val="0"/>
              </a:spcBef>
            </a:pPr>
            <a:r>
              <a:rPr lang="en-US" sz="2400" dirty="0" smtClean="0"/>
              <a:t>Some R&amp;D Programs</a:t>
            </a:r>
            <a:br>
              <a:rPr lang="en-US" sz="2400" dirty="0" smtClean="0"/>
            </a:br>
            <a:r>
              <a:rPr lang="en-US" sz="2400" dirty="0" smtClean="0"/>
              <a:t>Leveraging SAE AADL</a:t>
            </a:r>
          </a:p>
        </p:txBody>
      </p:sp>
      <p:grpSp>
        <p:nvGrpSpPr>
          <p:cNvPr id="2" name="Group 59"/>
          <p:cNvGrpSpPr/>
          <p:nvPr/>
        </p:nvGrpSpPr>
        <p:grpSpPr>
          <a:xfrm>
            <a:off x="281857" y="3194873"/>
            <a:ext cx="3141662" cy="1011237"/>
            <a:chOff x="4979988" y="3084513"/>
            <a:chExt cx="3141662" cy="1011237"/>
          </a:xfrm>
        </p:grpSpPr>
        <p:sp>
          <p:nvSpPr>
            <p:cNvPr id="39952" name="AutoShape 18"/>
            <p:cNvSpPr>
              <a:spLocks noChangeArrowheads="1"/>
            </p:cNvSpPr>
            <p:nvPr/>
          </p:nvSpPr>
          <p:spPr bwMode="auto">
            <a:xfrm>
              <a:off x="4979988" y="3084513"/>
              <a:ext cx="2525712" cy="1011237"/>
            </a:xfrm>
            <a:prstGeom prst="roundRect">
              <a:avLst>
                <a:gd name="adj" fmla="val 16667"/>
              </a:avLst>
            </a:prstGeom>
            <a:gradFill rotWithShape="1">
              <a:gsLst>
                <a:gs pos="0">
                  <a:srgbClr val="254B71">
                    <a:alpha val="48000"/>
                  </a:srgbClr>
                </a:gs>
                <a:gs pos="100000">
                  <a:srgbClr val="EAEAEA"/>
                </a:gs>
              </a:gsLst>
              <a:lin ang="0" scaled="1"/>
            </a:gradFill>
            <a:ln w="28575">
              <a:solidFill>
                <a:srgbClr val="336600"/>
              </a:solidFill>
              <a:round/>
              <a:headEnd/>
              <a:tailEnd/>
            </a:ln>
          </p:spPr>
          <p:txBody>
            <a:bodyPr anchor="ctr"/>
            <a:lstStyle/>
            <a:p>
              <a:pPr algn="ctr">
                <a:spcBef>
                  <a:spcPts val="0"/>
                </a:spcBef>
              </a:pPr>
              <a:r>
                <a:rPr lang="en-US" sz="1400" b="1" dirty="0">
                  <a:latin typeface="Times New Roman" pitchFamily="18" charset="0"/>
                </a:rPr>
                <a:t>ITEA SPICES</a:t>
              </a:r>
            </a:p>
            <a:p>
              <a:pPr algn="ctr">
                <a:spcBef>
                  <a:spcPts val="0"/>
                </a:spcBef>
              </a:pPr>
              <a:r>
                <a:rPr lang="en-US" sz="1400" b="1" dirty="0">
                  <a:latin typeface="Times New Roman" pitchFamily="18" charset="0"/>
                </a:rPr>
                <a:t>Model-Driven Embedded Systems Engineering</a:t>
              </a:r>
            </a:p>
            <a:p>
              <a:pPr algn="ctr">
                <a:spcBef>
                  <a:spcPts val="0"/>
                </a:spcBef>
              </a:pPr>
              <a:r>
                <a:rPr lang="en-US" sz="1400" b="1" dirty="0">
                  <a:latin typeface="Times New Roman" pitchFamily="18" charset="0"/>
                </a:rPr>
                <a:t>15 partners €</a:t>
              </a:r>
              <a:r>
                <a:rPr lang="en-US" sz="1400" dirty="0">
                  <a:latin typeface="Times New Roman" pitchFamily="18" charset="0"/>
                </a:rPr>
                <a:t>1</a:t>
              </a:r>
              <a:r>
                <a:rPr lang="en-US" sz="1400" b="1" dirty="0">
                  <a:latin typeface="Times New Roman" pitchFamily="18" charset="0"/>
                </a:rPr>
                <a:t>6M 2006-2009</a:t>
              </a:r>
            </a:p>
          </p:txBody>
        </p:sp>
        <p:pic>
          <p:nvPicPr>
            <p:cNvPr id="39965" name="Picture 31" descr="eu-flag">
              <a:hlinkClick r:id="rId3"/>
            </p:cNvPr>
            <p:cNvPicPr>
              <a:picLocks noChangeAspect="1" noChangeArrowheads="1"/>
            </p:cNvPicPr>
            <p:nvPr/>
          </p:nvPicPr>
          <p:blipFill>
            <a:blip r:embed="rId4" cstate="print"/>
            <a:srcRect/>
            <a:stretch>
              <a:fillRect/>
            </a:stretch>
          </p:blipFill>
          <p:spPr bwMode="auto">
            <a:xfrm>
              <a:off x="7542213" y="3656013"/>
              <a:ext cx="579437" cy="388937"/>
            </a:xfrm>
            <a:prstGeom prst="rect">
              <a:avLst/>
            </a:prstGeom>
            <a:noFill/>
            <a:ln w="9525">
              <a:noFill/>
              <a:miter lim="800000"/>
              <a:headEnd/>
              <a:tailEnd/>
            </a:ln>
          </p:spPr>
        </p:pic>
      </p:grpSp>
      <p:grpSp>
        <p:nvGrpSpPr>
          <p:cNvPr id="3" name="Group 58"/>
          <p:cNvGrpSpPr/>
          <p:nvPr/>
        </p:nvGrpSpPr>
        <p:grpSpPr>
          <a:xfrm>
            <a:off x="265160" y="2063695"/>
            <a:ext cx="2789238" cy="1027112"/>
            <a:chOff x="5073650" y="1776413"/>
            <a:chExt cx="2789238" cy="1027112"/>
          </a:xfrm>
        </p:grpSpPr>
        <p:sp>
          <p:nvSpPr>
            <p:cNvPr id="39951" name="AutoShape 17"/>
            <p:cNvSpPr>
              <a:spLocks noChangeArrowheads="1"/>
            </p:cNvSpPr>
            <p:nvPr/>
          </p:nvSpPr>
          <p:spPr bwMode="auto">
            <a:xfrm>
              <a:off x="5073650" y="1776413"/>
              <a:ext cx="2336800" cy="1027112"/>
            </a:xfrm>
            <a:prstGeom prst="roundRect">
              <a:avLst>
                <a:gd name="adj" fmla="val 16667"/>
              </a:avLst>
            </a:prstGeom>
            <a:solidFill>
              <a:schemeClr val="accent3">
                <a:lumMod val="85000"/>
              </a:schemeClr>
            </a:solidFill>
            <a:ln w="28575">
              <a:solidFill>
                <a:srgbClr val="003300"/>
              </a:solidFill>
              <a:round/>
              <a:headEnd/>
              <a:tailEnd/>
            </a:ln>
          </p:spPr>
          <p:txBody>
            <a:bodyPr wrap="none" anchor="ctr"/>
            <a:lstStyle/>
            <a:p>
              <a:pPr algn="ctr">
                <a:spcBef>
                  <a:spcPts val="0"/>
                </a:spcBef>
                <a:defRPr/>
              </a:pPr>
              <a:r>
                <a:rPr lang="en-US" sz="1400" b="1" dirty="0">
                  <a:latin typeface="Times New Roman" pitchFamily="18" charset="0"/>
                </a:rPr>
                <a:t>TOPCASED</a:t>
              </a:r>
            </a:p>
            <a:p>
              <a:pPr algn="ctr">
                <a:spcBef>
                  <a:spcPts val="0"/>
                </a:spcBef>
                <a:defRPr/>
              </a:pPr>
              <a:r>
                <a:rPr lang="en-US" sz="1400" b="1" dirty="0">
                  <a:latin typeface="Times New Roman" pitchFamily="18" charset="0"/>
                </a:rPr>
                <a:t>Open Source Embedded</a:t>
              </a:r>
            </a:p>
            <a:p>
              <a:pPr algn="ctr">
                <a:spcBef>
                  <a:spcPts val="0"/>
                </a:spcBef>
                <a:defRPr/>
              </a:pPr>
              <a:r>
                <a:rPr lang="en-US" sz="1400" b="1" dirty="0">
                  <a:latin typeface="Times New Roman" pitchFamily="18" charset="0"/>
                </a:rPr>
                <a:t>Systems Tool Framework</a:t>
              </a:r>
            </a:p>
            <a:p>
              <a:pPr algn="ctr">
                <a:spcBef>
                  <a:spcPts val="0"/>
                </a:spcBef>
                <a:defRPr/>
              </a:pPr>
              <a:r>
                <a:rPr lang="en-US" sz="1400" b="1" dirty="0">
                  <a:latin typeface="Times New Roman" pitchFamily="18" charset="0"/>
                </a:rPr>
                <a:t>28 partners €20+M</a:t>
              </a:r>
              <a:r>
                <a:rPr lang="en-US" sz="1400" dirty="0">
                  <a:latin typeface="Times New Roman" pitchFamily="18" charset="0"/>
                </a:rPr>
                <a:t> </a:t>
              </a:r>
              <a:r>
                <a:rPr lang="en-US" sz="1400" b="1" dirty="0">
                  <a:latin typeface="Times New Roman" pitchFamily="18" charset="0"/>
                </a:rPr>
                <a:t>2005-2009</a:t>
              </a:r>
            </a:p>
          </p:txBody>
        </p:sp>
        <p:pic>
          <p:nvPicPr>
            <p:cNvPr id="39966" name="Picture 32" descr="eu-flag">
              <a:hlinkClick r:id="rId3"/>
            </p:cNvPr>
            <p:cNvPicPr>
              <a:picLocks noChangeAspect="1" noChangeArrowheads="1"/>
            </p:cNvPicPr>
            <p:nvPr/>
          </p:nvPicPr>
          <p:blipFill>
            <a:blip r:embed="rId4" cstate="print"/>
            <a:srcRect/>
            <a:stretch>
              <a:fillRect/>
            </a:stretch>
          </p:blipFill>
          <p:spPr bwMode="auto">
            <a:xfrm>
              <a:off x="7283450" y="2073275"/>
              <a:ext cx="579438" cy="388938"/>
            </a:xfrm>
            <a:prstGeom prst="rect">
              <a:avLst/>
            </a:prstGeom>
            <a:noFill/>
            <a:ln w="9525">
              <a:solidFill>
                <a:srgbClr val="003300"/>
              </a:solidFill>
              <a:miter lim="800000"/>
              <a:headEnd/>
              <a:tailEnd/>
            </a:ln>
          </p:spPr>
        </p:pic>
      </p:grpSp>
      <p:grpSp>
        <p:nvGrpSpPr>
          <p:cNvPr id="4" name="Group 61"/>
          <p:cNvGrpSpPr/>
          <p:nvPr/>
        </p:nvGrpSpPr>
        <p:grpSpPr>
          <a:xfrm>
            <a:off x="276875" y="4383087"/>
            <a:ext cx="3951288" cy="1392237"/>
            <a:chOff x="4943475" y="5297488"/>
            <a:chExt cx="3951288" cy="1392237"/>
          </a:xfrm>
        </p:grpSpPr>
        <p:sp>
          <p:nvSpPr>
            <p:cNvPr id="52" name="AutoShape 20"/>
            <p:cNvSpPr>
              <a:spLocks noChangeArrowheads="1"/>
            </p:cNvSpPr>
            <p:nvPr/>
          </p:nvSpPr>
          <p:spPr bwMode="auto">
            <a:xfrm>
              <a:off x="6972300" y="5384801"/>
              <a:ext cx="1922463" cy="914400"/>
            </a:xfrm>
            <a:prstGeom prst="roundRect">
              <a:avLst>
                <a:gd name="adj" fmla="val 16667"/>
              </a:avLst>
            </a:prstGeom>
            <a:gradFill rotWithShape="1">
              <a:gsLst>
                <a:gs pos="0">
                  <a:srgbClr val="254B71">
                    <a:alpha val="73000"/>
                  </a:srgbClr>
                </a:gs>
                <a:gs pos="100000">
                  <a:srgbClr val="EAEAEA"/>
                </a:gs>
              </a:gsLst>
              <a:lin ang="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ESA TASTE</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System &amp; SW </a:t>
              </a:r>
            </a:p>
            <a:p>
              <a:pPr algn="ctr">
                <a:lnSpc>
                  <a:spcPct val="80000"/>
                </a:lnSpc>
                <a:spcBef>
                  <a:spcPts val="0"/>
                </a:spcBef>
              </a:pPr>
              <a:r>
                <a:rPr lang="en-US" sz="1400" b="1" dirty="0" smtClean="0">
                  <a:latin typeface="Times New Roman" pitchFamily="18" charset="0"/>
                </a:rPr>
                <a:t>Validation &amp; Generation</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2010-current</a:t>
              </a:r>
              <a:endParaRPr lang="en-US" sz="1400" b="1" dirty="0">
                <a:latin typeface="Times New Roman" pitchFamily="18" charset="0"/>
              </a:endParaRPr>
            </a:p>
          </p:txBody>
        </p:sp>
        <p:sp>
          <p:nvSpPr>
            <p:cNvPr id="39954" name="AutoShape 20"/>
            <p:cNvSpPr>
              <a:spLocks noChangeArrowheads="1"/>
            </p:cNvSpPr>
            <p:nvPr/>
          </p:nvSpPr>
          <p:spPr bwMode="auto">
            <a:xfrm>
              <a:off x="4943475" y="5297488"/>
              <a:ext cx="1922463" cy="981075"/>
            </a:xfrm>
            <a:prstGeom prst="roundRect">
              <a:avLst>
                <a:gd name="adj" fmla="val 16667"/>
              </a:avLst>
            </a:prstGeom>
            <a:gradFill rotWithShape="1">
              <a:gsLst>
                <a:gs pos="0">
                  <a:srgbClr val="254B71">
                    <a:alpha val="73000"/>
                  </a:srgbClr>
                </a:gs>
                <a:gs pos="100000">
                  <a:srgbClr val="EAEAEA"/>
                </a:gs>
              </a:gsLst>
              <a:lin ang="0" scaled="1"/>
            </a:gradFill>
            <a:ln w="28575">
              <a:solidFill>
                <a:srgbClr val="336600"/>
              </a:solidFill>
              <a:round/>
              <a:headEnd/>
              <a:tailEnd/>
            </a:ln>
          </p:spPr>
          <p:txBody>
            <a:bodyPr wrap="none" anchor="ctr"/>
            <a:lstStyle/>
            <a:p>
              <a:pPr algn="ctr">
                <a:lnSpc>
                  <a:spcPct val="80000"/>
                </a:lnSpc>
                <a:spcBef>
                  <a:spcPts val="0"/>
                </a:spcBef>
              </a:pPr>
              <a:r>
                <a:rPr lang="en-US" sz="1400" b="1" dirty="0">
                  <a:latin typeface="Times New Roman" pitchFamily="18" charset="0"/>
                </a:rPr>
                <a:t>EC ASSERT</a:t>
              </a:r>
            </a:p>
            <a:p>
              <a:pPr algn="ctr">
                <a:lnSpc>
                  <a:spcPct val="80000"/>
                </a:lnSpc>
                <a:spcBef>
                  <a:spcPts val="0"/>
                </a:spcBef>
              </a:pPr>
              <a:r>
                <a:rPr lang="en-US" sz="1400" b="1" dirty="0">
                  <a:latin typeface="Times New Roman" pitchFamily="18" charset="0"/>
                </a:rPr>
                <a:t>Proof-based Satellite</a:t>
              </a:r>
            </a:p>
            <a:p>
              <a:pPr algn="ctr">
                <a:lnSpc>
                  <a:spcPct val="80000"/>
                </a:lnSpc>
                <a:spcBef>
                  <a:spcPts val="0"/>
                </a:spcBef>
              </a:pPr>
              <a:r>
                <a:rPr lang="en-US" sz="1400" b="1" dirty="0">
                  <a:latin typeface="Times New Roman" pitchFamily="18" charset="0"/>
                </a:rPr>
                <a:t>Architectures </a:t>
              </a:r>
            </a:p>
            <a:p>
              <a:pPr algn="ctr">
                <a:lnSpc>
                  <a:spcPct val="80000"/>
                </a:lnSpc>
                <a:spcBef>
                  <a:spcPts val="0"/>
                </a:spcBef>
              </a:pPr>
              <a:r>
                <a:rPr lang="en-US" sz="1400" b="1" dirty="0">
                  <a:latin typeface="Times New Roman" pitchFamily="18" charset="0"/>
                </a:rPr>
                <a:t>ESA + 30 partners</a:t>
              </a:r>
            </a:p>
            <a:p>
              <a:pPr algn="ctr">
                <a:lnSpc>
                  <a:spcPct val="80000"/>
                </a:lnSpc>
                <a:spcBef>
                  <a:spcPts val="0"/>
                </a:spcBef>
              </a:pPr>
              <a:r>
                <a:rPr lang="en-US" sz="1400" b="1" dirty="0">
                  <a:latin typeface="Times New Roman" pitchFamily="18" charset="0"/>
                  <a:cs typeface="Times New Roman" pitchFamily="18" charset="0"/>
                </a:rPr>
                <a:t>€</a:t>
              </a:r>
              <a:r>
                <a:rPr lang="en-US" sz="1400" b="1" dirty="0">
                  <a:latin typeface="Times New Roman" pitchFamily="18" charset="0"/>
                </a:rPr>
                <a:t>15M 2004-2007</a:t>
              </a:r>
            </a:p>
          </p:txBody>
        </p:sp>
        <p:pic>
          <p:nvPicPr>
            <p:cNvPr id="39967" name="Picture 33" descr="eu-flag">
              <a:hlinkClick r:id="rId3"/>
            </p:cNvPr>
            <p:cNvPicPr>
              <a:picLocks noChangeAspect="1" noChangeArrowheads="1"/>
            </p:cNvPicPr>
            <p:nvPr/>
          </p:nvPicPr>
          <p:blipFill>
            <a:blip r:embed="rId4" cstate="print"/>
            <a:srcRect/>
            <a:stretch>
              <a:fillRect/>
            </a:stretch>
          </p:blipFill>
          <p:spPr bwMode="auto">
            <a:xfrm>
              <a:off x="6446838" y="6300788"/>
              <a:ext cx="579437" cy="388937"/>
            </a:xfrm>
            <a:prstGeom prst="rect">
              <a:avLst/>
            </a:prstGeom>
            <a:noFill/>
            <a:ln w="9525">
              <a:noFill/>
              <a:miter lim="800000"/>
              <a:headEnd/>
              <a:tailEnd/>
            </a:ln>
          </p:spPr>
        </p:pic>
      </p:grpSp>
      <p:grpSp>
        <p:nvGrpSpPr>
          <p:cNvPr id="5" name="Group 55"/>
          <p:cNvGrpSpPr/>
          <p:nvPr/>
        </p:nvGrpSpPr>
        <p:grpSpPr>
          <a:xfrm>
            <a:off x="2974639" y="2528044"/>
            <a:ext cx="2002193" cy="1109082"/>
            <a:chOff x="1886826" y="5949162"/>
            <a:chExt cx="2002193" cy="1109082"/>
          </a:xfrm>
        </p:grpSpPr>
        <p:sp>
          <p:nvSpPr>
            <p:cNvPr id="39957" name="AutoShape 23"/>
            <p:cNvSpPr>
              <a:spLocks noChangeArrowheads="1"/>
            </p:cNvSpPr>
            <p:nvPr/>
          </p:nvSpPr>
          <p:spPr bwMode="auto">
            <a:xfrm>
              <a:off x="1886826" y="6232744"/>
              <a:ext cx="1827213" cy="825500"/>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a:latin typeface="Times New Roman" pitchFamily="18" charset="0"/>
                </a:rPr>
                <a:t>IST ARTIST2</a:t>
              </a:r>
            </a:p>
            <a:p>
              <a:pPr algn="ctr">
                <a:lnSpc>
                  <a:spcPct val="80000"/>
                </a:lnSpc>
                <a:spcBef>
                  <a:spcPts val="0"/>
                </a:spcBef>
              </a:pPr>
              <a:r>
                <a:rPr lang="en-US" sz="1400" b="1" dirty="0">
                  <a:latin typeface="Times New Roman" pitchFamily="18" charset="0"/>
                </a:rPr>
                <a:t>Embedded Systems</a:t>
              </a:r>
            </a:p>
            <a:p>
              <a:pPr algn="ctr">
                <a:lnSpc>
                  <a:spcPct val="80000"/>
                </a:lnSpc>
                <a:spcBef>
                  <a:spcPts val="0"/>
                </a:spcBef>
              </a:pPr>
              <a:r>
                <a:rPr lang="en-US" sz="1400" b="1" dirty="0">
                  <a:latin typeface="Times New Roman" pitchFamily="18" charset="0"/>
                </a:rPr>
                <a:t>Center of Excellence</a:t>
              </a:r>
            </a:p>
            <a:p>
              <a:pPr algn="ctr">
                <a:lnSpc>
                  <a:spcPct val="80000"/>
                </a:lnSpc>
                <a:spcBef>
                  <a:spcPts val="0"/>
                </a:spcBef>
              </a:pPr>
              <a:r>
                <a:rPr lang="en-US" sz="1400" b="1" dirty="0" smtClean="0">
                  <a:latin typeface="Times New Roman" pitchFamily="18" charset="0"/>
                </a:rPr>
                <a:t>2007-2012 </a:t>
              </a:r>
              <a:endParaRPr lang="en-US" sz="1400" b="1" dirty="0">
                <a:latin typeface="Times New Roman" pitchFamily="18" charset="0"/>
              </a:endParaRPr>
            </a:p>
          </p:txBody>
        </p:sp>
        <p:pic>
          <p:nvPicPr>
            <p:cNvPr id="39968" name="Picture 34" descr="eu-flag">
              <a:hlinkClick r:id="rId3"/>
            </p:cNvPr>
            <p:cNvPicPr>
              <a:picLocks noChangeAspect="1" noChangeArrowheads="1"/>
            </p:cNvPicPr>
            <p:nvPr/>
          </p:nvPicPr>
          <p:blipFill>
            <a:blip r:embed="rId4" cstate="print"/>
            <a:srcRect/>
            <a:stretch>
              <a:fillRect/>
            </a:stretch>
          </p:blipFill>
          <p:spPr bwMode="auto">
            <a:xfrm>
              <a:off x="3309581" y="5949162"/>
              <a:ext cx="579438" cy="388937"/>
            </a:xfrm>
            <a:prstGeom prst="rect">
              <a:avLst/>
            </a:prstGeom>
            <a:noFill/>
            <a:ln w="9525">
              <a:noFill/>
              <a:miter lim="800000"/>
              <a:headEnd/>
              <a:tailEnd/>
            </a:ln>
          </p:spPr>
        </p:pic>
      </p:grpSp>
      <p:grpSp>
        <p:nvGrpSpPr>
          <p:cNvPr id="6" name="Group 54"/>
          <p:cNvGrpSpPr/>
          <p:nvPr/>
        </p:nvGrpSpPr>
        <p:grpSpPr>
          <a:xfrm>
            <a:off x="4074065" y="1243287"/>
            <a:ext cx="1827213" cy="1150445"/>
            <a:chOff x="762000" y="5783755"/>
            <a:chExt cx="1827213" cy="1150445"/>
          </a:xfrm>
        </p:grpSpPr>
        <p:sp>
          <p:nvSpPr>
            <p:cNvPr id="39961" name="AutoShape 27"/>
            <p:cNvSpPr>
              <a:spLocks noChangeArrowheads="1"/>
            </p:cNvSpPr>
            <p:nvPr/>
          </p:nvSpPr>
          <p:spPr bwMode="auto">
            <a:xfrm>
              <a:off x="762000" y="5783755"/>
              <a:ext cx="1827213" cy="809133"/>
            </a:xfrm>
            <a:prstGeom prst="roundRect">
              <a:avLst>
                <a:gd name="adj" fmla="val 16667"/>
              </a:avLst>
            </a:prstGeom>
            <a:gradFill rotWithShape="1">
              <a:gsLst>
                <a:gs pos="0">
                  <a:srgbClr val="EAEAEA"/>
                </a:gs>
                <a:gs pos="100000">
                  <a:srgbClr val="254B71">
                    <a:alpha val="46999"/>
                  </a:srgbClr>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err="1">
                  <a:latin typeface="Times New Roman" pitchFamily="18" charset="0"/>
                </a:rPr>
                <a:t>OpenGroup</a:t>
              </a:r>
              <a:endParaRPr lang="en-US" sz="1400" b="1" dirty="0">
                <a:latin typeface="Times New Roman" pitchFamily="18" charset="0"/>
              </a:endParaRPr>
            </a:p>
            <a:p>
              <a:pPr algn="ctr">
                <a:lnSpc>
                  <a:spcPct val="80000"/>
                </a:lnSpc>
                <a:spcBef>
                  <a:spcPts val="0"/>
                </a:spcBef>
              </a:pPr>
              <a:r>
                <a:rPr lang="en-US" sz="1400" b="1" dirty="0">
                  <a:latin typeface="Times New Roman" pitchFamily="18" charset="0"/>
                </a:rPr>
                <a:t>Real-Time Forum</a:t>
              </a:r>
            </a:p>
            <a:p>
              <a:pPr algn="ctr">
                <a:lnSpc>
                  <a:spcPct val="80000"/>
                </a:lnSpc>
                <a:spcBef>
                  <a:spcPts val="0"/>
                </a:spcBef>
              </a:pPr>
              <a:r>
                <a:rPr lang="en-US" sz="1400" b="1" dirty="0">
                  <a:latin typeface="Times New Roman" pitchFamily="18" charset="0"/>
                </a:rPr>
                <a:t>EU + US </a:t>
              </a:r>
              <a:r>
                <a:rPr lang="en-US" sz="1400" b="1" dirty="0" smtClean="0">
                  <a:latin typeface="Times New Roman" pitchFamily="18" charset="0"/>
                </a:rPr>
                <a:t>partners</a:t>
              </a:r>
            </a:p>
            <a:p>
              <a:pPr algn="ctr">
                <a:lnSpc>
                  <a:spcPct val="80000"/>
                </a:lnSpc>
                <a:spcBef>
                  <a:spcPts val="0"/>
                </a:spcBef>
              </a:pPr>
              <a:r>
                <a:rPr lang="en-US" sz="1400" dirty="0" smtClean="0">
                  <a:latin typeface="Times New Roman" pitchFamily="18" charset="0"/>
                </a:rPr>
                <a:t>2008-current</a:t>
              </a:r>
              <a:endParaRPr lang="en-US" sz="1400" b="1" dirty="0">
                <a:latin typeface="Times New Roman" pitchFamily="18" charset="0"/>
              </a:endParaRPr>
            </a:p>
          </p:txBody>
        </p:sp>
        <p:pic>
          <p:nvPicPr>
            <p:cNvPr id="39969" name="Picture 35" descr="eu-flag">
              <a:hlinkClick r:id="rId3"/>
            </p:cNvPr>
            <p:cNvPicPr>
              <a:picLocks noChangeAspect="1" noChangeArrowheads="1"/>
            </p:cNvPicPr>
            <p:nvPr/>
          </p:nvPicPr>
          <p:blipFill>
            <a:blip r:embed="rId4" cstate="print"/>
            <a:srcRect/>
            <a:stretch>
              <a:fillRect/>
            </a:stretch>
          </p:blipFill>
          <p:spPr bwMode="auto">
            <a:xfrm>
              <a:off x="1928813" y="6513513"/>
              <a:ext cx="625475" cy="420687"/>
            </a:xfrm>
            <a:prstGeom prst="rect">
              <a:avLst/>
            </a:prstGeom>
            <a:noFill/>
            <a:ln w="9525">
              <a:noFill/>
              <a:miter lim="800000"/>
              <a:headEnd/>
              <a:tailEnd/>
            </a:ln>
          </p:spPr>
        </p:pic>
        <p:pic>
          <p:nvPicPr>
            <p:cNvPr id="39973" name="Picture 39" descr="american-flag">
              <a:hlinkClick r:id="rId5"/>
            </p:cNvPr>
            <p:cNvPicPr>
              <a:picLocks noChangeAspect="1" noChangeArrowheads="1"/>
            </p:cNvPicPr>
            <p:nvPr/>
          </p:nvPicPr>
          <p:blipFill>
            <a:blip r:embed="rId6" cstate="print"/>
            <a:srcRect/>
            <a:stretch>
              <a:fillRect/>
            </a:stretch>
          </p:blipFill>
          <p:spPr bwMode="auto">
            <a:xfrm>
              <a:off x="1243013" y="6526213"/>
              <a:ext cx="603250" cy="381000"/>
            </a:xfrm>
            <a:prstGeom prst="rect">
              <a:avLst/>
            </a:prstGeom>
            <a:noFill/>
            <a:ln w="9525">
              <a:noFill/>
              <a:miter lim="800000"/>
              <a:headEnd/>
              <a:tailEnd/>
            </a:ln>
          </p:spPr>
        </p:pic>
      </p:grpSp>
      <p:grpSp>
        <p:nvGrpSpPr>
          <p:cNvPr id="8" name="Group 60"/>
          <p:cNvGrpSpPr/>
          <p:nvPr/>
        </p:nvGrpSpPr>
        <p:grpSpPr>
          <a:xfrm>
            <a:off x="5322497" y="2430789"/>
            <a:ext cx="3309938" cy="960328"/>
            <a:chOff x="5038725" y="3849688"/>
            <a:chExt cx="3309938" cy="960328"/>
          </a:xfrm>
        </p:grpSpPr>
        <p:sp>
          <p:nvSpPr>
            <p:cNvPr id="39953" name="AutoShape 19"/>
            <p:cNvSpPr>
              <a:spLocks noChangeArrowheads="1"/>
            </p:cNvSpPr>
            <p:nvPr/>
          </p:nvSpPr>
          <p:spPr bwMode="auto">
            <a:xfrm>
              <a:off x="5038725" y="3884613"/>
              <a:ext cx="2860675" cy="822325"/>
            </a:xfrm>
            <a:prstGeom prst="roundRect">
              <a:avLst>
                <a:gd name="adj" fmla="val 16667"/>
              </a:avLst>
            </a:prstGeom>
            <a:gradFill rotWithShape="1">
              <a:gsLst>
                <a:gs pos="0">
                  <a:srgbClr val="254B71">
                    <a:alpha val="59000"/>
                  </a:srgbClr>
                </a:gs>
                <a:gs pos="100000">
                  <a:srgbClr val="DDDDDD"/>
                </a:gs>
              </a:gsLst>
              <a:lin ang="0" scaled="1"/>
            </a:gradFill>
            <a:ln w="28575">
              <a:solidFill>
                <a:srgbClr val="336600"/>
              </a:solidFill>
              <a:round/>
              <a:headEnd/>
              <a:tailEnd/>
            </a:ln>
          </p:spPr>
          <p:txBody>
            <a:bodyPr wrap="none" anchor="ctr"/>
            <a:lstStyle/>
            <a:p>
              <a:pPr algn="ctr">
                <a:spcBef>
                  <a:spcPts val="0"/>
                </a:spcBef>
              </a:pPr>
              <a:r>
                <a:rPr lang="en-US" sz="1400" b="1" dirty="0">
                  <a:latin typeface="Times New Roman" pitchFamily="18" charset="0"/>
                </a:rPr>
                <a:t>AVSI SAVI</a:t>
              </a:r>
            </a:p>
            <a:p>
              <a:pPr algn="ctr">
                <a:spcBef>
                  <a:spcPts val="0"/>
                </a:spcBef>
              </a:pPr>
              <a:r>
                <a:rPr lang="en-US" sz="1400" b="1" dirty="0">
                  <a:latin typeface="Times New Roman" pitchFamily="18" charset="0"/>
                </a:rPr>
                <a:t>Analysis-based System </a:t>
              </a:r>
              <a:r>
                <a:rPr lang="en-US" sz="1400" b="1" dirty="0" smtClean="0">
                  <a:latin typeface="Times New Roman" pitchFamily="18" charset="0"/>
                </a:rPr>
                <a:t>Verification</a:t>
              </a:r>
              <a:endParaRPr lang="en-US" sz="1400" b="1" dirty="0">
                <a:latin typeface="Times New Roman" pitchFamily="18" charset="0"/>
              </a:endParaRPr>
            </a:p>
            <a:p>
              <a:pPr algn="ctr">
                <a:spcBef>
                  <a:spcPts val="0"/>
                </a:spcBef>
              </a:pPr>
              <a:r>
                <a:rPr lang="en-US" sz="1400" b="1" dirty="0">
                  <a:latin typeface="Times New Roman" pitchFamily="18" charset="0"/>
                </a:rPr>
                <a:t>12 partners </a:t>
              </a:r>
              <a:r>
                <a:rPr lang="en-US" sz="1400" b="1" dirty="0" smtClean="0">
                  <a:latin typeface="Times New Roman" pitchFamily="18" charset="0"/>
                </a:rPr>
                <a:t>$</a:t>
              </a:r>
              <a:r>
                <a:rPr lang="en-US" sz="1400" dirty="0" smtClean="0">
                  <a:latin typeface="Times New Roman" pitchFamily="18" charset="0"/>
                </a:rPr>
                <a:t>20</a:t>
              </a:r>
              <a:r>
                <a:rPr lang="en-US" sz="1400" b="1" dirty="0" smtClean="0">
                  <a:latin typeface="Times New Roman" pitchFamily="18" charset="0"/>
                </a:rPr>
                <a:t>M 2008-current</a:t>
              </a:r>
              <a:endParaRPr lang="en-US" sz="1400" b="1" dirty="0">
                <a:latin typeface="Times New Roman" pitchFamily="18" charset="0"/>
              </a:endParaRPr>
            </a:p>
          </p:txBody>
        </p:sp>
        <p:pic>
          <p:nvPicPr>
            <p:cNvPr id="39963" name="Picture 29" descr="american-flag">
              <a:hlinkClick r:id="rId5"/>
            </p:cNvPr>
            <p:cNvPicPr>
              <a:picLocks noChangeAspect="1" noChangeArrowheads="1"/>
            </p:cNvPicPr>
            <p:nvPr/>
          </p:nvPicPr>
          <p:blipFill>
            <a:blip r:embed="rId6" cstate="print"/>
            <a:srcRect/>
            <a:stretch>
              <a:fillRect/>
            </a:stretch>
          </p:blipFill>
          <p:spPr bwMode="auto">
            <a:xfrm>
              <a:off x="7733755" y="4429016"/>
              <a:ext cx="603250" cy="381000"/>
            </a:xfrm>
            <a:prstGeom prst="rect">
              <a:avLst/>
            </a:prstGeom>
            <a:noFill/>
            <a:ln w="9525">
              <a:noFill/>
              <a:miter lim="800000"/>
              <a:headEnd/>
              <a:tailEnd/>
            </a:ln>
          </p:spPr>
        </p:pic>
        <p:pic>
          <p:nvPicPr>
            <p:cNvPr id="39977" name="Picture 31" descr="eu-flag">
              <a:hlinkClick r:id="rId3"/>
            </p:cNvPr>
            <p:cNvPicPr>
              <a:picLocks noChangeAspect="1" noChangeArrowheads="1"/>
            </p:cNvPicPr>
            <p:nvPr/>
          </p:nvPicPr>
          <p:blipFill>
            <a:blip r:embed="rId4" cstate="print"/>
            <a:srcRect/>
            <a:stretch>
              <a:fillRect/>
            </a:stretch>
          </p:blipFill>
          <p:spPr bwMode="auto">
            <a:xfrm>
              <a:off x="7769225" y="3849688"/>
              <a:ext cx="579438" cy="388937"/>
            </a:xfrm>
            <a:prstGeom prst="rect">
              <a:avLst/>
            </a:prstGeom>
            <a:noFill/>
            <a:ln w="9525">
              <a:noFill/>
              <a:miter lim="800000"/>
              <a:headEnd/>
              <a:tailEnd/>
            </a:ln>
          </p:spPr>
        </p:pic>
      </p:grpSp>
      <p:sp>
        <p:nvSpPr>
          <p:cNvPr id="53" name="AutoShape 20"/>
          <p:cNvSpPr>
            <a:spLocks noChangeArrowheads="1"/>
          </p:cNvSpPr>
          <p:nvPr/>
        </p:nvSpPr>
        <p:spPr bwMode="auto">
          <a:xfrm>
            <a:off x="6367937" y="3564315"/>
            <a:ext cx="1922463" cy="914400"/>
          </a:xfrm>
          <a:prstGeom prst="roundRect">
            <a:avLst>
              <a:gd name="adj" fmla="val 16667"/>
            </a:avLst>
          </a:prstGeom>
          <a:gradFill rotWithShape="1">
            <a:gsLst>
              <a:gs pos="0">
                <a:srgbClr val="254B71">
                  <a:alpha val="73000"/>
                </a:srgbClr>
              </a:gs>
              <a:gs pos="100000">
                <a:srgbClr val="EAEAEA"/>
              </a:gs>
            </a:gsLst>
            <a:lin ang="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DARPA META, HACMS</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Complex System </a:t>
            </a:r>
          </a:p>
          <a:p>
            <a:pPr algn="ctr">
              <a:lnSpc>
                <a:spcPct val="80000"/>
              </a:lnSpc>
              <a:spcBef>
                <a:spcPts val="0"/>
              </a:spcBef>
            </a:pPr>
            <a:r>
              <a:rPr lang="en-US" sz="1400" b="1" dirty="0" smtClean="0">
                <a:latin typeface="Times New Roman" pitchFamily="18" charset="0"/>
              </a:rPr>
              <a:t>Engineering, Security</a:t>
            </a:r>
          </a:p>
          <a:p>
            <a:pPr algn="ctr">
              <a:lnSpc>
                <a:spcPct val="80000"/>
              </a:lnSpc>
              <a:spcBef>
                <a:spcPts val="0"/>
              </a:spcBef>
            </a:pPr>
            <a:r>
              <a:rPr lang="en-US" sz="1400" dirty="0" smtClean="0">
                <a:latin typeface="Times New Roman" pitchFamily="18" charset="0"/>
              </a:rPr>
              <a:t>2010-current</a:t>
            </a:r>
            <a:endParaRPr lang="en-US" sz="1400" b="1" dirty="0">
              <a:latin typeface="Times New Roman" pitchFamily="18" charset="0"/>
            </a:endParaRPr>
          </a:p>
        </p:txBody>
      </p:sp>
      <p:grpSp>
        <p:nvGrpSpPr>
          <p:cNvPr id="11" name="Group 63"/>
          <p:cNvGrpSpPr/>
          <p:nvPr/>
        </p:nvGrpSpPr>
        <p:grpSpPr>
          <a:xfrm>
            <a:off x="6101130" y="1338371"/>
            <a:ext cx="2192778" cy="1049668"/>
            <a:chOff x="2969062" y="5190411"/>
            <a:chExt cx="2192778" cy="1049668"/>
          </a:xfrm>
        </p:grpSpPr>
        <p:sp>
          <p:nvSpPr>
            <p:cNvPr id="65" name="AutoShape 23"/>
            <p:cNvSpPr>
              <a:spLocks noChangeArrowheads="1"/>
            </p:cNvSpPr>
            <p:nvPr/>
          </p:nvSpPr>
          <p:spPr bwMode="auto">
            <a:xfrm>
              <a:off x="3012090" y="5534244"/>
              <a:ext cx="2149750" cy="705835"/>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ESA COMPASS</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System &amp; SW </a:t>
              </a:r>
              <a:r>
                <a:rPr lang="en-US" sz="1400" dirty="0" smtClean="0">
                  <a:latin typeface="Times New Roman" pitchFamily="18" charset="0"/>
                </a:rPr>
                <a:t>Safety </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2008-current</a:t>
              </a:r>
            </a:p>
          </p:txBody>
        </p:sp>
        <p:pic>
          <p:nvPicPr>
            <p:cNvPr id="66" name="Picture 34" descr="eu-flag">
              <a:hlinkClick r:id="rId3"/>
            </p:cNvPr>
            <p:cNvPicPr>
              <a:picLocks noChangeAspect="1" noChangeArrowheads="1"/>
            </p:cNvPicPr>
            <p:nvPr/>
          </p:nvPicPr>
          <p:blipFill>
            <a:blip r:embed="rId4" cstate="print"/>
            <a:srcRect/>
            <a:stretch>
              <a:fillRect/>
            </a:stretch>
          </p:blipFill>
          <p:spPr bwMode="auto">
            <a:xfrm>
              <a:off x="2969062" y="5190411"/>
              <a:ext cx="579438" cy="388937"/>
            </a:xfrm>
            <a:prstGeom prst="rect">
              <a:avLst/>
            </a:prstGeom>
            <a:noFill/>
            <a:ln w="9525">
              <a:noFill/>
              <a:miter lim="800000"/>
              <a:headEnd/>
              <a:tailEnd/>
            </a:ln>
          </p:spPr>
        </p:pic>
      </p:grpSp>
      <p:grpSp>
        <p:nvGrpSpPr>
          <p:cNvPr id="12" name="Group 66"/>
          <p:cNvGrpSpPr/>
          <p:nvPr/>
        </p:nvGrpSpPr>
        <p:grpSpPr>
          <a:xfrm>
            <a:off x="4360035" y="4714872"/>
            <a:ext cx="2149750" cy="616497"/>
            <a:chOff x="1564290" y="5576723"/>
            <a:chExt cx="2149750" cy="616497"/>
          </a:xfrm>
        </p:grpSpPr>
        <p:sp>
          <p:nvSpPr>
            <p:cNvPr id="68" name="AutoShape 23"/>
            <p:cNvSpPr>
              <a:spLocks noChangeArrowheads="1"/>
            </p:cNvSpPr>
            <p:nvPr/>
          </p:nvSpPr>
          <p:spPr bwMode="auto">
            <a:xfrm>
              <a:off x="1564290" y="5576723"/>
              <a:ext cx="2149750" cy="616497"/>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PARSEC</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Safety/security focus</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2010-2013</a:t>
              </a:r>
            </a:p>
          </p:txBody>
        </p:sp>
        <p:pic>
          <p:nvPicPr>
            <p:cNvPr id="69" name="Picture 34" descr="eu-flag">
              <a:hlinkClick r:id="rId3"/>
            </p:cNvPr>
            <p:cNvPicPr>
              <a:picLocks noChangeAspect="1" noChangeArrowheads="1"/>
            </p:cNvPicPr>
            <p:nvPr/>
          </p:nvPicPr>
          <p:blipFill>
            <a:blip r:embed="rId4" cstate="print"/>
            <a:srcRect/>
            <a:stretch>
              <a:fillRect/>
            </a:stretch>
          </p:blipFill>
          <p:spPr bwMode="auto">
            <a:xfrm>
              <a:off x="3051393" y="5627028"/>
              <a:ext cx="579438" cy="388937"/>
            </a:xfrm>
            <a:prstGeom prst="rect">
              <a:avLst/>
            </a:prstGeom>
            <a:noFill/>
            <a:ln w="9525">
              <a:noFill/>
              <a:miter lim="800000"/>
              <a:headEnd/>
              <a:tailEnd/>
            </a:ln>
          </p:spPr>
        </p:pic>
      </p:grpSp>
      <p:grpSp>
        <p:nvGrpSpPr>
          <p:cNvPr id="13" name="Group 69"/>
          <p:cNvGrpSpPr/>
          <p:nvPr/>
        </p:nvGrpSpPr>
        <p:grpSpPr>
          <a:xfrm>
            <a:off x="3568144" y="3783833"/>
            <a:ext cx="2605747" cy="616497"/>
            <a:chOff x="1628993" y="5707226"/>
            <a:chExt cx="2605747" cy="616497"/>
          </a:xfrm>
        </p:grpSpPr>
        <p:sp>
          <p:nvSpPr>
            <p:cNvPr id="71" name="AutoShape 23"/>
            <p:cNvSpPr>
              <a:spLocks noChangeArrowheads="1"/>
            </p:cNvSpPr>
            <p:nvPr/>
          </p:nvSpPr>
          <p:spPr bwMode="auto">
            <a:xfrm>
              <a:off x="2084990" y="5707226"/>
              <a:ext cx="2149750" cy="616497"/>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Flex-</a:t>
              </a:r>
              <a:r>
                <a:rPr lang="en-US" sz="1400" b="1" dirty="0" err="1" smtClean="0">
                  <a:latin typeface="Times New Roman" pitchFamily="18" charset="0"/>
                </a:rPr>
                <a:t>eWare</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Auto Code Generation</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2007-2010</a:t>
              </a:r>
            </a:p>
          </p:txBody>
        </p:sp>
        <p:pic>
          <p:nvPicPr>
            <p:cNvPr id="72" name="Picture 34" descr="eu-flag">
              <a:hlinkClick r:id="rId3"/>
            </p:cNvPr>
            <p:cNvPicPr>
              <a:picLocks noChangeAspect="1" noChangeArrowheads="1"/>
            </p:cNvPicPr>
            <p:nvPr/>
          </p:nvPicPr>
          <p:blipFill>
            <a:blip r:embed="rId4" cstate="print"/>
            <a:srcRect/>
            <a:stretch>
              <a:fillRect/>
            </a:stretch>
          </p:blipFill>
          <p:spPr bwMode="auto">
            <a:xfrm>
              <a:off x="1628993" y="5874896"/>
              <a:ext cx="579438" cy="388937"/>
            </a:xfrm>
            <a:prstGeom prst="rect">
              <a:avLst/>
            </a:prstGeom>
            <a:noFill/>
            <a:ln w="9525">
              <a:noFill/>
              <a:miter lim="800000"/>
              <a:headEnd/>
              <a:tailEnd/>
            </a:ln>
          </p:spPr>
        </p:pic>
      </p:grpSp>
      <p:grpSp>
        <p:nvGrpSpPr>
          <p:cNvPr id="14" name="Group 72"/>
          <p:cNvGrpSpPr/>
          <p:nvPr/>
        </p:nvGrpSpPr>
        <p:grpSpPr>
          <a:xfrm>
            <a:off x="176916" y="5958162"/>
            <a:ext cx="2361707" cy="899838"/>
            <a:chOff x="497490" y="5821526"/>
            <a:chExt cx="2361707" cy="899838"/>
          </a:xfrm>
        </p:grpSpPr>
        <p:sp>
          <p:nvSpPr>
            <p:cNvPr id="74" name="AutoShape 23"/>
            <p:cNvSpPr>
              <a:spLocks noChangeArrowheads="1"/>
            </p:cNvSpPr>
            <p:nvPr/>
          </p:nvSpPr>
          <p:spPr bwMode="auto">
            <a:xfrm>
              <a:off x="497490" y="5821526"/>
              <a:ext cx="2149750" cy="616497"/>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PROARTIS</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Partitioned RT systems</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2010-2013 </a:t>
              </a:r>
              <a:r>
                <a:rPr lang="en-US" sz="1400" dirty="0" smtClean="0">
                  <a:latin typeface="Times New Roman" pitchFamily="18" charset="0"/>
                  <a:cs typeface="Times New Roman" pitchFamily="18" charset="0"/>
                </a:rPr>
                <a:t>€ </a:t>
              </a:r>
              <a:r>
                <a:rPr lang="en-US" sz="1400" b="1" dirty="0" smtClean="0">
                  <a:latin typeface="Times New Roman" pitchFamily="18" charset="0"/>
                </a:rPr>
                <a:t>1.8M </a:t>
              </a:r>
            </a:p>
          </p:txBody>
        </p:sp>
        <p:pic>
          <p:nvPicPr>
            <p:cNvPr id="75" name="Picture 34" descr="eu-flag">
              <a:hlinkClick r:id="rId3"/>
            </p:cNvPr>
            <p:cNvPicPr>
              <a:picLocks noChangeAspect="1" noChangeArrowheads="1"/>
            </p:cNvPicPr>
            <p:nvPr/>
          </p:nvPicPr>
          <p:blipFill>
            <a:blip r:embed="rId4" cstate="print"/>
            <a:srcRect/>
            <a:stretch>
              <a:fillRect/>
            </a:stretch>
          </p:blipFill>
          <p:spPr bwMode="auto">
            <a:xfrm>
              <a:off x="2279759" y="6332427"/>
              <a:ext cx="579438" cy="388937"/>
            </a:xfrm>
            <a:prstGeom prst="rect">
              <a:avLst/>
            </a:prstGeom>
            <a:noFill/>
            <a:ln w="9525">
              <a:noFill/>
              <a:miter lim="800000"/>
              <a:headEnd/>
              <a:tailEnd/>
            </a:ln>
          </p:spPr>
        </p:pic>
      </p:grpSp>
      <p:grpSp>
        <p:nvGrpSpPr>
          <p:cNvPr id="15" name="Group 75"/>
          <p:cNvGrpSpPr/>
          <p:nvPr/>
        </p:nvGrpSpPr>
        <p:grpSpPr>
          <a:xfrm>
            <a:off x="2573713" y="5907693"/>
            <a:ext cx="2244341" cy="950307"/>
            <a:chOff x="954690" y="5224626"/>
            <a:chExt cx="2244341" cy="950307"/>
          </a:xfrm>
        </p:grpSpPr>
        <p:sp>
          <p:nvSpPr>
            <p:cNvPr id="77" name="AutoShape 23"/>
            <p:cNvSpPr>
              <a:spLocks noChangeArrowheads="1"/>
            </p:cNvSpPr>
            <p:nvPr/>
          </p:nvSpPr>
          <p:spPr bwMode="auto">
            <a:xfrm>
              <a:off x="954690" y="5224626"/>
              <a:ext cx="2149750" cy="616497"/>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RAMSES</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Conforming Auto Code </a:t>
              </a:r>
            </a:p>
            <a:p>
              <a:pPr algn="ctr">
                <a:lnSpc>
                  <a:spcPct val="80000"/>
                </a:lnSpc>
                <a:spcBef>
                  <a:spcPts val="0"/>
                </a:spcBef>
              </a:pPr>
              <a:r>
                <a:rPr lang="en-US" sz="1400" b="1" dirty="0" smtClean="0">
                  <a:latin typeface="Times New Roman" pitchFamily="18" charset="0"/>
                </a:rPr>
                <a:t>Generation</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2012-current</a:t>
              </a:r>
            </a:p>
          </p:txBody>
        </p:sp>
        <p:pic>
          <p:nvPicPr>
            <p:cNvPr id="78" name="Picture 34" descr="eu-flag">
              <a:hlinkClick r:id="rId3"/>
            </p:cNvPr>
            <p:cNvPicPr>
              <a:picLocks noChangeAspect="1" noChangeArrowheads="1"/>
            </p:cNvPicPr>
            <p:nvPr/>
          </p:nvPicPr>
          <p:blipFill>
            <a:blip r:embed="rId4" cstate="print"/>
            <a:srcRect/>
            <a:stretch>
              <a:fillRect/>
            </a:stretch>
          </p:blipFill>
          <p:spPr bwMode="auto">
            <a:xfrm>
              <a:off x="2619593" y="5785996"/>
              <a:ext cx="579438" cy="388937"/>
            </a:xfrm>
            <a:prstGeom prst="rect">
              <a:avLst/>
            </a:prstGeom>
            <a:noFill/>
            <a:ln w="9525">
              <a:noFill/>
              <a:miter lim="800000"/>
              <a:headEnd/>
              <a:tailEnd/>
            </a:ln>
          </p:spPr>
        </p:pic>
      </p:grpSp>
      <p:grpSp>
        <p:nvGrpSpPr>
          <p:cNvPr id="16" name="Group 82"/>
          <p:cNvGrpSpPr/>
          <p:nvPr/>
        </p:nvGrpSpPr>
        <p:grpSpPr>
          <a:xfrm>
            <a:off x="4859693" y="5457524"/>
            <a:ext cx="2249223" cy="1062709"/>
            <a:chOff x="6117449" y="4938136"/>
            <a:chExt cx="2249223" cy="1062709"/>
          </a:xfrm>
        </p:grpSpPr>
        <p:sp>
          <p:nvSpPr>
            <p:cNvPr id="80" name="AutoShape 23"/>
            <p:cNvSpPr>
              <a:spLocks noChangeArrowheads="1"/>
            </p:cNvSpPr>
            <p:nvPr/>
          </p:nvSpPr>
          <p:spPr bwMode="auto">
            <a:xfrm>
              <a:off x="6117449" y="4938136"/>
              <a:ext cx="2118623" cy="856648"/>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MASIW</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Avionics Workbench</a:t>
              </a:r>
            </a:p>
            <a:p>
              <a:pPr algn="ctr">
                <a:lnSpc>
                  <a:spcPct val="80000"/>
                </a:lnSpc>
                <a:spcBef>
                  <a:spcPts val="0"/>
                </a:spcBef>
              </a:pPr>
              <a:r>
                <a:rPr lang="en-US" sz="1400" dirty="0" smtClean="0">
                  <a:latin typeface="Times New Roman" pitchFamily="18" charset="0"/>
                </a:rPr>
                <a:t>Design and Implement</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2011-current</a:t>
              </a:r>
            </a:p>
            <a:p>
              <a:pPr algn="ctr">
                <a:lnSpc>
                  <a:spcPct val="80000"/>
                </a:lnSpc>
                <a:spcBef>
                  <a:spcPts val="0"/>
                </a:spcBef>
              </a:pPr>
              <a:endParaRPr lang="en-US" sz="1400" b="1" dirty="0" smtClean="0">
                <a:latin typeface="Times New Roman" pitchFamily="18" charset="0"/>
              </a:endParaRPr>
            </a:p>
          </p:txBody>
        </p:sp>
        <p:pic>
          <p:nvPicPr>
            <p:cNvPr id="112642" name="Picture 2" descr="https://encrypted-tbn1.gstatic.com/images?q=tbn:ANd9GcSdP5FTKCm_KmDvT0Eqi-1rUQhrDlyUhEEo7lbk3Wggfrek5bu-8b_D6VHJ"/>
            <p:cNvPicPr>
              <a:picLocks noChangeAspect="1" noChangeArrowheads="1"/>
            </p:cNvPicPr>
            <p:nvPr/>
          </p:nvPicPr>
          <p:blipFill>
            <a:blip r:embed="rId7" cstate="print"/>
            <a:srcRect/>
            <a:stretch>
              <a:fillRect/>
            </a:stretch>
          </p:blipFill>
          <p:spPr bwMode="auto">
            <a:xfrm>
              <a:off x="7783129" y="5612524"/>
              <a:ext cx="583543" cy="388321"/>
            </a:xfrm>
            <a:prstGeom prst="rect">
              <a:avLst/>
            </a:prstGeom>
            <a:noFill/>
            <a:ln>
              <a:solidFill>
                <a:schemeClr val="accent1">
                  <a:lumMod val="75000"/>
                </a:schemeClr>
              </a:solidFill>
            </a:ln>
          </p:spPr>
        </p:pic>
      </p:grpSp>
      <p:grpSp>
        <p:nvGrpSpPr>
          <p:cNvPr id="17" name="Group 83"/>
          <p:cNvGrpSpPr/>
          <p:nvPr/>
        </p:nvGrpSpPr>
        <p:grpSpPr>
          <a:xfrm>
            <a:off x="1968500" y="872468"/>
            <a:ext cx="1857708" cy="616497"/>
            <a:chOff x="-4441107" y="5605626"/>
            <a:chExt cx="1857708" cy="616497"/>
          </a:xfrm>
        </p:grpSpPr>
        <p:sp>
          <p:nvSpPr>
            <p:cNvPr id="85" name="AutoShape 23"/>
            <p:cNvSpPr>
              <a:spLocks noChangeArrowheads="1"/>
            </p:cNvSpPr>
            <p:nvPr/>
          </p:nvSpPr>
          <p:spPr bwMode="auto">
            <a:xfrm>
              <a:off x="-4441107" y="5605626"/>
              <a:ext cx="1339582" cy="616497"/>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P Project</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Auto Code Gen</a:t>
              </a:r>
            </a:p>
            <a:p>
              <a:pPr algn="ctr">
                <a:lnSpc>
                  <a:spcPct val="80000"/>
                </a:lnSpc>
                <a:spcBef>
                  <a:spcPts val="0"/>
                </a:spcBef>
              </a:pPr>
              <a:r>
                <a:rPr lang="en-US" sz="1400" b="1" dirty="0" smtClean="0">
                  <a:latin typeface="Times New Roman" pitchFamily="18" charset="0"/>
                </a:rPr>
                <a:t>2011-2014</a:t>
              </a:r>
            </a:p>
          </p:txBody>
        </p:sp>
        <p:pic>
          <p:nvPicPr>
            <p:cNvPr id="86" name="Picture 34" descr="eu-flag">
              <a:hlinkClick r:id="rId3"/>
            </p:cNvPr>
            <p:cNvPicPr>
              <a:picLocks noChangeAspect="1" noChangeArrowheads="1"/>
            </p:cNvPicPr>
            <p:nvPr/>
          </p:nvPicPr>
          <p:blipFill>
            <a:blip r:embed="rId4" cstate="print"/>
            <a:srcRect/>
            <a:stretch>
              <a:fillRect/>
            </a:stretch>
          </p:blipFill>
          <p:spPr bwMode="auto">
            <a:xfrm>
              <a:off x="-3162837" y="5644601"/>
              <a:ext cx="579438" cy="388937"/>
            </a:xfrm>
            <a:prstGeom prst="rect">
              <a:avLst/>
            </a:prstGeom>
            <a:noFill/>
            <a:ln w="9525">
              <a:noFill/>
              <a:miter lim="800000"/>
              <a:headEnd/>
              <a:tailEnd/>
            </a:ln>
          </p:spPr>
        </p:pic>
      </p:grpSp>
      <p:grpSp>
        <p:nvGrpSpPr>
          <p:cNvPr id="18" name="Group 86"/>
          <p:cNvGrpSpPr/>
          <p:nvPr/>
        </p:nvGrpSpPr>
        <p:grpSpPr>
          <a:xfrm>
            <a:off x="6719660" y="911443"/>
            <a:ext cx="2242147" cy="963007"/>
            <a:chOff x="1246790" y="5097626"/>
            <a:chExt cx="2242147" cy="963007"/>
          </a:xfrm>
        </p:grpSpPr>
        <p:sp>
          <p:nvSpPr>
            <p:cNvPr id="88" name="AutoShape 23"/>
            <p:cNvSpPr>
              <a:spLocks noChangeArrowheads="1"/>
            </p:cNvSpPr>
            <p:nvPr/>
          </p:nvSpPr>
          <p:spPr bwMode="auto">
            <a:xfrm>
              <a:off x="1246790" y="5097626"/>
              <a:ext cx="2149750" cy="616497"/>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D-MILS</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Design of Secure Systems</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2013 - $4.9M</a:t>
              </a:r>
            </a:p>
          </p:txBody>
        </p:sp>
        <p:pic>
          <p:nvPicPr>
            <p:cNvPr id="89" name="Picture 34" descr="eu-flag">
              <a:hlinkClick r:id="rId3"/>
            </p:cNvPr>
            <p:cNvPicPr>
              <a:picLocks noChangeAspect="1" noChangeArrowheads="1"/>
            </p:cNvPicPr>
            <p:nvPr/>
          </p:nvPicPr>
          <p:blipFill>
            <a:blip r:embed="rId4" cstate="print"/>
            <a:srcRect/>
            <a:stretch>
              <a:fillRect/>
            </a:stretch>
          </p:blipFill>
          <p:spPr bwMode="auto">
            <a:xfrm>
              <a:off x="2909499" y="5671696"/>
              <a:ext cx="579438" cy="388937"/>
            </a:xfrm>
            <a:prstGeom prst="rect">
              <a:avLst/>
            </a:prstGeom>
            <a:noFill/>
            <a:ln w="9525">
              <a:noFill/>
              <a:miter lim="800000"/>
              <a:headEnd/>
              <a:tailEnd/>
            </a:ln>
          </p:spPr>
        </p:pic>
      </p:grpSp>
      <p:sp>
        <p:nvSpPr>
          <p:cNvPr id="91" name="AutoShape 23"/>
          <p:cNvSpPr>
            <a:spLocks noChangeArrowheads="1"/>
          </p:cNvSpPr>
          <p:nvPr/>
        </p:nvSpPr>
        <p:spPr bwMode="auto">
          <a:xfrm>
            <a:off x="6803256" y="4582948"/>
            <a:ext cx="1702676" cy="882869"/>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b="1" dirty="0" smtClean="0">
                <a:latin typeface="Times New Roman" pitchFamily="18" charset="0"/>
              </a:rPr>
              <a:t>Integrated Clinical</a:t>
            </a:r>
            <a:br>
              <a:rPr lang="en-US" sz="1400" b="1" dirty="0" smtClean="0">
                <a:latin typeface="Times New Roman" pitchFamily="18" charset="0"/>
              </a:rPr>
            </a:br>
            <a:r>
              <a:rPr lang="en-US" sz="1400" b="1" dirty="0" smtClean="0">
                <a:latin typeface="Times New Roman" pitchFamily="18" charset="0"/>
              </a:rPr>
              <a:t>Environment </a:t>
            </a:r>
          </a:p>
          <a:p>
            <a:pPr algn="ctr">
              <a:lnSpc>
                <a:spcPct val="80000"/>
              </a:lnSpc>
              <a:spcBef>
                <a:spcPts val="0"/>
              </a:spcBef>
            </a:pPr>
            <a:r>
              <a:rPr lang="en-US" sz="1400" b="1" dirty="0" smtClean="0">
                <a:latin typeface="Times New Roman" pitchFamily="18" charset="0"/>
              </a:rPr>
              <a:t>Device Certification</a:t>
            </a:r>
          </a:p>
          <a:p>
            <a:pPr algn="ctr">
              <a:lnSpc>
                <a:spcPct val="80000"/>
              </a:lnSpc>
              <a:spcBef>
                <a:spcPts val="0"/>
              </a:spcBef>
            </a:pPr>
            <a:r>
              <a:rPr lang="en-US" sz="1400" b="1" dirty="0" smtClean="0">
                <a:latin typeface="Times New Roman" pitchFamily="18" charset="0"/>
              </a:rPr>
              <a:t>FDA KSU</a:t>
            </a:r>
          </a:p>
          <a:p>
            <a:pPr algn="ctr">
              <a:lnSpc>
                <a:spcPct val="80000"/>
              </a:lnSpc>
              <a:spcBef>
                <a:spcPts val="0"/>
              </a:spcBef>
            </a:pPr>
            <a:r>
              <a:rPr lang="en-US" sz="1400" b="1" dirty="0" smtClean="0">
                <a:latin typeface="Times New Roman" pitchFamily="18" charset="0"/>
              </a:rPr>
              <a:t>2011-current</a:t>
            </a:r>
          </a:p>
        </p:txBody>
      </p:sp>
      <p:grpSp>
        <p:nvGrpSpPr>
          <p:cNvPr id="20" name="Group 92"/>
          <p:cNvGrpSpPr/>
          <p:nvPr/>
        </p:nvGrpSpPr>
        <p:grpSpPr>
          <a:xfrm>
            <a:off x="2596212" y="1521324"/>
            <a:ext cx="1551370" cy="944390"/>
            <a:chOff x="-3630010" y="5732626"/>
            <a:chExt cx="1551370" cy="944390"/>
          </a:xfrm>
        </p:grpSpPr>
        <p:sp>
          <p:nvSpPr>
            <p:cNvPr id="94" name="AutoShape 23"/>
            <p:cNvSpPr>
              <a:spLocks noChangeArrowheads="1"/>
            </p:cNvSpPr>
            <p:nvPr/>
          </p:nvSpPr>
          <p:spPr bwMode="auto">
            <a:xfrm>
              <a:off x="-3630010" y="5732626"/>
              <a:ext cx="1339582" cy="616497"/>
            </a:xfrm>
            <a:prstGeom prst="roundRect">
              <a:avLst>
                <a:gd name="adj" fmla="val 16667"/>
              </a:avLst>
            </a:prstGeom>
            <a:gradFill rotWithShape="1">
              <a:gsLst>
                <a:gs pos="0">
                  <a:srgbClr val="254B71">
                    <a:alpha val="64998"/>
                  </a:srgbClr>
                </a:gs>
                <a:gs pos="100000">
                  <a:srgbClr val="EAEAEA"/>
                </a:gs>
              </a:gsLst>
              <a:lin ang="5400000" scaled="1"/>
            </a:gradFill>
            <a:ln w="28575">
              <a:solidFill>
                <a:srgbClr val="336600"/>
              </a:solidFill>
              <a:round/>
              <a:headEnd/>
              <a:tailEnd/>
            </a:ln>
          </p:spPr>
          <p:txBody>
            <a:bodyPr wrap="none" anchor="ctr"/>
            <a:lstStyle/>
            <a:p>
              <a:pPr algn="ctr">
                <a:lnSpc>
                  <a:spcPct val="80000"/>
                </a:lnSpc>
                <a:spcBef>
                  <a:spcPts val="0"/>
                </a:spcBef>
              </a:pPr>
              <a:r>
                <a:rPr lang="en-US" sz="1400" dirty="0" smtClean="0">
                  <a:latin typeface="Times New Roman" pitchFamily="18" charset="0"/>
                </a:rPr>
                <a:t>OPEES</a:t>
              </a:r>
              <a:endParaRPr lang="en-US" sz="1400" b="1" dirty="0">
                <a:latin typeface="Times New Roman" pitchFamily="18" charset="0"/>
              </a:endParaRPr>
            </a:p>
            <a:p>
              <a:pPr algn="ctr">
                <a:lnSpc>
                  <a:spcPct val="80000"/>
                </a:lnSpc>
                <a:spcBef>
                  <a:spcPts val="0"/>
                </a:spcBef>
              </a:pPr>
              <a:r>
                <a:rPr lang="en-US" sz="1400" b="1" dirty="0" smtClean="0">
                  <a:latin typeface="Times New Roman" pitchFamily="18" charset="0"/>
                </a:rPr>
                <a:t>Formal analysis</a:t>
              </a:r>
            </a:p>
            <a:p>
              <a:pPr algn="ctr">
                <a:lnSpc>
                  <a:spcPct val="80000"/>
                </a:lnSpc>
                <a:spcBef>
                  <a:spcPts val="0"/>
                </a:spcBef>
              </a:pPr>
              <a:r>
                <a:rPr lang="en-US" sz="1400" b="1" dirty="0" smtClean="0">
                  <a:latin typeface="Times New Roman" pitchFamily="18" charset="0"/>
                </a:rPr>
                <a:t>2011-2014</a:t>
              </a:r>
            </a:p>
          </p:txBody>
        </p:sp>
        <p:pic>
          <p:nvPicPr>
            <p:cNvPr id="95" name="Picture 34" descr="eu-flag">
              <a:hlinkClick r:id="rId3"/>
            </p:cNvPr>
            <p:cNvPicPr>
              <a:picLocks noChangeAspect="1" noChangeArrowheads="1"/>
            </p:cNvPicPr>
            <p:nvPr/>
          </p:nvPicPr>
          <p:blipFill>
            <a:blip r:embed="rId4" cstate="print"/>
            <a:srcRect/>
            <a:stretch>
              <a:fillRect/>
            </a:stretch>
          </p:blipFill>
          <p:spPr bwMode="auto">
            <a:xfrm>
              <a:off x="-2658078" y="6288079"/>
              <a:ext cx="579438" cy="388937"/>
            </a:xfrm>
            <a:prstGeom prst="rect">
              <a:avLst/>
            </a:prstGeom>
            <a:noFill/>
            <a:ln w="9525">
              <a:noFill/>
              <a:miter lim="800000"/>
              <a:headEnd/>
              <a:tailEnd/>
            </a:ln>
          </p:spPr>
        </p:pic>
      </p:grpSp>
      <p:pic>
        <p:nvPicPr>
          <p:cNvPr id="64" name="Picture 33" descr="eu-flag">
            <a:hlinkClick r:id="rId3"/>
          </p:cNvPr>
          <p:cNvPicPr>
            <a:picLocks noChangeAspect="1" noChangeArrowheads="1"/>
          </p:cNvPicPr>
          <p:nvPr/>
        </p:nvPicPr>
        <p:blipFill>
          <a:blip r:embed="rId4" cstate="print"/>
          <a:srcRect/>
          <a:stretch>
            <a:fillRect/>
          </a:stretch>
        </p:blipFill>
        <p:spPr bwMode="auto">
          <a:xfrm>
            <a:off x="2504138" y="5411787"/>
            <a:ext cx="579437" cy="388937"/>
          </a:xfrm>
          <a:prstGeom prst="rect">
            <a:avLst/>
          </a:prstGeom>
          <a:noFill/>
          <a:ln w="9525">
            <a:noFill/>
            <a:miter lim="800000"/>
            <a:headEnd/>
            <a:tailEnd/>
          </a:ln>
        </p:spPr>
      </p:pic>
      <p:pic>
        <p:nvPicPr>
          <p:cNvPr id="67" name="Picture 29" descr="american-flag">
            <a:hlinkClick r:id="rId5"/>
          </p:cNvPr>
          <p:cNvPicPr>
            <a:picLocks noChangeAspect="1" noChangeArrowheads="1"/>
          </p:cNvPicPr>
          <p:nvPr/>
        </p:nvPicPr>
        <p:blipFill>
          <a:blip r:embed="rId6" cstate="print"/>
          <a:srcRect/>
          <a:stretch>
            <a:fillRect/>
          </a:stretch>
        </p:blipFill>
        <p:spPr bwMode="auto">
          <a:xfrm>
            <a:off x="8204307" y="3901581"/>
            <a:ext cx="603250" cy="381000"/>
          </a:xfrm>
          <a:prstGeom prst="rect">
            <a:avLst/>
          </a:prstGeom>
          <a:noFill/>
          <a:ln w="9525">
            <a:noFill/>
            <a:miter lim="800000"/>
            <a:headEnd/>
            <a:tailEnd/>
          </a:ln>
        </p:spPr>
      </p:pic>
      <p:sp>
        <p:nvSpPr>
          <p:cNvPr id="70" name="Rounded Rectangle 69"/>
          <p:cNvSpPr/>
          <p:nvPr/>
        </p:nvSpPr>
        <p:spPr bwMode="auto">
          <a:xfrm>
            <a:off x="0" y="1028700"/>
            <a:ext cx="1752600" cy="762000"/>
          </a:xfrm>
          <a:prstGeom prst="roundRect">
            <a:avLst/>
          </a:prstGeom>
          <a:gradFill rotWithShape="1">
            <a:gsLst>
              <a:gs pos="0">
                <a:srgbClr val="254B71">
                  <a:alpha val="48000"/>
                </a:srgbClr>
              </a:gs>
              <a:gs pos="100000">
                <a:srgbClr val="EAEAEA"/>
              </a:gs>
            </a:gsLst>
            <a:lin ang="0" scaled="1"/>
          </a:gradFill>
          <a:ln w="28575">
            <a:solidFill>
              <a:srgbClr val="336600"/>
            </a:solidFill>
            <a:round/>
            <a:headEnd/>
            <a:tailEnd/>
          </a:ln>
        </p:spPr>
        <p:txBody>
          <a:bodyPr anchor="ctr"/>
          <a:lstStyle/>
          <a:p>
            <a:pPr algn="ctr">
              <a:spcBef>
                <a:spcPts val="0"/>
              </a:spcBef>
            </a:pPr>
            <a:r>
              <a:rPr lang="en-US" sz="1400" dirty="0">
                <a:latin typeface="Times New Roman" pitchFamily="18" charset="0"/>
              </a:rPr>
              <a:t>Compositional Timing Framework</a:t>
            </a:r>
          </a:p>
          <a:p>
            <a:pPr algn="ctr">
              <a:spcBef>
                <a:spcPts val="0"/>
              </a:spcBef>
            </a:pPr>
            <a:r>
              <a:rPr lang="en-US" sz="1400" dirty="0" smtClean="0">
                <a:latin typeface="Times New Roman" pitchFamily="18" charset="0"/>
              </a:rPr>
              <a:t>OSD </a:t>
            </a:r>
            <a:r>
              <a:rPr lang="en-US" sz="1400" dirty="0">
                <a:latin typeface="Times New Roman" pitchFamily="18" charset="0"/>
              </a:rPr>
              <a:t>2014</a:t>
            </a:r>
          </a:p>
        </p:txBody>
      </p:sp>
      <p:pic>
        <p:nvPicPr>
          <p:cNvPr id="73" name="Picture 39" descr="american-flag">
            <a:hlinkClick r:id="rId5"/>
          </p:cNvPr>
          <p:cNvPicPr>
            <a:picLocks noChangeAspect="1" noChangeArrowheads="1"/>
          </p:cNvPicPr>
          <p:nvPr/>
        </p:nvPicPr>
        <p:blipFill>
          <a:blip r:embed="rId6" cstate="print"/>
          <a:srcRect/>
          <a:stretch>
            <a:fillRect/>
          </a:stretch>
        </p:blipFill>
        <p:spPr bwMode="auto">
          <a:xfrm>
            <a:off x="1189578" y="1668245"/>
            <a:ext cx="603250" cy="381000"/>
          </a:xfrm>
          <a:prstGeom prst="rect">
            <a:avLst/>
          </a:prstGeom>
          <a:noFill/>
          <a:ln w="9525">
            <a:noFill/>
            <a:miter lim="800000"/>
            <a:headEnd/>
            <a:tailEnd/>
          </a:ln>
        </p:spPr>
      </p:pic>
      <p:sp>
        <p:nvSpPr>
          <p:cNvPr id="76" name="Rounded Rectangle 75"/>
          <p:cNvSpPr/>
          <p:nvPr/>
        </p:nvSpPr>
        <p:spPr bwMode="auto">
          <a:xfrm>
            <a:off x="7221220" y="5532120"/>
            <a:ext cx="1854200" cy="812800"/>
          </a:xfrm>
          <a:prstGeom prst="roundRect">
            <a:avLst/>
          </a:prstGeom>
          <a:gradFill rotWithShape="1">
            <a:gsLst>
              <a:gs pos="0">
                <a:srgbClr val="254B71">
                  <a:alpha val="48000"/>
                </a:srgbClr>
              </a:gs>
              <a:gs pos="100000">
                <a:srgbClr val="EAEAEA"/>
              </a:gs>
            </a:gsLst>
            <a:lin ang="0" scaled="1"/>
          </a:gradFill>
          <a:ln w="28575">
            <a:solidFill>
              <a:srgbClr val="336600"/>
            </a:solidFill>
            <a:round/>
            <a:headEnd/>
            <a:tailEnd/>
          </a:ln>
        </p:spPr>
        <p:txBody>
          <a:bodyPr anchor="ctr"/>
          <a:lstStyle/>
          <a:p>
            <a:pPr algn="ctr">
              <a:spcBef>
                <a:spcPts val="0"/>
              </a:spcBef>
            </a:pPr>
            <a:r>
              <a:rPr lang="en-US" sz="1400" dirty="0">
                <a:latin typeface="Times New Roman" pitchFamily="18" charset="0"/>
              </a:rPr>
              <a:t>NASA </a:t>
            </a:r>
            <a:r>
              <a:rPr lang="en-US" sz="1400" dirty="0" smtClean="0">
                <a:latin typeface="Times New Roman" pitchFamily="18" charset="0"/>
              </a:rPr>
              <a:t>CVFCS</a:t>
            </a:r>
            <a:br>
              <a:rPr lang="en-US" sz="1400" dirty="0" smtClean="0">
                <a:latin typeface="Times New Roman" pitchFamily="18" charset="0"/>
              </a:rPr>
            </a:br>
            <a:r>
              <a:rPr lang="en-US" sz="1400" dirty="0" smtClean="0">
                <a:latin typeface="Times New Roman" pitchFamily="18" charset="0"/>
              </a:rPr>
              <a:t>AF </a:t>
            </a:r>
            <a:r>
              <a:rPr lang="en-US" sz="1400" dirty="0" err="1">
                <a:latin typeface="Times New Roman" pitchFamily="18" charset="0"/>
              </a:rPr>
              <a:t>SwPI</a:t>
            </a:r>
            <a:r>
              <a:rPr lang="en-US" sz="1400" dirty="0">
                <a:latin typeface="Times New Roman" pitchFamily="18" charset="0"/>
              </a:rPr>
              <a:t> </a:t>
            </a:r>
          </a:p>
          <a:p>
            <a:pPr algn="ctr">
              <a:spcBef>
                <a:spcPts val="0"/>
              </a:spcBef>
            </a:pPr>
            <a:r>
              <a:rPr lang="en-US" sz="1400" dirty="0">
                <a:latin typeface="Times New Roman" pitchFamily="18" charset="0"/>
              </a:rPr>
              <a:t>RC formal methods</a:t>
            </a:r>
          </a:p>
        </p:txBody>
      </p:sp>
      <p:pic>
        <p:nvPicPr>
          <p:cNvPr id="79" name="Picture 29" descr="american-flag">
            <a:hlinkClick r:id="rId5"/>
          </p:cNvPr>
          <p:cNvPicPr>
            <a:picLocks noChangeAspect="1" noChangeArrowheads="1"/>
          </p:cNvPicPr>
          <p:nvPr/>
        </p:nvPicPr>
        <p:blipFill>
          <a:blip r:embed="rId6" cstate="print"/>
          <a:srcRect/>
          <a:stretch>
            <a:fillRect/>
          </a:stretch>
        </p:blipFill>
        <p:spPr bwMode="auto">
          <a:xfrm>
            <a:off x="8350250" y="6251195"/>
            <a:ext cx="603250" cy="381000"/>
          </a:xfrm>
          <a:prstGeom prst="rect">
            <a:avLst/>
          </a:prstGeom>
          <a:noFill/>
          <a:ln w="9525">
            <a:noFill/>
            <a:miter lim="800000"/>
            <a:headEnd/>
            <a:tailEnd/>
          </a:ln>
        </p:spPr>
      </p:pic>
      <p:pic>
        <p:nvPicPr>
          <p:cNvPr id="82" name="Picture 29" descr="american-flag">
            <a:hlinkClick r:id="rId5"/>
          </p:cNvPr>
          <p:cNvPicPr>
            <a:picLocks noChangeAspect="1" noChangeArrowheads="1"/>
          </p:cNvPicPr>
          <p:nvPr/>
        </p:nvPicPr>
        <p:blipFill>
          <a:blip r:embed="rId6" cstate="print"/>
          <a:srcRect/>
          <a:stretch>
            <a:fillRect/>
          </a:stretch>
        </p:blipFill>
        <p:spPr bwMode="auto">
          <a:xfrm>
            <a:off x="8295477" y="5136021"/>
            <a:ext cx="603250" cy="381000"/>
          </a:xfrm>
          <a:prstGeom prst="rect">
            <a:avLst/>
          </a:prstGeom>
          <a:noFill/>
          <a:ln w="9525">
            <a:noFill/>
            <a:miter lim="800000"/>
            <a:headEnd/>
            <a:tailEnd/>
          </a:ln>
        </p:spPr>
      </p:pic>
    </p:spTree>
    <p:extLst>
      <p:ext uri="{BB962C8B-B14F-4D97-AF65-F5344CB8AC3E}">
        <p14:creationId xmlns="" xmlns:p14="http://schemas.microsoft.com/office/powerpoint/2010/main" val="757132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1092200"/>
            <a:ext cx="8229600" cy="4525963"/>
          </a:xfrm>
        </p:spPr>
        <p:txBody>
          <a:bodyPr/>
          <a:lstStyle/>
          <a:p>
            <a:r>
              <a:rPr lang="en-US" dirty="0" smtClean="0"/>
              <a:t>Provide an environment for the </a:t>
            </a:r>
            <a:r>
              <a:rPr lang="en-US" u="sng" dirty="0" smtClean="0"/>
              <a:t>design, analysis, verification, compositional implementation and certification of scalable, interoperable, and affordable trustworthy architectures</a:t>
            </a:r>
            <a:r>
              <a:rPr lang="en-US" dirty="0" smtClean="0"/>
              <a:t>. D-MILS uses an advanced </a:t>
            </a:r>
            <a:r>
              <a:rPr lang="en-US" u="sng" dirty="0" smtClean="0"/>
              <a:t>time-triggered network architecture for communication among its nodes, providing, predictable, deterministic behavior for safety-, security-, and enterprise-critical operation</a:t>
            </a:r>
            <a:r>
              <a:rPr lang="en-US" dirty="0" smtClean="0"/>
              <a:t>.</a:t>
            </a:r>
          </a:p>
          <a:p>
            <a:r>
              <a:rPr lang="en-US" dirty="0" smtClean="0"/>
              <a:t>D-MILS provides an </a:t>
            </a:r>
            <a:r>
              <a:rPr lang="en-US" u="sng" dirty="0" smtClean="0"/>
              <a:t>end-to-end and top-to-bottom solution for certifiable highly-dependable systems</a:t>
            </a:r>
            <a:r>
              <a:rPr lang="en-US" dirty="0" smtClean="0"/>
              <a:t> that starts from a high-level, declarative (and graphical) language, the </a:t>
            </a:r>
            <a:r>
              <a:rPr lang="en-US" u="sng" dirty="0" smtClean="0"/>
              <a:t>Architecture Analysis and Design Language (AADL)</a:t>
            </a:r>
            <a:r>
              <a:rPr lang="en-US" dirty="0" smtClean="0"/>
              <a:t>, and provides a complete machine-</a:t>
            </a:r>
            <a:r>
              <a:rPr lang="en-US" dirty="0" err="1" smtClean="0"/>
              <a:t>processable</a:t>
            </a:r>
            <a:r>
              <a:rPr lang="en-US" dirty="0" smtClean="0"/>
              <a:t> chain of representations, usable within a verification framework providing sophisticated analysis and verification of probabilistic and non-probabilistic properties in both finite- and infinite state systems, all the way down to the automated compilation of the detailed resource, schedule, and interaction policy configurations of a distributed collection of single- and multi-processor MILS platform nodes.    </a:t>
            </a:r>
          </a:p>
          <a:p>
            <a:endParaRPr lang="en-US" dirty="0"/>
          </a:p>
        </p:txBody>
      </p:sp>
      <p:sp>
        <p:nvSpPr>
          <p:cNvPr id="3" name="Title 2"/>
          <p:cNvSpPr>
            <a:spLocks noGrp="1"/>
          </p:cNvSpPr>
          <p:nvPr>
            <p:ph type="title"/>
          </p:nvPr>
        </p:nvSpPr>
        <p:spPr/>
        <p:txBody>
          <a:bodyPr/>
          <a:lstStyle/>
          <a:p>
            <a:r>
              <a:rPr lang="en-US" dirty="0" smtClean="0"/>
              <a:t>D-MILS – European Union - $4.9M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7813"/>
            <a:ext cx="8229600" cy="4525963"/>
          </a:xfrm>
        </p:spPr>
        <p:txBody>
          <a:bodyPr/>
          <a:lstStyle/>
          <a:p>
            <a:r>
              <a:rPr lang="en-US" dirty="0" smtClean="0"/>
              <a:t>AADL </a:t>
            </a:r>
            <a:r>
              <a:rPr lang="en-US" dirty="0" smtClean="0"/>
              <a:t>Workbench </a:t>
            </a:r>
            <a:r>
              <a:rPr lang="en-US" dirty="0" smtClean="0"/>
              <a:t>OSD funded – </a:t>
            </a:r>
            <a:r>
              <a:rPr lang="en-US" dirty="0" smtClean="0"/>
              <a:t>provides domain specific user friendly interface for specifying architecture as well as graphical and textual interface, with AADL compiler.  </a:t>
            </a:r>
            <a:r>
              <a:rPr lang="en-US" dirty="0" smtClean="0"/>
              <a:t>It </a:t>
            </a:r>
            <a:r>
              <a:rPr lang="en-US" dirty="0" smtClean="0"/>
              <a:t>integrates </a:t>
            </a:r>
            <a:r>
              <a:rPr lang="en-US" dirty="0" smtClean="0"/>
              <a:t>matured analysis </a:t>
            </a:r>
            <a:r>
              <a:rPr lang="en-US" dirty="0" smtClean="0"/>
              <a:t>methods from multiple domains for ease of use </a:t>
            </a:r>
            <a:r>
              <a:rPr lang="en-US" dirty="0" smtClean="0"/>
              <a:t>and generative integration.  </a:t>
            </a:r>
            <a:r>
              <a:rPr lang="en-US" dirty="0" smtClean="0"/>
              <a:t>Builds on the SEI OSATE toolset.  </a:t>
            </a:r>
            <a:r>
              <a:rPr lang="en-US" u="sng" dirty="0" smtClean="0"/>
              <a:t>Maturing OSATE for industrial use</a:t>
            </a:r>
            <a:r>
              <a:rPr lang="en-US" dirty="0" smtClean="0"/>
              <a:t>.</a:t>
            </a:r>
            <a:r>
              <a:rPr lang="en-US" dirty="0" smtClean="0"/>
              <a:t>  </a:t>
            </a:r>
            <a:r>
              <a:rPr lang="en-US" dirty="0" smtClean="0"/>
              <a:t>Will</a:t>
            </a:r>
            <a:r>
              <a:rPr lang="en-US" dirty="0" smtClean="0"/>
              <a:t> support  certification </a:t>
            </a:r>
            <a:r>
              <a:rPr lang="en-US" dirty="0" smtClean="0"/>
              <a:t>related </a:t>
            </a:r>
            <a:r>
              <a:rPr lang="en-US" dirty="0" smtClean="0"/>
              <a:t>capabilities like …   </a:t>
            </a:r>
            <a:endParaRPr lang="en-US" dirty="0" smtClean="0"/>
          </a:p>
          <a:p>
            <a:pPr lvl="1"/>
            <a:r>
              <a:rPr lang="en-US" u="sng" dirty="0" smtClean="0"/>
              <a:t>SEI  research </a:t>
            </a:r>
            <a:r>
              <a:rPr lang="en-US" dirty="0" smtClean="0"/>
              <a:t>into requirements, safety and assurance cases.</a:t>
            </a:r>
          </a:p>
          <a:p>
            <a:pPr lvl="1"/>
            <a:r>
              <a:rPr lang="en-US" u="sng" dirty="0" smtClean="0"/>
              <a:t>Army Aviation research</a:t>
            </a:r>
            <a:r>
              <a:rPr lang="en-US" dirty="0" smtClean="0"/>
              <a:t> providing maturation of analyses and demonstration.  Also generative integration and security.</a:t>
            </a:r>
          </a:p>
          <a:p>
            <a:pPr lvl="1"/>
            <a:r>
              <a:rPr lang="en-US" u="sng" dirty="0" smtClean="0"/>
              <a:t>DARPA, AF and OSD funded research </a:t>
            </a:r>
            <a:r>
              <a:rPr lang="en-US" dirty="0" smtClean="0"/>
              <a:t> </a:t>
            </a:r>
            <a:r>
              <a:rPr lang="en-US" dirty="0" smtClean="0"/>
              <a:t>formal methods (AGREE), model checking (Kind), CPS trade space (FUSED), timing (FASTAR) – each built on AADL.</a:t>
            </a:r>
          </a:p>
          <a:p>
            <a:pPr lvl="1"/>
            <a:r>
              <a:rPr lang="en-US" u="sng" dirty="0" smtClean="0"/>
              <a:t>SAVI research</a:t>
            </a:r>
            <a:r>
              <a:rPr lang="en-US" dirty="0" smtClean="0"/>
              <a:t> analyses such as safety, functional correctness …</a:t>
            </a:r>
          </a:p>
          <a:p>
            <a:r>
              <a:rPr lang="en-US" dirty="0" smtClean="0"/>
              <a:t>AADL Inspector integrates/matures many </a:t>
            </a:r>
            <a:r>
              <a:rPr lang="en-US" dirty="0" smtClean="0"/>
              <a:t>European research </a:t>
            </a:r>
            <a:r>
              <a:rPr lang="en-US" dirty="0" smtClean="0"/>
              <a:t>tools.  </a:t>
            </a:r>
          </a:p>
          <a:p>
            <a:r>
              <a:rPr lang="en-US" dirty="0" smtClean="0"/>
              <a:t>MASIF is a R</a:t>
            </a:r>
            <a:r>
              <a:rPr lang="en-US" dirty="0" smtClean="0"/>
              <a:t>ussian </a:t>
            </a:r>
            <a:r>
              <a:rPr lang="en-US" dirty="0" smtClean="0"/>
              <a:t>developed </a:t>
            </a:r>
            <a:r>
              <a:rPr lang="en-US" dirty="0" smtClean="0"/>
              <a:t>toolset </a:t>
            </a:r>
            <a:r>
              <a:rPr lang="en-US" dirty="0" smtClean="0"/>
              <a:t>integrating many analysis and system implementation </a:t>
            </a:r>
            <a:r>
              <a:rPr lang="en-US" dirty="0" smtClean="0"/>
              <a:t>capabilities for aviation IMA architectures.</a:t>
            </a:r>
            <a:endParaRPr lang="en-US" dirty="0" smtClean="0"/>
          </a:p>
          <a:p>
            <a:endParaRPr lang="en-US" dirty="0"/>
          </a:p>
        </p:txBody>
      </p:sp>
      <p:sp>
        <p:nvSpPr>
          <p:cNvPr id="3" name="Title 2"/>
          <p:cNvSpPr>
            <a:spLocks noGrp="1"/>
          </p:cNvSpPr>
          <p:nvPr>
            <p:ph type="title"/>
          </p:nvPr>
        </p:nvSpPr>
        <p:spPr/>
        <p:txBody>
          <a:bodyPr/>
          <a:lstStyle/>
          <a:p>
            <a:r>
              <a:rPr lang="en-US" dirty="0" smtClean="0"/>
              <a:t>AADL Provides a Platform for Research Integration into Practice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500" dirty="0" smtClean="0"/>
              <a:t>The Aerospace Vehicle Systems Institute</a:t>
            </a:r>
            <a:br>
              <a:rPr lang="en-US" sz="2500" dirty="0" smtClean="0"/>
            </a:br>
            <a:r>
              <a:rPr lang="en-US" sz="2500" dirty="0" smtClean="0"/>
              <a:t>System Architecture Virtual Integration (SAVI)</a:t>
            </a:r>
            <a:endParaRPr lang="en-US" sz="2500" dirty="0"/>
          </a:p>
        </p:txBody>
      </p:sp>
      <p:sp>
        <p:nvSpPr>
          <p:cNvPr id="6" name="Content Placeholder 2"/>
          <p:cNvSpPr txBox="1">
            <a:spLocks/>
          </p:cNvSpPr>
          <p:nvPr/>
        </p:nvSpPr>
        <p:spPr>
          <a:xfrm>
            <a:off x="457200" y="1371600"/>
            <a:ext cx="4114800" cy="4392597"/>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1800" b="1" u="sng" dirty="0" smtClean="0"/>
              <a:t>Full Members</a:t>
            </a:r>
            <a:endParaRPr lang="en-US" sz="1800" b="1" dirty="0" smtClean="0"/>
          </a:p>
          <a:p>
            <a:r>
              <a:rPr lang="en-US" sz="1800" dirty="0" smtClean="0"/>
              <a:t>Airbus</a:t>
            </a:r>
          </a:p>
          <a:p>
            <a:r>
              <a:rPr lang="en-US" sz="1800" dirty="0" smtClean="0"/>
              <a:t>Boeing </a:t>
            </a:r>
          </a:p>
          <a:p>
            <a:r>
              <a:rPr lang="en-US" sz="1800" dirty="0" err="1" smtClean="0"/>
              <a:t>DoD</a:t>
            </a:r>
            <a:endParaRPr lang="en-US" sz="1800" dirty="0" smtClean="0"/>
          </a:p>
          <a:p>
            <a:r>
              <a:rPr lang="en-US" sz="1800" dirty="0" smtClean="0"/>
              <a:t>EADS</a:t>
            </a:r>
          </a:p>
          <a:p>
            <a:r>
              <a:rPr lang="en-US" sz="1800" dirty="0" smtClean="0"/>
              <a:t>Embraer</a:t>
            </a:r>
          </a:p>
          <a:p>
            <a:r>
              <a:rPr lang="en-US" sz="1800" dirty="0" smtClean="0"/>
              <a:t>GE Aviation</a:t>
            </a:r>
          </a:p>
          <a:p>
            <a:r>
              <a:rPr lang="en-US" sz="1800" dirty="0" smtClean="0"/>
              <a:t>Goodrich (now UTC) </a:t>
            </a:r>
          </a:p>
          <a:p>
            <a:r>
              <a:rPr lang="en-US" sz="1800" dirty="0" smtClean="0"/>
              <a:t>Honeywell</a:t>
            </a:r>
          </a:p>
          <a:p>
            <a:r>
              <a:rPr lang="en-US" sz="1800" dirty="0" smtClean="0"/>
              <a:t>Rockwell Collins</a:t>
            </a:r>
          </a:p>
          <a:p>
            <a:r>
              <a:rPr lang="en-US" sz="1800" dirty="0" smtClean="0"/>
              <a:t>Rolls Royce</a:t>
            </a:r>
          </a:p>
          <a:p>
            <a:r>
              <a:rPr lang="en-US" sz="1800" dirty="0" smtClean="0"/>
              <a:t>Saab</a:t>
            </a:r>
          </a:p>
          <a:p>
            <a:r>
              <a:rPr lang="en-US" sz="1800" dirty="0" smtClean="0"/>
              <a:t>United Technologies</a:t>
            </a:r>
          </a:p>
        </p:txBody>
      </p:sp>
      <p:sp>
        <p:nvSpPr>
          <p:cNvPr id="7" name="TextBox 6"/>
          <p:cNvSpPr txBox="1"/>
          <p:nvPr/>
        </p:nvSpPr>
        <p:spPr>
          <a:xfrm>
            <a:off x="457200" y="5687229"/>
            <a:ext cx="2352890" cy="646331"/>
          </a:xfrm>
          <a:prstGeom prst="rect">
            <a:avLst/>
          </a:prstGeom>
          <a:noFill/>
        </p:spPr>
        <p:txBody>
          <a:bodyPr wrap="none" rtlCol="0">
            <a:spAutoFit/>
          </a:bodyPr>
          <a:lstStyle/>
          <a:p>
            <a:r>
              <a:rPr lang="en-US" b="1" u="sng" dirty="0" smtClean="0">
                <a:latin typeface="Arial"/>
              </a:rPr>
              <a:t>Associate Members</a:t>
            </a:r>
          </a:p>
          <a:p>
            <a:pPr marL="176213" indent="-176213">
              <a:buFont typeface="Arial"/>
              <a:buChar char="•"/>
            </a:pPr>
            <a:r>
              <a:rPr lang="en-US" dirty="0" smtClean="0">
                <a:latin typeface="Arial"/>
              </a:rPr>
              <a:t>BAE Systems</a:t>
            </a:r>
          </a:p>
        </p:txBody>
      </p:sp>
      <p:sp>
        <p:nvSpPr>
          <p:cNvPr id="8" name="TextBox 7"/>
          <p:cNvSpPr txBox="1"/>
          <p:nvPr/>
        </p:nvSpPr>
        <p:spPr>
          <a:xfrm>
            <a:off x="2277303" y="5687229"/>
            <a:ext cx="1688300" cy="646331"/>
          </a:xfrm>
          <a:prstGeom prst="rect">
            <a:avLst/>
          </a:prstGeom>
          <a:noFill/>
        </p:spPr>
        <p:txBody>
          <a:bodyPr wrap="square" rtlCol="0">
            <a:spAutoFit/>
          </a:bodyPr>
          <a:lstStyle/>
          <a:p>
            <a:endParaRPr lang="en-US" u="sng" dirty="0" smtClean="0">
              <a:latin typeface="Arial"/>
            </a:endParaRPr>
          </a:p>
          <a:p>
            <a:pPr marL="176213" indent="-176213">
              <a:buFont typeface="Arial"/>
              <a:buChar char="•"/>
            </a:pPr>
            <a:r>
              <a:rPr lang="en-US" dirty="0" smtClean="0">
                <a:latin typeface="Arial"/>
              </a:rPr>
              <a:t>Bombardier</a:t>
            </a:r>
          </a:p>
        </p:txBody>
      </p:sp>
      <p:sp>
        <p:nvSpPr>
          <p:cNvPr id="9" name="TextBox 8"/>
          <p:cNvSpPr txBox="1"/>
          <p:nvPr/>
        </p:nvSpPr>
        <p:spPr>
          <a:xfrm>
            <a:off x="3848374" y="5687229"/>
            <a:ext cx="1662127" cy="646331"/>
          </a:xfrm>
          <a:prstGeom prst="rect">
            <a:avLst/>
          </a:prstGeom>
          <a:noFill/>
        </p:spPr>
        <p:txBody>
          <a:bodyPr wrap="square" rtlCol="0">
            <a:spAutoFit/>
          </a:bodyPr>
          <a:lstStyle/>
          <a:p>
            <a:endParaRPr lang="en-US" u="sng" dirty="0" smtClean="0">
              <a:latin typeface="Arial"/>
            </a:endParaRPr>
          </a:p>
          <a:p>
            <a:pPr marL="176213" indent="-176213">
              <a:buFont typeface="Arial"/>
              <a:buChar char="•"/>
            </a:pPr>
            <a:r>
              <a:rPr lang="en-US" dirty="0" smtClean="0">
                <a:latin typeface="Arial"/>
              </a:rPr>
              <a:t>Gulfstream</a:t>
            </a:r>
          </a:p>
        </p:txBody>
      </p:sp>
      <p:sp>
        <p:nvSpPr>
          <p:cNvPr id="10" name="TextBox 9"/>
          <p:cNvSpPr txBox="1"/>
          <p:nvPr/>
        </p:nvSpPr>
        <p:spPr>
          <a:xfrm>
            <a:off x="5383024" y="5687229"/>
            <a:ext cx="2095445" cy="646331"/>
          </a:xfrm>
          <a:prstGeom prst="rect">
            <a:avLst/>
          </a:prstGeom>
          <a:noFill/>
        </p:spPr>
        <p:txBody>
          <a:bodyPr wrap="none" rtlCol="0">
            <a:spAutoFit/>
          </a:bodyPr>
          <a:lstStyle/>
          <a:p>
            <a:pPr marL="285750" indent="-285750">
              <a:buFont typeface="Arial"/>
              <a:buChar char="•"/>
            </a:pPr>
            <a:endParaRPr lang="en-US" u="sng" dirty="0" smtClean="0">
              <a:latin typeface="Arial"/>
            </a:endParaRPr>
          </a:p>
          <a:p>
            <a:pPr marL="176213" indent="-176213">
              <a:buFont typeface="Arial"/>
              <a:buChar char="•"/>
            </a:pPr>
            <a:r>
              <a:rPr lang="en-US" dirty="0">
                <a:latin typeface="Arial"/>
              </a:rPr>
              <a:t>Lockheed Martin</a:t>
            </a:r>
          </a:p>
        </p:txBody>
      </p:sp>
      <p:sp>
        <p:nvSpPr>
          <p:cNvPr id="11" name="TextBox 10"/>
          <p:cNvSpPr txBox="1"/>
          <p:nvPr/>
        </p:nvSpPr>
        <p:spPr>
          <a:xfrm>
            <a:off x="2142189" y="1371600"/>
            <a:ext cx="2070323" cy="1975926"/>
          </a:xfrm>
          <a:prstGeom prst="rect">
            <a:avLst/>
          </a:prstGeom>
          <a:noFill/>
        </p:spPr>
        <p:txBody>
          <a:bodyPr wrap="none" rtlCol="0">
            <a:spAutoFit/>
          </a:bodyPr>
          <a:lstStyle/>
          <a:p>
            <a:pPr>
              <a:buNone/>
            </a:pPr>
            <a:r>
              <a:rPr lang="en-US" b="1" u="sng" dirty="0">
                <a:latin typeface="Arial"/>
              </a:rPr>
              <a:t>Liaison Members</a:t>
            </a:r>
          </a:p>
          <a:p>
            <a:pPr marL="342900" indent="-342900">
              <a:spcBef>
                <a:spcPct val="20000"/>
              </a:spcBef>
              <a:buFont typeface="Arial"/>
              <a:buChar char="•"/>
            </a:pPr>
            <a:r>
              <a:rPr lang="en-US" dirty="0">
                <a:latin typeface="Arial"/>
              </a:rPr>
              <a:t>FAA</a:t>
            </a:r>
          </a:p>
          <a:p>
            <a:pPr marL="342900" indent="-342900">
              <a:spcBef>
                <a:spcPct val="20000"/>
              </a:spcBef>
              <a:buFont typeface="Arial"/>
              <a:buChar char="•"/>
            </a:pPr>
            <a:r>
              <a:rPr lang="en-US" dirty="0" smtClean="0">
                <a:latin typeface="Arial"/>
              </a:rPr>
              <a:t>NASA</a:t>
            </a:r>
          </a:p>
          <a:p>
            <a:pPr marL="342900" indent="-342900">
              <a:spcBef>
                <a:spcPct val="20000"/>
              </a:spcBef>
              <a:buFont typeface="Arial"/>
              <a:buChar char="•"/>
            </a:pPr>
            <a:r>
              <a:rPr lang="en-US" dirty="0" smtClean="0">
                <a:latin typeface="Arial"/>
              </a:rPr>
              <a:t>Aerospace </a:t>
            </a:r>
            <a:br>
              <a:rPr lang="en-US" dirty="0" smtClean="0">
                <a:latin typeface="Arial"/>
              </a:rPr>
            </a:br>
            <a:r>
              <a:rPr lang="en-US" dirty="0" smtClean="0">
                <a:latin typeface="Arial"/>
              </a:rPr>
              <a:t>Valley</a:t>
            </a:r>
          </a:p>
          <a:p>
            <a:pPr marL="342900" indent="-342900">
              <a:spcBef>
                <a:spcPct val="20000"/>
              </a:spcBef>
              <a:buFont typeface="Arial"/>
              <a:buChar char="•"/>
            </a:pPr>
            <a:r>
              <a:rPr lang="en-US" dirty="0" smtClean="0">
                <a:latin typeface="Arial"/>
              </a:rPr>
              <a:t>SEI</a:t>
            </a:r>
            <a:endParaRPr lang="en-US" dirty="0">
              <a:latin typeface="Arial"/>
            </a:endParaRPr>
          </a:p>
        </p:txBody>
      </p:sp>
      <p:grpSp>
        <p:nvGrpSpPr>
          <p:cNvPr id="3" name="Group 147"/>
          <p:cNvGrpSpPr/>
          <p:nvPr/>
        </p:nvGrpSpPr>
        <p:grpSpPr>
          <a:xfrm>
            <a:off x="4088742" y="1489185"/>
            <a:ext cx="4611355" cy="4494307"/>
            <a:chOff x="4069131" y="1489185"/>
            <a:chExt cx="4611355" cy="4494307"/>
          </a:xfrm>
        </p:grpSpPr>
        <p:pic>
          <p:nvPicPr>
            <p:cNvPr id="13" name="Picture 12" descr="logo-aero-def-fd-blanc.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073228" y="3580918"/>
              <a:ext cx="990600" cy="682937"/>
            </a:xfrm>
            <a:prstGeom prst="rect">
              <a:avLst/>
            </a:prstGeom>
            <a:ln>
              <a:noFill/>
            </a:ln>
          </p:spPr>
        </p:pic>
        <p:grpSp>
          <p:nvGrpSpPr>
            <p:cNvPr id="4" name="Group 81"/>
            <p:cNvGrpSpPr/>
            <p:nvPr/>
          </p:nvGrpSpPr>
          <p:grpSpPr>
            <a:xfrm>
              <a:off x="7112759" y="1705874"/>
              <a:ext cx="665054" cy="570586"/>
              <a:chOff x="7054891" y="1227626"/>
              <a:chExt cx="665054" cy="570586"/>
            </a:xfrm>
          </p:grpSpPr>
          <p:pic>
            <p:nvPicPr>
              <p:cNvPr id="76" name="Picture 7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054891" y="1227626"/>
                <a:ext cx="665054" cy="570586"/>
              </a:xfrm>
              <a:prstGeom prst="rect">
                <a:avLst/>
              </a:prstGeom>
              <a:ln>
                <a:noFill/>
              </a:ln>
            </p:spPr>
          </p:pic>
          <p:grpSp>
            <p:nvGrpSpPr>
              <p:cNvPr id="5" name="Group 83"/>
              <p:cNvGrpSpPr/>
              <p:nvPr/>
            </p:nvGrpSpPr>
            <p:grpSpPr>
              <a:xfrm>
                <a:off x="7067378" y="1227626"/>
                <a:ext cx="640080" cy="570586"/>
                <a:chOff x="5840486" y="729411"/>
                <a:chExt cx="1295795" cy="342900"/>
              </a:xfrm>
            </p:grpSpPr>
            <p:cxnSp>
              <p:nvCxnSpPr>
                <p:cNvPr id="78" name="Straight Connector 77"/>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12" name="Group 86"/>
            <p:cNvGrpSpPr/>
            <p:nvPr/>
          </p:nvGrpSpPr>
          <p:grpSpPr>
            <a:xfrm>
              <a:off x="7459940" y="4522281"/>
              <a:ext cx="1124712" cy="384048"/>
              <a:chOff x="6876460" y="4167470"/>
              <a:chExt cx="1124712" cy="384048"/>
            </a:xfrm>
          </p:grpSpPr>
          <p:pic>
            <p:nvPicPr>
              <p:cNvPr id="72" name="Picture 71"/>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876492" y="4171116"/>
                <a:ext cx="1124648" cy="376756"/>
              </a:xfrm>
              <a:prstGeom prst="rect">
                <a:avLst/>
              </a:prstGeom>
              <a:ln>
                <a:noFill/>
              </a:ln>
            </p:spPr>
          </p:pic>
          <p:grpSp>
            <p:nvGrpSpPr>
              <p:cNvPr id="14" name="Group 88"/>
              <p:cNvGrpSpPr/>
              <p:nvPr/>
            </p:nvGrpSpPr>
            <p:grpSpPr>
              <a:xfrm>
                <a:off x="6876460" y="4167470"/>
                <a:ext cx="1124712" cy="384048"/>
                <a:chOff x="5840486" y="729411"/>
                <a:chExt cx="1295795" cy="342900"/>
              </a:xfrm>
            </p:grpSpPr>
            <p:cxnSp>
              <p:nvCxnSpPr>
                <p:cNvPr id="74" name="Straight Connector 73"/>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15" name="Group 91"/>
            <p:cNvGrpSpPr/>
            <p:nvPr/>
          </p:nvGrpSpPr>
          <p:grpSpPr>
            <a:xfrm>
              <a:off x="6025035" y="5370844"/>
              <a:ext cx="612648" cy="612648"/>
              <a:chOff x="4853628" y="4470169"/>
              <a:chExt cx="612648" cy="612648"/>
            </a:xfrm>
          </p:grpSpPr>
          <p:pic>
            <p:nvPicPr>
              <p:cNvPr id="68" name="Picture 29" descr="DODc-small"/>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856812" y="4473353"/>
                <a:ext cx="606281" cy="606281"/>
              </a:xfrm>
              <a:prstGeom prst="rect">
                <a:avLst/>
              </a:prstGeom>
              <a:noFill/>
              <a:ln w="9525">
                <a:noFill/>
                <a:miter lim="800000"/>
                <a:headEnd/>
                <a:tailEnd/>
              </a:ln>
            </p:spPr>
          </p:pic>
          <p:grpSp>
            <p:nvGrpSpPr>
              <p:cNvPr id="16" name="Group 93"/>
              <p:cNvGrpSpPr/>
              <p:nvPr/>
            </p:nvGrpSpPr>
            <p:grpSpPr>
              <a:xfrm>
                <a:off x="4853628" y="4470169"/>
                <a:ext cx="612648" cy="612648"/>
                <a:chOff x="5840486" y="729411"/>
                <a:chExt cx="1295795" cy="342900"/>
              </a:xfrm>
            </p:grpSpPr>
            <p:cxnSp>
              <p:nvCxnSpPr>
                <p:cNvPr id="70" name="Straight Connector 69"/>
                <p:cNvCxnSpPr/>
                <p:nvPr/>
              </p:nvCxnSpPr>
              <p:spPr>
                <a:xfrm>
                  <a:off x="6488382"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17" name="Group 96"/>
            <p:cNvGrpSpPr/>
            <p:nvPr/>
          </p:nvGrpSpPr>
          <p:grpSpPr>
            <a:xfrm>
              <a:off x="4782048" y="5183642"/>
              <a:ext cx="1115568" cy="384048"/>
              <a:chOff x="3786544" y="3989917"/>
              <a:chExt cx="1115568" cy="384048"/>
            </a:xfrm>
          </p:grpSpPr>
          <p:pic>
            <p:nvPicPr>
              <p:cNvPr id="64" name="Picture 63" descr="top_banner_left"/>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3790548" y="3993563"/>
                <a:ext cx="1107560" cy="376756"/>
              </a:xfrm>
              <a:prstGeom prst="rect">
                <a:avLst/>
              </a:prstGeom>
              <a:noFill/>
              <a:ln w="9525">
                <a:noFill/>
                <a:miter lim="800000"/>
                <a:headEnd/>
                <a:tailEnd/>
              </a:ln>
            </p:spPr>
          </p:pic>
          <p:grpSp>
            <p:nvGrpSpPr>
              <p:cNvPr id="18" name="Group 98"/>
              <p:cNvGrpSpPr/>
              <p:nvPr/>
            </p:nvGrpSpPr>
            <p:grpSpPr>
              <a:xfrm>
                <a:off x="3786544" y="3989917"/>
                <a:ext cx="1115568" cy="384048"/>
                <a:chOff x="5840486" y="729411"/>
                <a:chExt cx="1295795" cy="342900"/>
              </a:xfrm>
            </p:grpSpPr>
            <p:cxnSp>
              <p:nvCxnSpPr>
                <p:cNvPr id="66" name="Straight Connector 65"/>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19" name="Group 101"/>
            <p:cNvGrpSpPr/>
            <p:nvPr/>
          </p:nvGrpSpPr>
          <p:grpSpPr>
            <a:xfrm>
              <a:off x="5027920" y="1627947"/>
              <a:ext cx="420624" cy="685800"/>
              <a:chOff x="4829536" y="690525"/>
              <a:chExt cx="420624" cy="685800"/>
            </a:xfrm>
          </p:grpSpPr>
          <p:pic>
            <p:nvPicPr>
              <p:cNvPr id="60" name="Picture 59" descr="Rolls-Royce-logo(unofficial - from web).jp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832313" y="693586"/>
                <a:ext cx="415070" cy="679678"/>
              </a:xfrm>
              <a:prstGeom prst="rect">
                <a:avLst/>
              </a:prstGeom>
              <a:ln>
                <a:noFill/>
              </a:ln>
            </p:spPr>
          </p:pic>
          <p:grpSp>
            <p:nvGrpSpPr>
              <p:cNvPr id="20" name="Group 103"/>
              <p:cNvGrpSpPr/>
              <p:nvPr/>
            </p:nvGrpSpPr>
            <p:grpSpPr>
              <a:xfrm>
                <a:off x="4829536" y="690525"/>
                <a:ext cx="420624" cy="685800"/>
                <a:chOff x="5840486" y="729411"/>
                <a:chExt cx="1295795" cy="342900"/>
              </a:xfrm>
            </p:grpSpPr>
            <p:cxnSp>
              <p:nvCxnSpPr>
                <p:cNvPr id="62" name="Straight Connector 61"/>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21" name="Group 106"/>
            <p:cNvGrpSpPr/>
            <p:nvPr/>
          </p:nvGrpSpPr>
          <p:grpSpPr>
            <a:xfrm>
              <a:off x="4190589" y="2431418"/>
              <a:ext cx="1068749" cy="338986"/>
              <a:chOff x="3753167" y="1528618"/>
              <a:chExt cx="1068749" cy="338986"/>
            </a:xfrm>
          </p:grpSpPr>
          <p:pic>
            <p:nvPicPr>
              <p:cNvPr id="56" name="Picture 55"/>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3753167" y="1528618"/>
                <a:ext cx="1068749" cy="338986"/>
              </a:xfrm>
              <a:prstGeom prst="rect">
                <a:avLst/>
              </a:prstGeom>
              <a:ln>
                <a:noFill/>
              </a:ln>
            </p:spPr>
          </p:pic>
          <p:grpSp>
            <p:nvGrpSpPr>
              <p:cNvPr id="22" name="Group 108"/>
              <p:cNvGrpSpPr/>
              <p:nvPr/>
            </p:nvGrpSpPr>
            <p:grpSpPr>
              <a:xfrm>
                <a:off x="3753167" y="1528618"/>
                <a:ext cx="1068749" cy="338986"/>
                <a:chOff x="5369819" y="808961"/>
                <a:chExt cx="2260482" cy="189731"/>
              </a:xfrm>
            </p:grpSpPr>
            <p:cxnSp>
              <p:nvCxnSpPr>
                <p:cNvPr id="58" name="Straight Connector 57"/>
                <p:cNvCxnSpPr>
                  <a:stCxn id="56" idx="0"/>
                  <a:endCxn id="56" idx="2"/>
                </p:cNvCxnSpPr>
                <p:nvPr/>
              </p:nvCxnSpPr>
              <p:spPr>
                <a:xfrm>
                  <a:off x="6500061" y="808961"/>
                  <a:ext cx="0" cy="189731"/>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6" idx="1"/>
                  <a:endCxn id="56" idx="3"/>
                </p:cNvCxnSpPr>
                <p:nvPr/>
              </p:nvCxnSpPr>
              <p:spPr>
                <a:xfrm>
                  <a:off x="5369819" y="903827"/>
                  <a:ext cx="2260482"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23" name="Group 111"/>
            <p:cNvGrpSpPr/>
            <p:nvPr/>
          </p:nvGrpSpPr>
          <p:grpSpPr>
            <a:xfrm>
              <a:off x="4242871" y="4425118"/>
              <a:ext cx="786384" cy="640080"/>
              <a:chOff x="3586276" y="3037194"/>
              <a:chExt cx="786384" cy="640080"/>
            </a:xfrm>
          </p:grpSpPr>
          <p:pic>
            <p:nvPicPr>
              <p:cNvPr id="52" name="Picture 51"/>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3588366" y="3039237"/>
                <a:ext cx="782205" cy="635994"/>
              </a:xfrm>
              <a:prstGeom prst="rect">
                <a:avLst/>
              </a:prstGeom>
              <a:ln>
                <a:noFill/>
              </a:ln>
            </p:spPr>
          </p:pic>
          <p:grpSp>
            <p:nvGrpSpPr>
              <p:cNvPr id="24" name="Group 113"/>
              <p:cNvGrpSpPr/>
              <p:nvPr/>
            </p:nvGrpSpPr>
            <p:grpSpPr>
              <a:xfrm>
                <a:off x="3586276" y="3037194"/>
                <a:ext cx="786384" cy="640080"/>
                <a:chOff x="5840486" y="729411"/>
                <a:chExt cx="1295795" cy="342900"/>
              </a:xfrm>
            </p:grpSpPr>
            <p:cxnSp>
              <p:nvCxnSpPr>
                <p:cNvPr id="54" name="Straight Connector 53"/>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25" name="Group 116"/>
            <p:cNvGrpSpPr/>
            <p:nvPr/>
          </p:nvGrpSpPr>
          <p:grpSpPr>
            <a:xfrm>
              <a:off x="4069131" y="2997213"/>
              <a:ext cx="1380744" cy="342900"/>
              <a:chOff x="3342211" y="2347453"/>
              <a:chExt cx="1380744" cy="342900"/>
            </a:xfrm>
          </p:grpSpPr>
          <p:pic>
            <p:nvPicPr>
              <p:cNvPr id="48" name="Picture 47" descr="member_logo_utc.gif"/>
              <p:cNvPicPr>
                <a:picLocks noChangeAspect="1"/>
              </p:cNvPicPr>
              <p:nvPr/>
            </p:nvPicPr>
            <p:blipFill>
              <a:blip r:embed="rId11" cstate="print"/>
              <a:stretch>
                <a:fillRect/>
              </a:stretch>
            </p:blipFill>
            <p:spPr>
              <a:xfrm>
                <a:off x="3343159" y="2349740"/>
                <a:ext cx="1378848" cy="338327"/>
              </a:xfrm>
              <a:prstGeom prst="rect">
                <a:avLst/>
              </a:prstGeom>
              <a:ln>
                <a:noFill/>
              </a:ln>
            </p:spPr>
          </p:pic>
          <p:grpSp>
            <p:nvGrpSpPr>
              <p:cNvPr id="26" name="Group 118"/>
              <p:cNvGrpSpPr/>
              <p:nvPr/>
            </p:nvGrpSpPr>
            <p:grpSpPr>
              <a:xfrm>
                <a:off x="3342211" y="2347453"/>
                <a:ext cx="1380744" cy="342900"/>
                <a:chOff x="5840486" y="729411"/>
                <a:chExt cx="1295795" cy="342900"/>
              </a:xfrm>
            </p:grpSpPr>
            <p:cxnSp>
              <p:nvCxnSpPr>
                <p:cNvPr id="50" name="Straight Connector 49"/>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29" name="Group 121"/>
            <p:cNvGrpSpPr/>
            <p:nvPr/>
          </p:nvGrpSpPr>
          <p:grpSpPr>
            <a:xfrm>
              <a:off x="6946430" y="5215646"/>
              <a:ext cx="1170432" cy="320040"/>
              <a:chOff x="5758050" y="4761786"/>
              <a:chExt cx="1170432" cy="320040"/>
            </a:xfrm>
          </p:grpSpPr>
          <p:pic>
            <p:nvPicPr>
              <p:cNvPr id="44" name="Picture 43"/>
              <p:cNvPicPr>
                <a:picLocks noChangeAspect="1"/>
              </p:cNvPicPr>
              <p:nvPr/>
            </p:nvPicPr>
            <p:blipFill>
              <a:blip r:embed="rId12" cstate="print">
                <a:extLst>
                  <a:ext uri="{28A0092B-C50C-407E-A947-70E740481C1C}">
                    <a14:useLocalDpi xmlns:a14="http://schemas.microsoft.com/office/drawing/2010/main" xmlns=""/>
                  </a:ext>
                </a:extLst>
              </a:blip>
              <a:stretch>
                <a:fillRect/>
              </a:stretch>
            </p:blipFill>
            <p:spPr>
              <a:xfrm>
                <a:off x="5853562" y="4762458"/>
                <a:ext cx="979407" cy="318696"/>
              </a:xfrm>
              <a:prstGeom prst="rect">
                <a:avLst/>
              </a:prstGeom>
              <a:ln>
                <a:noFill/>
              </a:ln>
            </p:spPr>
          </p:pic>
          <p:grpSp>
            <p:nvGrpSpPr>
              <p:cNvPr id="33" name="Group 123"/>
              <p:cNvGrpSpPr/>
              <p:nvPr/>
            </p:nvGrpSpPr>
            <p:grpSpPr>
              <a:xfrm>
                <a:off x="5758050" y="4761786"/>
                <a:ext cx="1170432" cy="320040"/>
                <a:chOff x="5840486" y="729411"/>
                <a:chExt cx="1295795" cy="342900"/>
              </a:xfrm>
            </p:grpSpPr>
            <p:cxnSp>
              <p:nvCxnSpPr>
                <p:cNvPr id="46" name="Straight Connector 45"/>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37" name="Group 126"/>
            <p:cNvGrpSpPr/>
            <p:nvPr/>
          </p:nvGrpSpPr>
          <p:grpSpPr>
            <a:xfrm>
              <a:off x="8049550" y="3628536"/>
              <a:ext cx="630936" cy="630936"/>
              <a:chOff x="7461289" y="3285044"/>
              <a:chExt cx="630936" cy="630936"/>
            </a:xfrm>
          </p:grpSpPr>
          <p:pic>
            <p:nvPicPr>
              <p:cNvPr id="40" name="Picture 39" descr="faa head_logo2.gif"/>
              <p:cNvPicPr>
                <a:picLocks noChangeAspect="1"/>
              </p:cNvPicPr>
              <p:nvPr/>
            </p:nvPicPr>
            <p:blipFill>
              <a:blip r:embed="rId13" cstate="print"/>
              <a:stretch>
                <a:fillRect/>
              </a:stretch>
            </p:blipFill>
            <p:spPr>
              <a:xfrm>
                <a:off x="7464472" y="3288227"/>
                <a:ext cx="624570" cy="624570"/>
              </a:xfrm>
              <a:prstGeom prst="rect">
                <a:avLst/>
              </a:prstGeom>
              <a:ln>
                <a:noFill/>
              </a:ln>
            </p:spPr>
          </p:pic>
          <p:grpSp>
            <p:nvGrpSpPr>
              <p:cNvPr id="41" name="Group 128"/>
              <p:cNvGrpSpPr/>
              <p:nvPr/>
            </p:nvGrpSpPr>
            <p:grpSpPr>
              <a:xfrm>
                <a:off x="7461289" y="3285044"/>
                <a:ext cx="630936" cy="630936"/>
                <a:chOff x="5840486" y="729411"/>
                <a:chExt cx="1295795" cy="342900"/>
              </a:xfrm>
            </p:grpSpPr>
            <p:cxnSp>
              <p:nvCxnSpPr>
                <p:cNvPr id="42" name="Straight Connector 41"/>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45" name="Group 131"/>
            <p:cNvGrpSpPr/>
            <p:nvPr/>
          </p:nvGrpSpPr>
          <p:grpSpPr>
            <a:xfrm>
              <a:off x="8058694" y="2842019"/>
              <a:ext cx="612648" cy="612648"/>
              <a:chOff x="7589748" y="2417943"/>
              <a:chExt cx="612648" cy="612648"/>
            </a:xfrm>
          </p:grpSpPr>
          <p:pic>
            <p:nvPicPr>
              <p:cNvPr id="36" name="Picture 35" descr="GE Aviation.jp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592931" y="2421126"/>
                <a:ext cx="606282" cy="606282"/>
              </a:xfrm>
              <a:prstGeom prst="rect">
                <a:avLst/>
              </a:prstGeom>
              <a:ln>
                <a:noFill/>
              </a:ln>
            </p:spPr>
          </p:pic>
          <p:grpSp>
            <p:nvGrpSpPr>
              <p:cNvPr id="49" name="Group 133"/>
              <p:cNvGrpSpPr>
                <a:grpSpLocks/>
              </p:cNvGrpSpPr>
              <p:nvPr/>
            </p:nvGrpSpPr>
            <p:grpSpPr>
              <a:xfrm>
                <a:off x="7589748" y="2417943"/>
                <a:ext cx="612648" cy="612648"/>
                <a:chOff x="5840486" y="729411"/>
                <a:chExt cx="1295795" cy="342900"/>
              </a:xfrm>
            </p:grpSpPr>
            <p:cxnSp>
              <p:nvCxnSpPr>
                <p:cNvPr id="38" name="Straight Connector 37"/>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53" name="Group 136"/>
            <p:cNvGrpSpPr/>
            <p:nvPr/>
          </p:nvGrpSpPr>
          <p:grpSpPr>
            <a:xfrm>
              <a:off x="7480260" y="2455331"/>
              <a:ext cx="1078992" cy="192100"/>
              <a:chOff x="7386609" y="1960911"/>
              <a:chExt cx="1078992" cy="192100"/>
            </a:xfrm>
          </p:grpSpPr>
          <p:pic>
            <p:nvPicPr>
              <p:cNvPr id="32" name="Picture 31" descr="logo_honeywell"/>
              <p:cNvPicPr>
                <a:picLocks noChangeAspect="1" noChangeArrowheads="1"/>
              </p:cNvPicPr>
              <p:nvPr/>
            </p:nvPicPr>
            <p:blipFill>
              <a:blip r:embed="rId15" cstate="print"/>
              <a:srcRect/>
              <a:stretch>
                <a:fillRect/>
              </a:stretch>
            </p:blipFill>
            <p:spPr bwMode="auto">
              <a:xfrm>
                <a:off x="7386746" y="1960911"/>
                <a:ext cx="1078718" cy="192100"/>
              </a:xfrm>
              <a:prstGeom prst="rect">
                <a:avLst/>
              </a:prstGeom>
              <a:noFill/>
              <a:ln w="9525">
                <a:noFill/>
                <a:miter lim="800000"/>
                <a:headEnd/>
                <a:tailEnd/>
              </a:ln>
            </p:spPr>
          </p:pic>
          <p:grpSp>
            <p:nvGrpSpPr>
              <p:cNvPr id="57" name="Group 138"/>
              <p:cNvGrpSpPr/>
              <p:nvPr/>
            </p:nvGrpSpPr>
            <p:grpSpPr>
              <a:xfrm>
                <a:off x="7386609" y="1960949"/>
                <a:ext cx="1078992" cy="192024"/>
                <a:chOff x="5840486" y="729411"/>
                <a:chExt cx="1295795" cy="342900"/>
              </a:xfrm>
            </p:grpSpPr>
            <p:cxnSp>
              <p:nvCxnSpPr>
                <p:cNvPr id="34" name="Straight Connector 33"/>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grpSp>
          <p:nvGrpSpPr>
            <p:cNvPr id="61" name="Group 141"/>
            <p:cNvGrpSpPr/>
            <p:nvPr/>
          </p:nvGrpSpPr>
          <p:grpSpPr>
            <a:xfrm>
              <a:off x="5683462" y="1489185"/>
              <a:ext cx="1295795" cy="342900"/>
              <a:chOff x="5840486" y="729411"/>
              <a:chExt cx="1295795" cy="342900"/>
            </a:xfrm>
          </p:grpSpPr>
          <p:pic>
            <p:nvPicPr>
              <p:cNvPr id="28" name="Picture 27" descr="member_logo_rockwellcollins.jpg"/>
              <p:cNvPicPr>
                <a:picLocks noChangeAspect="1"/>
              </p:cNvPicPr>
              <p:nvPr/>
            </p:nvPicPr>
            <p:blipFill rotWithShape="1">
              <a:blip r:embed="rId16" cstate="screen">
                <a:extLst>
                  <a:ext uri="{28A0092B-C50C-407E-A947-70E740481C1C}">
                    <a14:useLocalDpi xmlns:a14="http://schemas.microsoft.com/office/drawing/2010/main" xmlns=""/>
                  </a:ext>
                </a:extLst>
              </a:blip>
              <a:srcRect l="-21"/>
              <a:stretch/>
            </p:blipFill>
            <p:spPr>
              <a:xfrm>
                <a:off x="5840486" y="729411"/>
                <a:ext cx="1295795" cy="342900"/>
              </a:xfrm>
              <a:prstGeom prst="rect">
                <a:avLst/>
              </a:prstGeom>
              <a:ln>
                <a:noFill/>
              </a:ln>
            </p:spPr>
          </p:pic>
          <p:grpSp>
            <p:nvGrpSpPr>
              <p:cNvPr id="65" name="Group 143"/>
              <p:cNvGrpSpPr/>
              <p:nvPr/>
            </p:nvGrpSpPr>
            <p:grpSpPr>
              <a:xfrm>
                <a:off x="5840486" y="729411"/>
                <a:ext cx="1295795" cy="342900"/>
                <a:chOff x="5840486" y="729411"/>
                <a:chExt cx="1295795" cy="342900"/>
              </a:xfrm>
            </p:grpSpPr>
            <p:cxnSp>
              <p:nvCxnSpPr>
                <p:cNvPr id="30" name="Straight Connector 29"/>
                <p:cNvCxnSpPr>
                  <a:stCxn id="28" idx="0"/>
                  <a:endCxn id="28" idx="2"/>
                </p:cNvCxnSpPr>
                <p:nvPr/>
              </p:nvCxnSpPr>
              <p:spPr>
                <a:xfrm>
                  <a:off x="6488384" y="729411"/>
                  <a:ext cx="0" cy="34290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8" idx="1"/>
                  <a:endCxn id="28" idx="3"/>
                </p:cNvCxnSpPr>
                <p:nvPr/>
              </p:nvCxnSpPr>
              <p:spPr>
                <a:xfrm>
                  <a:off x="5840486" y="900861"/>
                  <a:ext cx="1295795" cy="0"/>
                </a:xfrm>
                <a:prstGeom prst="line">
                  <a:avLst/>
                </a:prstGeom>
                <a:ln w="6350" cmpd="sng">
                  <a:noFill/>
                </a:ln>
                <a:effectLst/>
              </p:spPr>
              <p:style>
                <a:lnRef idx="2">
                  <a:schemeClr val="accent1"/>
                </a:lnRef>
                <a:fillRef idx="0">
                  <a:schemeClr val="accent1"/>
                </a:fillRef>
                <a:effectRef idx="1">
                  <a:schemeClr val="accent1"/>
                </a:effectRef>
                <a:fontRef idx="minor">
                  <a:schemeClr val="tx1"/>
                </a:fontRef>
              </p:style>
            </p:cxnSp>
          </p:grpSp>
        </p:grpSp>
        <p:pic>
          <p:nvPicPr>
            <p:cNvPr id="27" name="Picture 26"/>
            <p:cNvPicPr>
              <a:picLocks noChangeAspect="1"/>
            </p:cNvPicPr>
            <p:nvPr/>
          </p:nvPicPr>
          <p:blipFill>
            <a:blip r:embed="rId17" cstate="screen">
              <a:extLst>
                <a:ext uri="{28A0092B-C50C-407E-A947-70E740481C1C}">
                  <a14:useLocalDpi xmlns:a14="http://schemas.microsoft.com/office/drawing/2010/main" xmlns=""/>
                </a:ext>
              </a:extLst>
            </a:blip>
            <a:stretch>
              <a:fillRect/>
            </a:stretch>
          </p:blipFill>
          <p:spPr>
            <a:xfrm>
              <a:off x="5277725" y="3287680"/>
              <a:ext cx="2253921" cy="693370"/>
            </a:xfrm>
            <a:prstGeom prst="rect">
              <a:avLst/>
            </a:prstGeom>
            <a:ln>
              <a:noFill/>
            </a:ln>
          </p:spPr>
        </p:pic>
      </p:grpSp>
      <p:graphicFrame>
        <p:nvGraphicFramePr>
          <p:cNvPr id="80" name="Table 79"/>
          <p:cNvGraphicFramePr>
            <a:graphicFrameLocks noGrp="1"/>
          </p:cNvGraphicFramePr>
          <p:nvPr>
            <p:extLst>
              <p:ext uri="{D42A27DB-BD31-4B8C-83A1-F6EECF244321}">
                <p14:modId xmlns:p14="http://schemas.microsoft.com/office/powerpoint/2010/main" xmlns="" val="1041307231"/>
              </p:ext>
            </p:extLst>
          </p:nvPr>
        </p:nvGraphicFramePr>
        <p:xfrm>
          <a:off x="1680632" y="73031"/>
          <a:ext cx="6908615" cy="304800"/>
        </p:xfrm>
        <a:graphic>
          <a:graphicData uri="http://schemas.openxmlformats.org/drawingml/2006/table">
            <a:tbl>
              <a:tblPr>
                <a:tableStyleId>{5C22544A-7EE6-4342-B048-85BDC9FD1C3A}</a:tableStyleId>
              </a:tblPr>
              <a:tblGrid>
                <a:gridCol w="1096435"/>
                <a:gridCol w="1507066"/>
                <a:gridCol w="1790191"/>
                <a:gridCol w="1346450"/>
                <a:gridCol w="1168473"/>
              </a:tblGrid>
              <a:tr h="259080">
                <a:tc>
                  <a:txBody>
                    <a:bodyPr/>
                    <a:lstStyle/>
                    <a:p>
                      <a:pPr algn="ctr"/>
                      <a:r>
                        <a:rPr lang="en-US" sz="1400" b="1" dirty="0" smtClean="0">
                          <a:solidFill>
                            <a:srgbClr val="00FF00"/>
                          </a:solidFill>
                        </a:rPr>
                        <a:t>AVSI</a:t>
                      </a:r>
                      <a:endParaRPr lang="en-US" sz="1400" b="1" dirty="0">
                        <a:solidFill>
                          <a:srgbClr val="00FF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Motivation</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SAVI Concepts</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2013</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2014</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69" name="Group 2"/>
          <p:cNvGrpSpPr/>
          <p:nvPr/>
        </p:nvGrpSpPr>
        <p:grpSpPr>
          <a:xfrm>
            <a:off x="707923" y="1705874"/>
            <a:ext cx="3531946" cy="3008431"/>
            <a:chOff x="707923" y="1705874"/>
            <a:chExt cx="3531946" cy="3008431"/>
          </a:xfrm>
        </p:grpSpPr>
        <p:sp>
          <p:nvSpPr>
            <p:cNvPr id="81" name="Rectangle 80"/>
            <p:cNvSpPr/>
            <p:nvPr/>
          </p:nvSpPr>
          <p:spPr>
            <a:xfrm>
              <a:off x="707923" y="1705874"/>
              <a:ext cx="1130709" cy="1064530"/>
            </a:xfrm>
            <a:prstGeom prst="rect">
              <a:avLst/>
            </a:prstGeom>
            <a:solidFill>
              <a:srgbClr val="0000FF">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707923" y="4035516"/>
              <a:ext cx="1882877" cy="678789"/>
            </a:xfrm>
            <a:prstGeom prst="rect">
              <a:avLst/>
            </a:prstGeom>
            <a:solidFill>
              <a:srgbClr val="0000FF">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401412" y="1705875"/>
              <a:ext cx="990715" cy="565687"/>
            </a:xfrm>
            <a:prstGeom prst="rect">
              <a:avLst/>
            </a:prstGeom>
            <a:solidFill>
              <a:srgbClr val="0000FF">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707923" y="2999499"/>
              <a:ext cx="1130709" cy="338327"/>
            </a:xfrm>
            <a:prstGeom prst="rect">
              <a:avLst/>
            </a:prstGeom>
            <a:solidFill>
              <a:srgbClr val="0000FF">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2685389" y="4059069"/>
              <a:ext cx="1554480" cy="274320"/>
            </a:xfrm>
            <a:prstGeom prst="rect">
              <a:avLst/>
            </a:prstGeom>
            <a:solidFill>
              <a:srgbClr val="0000FF">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Current SAVI </a:t>
              </a:r>
              <a:r>
                <a:rPr lang="en-US" sz="900" dirty="0" smtClean="0">
                  <a:solidFill>
                    <a:schemeClr val="tx1"/>
                  </a:solidFill>
                </a:rPr>
                <a:t>member</a:t>
              </a:r>
              <a:endParaRPr lang="en-US" sz="900" dirty="0">
                <a:solidFill>
                  <a:schemeClr val="tx1"/>
                </a:solidFill>
              </a:endParaRPr>
            </a:p>
          </p:txBody>
        </p:sp>
      </p:grpSp>
      <p:grpSp>
        <p:nvGrpSpPr>
          <p:cNvPr id="73" name="Group 4"/>
          <p:cNvGrpSpPr/>
          <p:nvPr/>
        </p:nvGrpSpPr>
        <p:grpSpPr>
          <a:xfrm>
            <a:off x="794550" y="2750800"/>
            <a:ext cx="3525187" cy="2907118"/>
            <a:chOff x="707923" y="2770050"/>
            <a:chExt cx="3525187" cy="2907118"/>
          </a:xfrm>
        </p:grpSpPr>
        <p:sp>
          <p:nvSpPr>
            <p:cNvPr id="84" name="Rectangle 83"/>
            <p:cNvSpPr/>
            <p:nvPr/>
          </p:nvSpPr>
          <p:spPr>
            <a:xfrm>
              <a:off x="2362911" y="2770050"/>
              <a:ext cx="990715" cy="387183"/>
            </a:xfrm>
            <a:prstGeom prst="rect">
              <a:avLst/>
            </a:prstGeom>
            <a:solidFill>
              <a:srgbClr val="00B05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707923" y="3648333"/>
              <a:ext cx="2359742" cy="387183"/>
            </a:xfrm>
            <a:prstGeom prst="rect">
              <a:avLst/>
            </a:prstGeom>
            <a:solidFill>
              <a:srgbClr val="00B05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707923" y="5289985"/>
              <a:ext cx="2359742" cy="387183"/>
            </a:xfrm>
            <a:prstGeom prst="rect">
              <a:avLst/>
            </a:prstGeom>
            <a:solidFill>
              <a:srgbClr val="00B05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2678630" y="4364078"/>
              <a:ext cx="1554480" cy="274320"/>
            </a:xfrm>
            <a:prstGeom prst="rect">
              <a:avLst/>
            </a:prstGeom>
            <a:solidFill>
              <a:srgbClr val="00B05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rPr>
                <a:t>Joining SAVI now</a:t>
              </a:r>
              <a:endParaRPr lang="en-US" sz="900" dirty="0">
                <a:solidFill>
                  <a:schemeClr val="tx1"/>
                </a:solidFill>
              </a:endParaRPr>
            </a:p>
          </p:txBody>
        </p:sp>
      </p:grpSp>
      <p:grpSp>
        <p:nvGrpSpPr>
          <p:cNvPr id="77" name="Group 96"/>
          <p:cNvGrpSpPr/>
          <p:nvPr/>
        </p:nvGrpSpPr>
        <p:grpSpPr>
          <a:xfrm>
            <a:off x="707923" y="3347526"/>
            <a:ext cx="3525809" cy="1598874"/>
            <a:chOff x="707923" y="3347526"/>
            <a:chExt cx="3525809" cy="1598874"/>
          </a:xfrm>
        </p:grpSpPr>
        <p:sp>
          <p:nvSpPr>
            <p:cNvPr id="87" name="Rectangle 86"/>
            <p:cNvSpPr/>
            <p:nvPr/>
          </p:nvSpPr>
          <p:spPr>
            <a:xfrm>
              <a:off x="707923" y="3347526"/>
              <a:ext cx="1434266" cy="300807"/>
            </a:xfrm>
            <a:prstGeom prst="rect">
              <a:avLst/>
            </a:prstGeom>
            <a:solidFill>
              <a:srgbClr val="FFFF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2679252" y="4669087"/>
              <a:ext cx="1554480" cy="277313"/>
            </a:xfrm>
            <a:prstGeom prst="rect">
              <a:avLst/>
            </a:prstGeom>
            <a:solidFill>
              <a:srgbClr val="FFFF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rPr>
                <a:t>Discussing rejoining SAVI</a:t>
              </a:r>
              <a:endParaRPr lang="en-US" sz="900" dirty="0">
                <a:solidFill>
                  <a:schemeClr val="tx1"/>
                </a:solidFill>
              </a:endParaRPr>
            </a:p>
          </p:txBody>
        </p:sp>
      </p:grpSp>
      <p:grpSp>
        <p:nvGrpSpPr>
          <p:cNvPr id="91" name="Group 97"/>
          <p:cNvGrpSpPr/>
          <p:nvPr/>
        </p:nvGrpSpPr>
        <p:grpSpPr>
          <a:xfrm>
            <a:off x="707923" y="4977089"/>
            <a:ext cx="6737363" cy="1393586"/>
            <a:chOff x="707923" y="4977089"/>
            <a:chExt cx="6737363" cy="1393586"/>
          </a:xfrm>
        </p:grpSpPr>
        <p:sp>
          <p:nvSpPr>
            <p:cNvPr id="88" name="Rectangle 87"/>
            <p:cNvSpPr/>
            <p:nvPr/>
          </p:nvSpPr>
          <p:spPr>
            <a:xfrm>
              <a:off x="707923" y="5946377"/>
              <a:ext cx="1434266" cy="387183"/>
            </a:xfrm>
            <a:prstGeom prst="rect">
              <a:avLst/>
            </a:prstGeom>
            <a:solidFill>
              <a:srgbClr val="FFC0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5607676" y="5983492"/>
              <a:ext cx="1837610" cy="387183"/>
            </a:xfrm>
            <a:prstGeom prst="rect">
              <a:avLst/>
            </a:prstGeom>
            <a:solidFill>
              <a:srgbClr val="FFC0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2674994" y="4977089"/>
              <a:ext cx="1554480" cy="274320"/>
            </a:xfrm>
            <a:prstGeom prst="rect">
              <a:avLst/>
            </a:prstGeom>
            <a:solidFill>
              <a:srgbClr val="FFC0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rPr>
                <a:t>Participated earlier in SAVI</a:t>
              </a:r>
              <a:endParaRPr lang="en-US" sz="900" dirty="0">
                <a:solidFill>
                  <a:schemeClr val="tx1"/>
                </a:solidFill>
              </a:endParaRPr>
            </a:p>
          </p:txBody>
        </p:sp>
      </p:grpSp>
      <p:sp>
        <p:nvSpPr>
          <p:cNvPr id="99" name="Date Placeholder 3"/>
          <p:cNvSpPr>
            <a:spLocks noGrp="1"/>
          </p:cNvSpPr>
          <p:nvPr>
            <p:ph type="dt" sz="half" idx="10"/>
          </p:nvPr>
        </p:nvSpPr>
        <p:spPr>
          <a:xfrm>
            <a:off x="457200" y="6412050"/>
            <a:ext cx="2133600" cy="365125"/>
          </a:xfrm>
        </p:spPr>
        <p:txBody>
          <a:bodyPr/>
          <a:lstStyle/>
          <a:p>
            <a:r>
              <a:rPr lang="en-US" dirty="0" smtClean="0"/>
              <a:t>Jan 26, 2015</a:t>
            </a:r>
            <a:endParaRPr lang="en-US" dirty="0"/>
          </a:p>
        </p:txBody>
      </p:sp>
      <p:sp>
        <p:nvSpPr>
          <p:cNvPr id="103" name="Slide Number Placeholder 4"/>
          <p:cNvSpPr>
            <a:spLocks noGrp="1"/>
          </p:cNvSpPr>
          <p:nvPr>
            <p:ph type="sldNum" sz="quarter" idx="12"/>
          </p:nvPr>
        </p:nvSpPr>
        <p:spPr>
          <a:xfrm>
            <a:off x="6553200" y="6412050"/>
            <a:ext cx="2133600" cy="365125"/>
          </a:xfrm>
        </p:spPr>
        <p:txBody>
          <a:bodyPr/>
          <a:lstStyle/>
          <a:p>
            <a:r>
              <a:rPr lang="en-US" dirty="0" smtClean="0"/>
              <a:t>24</a:t>
            </a:r>
            <a:endParaRPr lang="en-US" dirty="0"/>
          </a:p>
        </p:txBody>
      </p:sp>
      <p:sp>
        <p:nvSpPr>
          <p:cNvPr id="105" name="Footer Placeholder 5"/>
          <p:cNvSpPr>
            <a:spLocks noGrp="1"/>
          </p:cNvSpPr>
          <p:nvPr>
            <p:ph type="ftr" sz="quarter" idx="3"/>
          </p:nvPr>
        </p:nvSpPr>
        <p:spPr>
          <a:xfrm>
            <a:off x="1749255" y="6412050"/>
            <a:ext cx="6496834" cy="365125"/>
          </a:xfrm>
        </p:spPr>
        <p:txBody>
          <a:bodyPr/>
          <a:lstStyle/>
          <a:p>
            <a:r>
              <a:rPr lang="en-US" dirty="0" smtClean="0"/>
              <a:t>Used with SAVI permission </a:t>
            </a:r>
            <a:r>
              <a:rPr lang="en-US" dirty="0" smtClean="0">
                <a:solidFill>
                  <a:srgbClr val="500000"/>
                </a:solidFill>
              </a:rPr>
              <a:t>© AVSI</a:t>
            </a:r>
            <a:endParaRPr lang="en-US" dirty="0"/>
          </a:p>
        </p:txBody>
      </p:sp>
    </p:spTree>
    <p:extLst>
      <p:ext uri="{BB962C8B-B14F-4D97-AF65-F5344CB8AC3E}">
        <p14:creationId xmlns:p14="http://schemas.microsoft.com/office/powerpoint/2010/main" xmlns="" val="1663319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55606" y="4522037"/>
            <a:ext cx="1845440" cy="1769127"/>
            <a:chOff x="5525606" y="4450787"/>
            <a:chExt cx="1845440" cy="1769127"/>
          </a:xfrm>
        </p:grpSpPr>
        <p:pic>
          <p:nvPicPr>
            <p:cNvPr id="24" name="Picture 3"/>
            <p:cNvPicPr>
              <a:picLocks noChangeAspect="1" noChangeArrowheads="1"/>
            </p:cNvPicPr>
            <p:nvPr/>
          </p:nvPicPr>
          <p:blipFill>
            <a:blip r:embed="rId3" cstate="print"/>
            <a:srcRect/>
            <a:stretch>
              <a:fillRect/>
            </a:stretch>
          </p:blipFill>
          <p:spPr bwMode="auto">
            <a:xfrm>
              <a:off x="5632592" y="4450787"/>
              <a:ext cx="1541336" cy="1657350"/>
            </a:xfrm>
            <a:prstGeom prst="rect">
              <a:avLst/>
            </a:prstGeom>
            <a:noFill/>
            <a:ln w="9525">
              <a:noFill/>
              <a:round/>
              <a:headEnd/>
              <a:tailEnd/>
            </a:ln>
          </p:spPr>
        </p:pic>
        <p:sp>
          <p:nvSpPr>
            <p:cNvPr id="3" name="TextBox 2"/>
            <p:cNvSpPr txBox="1"/>
            <p:nvPr/>
          </p:nvSpPr>
          <p:spPr>
            <a:xfrm rot="17639382">
              <a:off x="5284514" y="5232630"/>
              <a:ext cx="851515"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srgbClr val="500000"/>
                  </a:solidFill>
                  <a:latin typeface="Arial"/>
                </a:rPr>
                <a:t>Proofs</a:t>
              </a:r>
              <a:endParaRPr lang="en-US" sz="1800" b="0" dirty="0">
                <a:solidFill>
                  <a:srgbClr val="500000"/>
                </a:solidFill>
                <a:latin typeface="Arial"/>
              </a:endParaRPr>
            </a:p>
          </p:txBody>
        </p:sp>
        <p:sp>
          <p:nvSpPr>
            <p:cNvPr id="11" name="TextBox 10"/>
            <p:cNvSpPr txBox="1"/>
            <p:nvPr/>
          </p:nvSpPr>
          <p:spPr>
            <a:xfrm rot="4177711">
              <a:off x="6440022" y="5288890"/>
              <a:ext cx="1492716"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srgbClr val="500000"/>
                  </a:solidFill>
                  <a:latin typeface="Arial"/>
                </a:rPr>
                <a:t>Components</a:t>
              </a:r>
              <a:endParaRPr lang="en-US" sz="1800" b="0" dirty="0">
                <a:solidFill>
                  <a:srgbClr val="500000"/>
                </a:solidFill>
                <a:latin typeface="Arial"/>
              </a:endParaRPr>
            </a:p>
          </p:txBody>
        </p:sp>
        <p:sp>
          <p:nvSpPr>
            <p:cNvPr id="12" name="TextBox 11"/>
            <p:cNvSpPr txBox="1"/>
            <p:nvPr/>
          </p:nvSpPr>
          <p:spPr>
            <a:xfrm rot="16200000">
              <a:off x="5805604" y="5288986"/>
              <a:ext cx="928459"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srgbClr val="500000"/>
                  </a:solidFill>
                  <a:latin typeface="Arial"/>
                </a:rPr>
                <a:t>Models</a:t>
              </a:r>
              <a:endParaRPr lang="en-US" sz="1800" b="0" dirty="0">
                <a:solidFill>
                  <a:srgbClr val="500000"/>
                </a:solidFill>
                <a:latin typeface="Arial"/>
              </a:endParaRPr>
            </a:p>
          </p:txBody>
        </p:sp>
      </p:grpSp>
      <p:sp>
        <p:nvSpPr>
          <p:cNvPr id="2" name="Title 1"/>
          <p:cNvSpPr>
            <a:spLocks noGrp="1"/>
          </p:cNvSpPr>
          <p:nvPr>
            <p:ph type="title"/>
          </p:nvPr>
        </p:nvSpPr>
        <p:spPr/>
        <p:txBody>
          <a:bodyPr>
            <a:normAutofit/>
          </a:bodyPr>
          <a:lstStyle/>
          <a:p>
            <a:r>
              <a:rPr lang="en-US" dirty="0" smtClean="0"/>
              <a:t>SAVI Objective and Themes</a:t>
            </a:r>
            <a:endParaRPr lang="en-US" dirty="0"/>
          </a:p>
        </p:txBody>
      </p:sp>
      <p:graphicFrame>
        <p:nvGraphicFramePr>
          <p:cNvPr id="25" name="Table 24"/>
          <p:cNvGraphicFramePr>
            <a:graphicFrameLocks noGrp="1"/>
          </p:cNvGraphicFramePr>
          <p:nvPr>
            <p:extLst>
              <p:ext uri="{D42A27DB-BD31-4B8C-83A1-F6EECF244321}">
                <p14:modId xmlns="" xmlns:p14="http://schemas.microsoft.com/office/powerpoint/2010/main" val="4044835994"/>
              </p:ext>
            </p:extLst>
          </p:nvPr>
        </p:nvGraphicFramePr>
        <p:xfrm>
          <a:off x="1680634" y="73031"/>
          <a:ext cx="6908615" cy="304800"/>
        </p:xfrm>
        <a:graphic>
          <a:graphicData uri="http://schemas.openxmlformats.org/drawingml/2006/table">
            <a:tbl>
              <a:tblPr>
                <a:tableStyleId>{5C22544A-7EE6-4342-B048-85BDC9FD1C3A}</a:tableStyleId>
              </a:tblPr>
              <a:tblGrid>
                <a:gridCol w="1323823"/>
                <a:gridCol w="1439623"/>
                <a:gridCol w="1381723"/>
                <a:gridCol w="1381723"/>
                <a:gridCol w="1381723"/>
              </a:tblGrid>
              <a:tr h="259080">
                <a:tc>
                  <a:txBody>
                    <a:bodyPr/>
                    <a:lstStyle/>
                    <a:p>
                      <a:pPr marL="0" algn="ctr" defTabSz="457200" rtl="0" eaLnBrk="1" latinLnBrk="0" hangingPunct="1"/>
                      <a:r>
                        <a:rPr lang="en-US" sz="1400" b="1" kern="1200" dirty="0" smtClean="0">
                          <a:solidFill>
                            <a:srgbClr val="00FF00"/>
                          </a:solidFill>
                          <a:latin typeface="+mn-lt"/>
                          <a:ea typeface="+mn-ea"/>
                          <a:cs typeface="+mn-cs"/>
                        </a:rPr>
                        <a:t>SAVI</a:t>
                      </a:r>
                      <a:endParaRPr lang="en-US" sz="1400" b="1" kern="1200" dirty="0">
                        <a:solidFill>
                          <a:srgbClr val="00FF00"/>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1400" b="0" kern="1200" dirty="0" smtClean="0">
                          <a:solidFill>
                            <a:schemeClr val="tx1">
                              <a:lumMod val="75000"/>
                              <a:lumOff val="25000"/>
                            </a:schemeClr>
                          </a:solidFill>
                          <a:latin typeface="+mn-lt"/>
                          <a:ea typeface="+mn-ea"/>
                          <a:cs typeface="+mn-cs"/>
                        </a:rPr>
                        <a:t>Domain Model</a:t>
                      </a:r>
                      <a:endParaRPr lang="en-US" sz="1400" b="0" kern="1200" dirty="0">
                        <a:solidFill>
                          <a:schemeClr val="tx1">
                            <a:lumMod val="75000"/>
                            <a:lumOff val="2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Models</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Safety</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Future</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3" name="Content Placeholder 2"/>
          <p:cNvSpPr txBox="1">
            <a:spLocks/>
          </p:cNvSpPr>
          <p:nvPr/>
        </p:nvSpPr>
        <p:spPr>
          <a:xfrm>
            <a:off x="368636" y="1164687"/>
            <a:ext cx="8704114" cy="5016657"/>
          </a:xfrm>
          <a:prstGeom prst="rect">
            <a:avLst/>
          </a:prstGeom>
          <a:noFill/>
        </p:spPr>
        <p:txBody>
          <a:bodyPr/>
          <a:lstStyle>
            <a:lvl1pPr marL="342900" indent="-342900" algn="l" defTabSz="457200" rtl="0" eaLnBrk="1" latinLnBrk="0" hangingPunct="1">
              <a:spcBef>
                <a:spcPct val="20000"/>
              </a:spcBef>
              <a:buClr>
                <a:schemeClr val="accent1"/>
              </a:buClr>
              <a:buFont typeface="Wingdings" pitchFamily="2" charset="2"/>
              <a:buChar char="n"/>
              <a:defRPr sz="2800" b="1" kern="1200">
                <a:solidFill>
                  <a:schemeClr val="tx1"/>
                </a:solidFill>
                <a:latin typeface="Arial"/>
                <a:ea typeface="+mn-ea"/>
                <a:cs typeface="+mn-cs"/>
              </a:defRPr>
            </a:lvl1pPr>
            <a:lvl2pPr marL="742950" indent="-285750" algn="l" defTabSz="457200" rtl="0" eaLnBrk="1" latinLnBrk="0" hangingPunct="1">
              <a:spcBef>
                <a:spcPct val="20000"/>
              </a:spcBef>
              <a:buClr>
                <a:srgbClr val="7030A0"/>
              </a:buClr>
              <a:buFont typeface="Wingdings" pitchFamily="2" charset="2"/>
              <a:buChar char=""/>
              <a:defRPr sz="2400" b="1" i="1" kern="1200">
                <a:solidFill>
                  <a:schemeClr val="tx1"/>
                </a:solidFill>
                <a:latin typeface="Arial"/>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u"/>
              <a:defRPr sz="2000" kern="1200">
                <a:solidFill>
                  <a:schemeClr val="tx1"/>
                </a:solidFill>
                <a:latin typeface="Arial"/>
                <a:ea typeface="+mn-ea"/>
                <a:cs typeface="+mn-cs"/>
              </a:defRPr>
            </a:lvl3pPr>
            <a:lvl4pPr marL="1600200" indent="-228600" algn="l" defTabSz="457200" rtl="0" eaLnBrk="1" latinLnBrk="0" hangingPunct="1">
              <a:spcBef>
                <a:spcPct val="20000"/>
              </a:spcBef>
              <a:buClr>
                <a:schemeClr val="accent2">
                  <a:lumMod val="75000"/>
                </a:schemeClr>
              </a:buClr>
              <a:buFont typeface="Wingdings" pitchFamily="2" charset="2"/>
              <a:buChar char="v"/>
              <a:defRPr sz="1800" i="1" kern="1200">
                <a:solidFill>
                  <a:schemeClr val="tx1"/>
                </a:solidFill>
                <a:latin typeface="Arial"/>
                <a:ea typeface="+mn-ea"/>
                <a:cs typeface="+mn-cs"/>
              </a:defRPr>
            </a:lvl4pPr>
            <a:lvl5pPr marL="2057400" indent="-228600" algn="l" defTabSz="457200" rtl="0" eaLnBrk="1" latinLnBrk="0" hangingPunct="1">
              <a:spcBef>
                <a:spcPct val="20000"/>
              </a:spcBef>
              <a:buClr>
                <a:schemeClr val="accent6">
                  <a:lumMod val="60000"/>
                  <a:lumOff val="40000"/>
                </a:schemeClr>
              </a:buClr>
              <a:buFont typeface="Wingdings" pitchFamily="2" charset="2"/>
              <a:buChar char="Ø"/>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80000"/>
              </a:lnSpc>
              <a:spcBef>
                <a:spcPts val="600"/>
              </a:spcBef>
              <a:spcAft>
                <a:spcPts val="0"/>
              </a:spcAft>
              <a:buClrTx/>
              <a:buFont typeface="Arial"/>
              <a:buChar char="•"/>
            </a:pPr>
            <a:r>
              <a:rPr lang="en-US" sz="2600" dirty="0">
                <a:solidFill>
                  <a:srgbClr val="500000"/>
                </a:solidFill>
              </a:rPr>
              <a:t>Reduce costs/development time through early and continuous model-based virtual integration</a:t>
            </a:r>
          </a:p>
          <a:p>
            <a:pPr marL="571500" lvl="1" indent="-204788" fontAlgn="auto">
              <a:spcBef>
                <a:spcPts val="0"/>
              </a:spcBef>
              <a:spcAft>
                <a:spcPts val="0"/>
              </a:spcAft>
              <a:buClrTx/>
              <a:buFont typeface="Arial" panose="020B0604020202020204" pitchFamily="34" charset="0"/>
              <a:buChar char="-"/>
            </a:pPr>
            <a:r>
              <a:rPr lang="en-US" dirty="0" smtClean="0">
                <a:solidFill>
                  <a:srgbClr val="500000"/>
                </a:solidFill>
                <a:effectLst>
                  <a:outerShdw blurRad="38100" dist="38100" dir="2700000" algn="tl">
                    <a:srgbClr val="000000">
                      <a:alpha val="43137"/>
                    </a:srgbClr>
                  </a:outerShdw>
                </a:effectLst>
              </a:rPr>
              <a:t>S</a:t>
            </a:r>
            <a:r>
              <a:rPr lang="en-US" dirty="0" smtClean="0">
                <a:solidFill>
                  <a:srgbClr val="500000"/>
                </a:solidFill>
              </a:rPr>
              <a:t>hift  to new paradigm</a:t>
            </a:r>
            <a:r>
              <a:rPr lang="en-US" sz="1800" dirty="0" smtClean="0">
                <a:solidFill>
                  <a:srgbClr val="500000"/>
                </a:solidFill>
              </a:rPr>
              <a:t> </a:t>
            </a:r>
          </a:p>
          <a:p>
            <a:pPr marL="925830" lvl="2" indent="-285750" fontAlgn="auto">
              <a:spcBef>
                <a:spcPts val="0"/>
              </a:spcBef>
              <a:spcAft>
                <a:spcPts val="0"/>
              </a:spcAft>
              <a:buClr>
                <a:srgbClr val="2E6427">
                  <a:lumMod val="75000"/>
                </a:srgbClr>
              </a:buClr>
              <a:buFont typeface="Arial" panose="020B0604020202020204" pitchFamily="34" charset="0"/>
              <a:buChar char="•"/>
            </a:pPr>
            <a:r>
              <a:rPr lang="en-US" sz="1800" b="0" dirty="0" smtClean="0">
                <a:solidFill>
                  <a:srgbClr val="500000"/>
                </a:solidFill>
              </a:rPr>
              <a:t>Systems engineering in cross-domain context</a:t>
            </a:r>
          </a:p>
          <a:p>
            <a:pPr marL="925830" lvl="2" indent="-285750" fontAlgn="auto">
              <a:spcBef>
                <a:spcPts val="0"/>
              </a:spcBef>
              <a:spcAft>
                <a:spcPts val="0"/>
              </a:spcAft>
              <a:buClr>
                <a:srgbClr val="2E6427">
                  <a:lumMod val="75000"/>
                </a:srgbClr>
              </a:buClr>
              <a:buFont typeface="Arial" panose="020B0604020202020204" pitchFamily="34" charset="0"/>
              <a:buChar char="•"/>
            </a:pPr>
            <a:r>
              <a:rPr lang="en-US" sz="1800" b="0" dirty="0" smtClean="0">
                <a:solidFill>
                  <a:srgbClr val="500000"/>
                </a:solidFill>
              </a:rPr>
              <a:t>Models provide basis for improvements  </a:t>
            </a:r>
          </a:p>
          <a:p>
            <a:pPr marL="925830" lvl="2" indent="-285750" fontAlgn="auto">
              <a:spcBef>
                <a:spcPts val="0"/>
              </a:spcBef>
              <a:spcAft>
                <a:spcPts val="300"/>
              </a:spcAft>
              <a:buClr>
                <a:srgbClr val="2E6427">
                  <a:lumMod val="75000"/>
                </a:srgbClr>
              </a:buClr>
              <a:buFont typeface="Arial" panose="020B0604020202020204" pitchFamily="34" charset="0"/>
              <a:buChar char="•"/>
            </a:pPr>
            <a:r>
              <a:rPr lang="en-US" sz="1800" b="0" dirty="0" smtClean="0">
                <a:solidFill>
                  <a:srgbClr val="500000"/>
                </a:solidFill>
              </a:rPr>
              <a:t>Models promote consistency – “absence </a:t>
            </a:r>
            <a:r>
              <a:rPr lang="en-US" sz="1800" b="0" dirty="0">
                <a:solidFill>
                  <a:srgbClr val="500000"/>
                </a:solidFill>
              </a:rPr>
              <a:t>of </a:t>
            </a:r>
            <a:r>
              <a:rPr lang="en-US" sz="1800" b="0" dirty="0" smtClean="0">
                <a:solidFill>
                  <a:srgbClr val="500000"/>
                </a:solidFill>
              </a:rPr>
              <a:t>contradictions”</a:t>
            </a:r>
          </a:p>
          <a:p>
            <a:pPr marL="571500" lvl="1" indent="-204788" fontAlgn="auto">
              <a:spcBef>
                <a:spcPts val="0"/>
              </a:spcBef>
              <a:spcAft>
                <a:spcPts val="300"/>
              </a:spcAft>
              <a:buClrTx/>
              <a:buFont typeface="Arial" panose="020B0604020202020204" pitchFamily="34" charset="0"/>
              <a:buChar char="-"/>
            </a:pPr>
            <a:r>
              <a:rPr lang="en-US" dirty="0" smtClean="0">
                <a:solidFill>
                  <a:srgbClr val="500000"/>
                </a:solidFill>
                <a:effectLst>
                  <a:outerShdw blurRad="38100" dist="38100" dir="2700000" algn="tl">
                    <a:srgbClr val="000000">
                      <a:alpha val="43137"/>
                    </a:srgbClr>
                  </a:outerShdw>
                </a:effectLst>
              </a:rPr>
              <a:t>A</a:t>
            </a:r>
            <a:r>
              <a:rPr lang="en-US" dirty="0" smtClean="0">
                <a:solidFill>
                  <a:srgbClr val="500000"/>
                </a:solidFill>
              </a:rPr>
              <a:t>rchitecture-centric approach – </a:t>
            </a:r>
            <a:r>
              <a:rPr lang="en-US" sz="1800" dirty="0">
                <a:solidFill>
                  <a:srgbClr val="500000"/>
                </a:solidFill>
              </a:rPr>
              <a:t>start with models</a:t>
            </a:r>
          </a:p>
          <a:p>
            <a:pPr marL="925830" lvl="2" indent="-285750" fontAlgn="auto">
              <a:spcBef>
                <a:spcPts val="0"/>
              </a:spcBef>
              <a:spcAft>
                <a:spcPts val="0"/>
              </a:spcAft>
              <a:buClr>
                <a:srgbClr val="2E6427">
                  <a:lumMod val="75000"/>
                </a:srgbClr>
              </a:buClr>
              <a:buFont typeface="Arial" panose="020B0604020202020204" pitchFamily="34" charset="0"/>
              <a:buChar char="•"/>
            </a:pPr>
            <a:r>
              <a:rPr lang="en-US" sz="1800" b="0" dirty="0">
                <a:solidFill>
                  <a:srgbClr val="500000"/>
                </a:solidFill>
              </a:rPr>
              <a:t>Meld with requirements for traceability</a:t>
            </a:r>
          </a:p>
          <a:p>
            <a:pPr marL="925830" lvl="2" indent="-285750" fontAlgn="auto">
              <a:spcBef>
                <a:spcPts val="0"/>
              </a:spcBef>
              <a:spcAft>
                <a:spcPts val="600"/>
              </a:spcAft>
              <a:buClr>
                <a:srgbClr val="2E6427">
                  <a:lumMod val="75000"/>
                </a:srgbClr>
              </a:buClr>
              <a:buFont typeface="Arial" panose="020B0604020202020204" pitchFamily="34" charset="0"/>
              <a:buChar char="•"/>
            </a:pPr>
            <a:r>
              <a:rPr lang="en-US" sz="1800" b="0" dirty="0">
                <a:solidFill>
                  <a:srgbClr val="500000"/>
                </a:solidFill>
              </a:rPr>
              <a:t>Facilitate trade studies</a:t>
            </a:r>
          </a:p>
          <a:p>
            <a:pPr marL="576072" lvl="1" indent="-201168" fontAlgn="auto">
              <a:spcBef>
                <a:spcPts val="0"/>
              </a:spcBef>
              <a:spcAft>
                <a:spcPts val="0"/>
              </a:spcAft>
              <a:buClrTx/>
              <a:buFont typeface="Arial" panose="020B0604020202020204" pitchFamily="34" charset="0"/>
              <a:buChar char="-"/>
            </a:pPr>
            <a:r>
              <a:rPr lang="en-US" dirty="0" smtClean="0">
                <a:solidFill>
                  <a:srgbClr val="500000"/>
                </a:solidFill>
                <a:effectLst>
                  <a:outerShdw blurRad="38100" dist="38100" dir="2700000" algn="tl">
                    <a:srgbClr val="000000">
                      <a:alpha val="43137"/>
                    </a:srgbClr>
                  </a:outerShdw>
                </a:effectLst>
              </a:rPr>
              <a:t>V</a:t>
            </a:r>
            <a:r>
              <a:rPr lang="en-US" dirty="0" smtClean="0">
                <a:solidFill>
                  <a:srgbClr val="500000"/>
                </a:solidFill>
              </a:rPr>
              <a:t>irtual Integration – </a:t>
            </a:r>
            <a:r>
              <a:rPr lang="en-US" sz="1800" dirty="0" smtClean="0">
                <a:solidFill>
                  <a:srgbClr val="500000"/>
                </a:solidFill>
              </a:rPr>
              <a:t>early and continuous integrated analysis</a:t>
            </a:r>
          </a:p>
          <a:p>
            <a:pPr marL="925830" lvl="2" indent="-285750" fontAlgn="auto">
              <a:spcBef>
                <a:spcPts val="0"/>
              </a:spcBef>
              <a:spcAft>
                <a:spcPts val="0"/>
              </a:spcAft>
              <a:buClr>
                <a:srgbClr val="2E6427">
                  <a:lumMod val="75000"/>
                </a:srgbClr>
              </a:buClr>
              <a:buFont typeface="Arial" panose="020B0604020202020204" pitchFamily="34" charset="0"/>
              <a:buChar char="•"/>
            </a:pPr>
            <a:r>
              <a:rPr lang="en-US" sz="1800" b="0" dirty="0">
                <a:solidFill>
                  <a:srgbClr val="500000"/>
                </a:solidFill>
              </a:rPr>
              <a:t>Proof-based (consistency checked)</a:t>
            </a:r>
          </a:p>
          <a:p>
            <a:pPr marL="925830" lvl="2" indent="-285750" fontAlgn="auto">
              <a:spcBef>
                <a:spcPts val="0"/>
              </a:spcBef>
              <a:spcAft>
                <a:spcPts val="0"/>
              </a:spcAft>
              <a:buClr>
                <a:srgbClr val="2E6427">
                  <a:lumMod val="75000"/>
                </a:srgbClr>
              </a:buClr>
              <a:buFont typeface="Arial" panose="020B0604020202020204" pitchFamily="34" charset="0"/>
              <a:buChar char="•"/>
            </a:pPr>
            <a:r>
              <a:rPr lang="en-US" sz="1800" b="0" dirty="0">
                <a:solidFill>
                  <a:srgbClr val="500000"/>
                </a:solidFill>
              </a:rPr>
              <a:t>Component-based (hierarchical models)</a:t>
            </a:r>
          </a:p>
          <a:p>
            <a:pPr marL="925830" lvl="2" indent="-285750" fontAlgn="auto">
              <a:spcBef>
                <a:spcPts val="0"/>
              </a:spcBef>
              <a:spcAft>
                <a:spcPts val="0"/>
              </a:spcAft>
              <a:buClr>
                <a:srgbClr val="2E6427">
                  <a:lumMod val="75000"/>
                </a:srgbClr>
              </a:buClr>
              <a:buFont typeface="Arial" panose="020B0604020202020204" pitchFamily="34" charset="0"/>
              <a:buChar char="•"/>
            </a:pPr>
            <a:r>
              <a:rPr lang="en-US" sz="1800" b="0" dirty="0">
                <a:solidFill>
                  <a:srgbClr val="500000"/>
                </a:solidFill>
              </a:rPr>
              <a:t>Model-based (annotated models)</a:t>
            </a:r>
          </a:p>
          <a:p>
            <a:pPr marL="914400" lvl="2" indent="-274320" fontAlgn="auto">
              <a:spcBef>
                <a:spcPts val="0"/>
              </a:spcBef>
              <a:spcAft>
                <a:spcPts val="0"/>
              </a:spcAft>
              <a:buClr>
                <a:srgbClr val="2E6427">
                  <a:lumMod val="75000"/>
                </a:srgbClr>
              </a:buClr>
            </a:pPr>
            <a:endParaRPr lang="en-US" sz="1800" b="0" dirty="0" smtClean="0">
              <a:solidFill>
                <a:srgbClr val="500000"/>
              </a:solidFill>
            </a:endParaRPr>
          </a:p>
          <a:p>
            <a:pPr marL="914400" lvl="2" indent="-274320" fontAlgn="auto">
              <a:spcBef>
                <a:spcPts val="0"/>
              </a:spcBef>
              <a:spcAft>
                <a:spcPts val="0"/>
              </a:spcAft>
              <a:buClr>
                <a:srgbClr val="2E6427">
                  <a:lumMod val="75000"/>
                </a:srgbClr>
              </a:buClr>
            </a:pPr>
            <a:endParaRPr lang="en-US" sz="1800" b="0" dirty="0" smtClean="0">
              <a:solidFill>
                <a:srgbClr val="500000"/>
              </a:solidFill>
            </a:endParaRPr>
          </a:p>
        </p:txBody>
      </p:sp>
      <p:sp>
        <p:nvSpPr>
          <p:cNvPr id="4" name="Bevel 3"/>
          <p:cNvSpPr/>
          <p:nvPr/>
        </p:nvSpPr>
        <p:spPr>
          <a:xfrm>
            <a:off x="1385185" y="5491245"/>
            <a:ext cx="5289520" cy="628767"/>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400" i="1" dirty="0">
                <a:solidFill>
                  <a:srgbClr val="800000"/>
                </a:solidFill>
              </a:rPr>
              <a:t>Integrate, analyze … then build</a:t>
            </a:r>
            <a:r>
              <a:rPr lang="en-US" sz="2400" i="1" dirty="0" smtClean="0">
                <a:solidFill>
                  <a:srgbClr val="800000"/>
                </a:solidFill>
              </a:rPr>
              <a:t>”</a:t>
            </a:r>
            <a:endParaRPr lang="en-US" sz="2400" i="1" dirty="0">
              <a:solidFill>
                <a:srgbClr val="800000"/>
              </a:solidFill>
            </a:endParaRPr>
          </a:p>
        </p:txBody>
      </p:sp>
      <p:sp>
        <p:nvSpPr>
          <p:cNvPr id="14" name="Date Placeholder 3"/>
          <p:cNvSpPr>
            <a:spLocks noGrp="1"/>
          </p:cNvSpPr>
          <p:nvPr>
            <p:ph type="dt" sz="half" idx="10"/>
          </p:nvPr>
        </p:nvSpPr>
        <p:spPr>
          <a:xfrm>
            <a:off x="457200" y="6392110"/>
            <a:ext cx="2133600" cy="365125"/>
          </a:xfrm>
        </p:spPr>
        <p:txBody>
          <a:bodyPr anchor="ctr"/>
          <a:lstStyle/>
          <a:p>
            <a:r>
              <a:rPr lang="en-US" dirty="0" smtClean="0">
                <a:solidFill>
                  <a:srgbClr val="500000"/>
                </a:solidFill>
              </a:rPr>
              <a:t>Jan 26, 2015</a:t>
            </a:r>
            <a:endParaRPr lang="en-US" dirty="0">
              <a:solidFill>
                <a:srgbClr val="500000"/>
              </a:solidFill>
            </a:endParaRPr>
          </a:p>
        </p:txBody>
      </p:sp>
      <p:sp>
        <p:nvSpPr>
          <p:cNvPr id="15" name="Slide Number Placeholder 4"/>
          <p:cNvSpPr>
            <a:spLocks noGrp="1"/>
          </p:cNvSpPr>
          <p:nvPr>
            <p:ph type="sldNum" sz="quarter" idx="12"/>
          </p:nvPr>
        </p:nvSpPr>
        <p:spPr>
          <a:xfrm>
            <a:off x="6553200" y="6392110"/>
            <a:ext cx="2133600" cy="365125"/>
          </a:xfrm>
        </p:spPr>
        <p:txBody>
          <a:bodyPr anchor="ctr"/>
          <a:lstStyle/>
          <a:p>
            <a:fld id="{7752658E-D922-2744-8F1B-96610776A3A4}" type="slidenum">
              <a:rPr lang="en-US" smtClean="0">
                <a:solidFill>
                  <a:srgbClr val="500000"/>
                </a:solidFill>
              </a:rPr>
              <a:pPr/>
              <a:t>24</a:t>
            </a:fld>
            <a:endParaRPr lang="en-US" dirty="0">
              <a:solidFill>
                <a:srgbClr val="500000"/>
              </a:solidFill>
            </a:endParaRPr>
          </a:p>
        </p:txBody>
      </p:sp>
      <p:sp>
        <p:nvSpPr>
          <p:cNvPr id="16" name="Footer Placeholder 5"/>
          <p:cNvSpPr>
            <a:spLocks noGrp="1"/>
          </p:cNvSpPr>
          <p:nvPr>
            <p:ph type="ftr" sz="quarter" idx="3"/>
          </p:nvPr>
        </p:nvSpPr>
        <p:spPr>
          <a:xfrm>
            <a:off x="2688571" y="6392110"/>
            <a:ext cx="3784581" cy="365125"/>
          </a:xfrm>
        </p:spPr>
        <p:txBody>
          <a:bodyPr anchor="ctr"/>
          <a:lstStyle/>
          <a:p>
            <a:r>
              <a:rPr lang="en-US" dirty="0" smtClean="0">
                <a:solidFill>
                  <a:srgbClr val="500000"/>
                </a:solidFill>
              </a:rPr>
              <a:t>Used with SAVI permission © AVSI</a:t>
            </a:r>
          </a:p>
        </p:txBody>
      </p:sp>
    </p:spTree>
    <p:extLst>
      <p:ext uri="{BB962C8B-B14F-4D97-AF65-F5344CB8AC3E}">
        <p14:creationId xmlns="" xmlns:p14="http://schemas.microsoft.com/office/powerpoint/2010/main" val="174066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1058863" y="5391400"/>
            <a:ext cx="7413625" cy="1058862"/>
          </a:xfrm>
          <a:prstGeom prst="rect">
            <a:avLst/>
          </a:prstGeom>
          <a:noFill/>
          <a:ln w="9525">
            <a:noFill/>
            <a:round/>
            <a:headEnd/>
            <a:tailEnd/>
          </a:ln>
        </p:spPr>
        <p:txBody>
          <a:bodyPr lIns="0" tIns="0" rIns="0" bIns="0"/>
          <a:lstStyle/>
          <a:p>
            <a:pPr marL="331788" indent="-331788" defTabSz="457200" eaLnBrk="0" hangingPunct="0">
              <a:lnSpc>
                <a:spcPct val="80000"/>
              </a:lnSpc>
              <a:spcBef>
                <a:spcPts val="800"/>
              </a:spcBef>
              <a:buClr>
                <a:srgbClr val="000000"/>
              </a:buClr>
              <a:buSzPct val="100000"/>
              <a:buFont typeface="Times New Roman" pitchFamily="18" charset="0"/>
              <a:buNone/>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endParaRPr lang="en-US" b="0" dirty="0" smtClean="0">
              <a:solidFill>
                <a:srgbClr val="000000"/>
              </a:solidFill>
              <a:latin typeface="Lucida Sans Unicode" pitchFamily="34" charset="0"/>
              <a:ea typeface="Arial Unicode MS" pitchFamily="34" charset="-128"/>
              <a:cs typeface="Arial Unicode MS" pitchFamily="34" charset="-128"/>
            </a:endParaRPr>
          </a:p>
          <a:p>
            <a:pPr marL="331788" indent="-331788" defTabSz="457200" eaLnBrk="0" hangingPunct="0">
              <a:lnSpc>
                <a:spcPct val="80000"/>
              </a:lnSpc>
              <a:spcBef>
                <a:spcPts val="800"/>
              </a:spcBef>
              <a:buClr>
                <a:srgbClr val="0000FF"/>
              </a:buClr>
              <a:buSzPct val="100000"/>
              <a:buFont typeface="Wingdings" pitchFamily="2" charset="2"/>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b="0" dirty="0" smtClean="0">
                <a:solidFill>
                  <a:srgbClr val="000000"/>
                </a:solidFill>
                <a:latin typeface="Lucida Sans Unicode" pitchFamily="34" charset="0"/>
                <a:ea typeface="Arial Unicode MS" pitchFamily="34" charset="-128"/>
                <a:cs typeface="Arial Unicode MS" pitchFamily="34" charset="-128"/>
              </a:rPr>
              <a:t>Multi-tier system &amp; software architecture (in AADL)</a:t>
            </a:r>
          </a:p>
          <a:p>
            <a:pPr marL="331788" indent="-331788" defTabSz="457200" eaLnBrk="0" hangingPunct="0">
              <a:lnSpc>
                <a:spcPct val="80000"/>
              </a:lnSpc>
              <a:spcBef>
                <a:spcPts val="800"/>
              </a:spcBef>
              <a:buClr>
                <a:srgbClr val="0000FF"/>
              </a:buClr>
              <a:buSzPct val="100000"/>
              <a:buFont typeface="Wingdings" pitchFamily="2" charset="2"/>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b="0" dirty="0" smtClean="0">
                <a:solidFill>
                  <a:srgbClr val="000000"/>
                </a:solidFill>
                <a:latin typeface="Lucida Sans Unicode" pitchFamily="34" charset="0"/>
                <a:ea typeface="Arial Unicode MS" pitchFamily="34" charset="-128"/>
                <a:cs typeface="Arial Unicode MS" pitchFamily="34" charset="-128"/>
              </a:rPr>
              <a:t>Incremental end-to-end validation of system properties</a:t>
            </a:r>
          </a:p>
        </p:txBody>
      </p:sp>
      <p:pic>
        <p:nvPicPr>
          <p:cNvPr id="46084" name="Picture 3"/>
          <p:cNvPicPr>
            <a:picLocks noChangeAspect="1" noChangeArrowheads="1"/>
          </p:cNvPicPr>
          <p:nvPr/>
        </p:nvPicPr>
        <p:blipFill>
          <a:blip r:embed="rId3" cstate="print"/>
          <a:srcRect/>
          <a:stretch>
            <a:fillRect/>
          </a:stretch>
        </p:blipFill>
        <p:spPr bwMode="auto">
          <a:xfrm>
            <a:off x="457200" y="1295650"/>
            <a:ext cx="4019550" cy="2924175"/>
          </a:xfrm>
          <a:prstGeom prst="rect">
            <a:avLst/>
          </a:prstGeom>
          <a:noFill/>
          <a:ln w="9360">
            <a:solidFill>
              <a:srgbClr val="000000"/>
            </a:solidFill>
            <a:miter lim="800000"/>
            <a:headEnd/>
            <a:tailEnd/>
          </a:ln>
        </p:spPr>
      </p:pic>
      <p:pic>
        <p:nvPicPr>
          <p:cNvPr id="46085" name="Picture 4"/>
          <p:cNvPicPr>
            <a:picLocks noChangeAspect="1" noChangeArrowheads="1"/>
          </p:cNvPicPr>
          <p:nvPr/>
        </p:nvPicPr>
        <p:blipFill>
          <a:blip r:embed="rId4" cstate="print"/>
          <a:srcRect/>
          <a:stretch>
            <a:fillRect/>
          </a:stretch>
        </p:blipFill>
        <p:spPr bwMode="auto">
          <a:xfrm>
            <a:off x="4572000" y="1600450"/>
            <a:ext cx="3938588" cy="2600325"/>
          </a:xfrm>
          <a:prstGeom prst="rect">
            <a:avLst/>
          </a:prstGeom>
          <a:noFill/>
          <a:ln w="9360">
            <a:solidFill>
              <a:srgbClr val="000000"/>
            </a:solidFill>
            <a:miter lim="800000"/>
            <a:headEnd/>
            <a:tailEnd/>
          </a:ln>
        </p:spPr>
      </p:pic>
      <p:pic>
        <p:nvPicPr>
          <p:cNvPr id="46086" name="Picture 5"/>
          <p:cNvPicPr>
            <a:picLocks noChangeAspect="1" noChangeArrowheads="1"/>
          </p:cNvPicPr>
          <p:nvPr/>
        </p:nvPicPr>
        <p:blipFill>
          <a:blip r:embed="rId5" cstate="print"/>
          <a:srcRect/>
          <a:stretch>
            <a:fillRect/>
          </a:stretch>
        </p:blipFill>
        <p:spPr bwMode="auto">
          <a:xfrm>
            <a:off x="2209800" y="3734050"/>
            <a:ext cx="4662488" cy="1498600"/>
          </a:xfrm>
          <a:prstGeom prst="rect">
            <a:avLst/>
          </a:prstGeom>
          <a:noFill/>
          <a:ln w="9360">
            <a:solidFill>
              <a:srgbClr val="000000"/>
            </a:solidFill>
            <a:miter lim="800000"/>
            <a:headEnd/>
            <a:tailEnd/>
          </a:ln>
        </p:spPr>
      </p:pic>
      <p:sp>
        <p:nvSpPr>
          <p:cNvPr id="252935" name="AutoShape 7"/>
          <p:cNvSpPr>
            <a:spLocks noChangeArrowheads="1"/>
          </p:cNvSpPr>
          <p:nvPr/>
        </p:nvSpPr>
        <p:spPr bwMode="auto">
          <a:xfrm>
            <a:off x="3162300" y="1962400"/>
            <a:ext cx="4495800" cy="790575"/>
          </a:xfrm>
          <a:prstGeom prst="roundRect">
            <a:avLst>
              <a:gd name="adj" fmla="val 16667"/>
            </a:avLst>
          </a:prstGeom>
          <a:solidFill>
            <a:srgbClr val="CC6633"/>
          </a:solidFill>
          <a:ln w="9360">
            <a:solidFill>
              <a:srgbClr val="000000"/>
            </a:solidFill>
            <a:miter lim="800000"/>
            <a:headEnd/>
            <a:tailEnd/>
          </a:ln>
        </p:spPr>
        <p:txBody>
          <a:bodyPr lIns="90000" tIns="46800" rIns="90000" bIns="46800"/>
          <a:lstStyle/>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LRU/IMA System: (Tier 2)</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Hardware platform, software partitions</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Power, MIPS, RAM capacity &amp; budgets</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End-to-end flow latency</a:t>
            </a:r>
          </a:p>
        </p:txBody>
      </p:sp>
      <p:sp>
        <p:nvSpPr>
          <p:cNvPr id="252936" name="AutoShape 8"/>
          <p:cNvSpPr>
            <a:spLocks noChangeArrowheads="1"/>
          </p:cNvSpPr>
          <p:nvPr/>
        </p:nvSpPr>
        <p:spPr bwMode="auto">
          <a:xfrm>
            <a:off x="4572000" y="2752975"/>
            <a:ext cx="3962400" cy="735013"/>
          </a:xfrm>
          <a:prstGeom prst="roundRect">
            <a:avLst>
              <a:gd name="adj" fmla="val 16667"/>
            </a:avLst>
          </a:prstGeom>
          <a:solidFill>
            <a:srgbClr val="666600"/>
          </a:solidFill>
          <a:ln w="9360">
            <a:solidFill>
              <a:srgbClr val="000000"/>
            </a:solidFill>
            <a:miter lim="800000"/>
            <a:headEnd/>
            <a:tailEnd/>
          </a:ln>
        </p:spPr>
        <p:txBody>
          <a:bodyPr lIns="90000" tIns="46800" rIns="90000" bIns="46800"/>
          <a:lstStyle/>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Subcontracted software subsystem: (Tier 3)</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Tasks, periods, execution time</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Software allocation, schedulability</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Generated executables</a:t>
            </a:r>
          </a:p>
        </p:txBody>
      </p:sp>
      <p:sp>
        <p:nvSpPr>
          <p:cNvPr id="252937" name="AutoShape 9"/>
          <p:cNvSpPr>
            <a:spLocks noChangeArrowheads="1"/>
          </p:cNvSpPr>
          <p:nvPr/>
        </p:nvSpPr>
        <p:spPr bwMode="auto">
          <a:xfrm>
            <a:off x="393700" y="2772275"/>
            <a:ext cx="3340100" cy="857250"/>
          </a:xfrm>
          <a:prstGeom prst="roundRect">
            <a:avLst>
              <a:gd name="adj" fmla="val 16667"/>
            </a:avLst>
          </a:prstGeom>
          <a:solidFill>
            <a:srgbClr val="2323DC"/>
          </a:solidFill>
          <a:ln w="9360">
            <a:solidFill>
              <a:srgbClr val="000000"/>
            </a:solidFill>
            <a:miter lim="800000"/>
            <a:headEnd/>
            <a:tailEnd/>
          </a:ln>
        </p:spPr>
        <p:txBody>
          <a:bodyPr lIns="90000" tIns="46800" rIns="90000" bIns="46800"/>
          <a:lstStyle/>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OEM &amp; Subcontractor:</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Subsystem proposal validation</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Functional integration consistency</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Data bus protocol mappings</a:t>
            </a:r>
          </a:p>
        </p:txBody>
      </p:sp>
      <p:sp>
        <p:nvSpPr>
          <p:cNvPr id="46091" name="Text Box 11"/>
          <p:cNvSpPr txBox="1">
            <a:spLocks noChangeArrowheads="1"/>
          </p:cNvSpPr>
          <p:nvPr/>
        </p:nvSpPr>
        <p:spPr bwMode="auto">
          <a:xfrm>
            <a:off x="304800" y="0"/>
            <a:ext cx="8534400" cy="882112"/>
          </a:xfrm>
          <a:prstGeom prst="rect">
            <a:avLst/>
          </a:prstGeom>
          <a:noFill/>
          <a:ln w="9525">
            <a:noFill/>
            <a:round/>
            <a:headEnd/>
            <a:tailEnd/>
          </a:ln>
        </p:spPr>
        <p:txBody>
          <a:bodyPr anchor="ctr"/>
          <a:lstStyle/>
          <a:p>
            <a:pPr algn="ct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solidFill>
                  <a:schemeClr val="bg1"/>
                </a:solidFill>
                <a:latin typeface="Arial" pitchFamily="34" charset="0"/>
                <a:ea typeface="ＭＳ Ｐゴシック"/>
              </a:rPr>
              <a:t>Demonstrated Development Using</a:t>
            </a:r>
          </a:p>
          <a:p>
            <a:pPr algn="ct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solidFill>
                  <a:schemeClr val="bg1"/>
                </a:solidFill>
                <a:latin typeface="Arial" pitchFamily="34" charset="0"/>
                <a:ea typeface="ＭＳ Ｐゴシック"/>
              </a:rPr>
              <a:t>System Architecture Virtual Integration (SAVI)</a:t>
            </a:r>
          </a:p>
        </p:txBody>
      </p:sp>
      <p:sp>
        <p:nvSpPr>
          <p:cNvPr id="252940" name="AutoShape 12"/>
          <p:cNvSpPr>
            <a:spLocks noChangeArrowheads="1"/>
          </p:cNvSpPr>
          <p:nvPr/>
        </p:nvSpPr>
        <p:spPr bwMode="auto">
          <a:xfrm>
            <a:off x="457200" y="4629400"/>
            <a:ext cx="8229600" cy="1017588"/>
          </a:xfrm>
          <a:prstGeom prst="roundRect">
            <a:avLst>
              <a:gd name="adj" fmla="val 16667"/>
            </a:avLst>
          </a:prstGeom>
          <a:solidFill>
            <a:srgbClr val="B2CCE5"/>
          </a:solidFill>
          <a:ln w="9360">
            <a:solidFill>
              <a:srgbClr val="000000"/>
            </a:solidFill>
            <a:miter lim="800000"/>
            <a:headEnd/>
            <a:tailEnd/>
          </a:ln>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i="1" dirty="0" smtClean="0">
                <a:solidFill>
                  <a:srgbClr val="000000"/>
                </a:solidFill>
                <a:latin typeface="Arial" pitchFamily="34" charset="0"/>
                <a:ea typeface="ＭＳ Ｐゴシック"/>
              </a:rPr>
              <a:t>Architecture-centric Development and Subcontractor Management</a:t>
            </a:r>
            <a:endParaRPr lang="en-GB" sz="1400" i="1" dirty="0">
              <a:solidFill>
                <a:srgbClr val="000000"/>
              </a:solidFill>
              <a:latin typeface="Arial" pitchFamily="34" charset="0"/>
              <a:ea typeface="ＭＳ Ｐゴシック"/>
            </a:endParaRPr>
          </a:p>
          <a:p>
            <a:pPr marL="742950" lvl="1" indent="-285750" defTabSz="4572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Arial" pitchFamily="34" charset="0"/>
                <a:ea typeface="ＭＳ Ｐゴシック"/>
              </a:rPr>
              <a:t>Propagate requirements and constraints</a:t>
            </a:r>
          </a:p>
          <a:p>
            <a:pPr marL="742950" lvl="1" indent="-285750" defTabSz="4572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Arial" pitchFamily="34" charset="0"/>
                <a:ea typeface="ＭＳ Ｐゴシック"/>
              </a:rPr>
              <a:t>Higher level model down to suppliers' lower level models</a:t>
            </a:r>
          </a:p>
          <a:p>
            <a:pPr marL="742950" lvl="1" indent="-285750" defTabSz="4572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Arial" pitchFamily="34" charset="0"/>
                <a:ea typeface="ＭＳ Ｐゴシック"/>
              </a:rPr>
              <a:t>Verification of lower level models satisfies higher level requirements and constraints</a:t>
            </a:r>
            <a:endParaRPr lang="en-US" sz="1400" dirty="0">
              <a:solidFill>
                <a:srgbClr val="000000"/>
              </a:solidFill>
              <a:latin typeface="Arial" pitchFamily="34" charset="0"/>
              <a:ea typeface="ＭＳ Ｐゴシック"/>
            </a:endParaRPr>
          </a:p>
        </p:txBody>
      </p:sp>
      <p:sp>
        <p:nvSpPr>
          <p:cNvPr id="252941" name="AutoShape 13"/>
          <p:cNvSpPr>
            <a:spLocks noChangeArrowheads="1"/>
          </p:cNvSpPr>
          <p:nvPr/>
        </p:nvSpPr>
        <p:spPr bwMode="auto">
          <a:xfrm>
            <a:off x="393700" y="1030288"/>
            <a:ext cx="1663700" cy="341312"/>
          </a:xfrm>
          <a:prstGeom prst="roundRect">
            <a:avLst>
              <a:gd name="adj" fmla="val 16667"/>
            </a:avLst>
          </a:prstGeom>
          <a:solidFill>
            <a:schemeClr val="accent1"/>
          </a:solidFill>
          <a:ln w="9360">
            <a:solidFill>
              <a:srgbClr val="000000"/>
            </a:solidFill>
            <a:miter lim="800000"/>
            <a:headEnd/>
            <a:tailEnd/>
          </a:ln>
        </p:spPr>
        <p:txBody>
          <a:bodyPr lIns="90000" tIns="46800" rIns="90000" bIns="46800"/>
          <a:lstStyle/>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Aircraft: (Tier 0)</a:t>
            </a:r>
            <a:endParaRPr lang="en-US" sz="1400" smtClean="0">
              <a:solidFill>
                <a:srgbClr val="FFFFFF"/>
              </a:solidFill>
              <a:latin typeface="Times New Roman" pitchFamily="18" charset="0"/>
              <a:ea typeface="Arial Unicode MS" pitchFamily="34" charset="-128"/>
              <a:cs typeface="Arial Unicode MS" pitchFamily="34" charset="-128"/>
            </a:endParaRPr>
          </a:p>
        </p:txBody>
      </p:sp>
      <p:sp>
        <p:nvSpPr>
          <p:cNvPr id="252938" name="AutoShape 10"/>
          <p:cNvSpPr>
            <a:spLocks noChangeArrowheads="1"/>
          </p:cNvSpPr>
          <p:nvPr/>
        </p:nvSpPr>
        <p:spPr bwMode="auto">
          <a:xfrm>
            <a:off x="5105400" y="3638800"/>
            <a:ext cx="3516086" cy="945078"/>
          </a:xfrm>
          <a:prstGeom prst="roundRect">
            <a:avLst>
              <a:gd name="adj" fmla="val 16667"/>
            </a:avLst>
          </a:prstGeom>
          <a:solidFill>
            <a:srgbClr val="6B0094"/>
          </a:solidFill>
          <a:ln w="9360">
            <a:solidFill>
              <a:srgbClr val="000000"/>
            </a:solidFill>
            <a:miter lim="800000"/>
            <a:headEnd/>
            <a:tailEnd/>
          </a:ln>
        </p:spPr>
        <p:txBody>
          <a:bodyPr lIns="90000" tIns="46800" rIns="90000" bIns="46800"/>
          <a:lstStyle/>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Repeated Virtual Integration Analyses:</a:t>
            </a:r>
          </a:p>
          <a:p>
            <a:pPr lvl="1" defTabSz="457200">
              <a:lnSpc>
                <a:spcPct val="78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Power/weight</a:t>
            </a:r>
          </a:p>
          <a:p>
            <a:pPr lvl="1" defTabSz="457200">
              <a:lnSpc>
                <a:spcPct val="78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MIPS/RAM, Scheduling</a:t>
            </a:r>
          </a:p>
          <a:p>
            <a:pPr lvl="1" defTabSz="457200">
              <a:lnSpc>
                <a:spcPct val="78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End-to-end latency</a:t>
            </a:r>
          </a:p>
          <a:p>
            <a:pPr lvl="1" defTabSz="457200">
              <a:lnSpc>
                <a:spcPct val="78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Network bandwidth</a:t>
            </a:r>
          </a:p>
          <a:p>
            <a:pPr defTabSz="457200">
              <a:lnSpc>
                <a:spcPct val="78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smtClean="0">
              <a:solidFill>
                <a:srgbClr val="FFFFFF"/>
              </a:solidFill>
              <a:latin typeface="Arial" pitchFamily="34" charset="0"/>
              <a:ea typeface="Arial Unicode MS" pitchFamily="34" charset="-128"/>
              <a:cs typeface="Arial Unicode MS" pitchFamily="34" charset="-128"/>
            </a:endParaRP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smtClean="0">
              <a:solidFill>
                <a:srgbClr val="FFFFFF"/>
              </a:solidFill>
              <a:latin typeface="Arial" pitchFamily="34" charset="0"/>
              <a:ea typeface="Arial Unicode MS" pitchFamily="34" charset="-128"/>
              <a:cs typeface="Arial Unicode MS" pitchFamily="34" charset="-128"/>
            </a:endParaRPr>
          </a:p>
        </p:txBody>
      </p:sp>
      <p:sp>
        <p:nvSpPr>
          <p:cNvPr id="16" name="AutoShape 10"/>
          <p:cNvSpPr>
            <a:spLocks noChangeArrowheads="1"/>
          </p:cNvSpPr>
          <p:nvPr/>
        </p:nvSpPr>
        <p:spPr bwMode="auto">
          <a:xfrm>
            <a:off x="708932" y="3734050"/>
            <a:ext cx="3516086" cy="666005"/>
          </a:xfrm>
          <a:prstGeom prst="roundRect">
            <a:avLst>
              <a:gd name="adj" fmla="val 16667"/>
            </a:avLst>
          </a:prstGeom>
          <a:solidFill>
            <a:schemeClr val="bg2">
              <a:lumMod val="50000"/>
            </a:schemeClr>
          </a:solidFill>
          <a:ln w="9360">
            <a:solidFill>
              <a:srgbClr val="000000"/>
            </a:solidFill>
            <a:miter lim="800000"/>
            <a:headEnd/>
            <a:tailEnd/>
          </a:ln>
        </p:spPr>
        <p:txBody>
          <a:bodyPr lIns="90000" tIns="46800" rIns="90000" bIns="46800"/>
          <a:lstStyle/>
          <a:p>
            <a:pPr lvl="1" defTabSz="457200">
              <a:lnSpc>
                <a:spcPct val="78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Mechatronics: Actuator &amp; Wings</a:t>
            </a:r>
          </a:p>
          <a:p>
            <a:pPr lvl="1" defTabSz="457200">
              <a:lnSpc>
                <a:spcPct val="78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Safety Analysis (FHA, FMEA)</a:t>
            </a:r>
          </a:p>
          <a:p>
            <a:pPr lvl="1" defTabSz="457200">
              <a:lnSpc>
                <a:spcPct val="78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Reliability Analysis (MTTF)</a:t>
            </a:r>
          </a:p>
          <a:p>
            <a:pPr defTabSz="457200">
              <a:lnSpc>
                <a:spcPct val="78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smtClean="0">
              <a:solidFill>
                <a:srgbClr val="FFFFFF"/>
              </a:solidFill>
              <a:latin typeface="Arial" pitchFamily="34" charset="0"/>
              <a:ea typeface="Arial Unicode MS" pitchFamily="34" charset="-128"/>
              <a:cs typeface="Arial Unicode MS" pitchFamily="34" charset="-128"/>
            </a:endParaRP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smtClean="0">
              <a:solidFill>
                <a:srgbClr val="FFFFFF"/>
              </a:solidFill>
              <a:latin typeface="Arial" pitchFamily="34" charset="0"/>
              <a:ea typeface="Arial Unicode MS" pitchFamily="34" charset="-128"/>
              <a:cs typeface="Arial Unicode MS" pitchFamily="34" charset="-128"/>
            </a:endParaRPr>
          </a:p>
        </p:txBody>
      </p:sp>
      <p:sp>
        <p:nvSpPr>
          <p:cNvPr id="252934" name="AutoShape 6"/>
          <p:cNvSpPr>
            <a:spLocks noChangeArrowheads="1"/>
          </p:cNvSpPr>
          <p:nvPr/>
        </p:nvSpPr>
        <p:spPr bwMode="auto">
          <a:xfrm>
            <a:off x="1676400" y="1295650"/>
            <a:ext cx="3733800" cy="666750"/>
          </a:xfrm>
          <a:prstGeom prst="roundRect">
            <a:avLst>
              <a:gd name="adj" fmla="val 16667"/>
            </a:avLst>
          </a:prstGeom>
          <a:solidFill>
            <a:srgbClr val="33CC66"/>
          </a:solidFill>
          <a:ln w="9360">
            <a:solidFill>
              <a:srgbClr val="000000"/>
            </a:solidFill>
            <a:miter lim="800000"/>
            <a:headEnd/>
            <a:tailEnd/>
          </a:ln>
        </p:spPr>
        <p:txBody>
          <a:bodyPr lIns="90000" tIns="46800" rIns="90000" bIns="46800"/>
          <a:lstStyle/>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Aircraft system: (Tier 1)</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Engine, Landing Gear, Cockpit, …</a:t>
            </a:r>
          </a:p>
          <a:p>
            <a:pPr defTabSz="457200">
              <a:lnSpc>
                <a:spcPct val="78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Weight, Electrical, Fuel, Hydraulics,</a:t>
            </a:r>
            <a:r>
              <a:rPr lang="en-US" sz="1400" dirty="0" smtClean="0">
                <a:solidFill>
                  <a:srgbClr val="FFFFFF"/>
                </a:solidFill>
                <a:latin typeface="Times New Roman" pitchFamily="18" charset="0"/>
                <a:ea typeface="Arial Unicode MS" pitchFamily="34" charset="-128"/>
                <a:cs typeface="Arial Unicode MS" pitchFamily="34" charset="-128"/>
              </a:rPr>
              <a:t>…</a:t>
            </a:r>
          </a:p>
        </p:txBody>
      </p:sp>
      <p:sp>
        <p:nvSpPr>
          <p:cNvPr id="20" name="TextBox 19"/>
          <p:cNvSpPr txBox="1"/>
          <p:nvPr/>
        </p:nvSpPr>
        <p:spPr>
          <a:xfrm>
            <a:off x="635000" y="6515100"/>
            <a:ext cx="242374" cy="338554"/>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 xmlns:p14="http://schemas.microsoft.com/office/powerpoint/2010/main" val="100527352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723"/>
          <p:cNvCxnSpPr>
            <a:stCxn id="715" idx="0"/>
            <a:endCxn id="698" idx="3"/>
          </p:cNvCxnSpPr>
          <p:nvPr/>
        </p:nvCxnSpPr>
        <p:spPr>
          <a:xfrm rot="5400000" flipH="1" flipV="1">
            <a:off x="4208516" y="2612336"/>
            <a:ext cx="2316793" cy="2653466"/>
          </a:xfrm>
          <a:prstGeom prst="bentConnector2">
            <a:avLst/>
          </a:prstGeom>
          <a:ln>
            <a:headEnd type="stealth"/>
            <a:tailEnd type="none"/>
          </a:ln>
        </p:spPr>
        <p:style>
          <a:lnRef idx="2">
            <a:schemeClr val="dk1"/>
          </a:lnRef>
          <a:fillRef idx="0">
            <a:schemeClr val="dk1"/>
          </a:fillRef>
          <a:effectRef idx="1">
            <a:schemeClr val="dk1"/>
          </a:effectRef>
          <a:fontRef idx="minor">
            <a:schemeClr val="tx1"/>
          </a:fontRef>
        </p:style>
      </p:cxnSp>
      <p:cxnSp>
        <p:nvCxnSpPr>
          <p:cNvPr id="718" name="Straight Arrow Connector 717"/>
          <p:cNvCxnSpPr/>
          <p:nvPr/>
        </p:nvCxnSpPr>
        <p:spPr>
          <a:xfrm rot="5400000">
            <a:off x="2950482" y="5166526"/>
            <a:ext cx="1" cy="182880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692" name="Straight Arrow Connector 691"/>
          <p:cNvCxnSpPr/>
          <p:nvPr/>
        </p:nvCxnSpPr>
        <p:spPr>
          <a:xfrm flipH="1">
            <a:off x="2529525" y="1587658"/>
            <a:ext cx="4126" cy="73152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764" name="Straight Arrow Connector 723"/>
          <p:cNvCxnSpPr/>
          <p:nvPr/>
        </p:nvCxnSpPr>
        <p:spPr>
          <a:xfrm rot="10800000" flipV="1">
            <a:off x="1712436" y="2650911"/>
            <a:ext cx="411480" cy="3474720"/>
          </a:xfrm>
          <a:prstGeom prst="bentConnector2">
            <a:avLst/>
          </a:prstGeom>
          <a:ln>
            <a:headEnd type="stealth"/>
            <a:tailEnd type="none"/>
          </a:ln>
        </p:spPr>
        <p:style>
          <a:lnRef idx="2">
            <a:schemeClr val="dk1"/>
          </a:lnRef>
          <a:fillRef idx="0">
            <a:schemeClr val="dk1"/>
          </a:fillRef>
          <a:effectRef idx="1">
            <a:schemeClr val="dk1"/>
          </a:effectRef>
          <a:fontRef idx="minor">
            <a:schemeClr val="tx1"/>
          </a:fontRef>
        </p:style>
      </p:cxnSp>
      <p:cxnSp>
        <p:nvCxnSpPr>
          <p:cNvPr id="748" name="Straight Arrow Connector 723"/>
          <p:cNvCxnSpPr/>
          <p:nvPr/>
        </p:nvCxnSpPr>
        <p:spPr>
          <a:xfrm rot="10800000" flipV="1">
            <a:off x="1331496" y="2132013"/>
            <a:ext cx="5943600" cy="3724486"/>
          </a:xfrm>
          <a:prstGeom prst="bentConnector3">
            <a:avLst>
              <a:gd name="adj1" fmla="val 100133"/>
            </a:avLst>
          </a:prstGeom>
          <a:ln>
            <a:headEnd type="stealth"/>
            <a:tailEnd type="none"/>
          </a:ln>
        </p:spPr>
        <p:style>
          <a:lnRef idx="2">
            <a:schemeClr val="dk1"/>
          </a:lnRef>
          <a:fillRef idx="0">
            <a:schemeClr val="dk1"/>
          </a:fillRef>
          <a:effectRef idx="1">
            <a:schemeClr val="dk1"/>
          </a:effectRef>
          <a:fontRef idx="minor">
            <a:schemeClr val="tx1"/>
          </a:fontRef>
        </p:style>
      </p:cxnSp>
      <p:cxnSp>
        <p:nvCxnSpPr>
          <p:cNvPr id="742" name="Straight Arrow Connector 723"/>
          <p:cNvCxnSpPr/>
          <p:nvPr/>
        </p:nvCxnSpPr>
        <p:spPr>
          <a:xfrm rot="16200000" flipV="1">
            <a:off x="1742403" y="3644465"/>
            <a:ext cx="2651760" cy="822960"/>
          </a:xfrm>
          <a:prstGeom prst="bentConnector3">
            <a:avLst>
              <a:gd name="adj1" fmla="val -177"/>
            </a:avLst>
          </a:prstGeom>
          <a:ln>
            <a:headEnd type="stealth"/>
            <a:tailEnd type="none"/>
          </a:ln>
        </p:spPr>
        <p:style>
          <a:lnRef idx="2">
            <a:schemeClr val="dk1"/>
          </a:lnRef>
          <a:fillRef idx="0">
            <a:schemeClr val="dk1"/>
          </a:fillRef>
          <a:effectRef idx="1">
            <a:schemeClr val="dk1"/>
          </a:effectRef>
          <a:fontRef idx="minor">
            <a:schemeClr val="tx1"/>
          </a:fontRef>
        </p:style>
      </p:cxnSp>
      <p:cxnSp>
        <p:nvCxnSpPr>
          <p:cNvPr id="735" name="Straight Arrow Connector 723"/>
          <p:cNvCxnSpPr/>
          <p:nvPr/>
        </p:nvCxnSpPr>
        <p:spPr>
          <a:xfrm rot="5400000" flipH="1" flipV="1">
            <a:off x="6114677" y="2834600"/>
            <a:ext cx="2194560" cy="1280160"/>
          </a:xfrm>
          <a:prstGeom prst="bentConnector3">
            <a:avLst>
              <a:gd name="adj1" fmla="val -177"/>
            </a:avLst>
          </a:prstGeom>
          <a:ln>
            <a:tailEnd type="stealth"/>
          </a:ln>
        </p:spPr>
        <p:style>
          <a:lnRef idx="2">
            <a:schemeClr val="dk1"/>
          </a:lnRef>
          <a:fillRef idx="0">
            <a:schemeClr val="dk1"/>
          </a:fillRef>
          <a:effectRef idx="1">
            <a:schemeClr val="dk1"/>
          </a:effectRef>
          <a:fontRef idx="minor">
            <a:schemeClr val="tx1"/>
          </a:fontRef>
        </p:style>
      </p:cxnSp>
      <p:cxnSp>
        <p:nvCxnSpPr>
          <p:cNvPr id="724" name="Straight Arrow Connector 723"/>
          <p:cNvCxnSpPr/>
          <p:nvPr/>
        </p:nvCxnSpPr>
        <p:spPr>
          <a:xfrm rot="10800000">
            <a:off x="4690429" y="2931426"/>
            <a:ext cx="1620837" cy="1541514"/>
          </a:xfrm>
          <a:prstGeom prst="bentConnector3">
            <a:avLst>
              <a:gd name="adj1" fmla="val 33781"/>
            </a:avLst>
          </a:prstGeom>
          <a:ln>
            <a:tailEnd type="stealth"/>
          </a:ln>
        </p:spPr>
        <p:style>
          <a:lnRef idx="2">
            <a:schemeClr val="dk1"/>
          </a:lnRef>
          <a:fillRef idx="0">
            <a:schemeClr val="dk1"/>
          </a:fillRef>
          <a:effectRef idx="1">
            <a:schemeClr val="dk1"/>
          </a:effectRef>
          <a:fontRef idx="minor">
            <a:schemeClr val="tx1"/>
          </a:fontRef>
        </p:style>
      </p:cxnSp>
      <p:cxnSp>
        <p:nvCxnSpPr>
          <p:cNvPr id="716" name="Straight Arrow Connector 715"/>
          <p:cNvCxnSpPr/>
          <p:nvPr/>
        </p:nvCxnSpPr>
        <p:spPr>
          <a:xfrm rot="16200000">
            <a:off x="5182982" y="5300511"/>
            <a:ext cx="4763" cy="155448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710" name="Straight Arrow Connector 709"/>
          <p:cNvCxnSpPr/>
          <p:nvPr/>
        </p:nvCxnSpPr>
        <p:spPr>
          <a:xfrm rot="16200000">
            <a:off x="4866111" y="4452274"/>
            <a:ext cx="4763" cy="45720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711" name="Straight Arrow Connector 710"/>
          <p:cNvCxnSpPr/>
          <p:nvPr/>
        </p:nvCxnSpPr>
        <p:spPr>
          <a:xfrm>
            <a:off x="4040179" y="4808743"/>
            <a:ext cx="1" cy="295077"/>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708" name="Straight Arrow Connector 707"/>
          <p:cNvCxnSpPr/>
          <p:nvPr/>
        </p:nvCxnSpPr>
        <p:spPr>
          <a:xfrm flipH="1">
            <a:off x="4046544" y="4256286"/>
            <a:ext cx="4763" cy="252016"/>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sp>
        <p:nvSpPr>
          <p:cNvPr id="709" name="Rounded Rectangle 708"/>
          <p:cNvSpPr/>
          <p:nvPr/>
        </p:nvSpPr>
        <p:spPr>
          <a:xfrm flipH="1">
            <a:off x="3430593" y="4503738"/>
            <a:ext cx="1241432" cy="314326"/>
          </a:xfrm>
          <a:prstGeom prst="roundRect">
            <a:avLst/>
          </a:prstGeom>
          <a:gradFill>
            <a:gsLst>
              <a:gs pos="66000">
                <a:schemeClr val="accent3">
                  <a:lumMod val="75000"/>
                </a:schemeClr>
              </a:gs>
              <a:gs pos="0">
                <a:schemeClr val="accent3">
                  <a:lumMod val="75000"/>
                </a:schemeClr>
              </a:gs>
              <a:gs pos="100000">
                <a:srgbClr val="00FF00"/>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Consistent?</a:t>
            </a:r>
            <a:endParaRPr lang="en-US" sz="1200" dirty="0">
              <a:solidFill>
                <a:prstClr val="white"/>
              </a:solidFill>
            </a:endParaRPr>
          </a:p>
        </p:txBody>
      </p:sp>
      <p:cxnSp>
        <p:nvCxnSpPr>
          <p:cNvPr id="706" name="Straight Arrow Connector 705"/>
          <p:cNvCxnSpPr/>
          <p:nvPr/>
        </p:nvCxnSpPr>
        <p:spPr>
          <a:xfrm flipH="1">
            <a:off x="4046544" y="3598069"/>
            <a:ext cx="4763" cy="252016"/>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705" name="Straight Arrow Connector 704"/>
          <p:cNvCxnSpPr/>
          <p:nvPr/>
        </p:nvCxnSpPr>
        <p:spPr>
          <a:xfrm flipH="1">
            <a:off x="4056062" y="2960273"/>
            <a:ext cx="4763" cy="252016"/>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703" name="Straight Arrow Connector 702"/>
          <p:cNvCxnSpPr/>
          <p:nvPr/>
        </p:nvCxnSpPr>
        <p:spPr>
          <a:xfrm rot="5400000" flipH="1">
            <a:off x="5689666" y="1770035"/>
            <a:ext cx="4763" cy="201168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699" name="Straight Arrow Connector 698"/>
          <p:cNvCxnSpPr>
            <a:endCxn id="698" idx="1"/>
          </p:cNvCxnSpPr>
          <p:nvPr/>
        </p:nvCxnSpPr>
        <p:spPr>
          <a:xfrm rot="5400000">
            <a:off x="7446912" y="2465469"/>
            <a:ext cx="454587" cy="175819"/>
          </a:xfrm>
          <a:prstGeom prst="bentConnector2">
            <a:avLst/>
          </a:prstGeom>
          <a:ln>
            <a:tailEnd type="stealth"/>
          </a:ln>
        </p:spPr>
        <p:style>
          <a:lnRef idx="2">
            <a:schemeClr val="dk1"/>
          </a:lnRef>
          <a:fillRef idx="0">
            <a:schemeClr val="dk1"/>
          </a:fillRef>
          <a:effectRef idx="1">
            <a:schemeClr val="dk1"/>
          </a:effectRef>
          <a:fontRef idx="minor">
            <a:schemeClr val="tx1"/>
          </a:fontRef>
        </p:style>
      </p:cxnSp>
      <p:cxnSp>
        <p:nvCxnSpPr>
          <p:cNvPr id="693" name="Straight Arrow Connector 692"/>
          <p:cNvCxnSpPr/>
          <p:nvPr/>
        </p:nvCxnSpPr>
        <p:spPr>
          <a:xfrm flipH="1">
            <a:off x="7441079" y="1526618"/>
            <a:ext cx="4763" cy="36576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sp>
        <p:nvSpPr>
          <p:cNvPr id="3" name="Title 2"/>
          <p:cNvSpPr>
            <a:spLocks noGrp="1"/>
          </p:cNvSpPr>
          <p:nvPr>
            <p:ph type="title"/>
          </p:nvPr>
        </p:nvSpPr>
        <p:spPr/>
        <p:txBody>
          <a:bodyPr/>
          <a:lstStyle/>
          <a:p>
            <a:r>
              <a:rPr lang="en-US" dirty="0" smtClean="0"/>
              <a:t>SAVI </a:t>
            </a:r>
            <a:r>
              <a:rPr lang="en-US" dirty="0" smtClean="0"/>
              <a:t>Virtual Integration Process</a:t>
            </a:r>
            <a:endParaRPr lang="en-US" dirty="0"/>
          </a:p>
        </p:txBody>
      </p:sp>
      <p:sp>
        <p:nvSpPr>
          <p:cNvPr id="178" name="Freeform 496"/>
          <p:cNvSpPr>
            <a:spLocks/>
          </p:cNvSpPr>
          <p:nvPr/>
        </p:nvSpPr>
        <p:spPr bwMode="auto">
          <a:xfrm>
            <a:off x="2287588" y="5143501"/>
            <a:ext cx="661988" cy="1588"/>
          </a:xfrm>
          <a:custGeom>
            <a:avLst/>
            <a:gdLst>
              <a:gd name="T0" fmla="*/ 417 w 417"/>
              <a:gd name="T1" fmla="*/ 0 h 1"/>
              <a:gd name="T2" fmla="*/ 417 w 417"/>
              <a:gd name="T3" fmla="*/ 0 h 1"/>
              <a:gd name="T4" fmla="*/ 417 w 417"/>
              <a:gd name="T5" fmla="*/ 1 h 1"/>
              <a:gd name="T6" fmla="*/ 0 w 417"/>
              <a:gd name="T7" fmla="*/ 1 h 1"/>
              <a:gd name="T8" fmla="*/ 0 w 417"/>
              <a:gd name="T9" fmla="*/ 0 h 1"/>
              <a:gd name="T10" fmla="*/ 0 w 417"/>
              <a:gd name="T11" fmla="*/ 0 h 1"/>
              <a:gd name="T12" fmla="*/ 417 w 41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17" h="1">
                <a:moveTo>
                  <a:pt x="417" y="0"/>
                </a:moveTo>
                <a:lnTo>
                  <a:pt x="417" y="0"/>
                </a:lnTo>
                <a:lnTo>
                  <a:pt x="417" y="1"/>
                </a:lnTo>
                <a:lnTo>
                  <a:pt x="0" y="1"/>
                </a:lnTo>
                <a:lnTo>
                  <a:pt x="0" y="0"/>
                </a:lnTo>
                <a:lnTo>
                  <a:pt x="0" y="0"/>
                </a:lnTo>
                <a:lnTo>
                  <a:pt x="4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800" b="0">
              <a:solidFill>
                <a:srgbClr val="500000"/>
              </a:solidFill>
              <a:latin typeface="Arial"/>
            </a:endParaRPr>
          </a:p>
        </p:txBody>
      </p:sp>
      <p:sp>
        <p:nvSpPr>
          <p:cNvPr id="230" name="Rectangle 548"/>
          <p:cNvSpPr>
            <a:spLocks noChangeArrowheads="1"/>
          </p:cNvSpPr>
          <p:nvPr/>
        </p:nvSpPr>
        <p:spPr bwMode="auto">
          <a:xfrm rot="16200000">
            <a:off x="4778040" y="3570189"/>
            <a:ext cx="1931035" cy="307777"/>
          </a:xfrm>
          <a:prstGeom prst="rect">
            <a:avLst/>
          </a:prstGeom>
          <a:no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Incorrect Dependence</a:t>
            </a:r>
          </a:p>
          <a:p>
            <a:pPr algn="ctr"/>
            <a:r>
              <a:rPr lang="en-US" altLang="en-US" sz="1000" b="0" dirty="0" smtClean="0">
                <a:solidFill>
                  <a:srgbClr val="000000"/>
                </a:solidFill>
              </a:rPr>
              <a:t>Definition</a:t>
            </a:r>
            <a:endParaRPr lang="en-US" altLang="en-US" sz="1000" b="0" dirty="0" smtClean="0">
              <a:solidFill>
                <a:srgbClr val="500000"/>
              </a:solidFill>
            </a:endParaRPr>
          </a:p>
        </p:txBody>
      </p:sp>
      <p:sp>
        <p:nvSpPr>
          <p:cNvPr id="278" name="Freeform 596"/>
          <p:cNvSpPr>
            <a:spLocks/>
          </p:cNvSpPr>
          <p:nvPr/>
        </p:nvSpPr>
        <p:spPr bwMode="auto">
          <a:xfrm>
            <a:off x="7567285" y="1644651"/>
            <a:ext cx="0" cy="0"/>
          </a:xfrm>
          <a:custGeom>
            <a:avLst/>
            <a:gdLst>
              <a:gd name="T0" fmla="*/ 0 w 5"/>
              <a:gd name="T1" fmla="*/ 0 h 4"/>
              <a:gd name="T2" fmla="*/ 2 w 5"/>
              <a:gd name="T3" fmla="*/ 0 h 4"/>
              <a:gd name="T4" fmla="*/ 4 w 5"/>
              <a:gd name="T5" fmla="*/ 2 h 4"/>
              <a:gd name="T6" fmla="*/ 5 w 5"/>
              <a:gd name="T7" fmla="*/ 4 h 4"/>
              <a:gd name="T8" fmla="*/ 5 w 5"/>
              <a:gd name="T9" fmla="*/ 4 h 4"/>
              <a:gd name="T10" fmla="*/ 0 w 5"/>
              <a:gd name="T11" fmla="*/ 4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cubicBezTo>
                  <a:pt x="1" y="0"/>
                  <a:pt x="2" y="0"/>
                  <a:pt x="2" y="0"/>
                </a:cubicBezTo>
                <a:cubicBezTo>
                  <a:pt x="3" y="1"/>
                  <a:pt x="3" y="1"/>
                  <a:pt x="4" y="2"/>
                </a:cubicBezTo>
                <a:cubicBezTo>
                  <a:pt x="4" y="2"/>
                  <a:pt x="5" y="3"/>
                  <a:pt x="5" y="4"/>
                </a:cubicBezTo>
                <a:lnTo>
                  <a:pt x="5" y="4"/>
                </a:lnTo>
                <a:lnTo>
                  <a:pt x="0"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800" b="0">
              <a:solidFill>
                <a:srgbClr val="500000"/>
              </a:solidFill>
              <a:latin typeface="Arial"/>
            </a:endParaRPr>
          </a:p>
        </p:txBody>
      </p:sp>
      <p:sp>
        <p:nvSpPr>
          <p:cNvPr id="689" name="Rounded Rectangle 688"/>
          <p:cNvSpPr/>
          <p:nvPr/>
        </p:nvSpPr>
        <p:spPr>
          <a:xfrm>
            <a:off x="1518050" y="1143595"/>
            <a:ext cx="2650948" cy="4417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smtClean="0">
                <a:solidFill>
                  <a:srgbClr val="2E6427">
                    <a:lumMod val="75000"/>
                  </a:srgbClr>
                </a:solidFill>
              </a:rPr>
              <a:t>Higher Level Verification Checks</a:t>
            </a:r>
            <a:endParaRPr lang="en-US" sz="1200" dirty="0">
              <a:solidFill>
                <a:srgbClr val="2E6427">
                  <a:lumMod val="75000"/>
                </a:srgbClr>
              </a:solidFill>
            </a:endParaRPr>
          </a:p>
        </p:txBody>
      </p:sp>
      <p:sp>
        <p:nvSpPr>
          <p:cNvPr id="690" name="Rounded Rectangle 689"/>
          <p:cNvSpPr/>
          <p:nvPr/>
        </p:nvSpPr>
        <p:spPr>
          <a:xfrm>
            <a:off x="6568442" y="1161057"/>
            <a:ext cx="1994851" cy="4067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smtClean="0">
                <a:solidFill>
                  <a:srgbClr val="2E6427">
                    <a:lumMod val="75000"/>
                  </a:srgbClr>
                </a:solidFill>
              </a:rPr>
              <a:t>Higher Level Models</a:t>
            </a:r>
            <a:endParaRPr lang="en-US" sz="1200" dirty="0">
              <a:solidFill>
                <a:srgbClr val="2E6427">
                  <a:lumMod val="75000"/>
                </a:srgbClr>
              </a:solidFill>
            </a:endParaRPr>
          </a:p>
        </p:txBody>
      </p:sp>
      <p:sp>
        <p:nvSpPr>
          <p:cNvPr id="694" name="Rounded Rectangle 693"/>
          <p:cNvSpPr/>
          <p:nvPr/>
        </p:nvSpPr>
        <p:spPr>
          <a:xfrm flipH="1">
            <a:off x="7272880" y="1887339"/>
            <a:ext cx="895826" cy="4893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smtClean="0">
                <a:solidFill>
                  <a:srgbClr val="2E6427">
                    <a:lumMod val="75000"/>
                  </a:srgbClr>
                </a:solidFill>
              </a:rPr>
              <a:t>Refine Model(s)</a:t>
            </a:r>
            <a:endParaRPr lang="en-US" sz="1200" dirty="0">
              <a:solidFill>
                <a:srgbClr val="2E6427">
                  <a:lumMod val="75000"/>
                </a:srgbClr>
              </a:solidFill>
            </a:endParaRPr>
          </a:p>
        </p:txBody>
      </p:sp>
      <p:sp>
        <p:nvSpPr>
          <p:cNvPr id="695" name="Rounded Rectangle 694"/>
          <p:cNvSpPr/>
          <p:nvPr/>
        </p:nvSpPr>
        <p:spPr>
          <a:xfrm>
            <a:off x="2114391" y="2327275"/>
            <a:ext cx="1082993" cy="613569"/>
          </a:xfrm>
          <a:prstGeom prst="roundRect">
            <a:avLst/>
          </a:prstGeom>
          <a:gradFill>
            <a:gsLst>
              <a:gs pos="76700">
                <a:schemeClr val="accent2">
                  <a:lumMod val="75000"/>
                </a:schemeClr>
              </a:gs>
              <a:gs pos="0">
                <a:schemeClr val="dk1">
                  <a:tint val="100000"/>
                  <a:shade val="100000"/>
                  <a:satMod val="130000"/>
                </a:schemeClr>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Develop Verification Checks</a:t>
            </a:r>
            <a:endParaRPr lang="en-US" sz="1200" dirty="0">
              <a:solidFill>
                <a:prstClr val="white"/>
              </a:solidFill>
            </a:endParaRPr>
          </a:p>
        </p:txBody>
      </p:sp>
      <p:sp>
        <p:nvSpPr>
          <p:cNvPr id="698" name="Rounded Rectangle 697"/>
          <p:cNvSpPr/>
          <p:nvPr/>
        </p:nvSpPr>
        <p:spPr>
          <a:xfrm flipH="1">
            <a:off x="6693645" y="2483644"/>
            <a:ext cx="892650" cy="5940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smtClean="0">
                <a:solidFill>
                  <a:srgbClr val="2E6427">
                    <a:lumMod val="75000"/>
                  </a:srgbClr>
                </a:solidFill>
              </a:rPr>
              <a:t>Lower Level Model(s)</a:t>
            </a:r>
            <a:endParaRPr lang="en-US" sz="1200" dirty="0">
              <a:solidFill>
                <a:srgbClr val="2E6427">
                  <a:lumMod val="75000"/>
                </a:srgbClr>
              </a:solidFill>
            </a:endParaRPr>
          </a:p>
        </p:txBody>
      </p:sp>
      <p:sp>
        <p:nvSpPr>
          <p:cNvPr id="702" name="Rounded Rectangle 701"/>
          <p:cNvSpPr/>
          <p:nvPr/>
        </p:nvSpPr>
        <p:spPr>
          <a:xfrm flipH="1">
            <a:off x="3397601" y="2588352"/>
            <a:ext cx="1285159" cy="489347"/>
          </a:xfrm>
          <a:prstGeom prst="roundRect">
            <a:avLst/>
          </a:prstGeom>
          <a:gradFill>
            <a:gsLst>
              <a:gs pos="66000">
                <a:schemeClr val="accent3">
                  <a:lumMod val="75000"/>
                </a:schemeClr>
              </a:gs>
              <a:gs pos="0">
                <a:schemeClr val="accent3">
                  <a:lumMod val="75000"/>
                </a:schemeClr>
              </a:gs>
              <a:gs pos="100000">
                <a:srgbClr val="00FF00"/>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Define Dependencies</a:t>
            </a:r>
            <a:endParaRPr lang="en-US" sz="1200" dirty="0">
              <a:solidFill>
                <a:prstClr val="white"/>
              </a:solidFill>
            </a:endParaRPr>
          </a:p>
        </p:txBody>
      </p:sp>
      <p:sp>
        <p:nvSpPr>
          <p:cNvPr id="704" name="Rounded Rectangle 703"/>
          <p:cNvSpPr/>
          <p:nvPr/>
        </p:nvSpPr>
        <p:spPr>
          <a:xfrm flipH="1">
            <a:off x="3397601" y="3212289"/>
            <a:ext cx="1285159" cy="489347"/>
          </a:xfrm>
          <a:prstGeom prst="roundRect">
            <a:avLst/>
          </a:prstGeom>
          <a:gradFill>
            <a:gsLst>
              <a:gs pos="66000">
                <a:schemeClr val="accent3">
                  <a:lumMod val="75000"/>
                </a:schemeClr>
              </a:gs>
              <a:gs pos="0">
                <a:schemeClr val="accent3">
                  <a:lumMod val="75000"/>
                </a:schemeClr>
              </a:gs>
              <a:gs pos="100000">
                <a:srgbClr val="00FF00"/>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Register</a:t>
            </a:r>
          </a:p>
          <a:p>
            <a:pPr algn="ctr" defTabSz="457200" fontAlgn="auto">
              <a:spcBef>
                <a:spcPts val="0"/>
              </a:spcBef>
              <a:spcAft>
                <a:spcPts val="0"/>
              </a:spcAft>
            </a:pPr>
            <a:r>
              <a:rPr lang="en-US" sz="1200" dirty="0" smtClean="0">
                <a:solidFill>
                  <a:prstClr val="white"/>
                </a:solidFill>
              </a:rPr>
              <a:t>Dependencies</a:t>
            </a:r>
            <a:endParaRPr lang="en-US" sz="1200" dirty="0">
              <a:solidFill>
                <a:prstClr val="white"/>
              </a:solidFill>
            </a:endParaRPr>
          </a:p>
        </p:txBody>
      </p:sp>
      <p:sp>
        <p:nvSpPr>
          <p:cNvPr id="707" name="Rounded Rectangle 706"/>
          <p:cNvSpPr/>
          <p:nvPr/>
        </p:nvSpPr>
        <p:spPr>
          <a:xfrm flipH="1">
            <a:off x="3311520" y="3845520"/>
            <a:ext cx="1477603" cy="489347"/>
          </a:xfrm>
          <a:prstGeom prst="roundRect">
            <a:avLst/>
          </a:prstGeom>
          <a:gradFill>
            <a:gsLst>
              <a:gs pos="66000">
                <a:schemeClr val="accent3">
                  <a:lumMod val="75000"/>
                </a:schemeClr>
              </a:gs>
              <a:gs pos="0">
                <a:schemeClr val="accent3">
                  <a:lumMod val="75000"/>
                </a:schemeClr>
              </a:gs>
              <a:gs pos="100000">
                <a:srgbClr val="00FF00"/>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Perform Con-</a:t>
            </a:r>
          </a:p>
          <a:p>
            <a:pPr algn="ctr" defTabSz="457200" fontAlgn="auto">
              <a:spcBef>
                <a:spcPts val="0"/>
              </a:spcBef>
              <a:spcAft>
                <a:spcPts val="0"/>
              </a:spcAft>
            </a:pPr>
            <a:r>
              <a:rPr lang="en-US" sz="1200" dirty="0" err="1" smtClean="0">
                <a:solidFill>
                  <a:prstClr val="white"/>
                </a:solidFill>
              </a:rPr>
              <a:t>sistency</a:t>
            </a:r>
            <a:r>
              <a:rPr lang="en-US" sz="1200" dirty="0" smtClean="0">
                <a:solidFill>
                  <a:prstClr val="white"/>
                </a:solidFill>
              </a:rPr>
              <a:t> Checks</a:t>
            </a:r>
            <a:endParaRPr lang="en-US" sz="1200" dirty="0">
              <a:solidFill>
                <a:prstClr val="white"/>
              </a:solidFill>
            </a:endParaRPr>
          </a:p>
        </p:txBody>
      </p:sp>
      <p:sp>
        <p:nvSpPr>
          <p:cNvPr id="175" name="Rectangle 493"/>
          <p:cNvSpPr>
            <a:spLocks noChangeArrowheads="1"/>
          </p:cNvSpPr>
          <p:nvPr/>
        </p:nvSpPr>
        <p:spPr bwMode="auto">
          <a:xfrm>
            <a:off x="4774053" y="4603747"/>
            <a:ext cx="192361" cy="15388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NO</a:t>
            </a:r>
            <a:endParaRPr lang="en-US" altLang="en-US" sz="1000" b="0" dirty="0" smtClean="0">
              <a:solidFill>
                <a:srgbClr val="500000"/>
              </a:solidFill>
            </a:endParaRPr>
          </a:p>
        </p:txBody>
      </p:sp>
      <p:sp>
        <p:nvSpPr>
          <p:cNvPr id="713" name="Rectangle 493"/>
          <p:cNvSpPr>
            <a:spLocks noChangeArrowheads="1"/>
          </p:cNvSpPr>
          <p:nvPr/>
        </p:nvSpPr>
        <p:spPr bwMode="auto">
          <a:xfrm>
            <a:off x="3914120" y="4860924"/>
            <a:ext cx="254878" cy="15388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YES</a:t>
            </a:r>
          </a:p>
        </p:txBody>
      </p:sp>
      <p:sp>
        <p:nvSpPr>
          <p:cNvPr id="714" name="Rounded Rectangle 713"/>
          <p:cNvSpPr/>
          <p:nvPr/>
        </p:nvSpPr>
        <p:spPr>
          <a:xfrm flipH="1">
            <a:off x="5095637" y="4430886"/>
            <a:ext cx="1477603" cy="489347"/>
          </a:xfrm>
          <a:prstGeom prst="roundRect">
            <a:avLst/>
          </a:prstGeom>
          <a:gradFill>
            <a:gsLst>
              <a:gs pos="66000">
                <a:schemeClr val="accent3">
                  <a:lumMod val="75000"/>
                </a:schemeClr>
              </a:gs>
              <a:gs pos="0">
                <a:schemeClr val="accent3">
                  <a:lumMod val="75000"/>
                </a:schemeClr>
              </a:gs>
              <a:gs pos="100000">
                <a:srgbClr val="00FF00"/>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Resolve </a:t>
            </a:r>
            <a:r>
              <a:rPr lang="en-US" sz="1200" dirty="0" err="1" smtClean="0">
                <a:solidFill>
                  <a:prstClr val="white"/>
                </a:solidFill>
              </a:rPr>
              <a:t>Incon</a:t>
            </a:r>
            <a:r>
              <a:rPr lang="en-US" sz="1200" dirty="0" smtClean="0">
                <a:solidFill>
                  <a:prstClr val="white"/>
                </a:solidFill>
              </a:rPr>
              <a:t>-</a:t>
            </a:r>
          </a:p>
          <a:p>
            <a:pPr algn="ctr" defTabSz="457200" fontAlgn="auto">
              <a:spcBef>
                <a:spcPts val="0"/>
              </a:spcBef>
              <a:spcAft>
                <a:spcPts val="0"/>
              </a:spcAft>
            </a:pPr>
            <a:r>
              <a:rPr lang="en-US" sz="1200" dirty="0" err="1" smtClean="0">
                <a:solidFill>
                  <a:prstClr val="white"/>
                </a:solidFill>
              </a:rPr>
              <a:t>sistencies</a:t>
            </a:r>
            <a:r>
              <a:rPr lang="en-US" sz="1200" dirty="0" smtClean="0">
                <a:solidFill>
                  <a:prstClr val="white"/>
                </a:solidFill>
              </a:rPr>
              <a:t> by</a:t>
            </a:r>
            <a:endParaRPr lang="en-US" sz="1200" dirty="0">
              <a:solidFill>
                <a:prstClr val="white"/>
              </a:solidFill>
            </a:endParaRPr>
          </a:p>
        </p:txBody>
      </p:sp>
      <p:sp>
        <p:nvSpPr>
          <p:cNvPr id="715" name="Rounded Rectangle 714"/>
          <p:cNvSpPr/>
          <p:nvPr/>
        </p:nvSpPr>
        <p:spPr>
          <a:xfrm>
            <a:off x="3498682" y="5097465"/>
            <a:ext cx="1082993" cy="613569"/>
          </a:xfrm>
          <a:prstGeom prst="roundRect">
            <a:avLst/>
          </a:prstGeom>
          <a:gradFill>
            <a:gsLst>
              <a:gs pos="76700">
                <a:schemeClr val="accent2">
                  <a:lumMod val="75000"/>
                </a:schemeClr>
              </a:gs>
              <a:gs pos="0">
                <a:schemeClr val="dk1">
                  <a:tint val="100000"/>
                  <a:shade val="100000"/>
                  <a:satMod val="130000"/>
                </a:schemeClr>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Perform Verification Checks</a:t>
            </a:r>
            <a:endParaRPr lang="en-US" sz="1200" dirty="0">
              <a:solidFill>
                <a:prstClr val="white"/>
              </a:solidFill>
            </a:endParaRPr>
          </a:p>
        </p:txBody>
      </p:sp>
      <p:sp>
        <p:nvSpPr>
          <p:cNvPr id="717" name="Rounded Rectangle 716"/>
          <p:cNvSpPr/>
          <p:nvPr/>
        </p:nvSpPr>
        <p:spPr>
          <a:xfrm>
            <a:off x="3493407" y="5909873"/>
            <a:ext cx="1082993" cy="342107"/>
          </a:xfrm>
          <a:prstGeom prst="roundRect">
            <a:avLst/>
          </a:prstGeom>
          <a:gradFill>
            <a:gsLst>
              <a:gs pos="76700">
                <a:schemeClr val="accent2">
                  <a:lumMod val="75000"/>
                </a:schemeClr>
              </a:gs>
              <a:gs pos="0">
                <a:schemeClr val="dk1">
                  <a:tint val="100000"/>
                  <a:shade val="100000"/>
                  <a:satMod val="130000"/>
                </a:schemeClr>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Compliant?</a:t>
            </a:r>
            <a:endParaRPr lang="en-US" sz="1200" dirty="0">
              <a:solidFill>
                <a:prstClr val="white"/>
              </a:solidFill>
            </a:endParaRPr>
          </a:p>
        </p:txBody>
      </p:sp>
      <p:sp>
        <p:nvSpPr>
          <p:cNvPr id="719" name="Rectangle 493"/>
          <p:cNvSpPr>
            <a:spLocks noChangeArrowheads="1"/>
          </p:cNvSpPr>
          <p:nvPr/>
        </p:nvSpPr>
        <p:spPr bwMode="auto">
          <a:xfrm>
            <a:off x="4720890" y="6003982"/>
            <a:ext cx="254878" cy="15388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YES</a:t>
            </a:r>
          </a:p>
        </p:txBody>
      </p:sp>
      <p:cxnSp>
        <p:nvCxnSpPr>
          <p:cNvPr id="720" name="Straight Arrow Connector 719"/>
          <p:cNvCxnSpPr/>
          <p:nvPr/>
        </p:nvCxnSpPr>
        <p:spPr>
          <a:xfrm flipH="1">
            <a:off x="4035416" y="5661026"/>
            <a:ext cx="4763" cy="252016"/>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sp>
        <p:nvSpPr>
          <p:cNvPr id="721" name="Rounded Rectangle 720"/>
          <p:cNvSpPr/>
          <p:nvPr/>
        </p:nvSpPr>
        <p:spPr>
          <a:xfrm>
            <a:off x="5961144" y="5757069"/>
            <a:ext cx="2321005" cy="613569"/>
          </a:xfrm>
          <a:prstGeom prst="roundRect">
            <a:avLst/>
          </a:prstGeom>
          <a:gradFill>
            <a:gsLst>
              <a:gs pos="76700">
                <a:schemeClr val="accent4">
                  <a:lumMod val="75000"/>
                </a:schemeClr>
              </a:gs>
              <a:gs pos="0">
                <a:schemeClr val="accent4">
                  <a:lumMod val="50000"/>
                </a:schemeClr>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Models and Verification Checks sent to  Integrator</a:t>
            </a:r>
            <a:endParaRPr lang="en-US" sz="1200" dirty="0">
              <a:solidFill>
                <a:prstClr val="white"/>
              </a:solidFill>
            </a:endParaRPr>
          </a:p>
        </p:txBody>
      </p:sp>
      <p:sp>
        <p:nvSpPr>
          <p:cNvPr id="722" name="Rounded Rectangle 721"/>
          <p:cNvSpPr/>
          <p:nvPr/>
        </p:nvSpPr>
        <p:spPr>
          <a:xfrm>
            <a:off x="707073" y="5782271"/>
            <a:ext cx="1342390" cy="519019"/>
          </a:xfrm>
          <a:prstGeom prst="roundRect">
            <a:avLst/>
          </a:prstGeom>
          <a:gradFill>
            <a:gsLst>
              <a:gs pos="76700">
                <a:schemeClr val="accent2">
                  <a:lumMod val="75000"/>
                </a:schemeClr>
              </a:gs>
              <a:gs pos="0">
                <a:schemeClr val="dk1">
                  <a:tint val="100000"/>
                  <a:shade val="100000"/>
                  <a:satMod val="130000"/>
                </a:schemeClr>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defTabSz="457200" fontAlgn="auto">
              <a:spcBef>
                <a:spcPts val="0"/>
              </a:spcBef>
              <a:spcAft>
                <a:spcPts val="0"/>
              </a:spcAft>
            </a:pPr>
            <a:r>
              <a:rPr lang="en-US" sz="1200" dirty="0" smtClean="0">
                <a:solidFill>
                  <a:prstClr val="white"/>
                </a:solidFill>
              </a:rPr>
              <a:t>Resolve Non-compliance by</a:t>
            </a:r>
            <a:endParaRPr lang="en-US" sz="1200" dirty="0">
              <a:solidFill>
                <a:prstClr val="white"/>
              </a:solidFill>
            </a:endParaRPr>
          </a:p>
        </p:txBody>
      </p:sp>
      <p:sp>
        <p:nvSpPr>
          <p:cNvPr id="723" name="Rectangle 493"/>
          <p:cNvSpPr>
            <a:spLocks noChangeArrowheads="1"/>
          </p:cNvSpPr>
          <p:nvPr/>
        </p:nvSpPr>
        <p:spPr bwMode="auto">
          <a:xfrm>
            <a:off x="3185948" y="6003981"/>
            <a:ext cx="192361" cy="15388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NO</a:t>
            </a:r>
            <a:endParaRPr lang="en-US" altLang="en-US" sz="1000" b="0" dirty="0" smtClean="0">
              <a:solidFill>
                <a:srgbClr val="500000"/>
              </a:solidFill>
            </a:endParaRPr>
          </a:p>
        </p:txBody>
      </p:sp>
      <p:sp>
        <p:nvSpPr>
          <p:cNvPr id="741" name="Rectangle 548"/>
          <p:cNvSpPr>
            <a:spLocks noChangeArrowheads="1"/>
          </p:cNvSpPr>
          <p:nvPr/>
        </p:nvSpPr>
        <p:spPr bwMode="auto">
          <a:xfrm rot="16200000">
            <a:off x="6876994" y="3789272"/>
            <a:ext cx="1931035" cy="307777"/>
          </a:xfrm>
          <a:prstGeom prst="rect">
            <a:avLst/>
          </a:prstGeom>
          <a:no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Incorrect Model</a:t>
            </a:r>
          </a:p>
          <a:p>
            <a:pPr algn="ctr"/>
            <a:r>
              <a:rPr lang="en-US" altLang="en-US" sz="1000" b="0" dirty="0" smtClean="0">
                <a:solidFill>
                  <a:srgbClr val="000000"/>
                </a:solidFill>
              </a:rPr>
              <a:t>Refinement</a:t>
            </a:r>
            <a:endParaRPr lang="en-US" altLang="en-US" sz="1000" b="0" dirty="0" smtClean="0">
              <a:solidFill>
                <a:srgbClr val="500000"/>
              </a:solidFill>
            </a:endParaRPr>
          </a:p>
        </p:txBody>
      </p:sp>
      <p:sp>
        <p:nvSpPr>
          <p:cNvPr id="743" name="Rectangle 548"/>
          <p:cNvSpPr>
            <a:spLocks noChangeArrowheads="1"/>
          </p:cNvSpPr>
          <p:nvPr/>
        </p:nvSpPr>
        <p:spPr bwMode="auto">
          <a:xfrm rot="16200000">
            <a:off x="744520" y="4694418"/>
            <a:ext cx="1931035" cy="307777"/>
          </a:xfrm>
          <a:prstGeom prst="rect">
            <a:avLst/>
          </a:prstGeom>
          <a:no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Incorrect Verification</a:t>
            </a:r>
          </a:p>
          <a:p>
            <a:pPr algn="ctr"/>
            <a:r>
              <a:rPr lang="en-US" altLang="en-US" sz="1000" b="0" dirty="0" smtClean="0">
                <a:solidFill>
                  <a:srgbClr val="000000"/>
                </a:solidFill>
              </a:rPr>
              <a:t>Check</a:t>
            </a:r>
            <a:endParaRPr lang="en-US" altLang="en-US" sz="1000" b="0" dirty="0" smtClean="0">
              <a:solidFill>
                <a:srgbClr val="500000"/>
              </a:solidFill>
            </a:endParaRPr>
          </a:p>
        </p:txBody>
      </p:sp>
      <p:sp>
        <p:nvSpPr>
          <p:cNvPr id="745" name="Rectangle 548"/>
          <p:cNvSpPr>
            <a:spLocks noChangeArrowheads="1"/>
          </p:cNvSpPr>
          <p:nvPr/>
        </p:nvSpPr>
        <p:spPr bwMode="auto">
          <a:xfrm rot="16200000">
            <a:off x="358464" y="3877027"/>
            <a:ext cx="1931035" cy="307777"/>
          </a:xfrm>
          <a:prstGeom prst="rect">
            <a:avLst/>
          </a:prstGeom>
          <a:no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Incorrect Model(s)</a:t>
            </a:r>
          </a:p>
          <a:p>
            <a:pPr algn="ctr"/>
            <a:r>
              <a:rPr lang="en-US" altLang="en-US" sz="1000" b="0" dirty="0" smtClean="0">
                <a:solidFill>
                  <a:srgbClr val="000000"/>
                </a:solidFill>
              </a:rPr>
              <a:t>Refinement</a:t>
            </a:r>
            <a:endParaRPr lang="en-US" altLang="en-US" sz="1000" b="0" dirty="0" smtClean="0">
              <a:solidFill>
                <a:srgbClr val="500000"/>
              </a:solidFill>
            </a:endParaRPr>
          </a:p>
        </p:txBody>
      </p:sp>
      <p:sp>
        <p:nvSpPr>
          <p:cNvPr id="767" name="Rectangle 766"/>
          <p:cNvSpPr/>
          <p:nvPr/>
        </p:nvSpPr>
        <p:spPr>
          <a:xfrm>
            <a:off x="3262148" y="2426494"/>
            <a:ext cx="3376777" cy="2585246"/>
          </a:xfrm>
          <a:prstGeom prst="rect">
            <a:avLst/>
          </a:prstGeom>
          <a:solidFill>
            <a:srgbClr val="00FF00">
              <a:alpha val="14000"/>
            </a:srgbClr>
          </a:solidFill>
          <a:ln w="28575">
            <a:solidFill>
              <a:srgbClr val="00804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768" name="Rectangle 493"/>
          <p:cNvSpPr>
            <a:spLocks noChangeArrowheads="1"/>
          </p:cNvSpPr>
          <p:nvPr/>
        </p:nvSpPr>
        <p:spPr bwMode="auto">
          <a:xfrm>
            <a:off x="4981993" y="5028457"/>
            <a:ext cx="1157369" cy="153888"/>
          </a:xfrm>
          <a:prstGeom prst="rect">
            <a:avLst/>
          </a:prstGeom>
          <a:solidFill>
            <a:srgbClr val="00FF00">
              <a:alpha val="16000"/>
            </a:srgbClr>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Consistency Checks</a:t>
            </a:r>
            <a:endParaRPr lang="en-US" altLang="en-US" sz="1000" b="0" dirty="0" smtClean="0">
              <a:solidFill>
                <a:srgbClr val="500000"/>
              </a:solidFill>
            </a:endParaRPr>
          </a:p>
        </p:txBody>
      </p:sp>
      <p:cxnSp>
        <p:nvCxnSpPr>
          <p:cNvPr id="769" name="Straight Arrow Connector 723"/>
          <p:cNvCxnSpPr/>
          <p:nvPr/>
        </p:nvCxnSpPr>
        <p:spPr>
          <a:xfrm rot="5400000" flipH="1" flipV="1">
            <a:off x="5790827" y="2354540"/>
            <a:ext cx="3200400" cy="1645920"/>
          </a:xfrm>
          <a:prstGeom prst="bentConnector3">
            <a:avLst>
              <a:gd name="adj1" fmla="val -177"/>
            </a:avLst>
          </a:prstGeom>
          <a:ln>
            <a:tailEnd type="stealth"/>
          </a:ln>
        </p:spPr>
        <p:style>
          <a:lnRef idx="2">
            <a:schemeClr val="dk1"/>
          </a:lnRef>
          <a:fillRef idx="0">
            <a:schemeClr val="dk1"/>
          </a:fillRef>
          <a:effectRef idx="1">
            <a:schemeClr val="dk1"/>
          </a:effectRef>
          <a:fontRef idx="minor">
            <a:schemeClr val="tx1"/>
          </a:fontRef>
        </p:style>
      </p:cxnSp>
      <p:sp>
        <p:nvSpPr>
          <p:cNvPr id="770" name="Rectangle 548"/>
          <p:cNvSpPr>
            <a:spLocks noChangeArrowheads="1"/>
          </p:cNvSpPr>
          <p:nvPr/>
        </p:nvSpPr>
        <p:spPr bwMode="auto">
          <a:xfrm rot="16200000">
            <a:off x="7248469" y="2939038"/>
            <a:ext cx="1931035" cy="307777"/>
          </a:xfrm>
          <a:prstGeom prst="rect">
            <a:avLst/>
          </a:prstGeom>
          <a:no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Incorrect Higher </a:t>
            </a:r>
          </a:p>
          <a:p>
            <a:pPr algn="ctr"/>
            <a:r>
              <a:rPr lang="en-US" altLang="en-US" sz="1000" b="0" dirty="0" smtClean="0">
                <a:solidFill>
                  <a:srgbClr val="000000"/>
                </a:solidFill>
              </a:rPr>
              <a:t>Level Model(s)</a:t>
            </a:r>
          </a:p>
        </p:txBody>
      </p:sp>
      <p:cxnSp>
        <p:nvCxnSpPr>
          <p:cNvPr id="771" name="Straight Arrow Connector 723"/>
          <p:cNvCxnSpPr/>
          <p:nvPr/>
        </p:nvCxnSpPr>
        <p:spPr>
          <a:xfrm rot="10800000" flipV="1">
            <a:off x="975201" y="1393611"/>
            <a:ext cx="548640" cy="4389120"/>
          </a:xfrm>
          <a:prstGeom prst="bentConnector2">
            <a:avLst/>
          </a:prstGeom>
          <a:ln>
            <a:headEnd type="stealth"/>
            <a:tailEnd type="none"/>
          </a:ln>
        </p:spPr>
        <p:style>
          <a:lnRef idx="2">
            <a:schemeClr val="dk1"/>
          </a:lnRef>
          <a:fillRef idx="0">
            <a:schemeClr val="dk1"/>
          </a:fillRef>
          <a:effectRef idx="1">
            <a:schemeClr val="dk1"/>
          </a:effectRef>
          <a:fontRef idx="minor">
            <a:schemeClr val="tx1"/>
          </a:fontRef>
        </p:style>
      </p:cxnSp>
      <p:sp>
        <p:nvSpPr>
          <p:cNvPr id="772" name="Rectangle 548"/>
          <p:cNvSpPr>
            <a:spLocks noChangeArrowheads="1"/>
          </p:cNvSpPr>
          <p:nvPr/>
        </p:nvSpPr>
        <p:spPr bwMode="auto">
          <a:xfrm rot="16200000">
            <a:off x="11095" y="2846568"/>
            <a:ext cx="1931035" cy="307777"/>
          </a:xfrm>
          <a:prstGeom prst="rect">
            <a:avLst/>
          </a:prstGeom>
          <a:no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000" b="0" dirty="0" smtClean="0">
                <a:solidFill>
                  <a:srgbClr val="000000"/>
                </a:solidFill>
              </a:rPr>
              <a:t>Incorrect Higher Level </a:t>
            </a:r>
          </a:p>
          <a:p>
            <a:pPr algn="ctr"/>
            <a:r>
              <a:rPr lang="en-US" altLang="en-US" sz="1000" b="0" dirty="0" smtClean="0">
                <a:solidFill>
                  <a:srgbClr val="000000"/>
                </a:solidFill>
              </a:rPr>
              <a:t>Verification Check(s)</a:t>
            </a:r>
            <a:endParaRPr lang="en-US" altLang="en-US" sz="1000" b="0" dirty="0" smtClean="0">
              <a:solidFill>
                <a:srgbClr val="500000"/>
              </a:solidFill>
            </a:endParaRPr>
          </a:p>
        </p:txBody>
      </p:sp>
      <p:cxnSp>
        <p:nvCxnSpPr>
          <p:cNvPr id="773" name="Straight Arrow Connector 723"/>
          <p:cNvCxnSpPr/>
          <p:nvPr/>
        </p:nvCxnSpPr>
        <p:spPr>
          <a:xfrm flipV="1">
            <a:off x="2781299" y="1728549"/>
            <a:ext cx="4663440" cy="594360"/>
          </a:xfrm>
          <a:prstGeom prst="bentConnector3">
            <a:avLst>
              <a:gd name="adj1" fmla="val -91"/>
            </a:avLst>
          </a:prstGeom>
          <a:ln>
            <a:headEnd type="stealth"/>
            <a:tailEnd type="none"/>
          </a:ln>
        </p:spPr>
        <p:style>
          <a:lnRef idx="2">
            <a:schemeClr val="dk1"/>
          </a:lnRef>
          <a:fillRef idx="0">
            <a:schemeClr val="dk1"/>
          </a:fillRef>
          <a:effectRef idx="1">
            <a:schemeClr val="dk1"/>
          </a:effectRef>
          <a:fontRef idx="minor">
            <a:schemeClr val="tx1"/>
          </a:fontRef>
        </p:style>
      </p:cxnSp>
      <p:graphicFrame>
        <p:nvGraphicFramePr>
          <p:cNvPr id="55" name="Table 54"/>
          <p:cNvGraphicFramePr>
            <a:graphicFrameLocks noGrp="1"/>
          </p:cNvGraphicFramePr>
          <p:nvPr>
            <p:extLst>
              <p:ext uri="{D42A27DB-BD31-4B8C-83A1-F6EECF244321}">
                <p14:modId xmlns:p14="http://schemas.microsoft.com/office/powerpoint/2010/main" xmlns="" val="1267210270"/>
              </p:ext>
            </p:extLst>
          </p:nvPr>
        </p:nvGraphicFramePr>
        <p:xfrm>
          <a:off x="1680632" y="73031"/>
          <a:ext cx="6908615" cy="304800"/>
        </p:xfrm>
        <a:graphic>
          <a:graphicData uri="http://schemas.openxmlformats.org/drawingml/2006/table">
            <a:tbl>
              <a:tblPr>
                <a:tableStyleId>{5C22544A-7EE6-4342-B048-85BDC9FD1C3A}</a:tableStyleId>
              </a:tblPr>
              <a:tblGrid>
                <a:gridCol w="1096435"/>
                <a:gridCol w="1507066"/>
                <a:gridCol w="1790191"/>
                <a:gridCol w="1346450"/>
                <a:gridCol w="1168473"/>
              </a:tblGrid>
              <a:tr h="259080">
                <a:tc>
                  <a:txBody>
                    <a:bodyPr/>
                    <a:lstStyle/>
                    <a:p>
                      <a:pPr algn="ctr"/>
                      <a:r>
                        <a:rPr lang="en-US" sz="1400" b="0" dirty="0" smtClean="0">
                          <a:solidFill>
                            <a:srgbClr val="BB0000"/>
                          </a:solidFill>
                        </a:rPr>
                        <a:t>AVSI</a:t>
                      </a:r>
                      <a:endParaRPr lang="en-US" sz="1400" b="0" dirty="0">
                        <a:solidFill>
                          <a:srgbClr val="BB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Motivation</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smtClean="0">
                          <a:solidFill>
                            <a:srgbClr val="00FF00"/>
                          </a:solidFill>
                        </a:rPr>
                        <a:t>SAVI Concepts</a:t>
                      </a:r>
                      <a:endParaRPr lang="en-US" sz="1400" b="1" dirty="0">
                        <a:solidFill>
                          <a:srgbClr val="00FF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err="1" smtClean="0">
                          <a:solidFill>
                            <a:schemeClr val="tx1">
                              <a:lumMod val="75000"/>
                              <a:lumOff val="25000"/>
                            </a:schemeClr>
                          </a:solidFill>
                        </a:rPr>
                        <a:t>RoI</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2014</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7" name="Date Placeholder 3"/>
          <p:cNvSpPr>
            <a:spLocks noGrp="1"/>
          </p:cNvSpPr>
          <p:nvPr>
            <p:ph type="dt" sz="half" idx="10"/>
          </p:nvPr>
        </p:nvSpPr>
        <p:spPr>
          <a:xfrm>
            <a:off x="457200" y="6412050"/>
            <a:ext cx="2133600" cy="365125"/>
          </a:xfrm>
        </p:spPr>
        <p:txBody>
          <a:bodyPr/>
          <a:lstStyle/>
          <a:p>
            <a:r>
              <a:rPr lang="en-US" dirty="0" smtClean="0">
                <a:solidFill>
                  <a:srgbClr val="500000"/>
                </a:solidFill>
              </a:rPr>
              <a:t>Jan 26, 2015</a:t>
            </a:r>
            <a:endParaRPr lang="en-US" dirty="0">
              <a:solidFill>
                <a:srgbClr val="500000"/>
              </a:solidFill>
            </a:endParaRPr>
          </a:p>
        </p:txBody>
      </p:sp>
      <p:sp>
        <p:nvSpPr>
          <p:cNvPr id="59" name="Slide Number Placeholder 4"/>
          <p:cNvSpPr>
            <a:spLocks noGrp="1"/>
          </p:cNvSpPr>
          <p:nvPr>
            <p:ph type="sldNum" sz="quarter" idx="12"/>
          </p:nvPr>
        </p:nvSpPr>
        <p:spPr>
          <a:xfrm>
            <a:off x="6553200" y="6412050"/>
            <a:ext cx="2133600" cy="365125"/>
          </a:xfrm>
        </p:spPr>
        <p:txBody>
          <a:bodyPr/>
          <a:lstStyle/>
          <a:p>
            <a:fld id="{7752658E-D922-2744-8F1B-96610776A3A4}" type="slidenum">
              <a:rPr lang="en-US" smtClean="0">
                <a:solidFill>
                  <a:srgbClr val="500000"/>
                </a:solidFill>
              </a:rPr>
              <a:pPr/>
              <a:t>26</a:t>
            </a:fld>
            <a:endParaRPr lang="en-US" dirty="0">
              <a:solidFill>
                <a:srgbClr val="500000"/>
              </a:solidFill>
            </a:endParaRPr>
          </a:p>
        </p:txBody>
      </p:sp>
      <p:sp>
        <p:nvSpPr>
          <p:cNvPr id="62" name="Footer Placeholder 5"/>
          <p:cNvSpPr>
            <a:spLocks noGrp="1"/>
          </p:cNvSpPr>
          <p:nvPr>
            <p:ph type="ftr" sz="quarter" idx="3"/>
          </p:nvPr>
        </p:nvSpPr>
        <p:spPr>
          <a:xfrm>
            <a:off x="1749255" y="6412050"/>
            <a:ext cx="6496834" cy="365125"/>
          </a:xfrm>
        </p:spPr>
        <p:txBody>
          <a:bodyPr/>
          <a:lstStyle/>
          <a:p>
            <a:r>
              <a:rPr lang="en-US" sz="1400" dirty="0" smtClean="0">
                <a:solidFill>
                  <a:srgbClr val="500000"/>
                </a:solidFill>
              </a:rPr>
              <a:t>Used with SAVI permission</a:t>
            </a:r>
            <a:r>
              <a:rPr lang="en-US" dirty="0" smtClean="0">
                <a:solidFill>
                  <a:srgbClr val="500000"/>
                </a:solidFill>
              </a:rPr>
              <a:t>   © AVSI</a:t>
            </a:r>
            <a:endParaRPr lang="en-US" dirty="0">
              <a:solidFill>
                <a:srgbClr val="500000"/>
              </a:solidFill>
            </a:endParaRPr>
          </a:p>
        </p:txBody>
      </p:sp>
    </p:spTree>
    <p:extLst>
      <p:ext uri="{BB962C8B-B14F-4D97-AF65-F5344CB8AC3E}">
        <p14:creationId xmlns:p14="http://schemas.microsoft.com/office/powerpoint/2010/main" xmlns="" val="2487475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animBg="1"/>
      <p:bldP spid="230" grpId="0"/>
      <p:bldP spid="702" grpId="0" animBg="1"/>
      <p:bldP spid="704" grpId="0" animBg="1"/>
      <p:bldP spid="707" grpId="0" animBg="1"/>
      <p:bldP spid="175" grpId="0" animBg="1"/>
      <p:bldP spid="713" grpId="0" animBg="1"/>
      <p:bldP spid="714" grpId="0" animBg="1"/>
      <p:bldP spid="741" grpId="0"/>
      <p:bldP spid="767" grpId="0" animBg="1"/>
      <p:bldP spid="768" grpId="0" animBg="1"/>
      <p:bldP spid="7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5850"/>
            <a:ext cx="8229600" cy="4525963"/>
          </a:xfrm>
        </p:spPr>
        <p:txBody>
          <a:bodyPr>
            <a:normAutofit/>
          </a:bodyPr>
          <a:lstStyle/>
          <a:p>
            <a:pPr>
              <a:buNone/>
            </a:pPr>
            <a:r>
              <a:rPr lang="en-US" dirty="0" smtClean="0"/>
              <a:t>Software increasingly dominates total system cost</a:t>
            </a:r>
          </a:p>
          <a:p>
            <a:r>
              <a:rPr lang="en-US" dirty="0" smtClean="0"/>
              <a:t>SLOC explodes while weight and PCB count remain stable</a:t>
            </a:r>
          </a:p>
          <a:p>
            <a:pPr lvl="1"/>
            <a:r>
              <a:rPr lang="en-US" sz="1600" dirty="0" smtClean="0"/>
              <a:t>1995: $1.73B SW+HW/$0.805B SW= 2.15 </a:t>
            </a:r>
          </a:p>
          <a:p>
            <a:pPr lvl="2"/>
            <a:r>
              <a:rPr lang="en-US" sz="1600" dirty="0" smtClean="0"/>
              <a:t>hardware more than doubles cost</a:t>
            </a:r>
          </a:p>
          <a:p>
            <a:pPr lvl="1"/>
            <a:r>
              <a:rPr lang="en-US" sz="1600" dirty="0" smtClean="0"/>
              <a:t>2010: $9.97B SW+HW/$6.43B SW = 1.55  (estimated)</a:t>
            </a:r>
          </a:p>
          <a:p>
            <a:pPr lvl="2"/>
            <a:r>
              <a:rPr lang="en-US" sz="1600" dirty="0" smtClean="0"/>
              <a:t>Used in original ROI study</a:t>
            </a:r>
          </a:p>
          <a:p>
            <a:pPr lvl="1"/>
            <a:r>
              <a:rPr lang="en-US" sz="1600" dirty="0" smtClean="0"/>
              <a:t>2026: $17.488B SW+HW/$15.558B SW= 1.12  </a:t>
            </a:r>
          </a:p>
          <a:p>
            <a:pPr lvl="2"/>
            <a:r>
              <a:rPr lang="en-US" sz="1600" dirty="0" smtClean="0"/>
              <a:t>hardware only adds 12% to cost</a:t>
            </a:r>
            <a:endParaRPr lang="en-US" dirty="0" smtClean="0"/>
          </a:p>
          <a:p>
            <a:r>
              <a:rPr lang="en-US" dirty="0"/>
              <a:t>SAVI </a:t>
            </a:r>
            <a:r>
              <a:rPr lang="en-US" dirty="0" smtClean="0"/>
              <a:t>investment in technology: </a:t>
            </a:r>
            <a:r>
              <a:rPr lang="en-GB" dirty="0" smtClean="0">
                <a:solidFill>
                  <a:srgbClr val="000000"/>
                </a:solidFill>
                <a:latin typeface="Arial" pitchFamily="34" charset="0"/>
                <a:ea typeface="Arial Unicode MS"/>
                <a:cs typeface="Arial" pitchFamily="34" charset="0"/>
              </a:rPr>
              <a:t>$85.7 M (2009-2018)</a:t>
            </a:r>
            <a:endParaRPr lang="en-US" dirty="0"/>
          </a:p>
        </p:txBody>
      </p:sp>
      <p:sp>
        <p:nvSpPr>
          <p:cNvPr id="4" name="Title 3"/>
          <p:cNvSpPr>
            <a:spLocks noGrp="1"/>
          </p:cNvSpPr>
          <p:nvPr>
            <p:ph type="title"/>
          </p:nvPr>
        </p:nvSpPr>
        <p:spPr/>
        <p:txBody>
          <a:bodyPr/>
          <a:lstStyle/>
          <a:p>
            <a:r>
              <a:rPr lang="en-US" dirty="0" smtClean="0"/>
              <a:t>SAVI ROI Study</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837877869"/>
              </p:ext>
            </p:extLst>
          </p:nvPr>
        </p:nvGraphicFramePr>
        <p:xfrm>
          <a:off x="777982" y="3914775"/>
          <a:ext cx="7556392" cy="2374854"/>
        </p:xfrm>
        <a:graphic>
          <a:graphicData uri="http://schemas.openxmlformats.org/drawingml/2006/table">
            <a:tbl>
              <a:tblPr/>
              <a:tblGrid>
                <a:gridCol w="1460625"/>
                <a:gridCol w="1174977"/>
                <a:gridCol w="1139557"/>
                <a:gridCol w="1299240"/>
                <a:gridCol w="1399195"/>
                <a:gridCol w="1082798"/>
              </a:tblGrid>
              <a:tr h="801354">
                <a:tc>
                  <a:txBody>
                    <a:bodyPr/>
                    <a:lstStyle/>
                    <a:p>
                      <a:pPr marL="0" marR="0">
                        <a:spcBef>
                          <a:spcPts val="0"/>
                        </a:spcBef>
                        <a:spcAft>
                          <a:spcPts val="0"/>
                        </a:spcAft>
                      </a:pPr>
                      <a:endParaRPr lang="en-US" sz="1600" dirty="0">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890" algn="ctr">
                        <a:spcBef>
                          <a:spcPts val="0"/>
                        </a:spcBef>
                        <a:spcAft>
                          <a:spcPts val="0"/>
                        </a:spcAft>
                      </a:pPr>
                      <a:r>
                        <a:rPr lang="en-US" sz="1600" b="1" dirty="0" smtClean="0">
                          <a:solidFill>
                            <a:srgbClr val="000000"/>
                          </a:solidFill>
                          <a:latin typeface="Arial" pitchFamily="34" charset="0"/>
                          <a:ea typeface="Times New Roman"/>
                          <a:cs typeface="Arial" pitchFamily="34" charset="0"/>
                        </a:rPr>
                        <a:t>2010 ROI </a:t>
                      </a:r>
                      <a:endParaRPr lang="en-US" sz="2400" dirty="0" smtClean="0">
                        <a:latin typeface="Arial" pitchFamily="34" charset="0"/>
                        <a:ea typeface="Times New Roman"/>
                        <a:cs typeface="Arial" pitchFamily="34" charset="0"/>
                      </a:endParaRPr>
                    </a:p>
                    <a:p>
                      <a:pPr marL="0" marR="0" indent="-8890" algn="ctr">
                        <a:spcBef>
                          <a:spcPts val="0"/>
                        </a:spcBef>
                        <a:spcAft>
                          <a:spcPts val="0"/>
                        </a:spcAft>
                      </a:pPr>
                      <a:r>
                        <a:rPr lang="en-US" sz="1600" b="1" dirty="0" smtClean="0">
                          <a:solidFill>
                            <a:srgbClr val="000000"/>
                          </a:solidFill>
                          <a:latin typeface="Arial" pitchFamily="34" charset="0"/>
                          <a:ea typeface="Times New Roman"/>
                          <a:cs typeface="Arial" pitchFamily="34" charset="0"/>
                        </a:rPr>
                        <a:t>% per year</a:t>
                      </a:r>
                      <a:endParaRPr lang="en-US" sz="2400" dirty="0">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b="1" dirty="0" smtClean="0">
                          <a:solidFill>
                            <a:srgbClr val="000000"/>
                          </a:solidFill>
                          <a:latin typeface="Arial" pitchFamily="34" charset="0"/>
                          <a:ea typeface="Arial Unicode MS"/>
                          <a:cs typeface="Arial" pitchFamily="34" charset="0"/>
                        </a:rPr>
                        <a:t>2010 Total Cost </a:t>
                      </a:r>
                      <a:r>
                        <a:rPr lang="en-GB" sz="1600" b="1" dirty="0">
                          <a:solidFill>
                            <a:srgbClr val="000000"/>
                          </a:solidFill>
                          <a:latin typeface="Arial" pitchFamily="34" charset="0"/>
                          <a:ea typeface="Arial Unicode MS"/>
                          <a:cs typeface="Arial" pitchFamily="34" charset="0"/>
                        </a:rPr>
                        <a:t>Avoidance</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b="1" dirty="0" smtClean="0">
                          <a:solidFill>
                            <a:srgbClr val="000000"/>
                          </a:solidFill>
                          <a:latin typeface="Arial" pitchFamily="34" charset="0"/>
                          <a:ea typeface="Arial Unicode MS"/>
                          <a:cs typeface="Arial" pitchFamily="34" charset="0"/>
                        </a:rPr>
                        <a:t>2010 NPV</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890" algn="ctr">
                        <a:spcBef>
                          <a:spcPts val="0"/>
                        </a:spcBef>
                        <a:spcAft>
                          <a:spcPts val="0"/>
                        </a:spcAft>
                      </a:pPr>
                      <a:r>
                        <a:rPr lang="en-US" sz="1600" b="1" dirty="0" smtClean="0">
                          <a:solidFill>
                            <a:srgbClr val="000000"/>
                          </a:solidFill>
                          <a:latin typeface="Arial" pitchFamily="34" charset="0"/>
                          <a:ea typeface="Times New Roman"/>
                          <a:cs typeface="Arial" pitchFamily="34" charset="0"/>
                        </a:rPr>
                        <a:t>2026 ROI </a:t>
                      </a:r>
                      <a:endParaRPr lang="en-US" sz="2400" dirty="0">
                        <a:latin typeface="Arial" pitchFamily="34" charset="0"/>
                        <a:ea typeface="Times New Roman"/>
                        <a:cs typeface="Arial" pitchFamily="34" charset="0"/>
                      </a:endParaRPr>
                    </a:p>
                    <a:p>
                      <a:pPr marL="0" marR="0" indent="-8890" algn="ctr">
                        <a:spcBef>
                          <a:spcPts val="0"/>
                        </a:spcBef>
                        <a:spcAft>
                          <a:spcPts val="0"/>
                        </a:spcAft>
                      </a:pPr>
                      <a:r>
                        <a:rPr lang="en-US" sz="1600" b="1" dirty="0">
                          <a:solidFill>
                            <a:srgbClr val="000000"/>
                          </a:solidFill>
                          <a:latin typeface="Arial" pitchFamily="34" charset="0"/>
                          <a:ea typeface="Times New Roman"/>
                          <a:cs typeface="Arial" pitchFamily="34" charset="0"/>
                        </a:rPr>
                        <a:t>% per year</a:t>
                      </a:r>
                      <a:endParaRPr lang="en-US" sz="2400" dirty="0">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890" algn="ctr" defTabSz="914400" rtl="0" eaLnBrk="1" latinLnBrk="0" hangingPunct="1">
                        <a:spcBef>
                          <a:spcPts val="0"/>
                        </a:spcBef>
                        <a:spcAft>
                          <a:spcPts val="0"/>
                        </a:spcAft>
                      </a:pPr>
                      <a:r>
                        <a:rPr lang="en-US" sz="1600" b="1" kern="1200" dirty="0" smtClean="0">
                          <a:solidFill>
                            <a:srgbClr val="000000"/>
                          </a:solidFill>
                          <a:latin typeface="Arial" pitchFamily="34" charset="0"/>
                          <a:ea typeface="Arial Unicode MS"/>
                          <a:cs typeface="Arial" pitchFamily="34" charset="0"/>
                        </a:rPr>
                        <a:t>2026 Total Cost Avoidance</a:t>
                      </a:r>
                      <a:endParaRPr lang="en-US" sz="1600" b="1" kern="1200" dirty="0">
                        <a:solidFill>
                          <a:srgbClr val="000000"/>
                        </a:solidFill>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55">
                <a:tc>
                  <a:txBody>
                    <a:bodyPr/>
                    <a:lstStyle/>
                    <a:p>
                      <a:pPr marL="0" marR="0" algn="l">
                        <a:spcBef>
                          <a:spcPts val="0"/>
                        </a:spcBef>
                        <a:spcAft>
                          <a:spcPts val="0"/>
                        </a:spcAft>
                      </a:pPr>
                      <a:r>
                        <a:rPr lang="en-GB" sz="1600" b="1" dirty="0">
                          <a:solidFill>
                            <a:srgbClr val="000000"/>
                          </a:solidFill>
                          <a:latin typeface="Arial" pitchFamily="34" charset="0"/>
                          <a:ea typeface="Arial Unicode MS"/>
                          <a:cs typeface="Arial" pitchFamily="34" charset="0"/>
                        </a:rPr>
                        <a:t>Pessimistic (30% rework)</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890" algn="ctr">
                        <a:spcBef>
                          <a:spcPts val="0"/>
                        </a:spcBef>
                        <a:spcAft>
                          <a:spcPts val="0"/>
                        </a:spcAft>
                      </a:pPr>
                      <a:r>
                        <a:rPr lang="en-US" sz="1600" dirty="0">
                          <a:solidFill>
                            <a:srgbClr val="000000"/>
                          </a:solidFill>
                          <a:latin typeface="Arial" pitchFamily="34" charset="0"/>
                          <a:ea typeface="Times New Roman"/>
                          <a:cs typeface="Arial" pitchFamily="34" charset="0"/>
                        </a:rPr>
                        <a:t>2%</a:t>
                      </a:r>
                      <a:endParaRPr lang="en-US" sz="2400" dirty="0">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dirty="0">
                          <a:solidFill>
                            <a:srgbClr val="000000"/>
                          </a:solidFill>
                          <a:latin typeface="Arial" pitchFamily="34" charset="0"/>
                          <a:ea typeface="Arial Unicode MS"/>
                          <a:cs typeface="Arial" pitchFamily="34" charset="0"/>
                        </a:rPr>
                        <a:t>$99 M</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dirty="0">
                          <a:solidFill>
                            <a:srgbClr val="000000"/>
                          </a:solidFill>
                          <a:latin typeface="Arial" pitchFamily="34" charset="0"/>
                          <a:ea typeface="Arial Unicode MS"/>
                          <a:cs typeface="Arial" pitchFamily="34" charset="0"/>
                        </a:rPr>
                        <a:t>$64 M</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890" algn="ctr">
                        <a:spcBef>
                          <a:spcPts val="0"/>
                        </a:spcBef>
                        <a:spcAft>
                          <a:spcPts val="0"/>
                        </a:spcAft>
                      </a:pPr>
                      <a:r>
                        <a:rPr lang="en-US" sz="1600" dirty="0" smtClean="0">
                          <a:solidFill>
                            <a:srgbClr val="000000"/>
                          </a:solidFill>
                          <a:latin typeface="Arial" pitchFamily="34" charset="0"/>
                          <a:ea typeface="Times New Roman"/>
                          <a:cs typeface="Arial" pitchFamily="34" charset="0"/>
                        </a:rPr>
                        <a:t>73%</a:t>
                      </a:r>
                      <a:endParaRPr lang="en-US" sz="2400" dirty="0">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890" algn="ctr" defTabSz="914400" rtl="0" eaLnBrk="1" latinLnBrk="0" hangingPunct="1">
                        <a:spcBef>
                          <a:spcPts val="0"/>
                        </a:spcBef>
                        <a:spcAft>
                          <a:spcPts val="0"/>
                        </a:spcAft>
                      </a:pPr>
                      <a:r>
                        <a:rPr lang="en-US" sz="1600" kern="1200" dirty="0" smtClean="0">
                          <a:solidFill>
                            <a:srgbClr val="000000"/>
                          </a:solidFill>
                          <a:latin typeface="Arial" pitchFamily="34" charset="0"/>
                          <a:ea typeface="Times New Roman"/>
                          <a:cs typeface="Arial" pitchFamily="34" charset="0"/>
                        </a:rPr>
                        <a:t>$531</a:t>
                      </a:r>
                      <a:r>
                        <a:rPr lang="en-US" sz="1600" kern="1200" baseline="0" dirty="0" smtClean="0">
                          <a:solidFill>
                            <a:srgbClr val="000000"/>
                          </a:solidFill>
                          <a:latin typeface="Arial" pitchFamily="34" charset="0"/>
                          <a:ea typeface="Times New Roman"/>
                          <a:cs typeface="Arial" pitchFamily="34" charset="0"/>
                        </a:rPr>
                        <a:t> M</a:t>
                      </a:r>
                      <a:endParaRPr lang="en-US" sz="1600" kern="1200" dirty="0">
                        <a:solidFill>
                          <a:srgbClr val="000000"/>
                        </a:solidFill>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73">
                <a:tc>
                  <a:txBody>
                    <a:bodyPr/>
                    <a:lstStyle/>
                    <a:p>
                      <a:pPr marL="0" marR="0" algn="l">
                        <a:spcBef>
                          <a:spcPts val="0"/>
                        </a:spcBef>
                        <a:spcAft>
                          <a:spcPts val="0"/>
                        </a:spcAft>
                      </a:pPr>
                      <a:r>
                        <a:rPr lang="en-GB" sz="1600" b="1" dirty="0">
                          <a:solidFill>
                            <a:srgbClr val="000000"/>
                          </a:solidFill>
                          <a:latin typeface="Arial" pitchFamily="34" charset="0"/>
                          <a:ea typeface="Arial Unicode MS"/>
                          <a:cs typeface="Arial" pitchFamily="34" charset="0"/>
                        </a:rPr>
                        <a:t>Expected (40% rework)</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A1"/>
                    </a:solidFill>
                  </a:tcPr>
                </a:tc>
                <a:tc>
                  <a:txBody>
                    <a:bodyPr/>
                    <a:lstStyle/>
                    <a:p>
                      <a:pPr marL="0" marR="0" indent="-8890" algn="ctr">
                        <a:spcBef>
                          <a:spcPts val="0"/>
                        </a:spcBef>
                        <a:spcAft>
                          <a:spcPts val="0"/>
                        </a:spcAft>
                      </a:pPr>
                      <a:r>
                        <a:rPr lang="en-US" sz="1600" dirty="0">
                          <a:solidFill>
                            <a:srgbClr val="000000"/>
                          </a:solidFill>
                          <a:latin typeface="Arial" pitchFamily="34" charset="0"/>
                          <a:ea typeface="Times New Roman"/>
                          <a:cs typeface="Arial" pitchFamily="34" charset="0"/>
                        </a:rPr>
                        <a:t>40%</a:t>
                      </a:r>
                      <a:endParaRPr lang="en-US" sz="2400" dirty="0">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A1"/>
                    </a:solidFill>
                  </a:tcPr>
                </a:tc>
                <a:tc>
                  <a:txBody>
                    <a:bodyPr/>
                    <a:lstStyle/>
                    <a:p>
                      <a:pPr marL="0" marR="0" algn="ctr">
                        <a:spcBef>
                          <a:spcPts val="0"/>
                        </a:spcBef>
                        <a:spcAft>
                          <a:spcPts val="0"/>
                        </a:spcAft>
                      </a:pPr>
                      <a:r>
                        <a:rPr lang="en-GB" sz="1600" dirty="0">
                          <a:solidFill>
                            <a:srgbClr val="000000"/>
                          </a:solidFill>
                          <a:latin typeface="Arial" pitchFamily="34" charset="0"/>
                          <a:ea typeface="Arial Unicode MS"/>
                          <a:cs typeface="Arial" pitchFamily="34" charset="0"/>
                        </a:rPr>
                        <a:t>$398 M</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A1"/>
                    </a:solidFill>
                  </a:tcPr>
                </a:tc>
                <a:tc>
                  <a:txBody>
                    <a:bodyPr/>
                    <a:lstStyle/>
                    <a:p>
                      <a:pPr marL="0" marR="0" algn="ctr">
                        <a:spcBef>
                          <a:spcPts val="0"/>
                        </a:spcBef>
                        <a:spcAft>
                          <a:spcPts val="0"/>
                        </a:spcAft>
                      </a:pPr>
                      <a:r>
                        <a:rPr lang="en-GB" sz="1600" dirty="0">
                          <a:solidFill>
                            <a:srgbClr val="000000"/>
                          </a:solidFill>
                          <a:latin typeface="Arial" pitchFamily="34" charset="0"/>
                          <a:ea typeface="Arial Unicode MS"/>
                          <a:cs typeface="Arial" pitchFamily="34" charset="0"/>
                        </a:rPr>
                        <a:t>$256 M</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A1"/>
                    </a:solidFill>
                  </a:tcPr>
                </a:tc>
                <a:tc>
                  <a:txBody>
                    <a:bodyPr/>
                    <a:lstStyle/>
                    <a:p>
                      <a:pPr marL="0" marR="0" indent="-8890" algn="ctr">
                        <a:spcBef>
                          <a:spcPts val="0"/>
                        </a:spcBef>
                        <a:spcAft>
                          <a:spcPts val="0"/>
                        </a:spcAft>
                      </a:pPr>
                      <a:r>
                        <a:rPr lang="en-US" sz="1600" dirty="0" smtClean="0">
                          <a:solidFill>
                            <a:srgbClr val="000000"/>
                          </a:solidFill>
                          <a:latin typeface="Arial" pitchFamily="34" charset="0"/>
                          <a:ea typeface="Times New Roman"/>
                          <a:cs typeface="Arial" pitchFamily="34" charset="0"/>
                        </a:rPr>
                        <a:t>106%</a:t>
                      </a:r>
                      <a:endParaRPr lang="en-US" sz="2400" dirty="0">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A1"/>
                    </a:solidFill>
                  </a:tcPr>
                </a:tc>
                <a:tc>
                  <a:txBody>
                    <a:bodyPr/>
                    <a:lstStyle/>
                    <a:p>
                      <a:pPr marL="0" marR="0" indent="-8890" algn="ctr" defTabSz="914400" rtl="0" eaLnBrk="1" latinLnBrk="0" hangingPunct="1">
                        <a:spcBef>
                          <a:spcPts val="0"/>
                        </a:spcBef>
                        <a:spcAft>
                          <a:spcPts val="0"/>
                        </a:spcAft>
                      </a:pPr>
                      <a:r>
                        <a:rPr lang="en-US" sz="1600" kern="1200" dirty="0" smtClean="0">
                          <a:solidFill>
                            <a:srgbClr val="000000"/>
                          </a:solidFill>
                          <a:latin typeface="Arial" pitchFamily="34" charset="0"/>
                          <a:ea typeface="Times New Roman"/>
                          <a:cs typeface="Arial" pitchFamily="34" charset="0"/>
                        </a:rPr>
                        <a:t>$1.101 B</a:t>
                      </a:r>
                      <a:endParaRPr lang="en-US" sz="1600" kern="1200" dirty="0">
                        <a:solidFill>
                          <a:srgbClr val="000000"/>
                        </a:solidFill>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A1"/>
                    </a:solidFill>
                  </a:tcPr>
                </a:tc>
              </a:tr>
              <a:tr h="524355">
                <a:tc>
                  <a:txBody>
                    <a:bodyPr/>
                    <a:lstStyle/>
                    <a:p>
                      <a:pPr marL="0" marR="0" algn="l">
                        <a:spcBef>
                          <a:spcPts val="0"/>
                        </a:spcBef>
                        <a:spcAft>
                          <a:spcPts val="0"/>
                        </a:spcAft>
                      </a:pPr>
                      <a:r>
                        <a:rPr lang="en-GB" sz="1600" b="1" dirty="0">
                          <a:solidFill>
                            <a:srgbClr val="000000"/>
                          </a:solidFill>
                          <a:latin typeface="Arial" pitchFamily="34" charset="0"/>
                          <a:ea typeface="Arial Unicode MS"/>
                          <a:cs typeface="Arial" pitchFamily="34" charset="0"/>
                        </a:rPr>
                        <a:t>Optimistic (50% rework)</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890" algn="ctr">
                        <a:spcBef>
                          <a:spcPts val="0"/>
                        </a:spcBef>
                        <a:spcAft>
                          <a:spcPts val="0"/>
                        </a:spcAft>
                      </a:pPr>
                      <a:r>
                        <a:rPr lang="en-GB" sz="1600" dirty="0">
                          <a:solidFill>
                            <a:srgbClr val="000000"/>
                          </a:solidFill>
                          <a:latin typeface="Arial" pitchFamily="34" charset="0"/>
                          <a:ea typeface="Arial Unicode MS"/>
                          <a:cs typeface="Arial" pitchFamily="34" charset="0"/>
                        </a:rPr>
                        <a:t>144%</a:t>
                      </a:r>
                      <a:endParaRPr lang="en-US" sz="2400" dirty="0">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a:solidFill>
                            <a:srgbClr val="000000"/>
                          </a:solidFill>
                          <a:latin typeface="Arial" pitchFamily="34" charset="0"/>
                          <a:ea typeface="Arial Unicode MS"/>
                          <a:cs typeface="Arial" pitchFamily="34" charset="0"/>
                        </a:rPr>
                        <a:t>$1.193 B</a:t>
                      </a:r>
                      <a:endParaRPr lang="en-US" sz="240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dirty="0">
                          <a:solidFill>
                            <a:srgbClr val="000000"/>
                          </a:solidFill>
                          <a:latin typeface="Arial" pitchFamily="34" charset="0"/>
                          <a:ea typeface="Arial Unicode MS"/>
                          <a:cs typeface="Arial" pitchFamily="34" charset="0"/>
                        </a:rPr>
                        <a:t>$768 M</a:t>
                      </a:r>
                      <a:endParaRPr lang="en-US" sz="2400" dirty="0">
                        <a:latin typeface="Arial" pitchFamily="34" charset="0"/>
                        <a:ea typeface="Arial Unicode MS"/>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890" algn="ctr">
                        <a:spcBef>
                          <a:spcPts val="0"/>
                        </a:spcBef>
                        <a:spcAft>
                          <a:spcPts val="0"/>
                        </a:spcAft>
                      </a:pPr>
                      <a:r>
                        <a:rPr lang="en-GB" sz="1600" dirty="0" smtClean="0">
                          <a:solidFill>
                            <a:srgbClr val="000000"/>
                          </a:solidFill>
                          <a:latin typeface="Arial" pitchFamily="34" charset="0"/>
                          <a:ea typeface="Arial Unicode MS"/>
                          <a:cs typeface="Arial" pitchFamily="34" charset="0"/>
                        </a:rPr>
                        <a:t>136</a:t>
                      </a:r>
                      <a:r>
                        <a:rPr lang="en-GB" sz="1600" dirty="0">
                          <a:solidFill>
                            <a:srgbClr val="000000"/>
                          </a:solidFill>
                          <a:latin typeface="Arial" pitchFamily="34" charset="0"/>
                          <a:ea typeface="Arial Unicode MS"/>
                          <a:cs typeface="Arial" pitchFamily="34" charset="0"/>
                        </a:rPr>
                        <a:t>%</a:t>
                      </a:r>
                      <a:endParaRPr lang="en-US" sz="2400" dirty="0">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890" algn="ctr" defTabSz="914400" rtl="0" eaLnBrk="1" latinLnBrk="0" hangingPunct="1">
                        <a:spcBef>
                          <a:spcPts val="0"/>
                        </a:spcBef>
                        <a:spcAft>
                          <a:spcPts val="0"/>
                        </a:spcAft>
                      </a:pPr>
                      <a:r>
                        <a:rPr lang="en-US" sz="1600" kern="1200" dirty="0" smtClean="0">
                          <a:solidFill>
                            <a:srgbClr val="000000"/>
                          </a:solidFill>
                          <a:latin typeface="Arial" pitchFamily="34" charset="0"/>
                          <a:ea typeface="Times New Roman"/>
                          <a:cs typeface="Arial" pitchFamily="34" charset="0"/>
                        </a:rPr>
                        <a:t>$1.842 B</a:t>
                      </a:r>
                      <a:endParaRPr lang="en-US" sz="1600" kern="1200" dirty="0">
                        <a:solidFill>
                          <a:srgbClr val="000000"/>
                        </a:solidFill>
                        <a:latin typeface="Arial" pitchFamily="34" charset="0"/>
                        <a:ea typeface="Times New Roman"/>
                        <a:cs typeface="Arial" pitchFamily="34" charset="0"/>
                      </a:endParaRPr>
                    </a:p>
                  </a:txBody>
                  <a:tcPr marL="18415" marR="18415" marT="18410" marB="18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Assumptions</a:t>
            </a:r>
            <a:endParaRPr lang="en-US" dirty="0"/>
          </a:p>
        </p:txBody>
      </p:sp>
      <p:sp>
        <p:nvSpPr>
          <p:cNvPr id="3" name="Content Placeholder 2"/>
          <p:cNvSpPr>
            <a:spLocks noGrp="1"/>
          </p:cNvSpPr>
          <p:nvPr>
            <p:ph idx="1"/>
          </p:nvPr>
        </p:nvSpPr>
        <p:spPr>
          <a:xfrm>
            <a:off x="332510" y="1281088"/>
            <a:ext cx="8811491" cy="5029200"/>
          </a:xfrm>
        </p:spPr>
        <p:txBody>
          <a:bodyPr>
            <a:normAutofit/>
          </a:bodyPr>
          <a:lstStyle/>
          <a:p>
            <a:r>
              <a:rPr lang="en-US" sz="2400" dirty="0" smtClean="0"/>
              <a:t>Assumed error discovery (triangular probability distribution)</a:t>
            </a:r>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768" t="8615" b="7384"/>
          <a:stretch>
            <a:fillRect/>
          </a:stretch>
        </p:blipFill>
        <p:spPr bwMode="auto">
          <a:xfrm>
            <a:off x="1106771" y="1903750"/>
            <a:ext cx="6808012" cy="386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txBox="1">
            <a:spLocks/>
          </p:cNvSpPr>
          <p:nvPr/>
        </p:nvSpPr>
        <p:spPr>
          <a:xfrm>
            <a:off x="1749255" y="6310288"/>
            <a:ext cx="6496834" cy="466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1200" dirty="0" smtClean="0">
                <a:solidFill>
                  <a:srgbClr val="500000"/>
                </a:solidFill>
              </a:rPr>
              <a:t>Used with SAVI permission   © AVSI</a:t>
            </a:r>
          </a:p>
          <a:p>
            <a:pPr fontAlgn="auto">
              <a:spcBef>
                <a:spcPts val="0"/>
              </a:spcBef>
              <a:spcAft>
                <a:spcPts val="0"/>
              </a:spcAft>
            </a:pPr>
            <a:endParaRPr lang="en-US" sz="1200" b="0" dirty="0">
              <a:solidFill>
                <a:srgbClr val="500000"/>
              </a:solidFill>
            </a:endParaRPr>
          </a:p>
        </p:txBody>
      </p:sp>
      <p:sp>
        <p:nvSpPr>
          <p:cNvPr id="12" name="Date Placeholder 3"/>
          <p:cNvSpPr txBox="1">
            <a:spLocks/>
          </p:cNvSpPr>
          <p:nvPr/>
        </p:nvSpPr>
        <p:spPr>
          <a:xfrm>
            <a:off x="457200" y="64120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1200" dirty="0" smtClean="0">
                <a:solidFill>
                  <a:srgbClr val="500000"/>
                </a:solidFill>
              </a:rPr>
              <a:t>26 Jan, 2015</a:t>
            </a:r>
          </a:p>
          <a:p>
            <a:pPr fontAlgn="auto">
              <a:spcBef>
                <a:spcPts val="0"/>
              </a:spcBef>
              <a:spcAft>
                <a:spcPts val="0"/>
              </a:spcAft>
            </a:pPr>
            <a:endParaRPr lang="en-US" sz="1200" b="0" dirty="0">
              <a:solidFill>
                <a:srgbClr val="500000"/>
              </a:solidFill>
            </a:endParaRPr>
          </a:p>
        </p:txBody>
      </p:sp>
      <p:sp>
        <p:nvSpPr>
          <p:cNvPr id="13" name="Slide Number Placeholder 4"/>
          <p:cNvSpPr txBox="1">
            <a:spLocks/>
          </p:cNvSpPr>
          <p:nvPr/>
        </p:nvSpPr>
        <p:spPr>
          <a:xfrm>
            <a:off x="6553200" y="64120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7752658E-D922-2744-8F1B-96610776A3A4}" type="slidenum">
              <a:rPr lang="en-US" sz="1200" b="0" smtClean="0">
                <a:solidFill>
                  <a:srgbClr val="500000"/>
                </a:solidFill>
              </a:rPr>
              <a:pPr algn="r" fontAlgn="auto">
                <a:spcBef>
                  <a:spcPts val="0"/>
                </a:spcBef>
                <a:spcAft>
                  <a:spcPts val="0"/>
                </a:spcAft>
              </a:pPr>
              <a:t>28</a:t>
            </a:fld>
            <a:endParaRPr lang="en-US" sz="1200" b="0" dirty="0">
              <a:solidFill>
                <a:srgbClr val="500000"/>
              </a:solidFill>
            </a:endParaRPr>
          </a:p>
        </p:txBody>
      </p:sp>
      <p:cxnSp>
        <p:nvCxnSpPr>
          <p:cNvPr id="14" name="Straight Connector 13"/>
          <p:cNvCxnSpPr/>
          <p:nvPr/>
        </p:nvCxnSpPr>
        <p:spPr>
          <a:xfrm>
            <a:off x="7245437" y="2223656"/>
            <a:ext cx="0" cy="3127664"/>
          </a:xfrm>
          <a:prstGeom prst="line">
            <a:avLst/>
          </a:prstGeom>
          <a:ln>
            <a:solidFill>
              <a:srgbClr val="CC3399"/>
            </a:solidFill>
            <a:prstDash val="dashDot"/>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27301" y="2504209"/>
            <a:ext cx="1141659" cy="781752"/>
          </a:xfrm>
          <a:prstGeom prst="rect">
            <a:avLst/>
          </a:prstGeom>
          <a:noFill/>
        </p:spPr>
        <p:txBody>
          <a:bodyPr wrap="none" rtlCol="0">
            <a:spAutoFit/>
          </a:bodyPr>
          <a:lstStyle/>
          <a:p>
            <a:pPr defTabSz="457200" fontAlgn="auto">
              <a:lnSpc>
                <a:spcPct val="80000"/>
              </a:lnSpc>
              <a:spcBef>
                <a:spcPts val="0"/>
              </a:spcBef>
              <a:spcAft>
                <a:spcPts val="0"/>
              </a:spcAft>
            </a:pPr>
            <a:r>
              <a:rPr lang="en-US" sz="1400" b="0" dirty="0" smtClean="0">
                <a:solidFill>
                  <a:srgbClr val="500000"/>
                </a:solidFill>
                <a:latin typeface="Arial"/>
              </a:rPr>
              <a:t>Expected %</a:t>
            </a:r>
          </a:p>
          <a:p>
            <a:pPr defTabSz="457200" fontAlgn="auto">
              <a:lnSpc>
                <a:spcPct val="80000"/>
              </a:lnSpc>
              <a:spcBef>
                <a:spcPts val="0"/>
              </a:spcBef>
              <a:spcAft>
                <a:spcPts val="0"/>
              </a:spcAft>
            </a:pPr>
            <a:r>
              <a:rPr lang="en-US" sz="1400" b="0" dirty="0" smtClean="0">
                <a:solidFill>
                  <a:srgbClr val="500000"/>
                </a:solidFill>
                <a:latin typeface="Arial"/>
              </a:rPr>
              <a:t>of errors</a:t>
            </a:r>
          </a:p>
          <a:p>
            <a:pPr defTabSz="457200" fontAlgn="auto">
              <a:lnSpc>
                <a:spcPct val="80000"/>
              </a:lnSpc>
              <a:spcBef>
                <a:spcPts val="0"/>
              </a:spcBef>
              <a:spcAft>
                <a:spcPts val="0"/>
              </a:spcAft>
            </a:pPr>
            <a:r>
              <a:rPr lang="en-US" sz="1400" b="0" dirty="0" smtClean="0">
                <a:solidFill>
                  <a:srgbClr val="500000"/>
                </a:solidFill>
                <a:latin typeface="Arial"/>
              </a:rPr>
              <a:t>discovered/</a:t>
            </a:r>
          </a:p>
          <a:p>
            <a:pPr defTabSz="457200" fontAlgn="auto">
              <a:lnSpc>
                <a:spcPct val="80000"/>
              </a:lnSpc>
              <a:spcBef>
                <a:spcPts val="0"/>
              </a:spcBef>
              <a:spcAft>
                <a:spcPts val="0"/>
              </a:spcAft>
            </a:pPr>
            <a:r>
              <a:rPr lang="en-US" sz="1400" b="0" dirty="0" smtClean="0">
                <a:solidFill>
                  <a:srgbClr val="500000"/>
                </a:solidFill>
                <a:latin typeface="Arial"/>
              </a:rPr>
              <a:t>corrected</a:t>
            </a:r>
            <a:endParaRPr lang="en-US" sz="1400" b="0" dirty="0">
              <a:solidFill>
                <a:srgbClr val="500000"/>
              </a:solidFill>
              <a:latin typeface="Arial"/>
            </a:endParaRPr>
          </a:p>
        </p:txBody>
      </p:sp>
      <p:grpSp>
        <p:nvGrpSpPr>
          <p:cNvPr id="4" name="Group 3"/>
          <p:cNvGrpSpPr>
            <a:grpSpLocks/>
          </p:cNvGrpSpPr>
          <p:nvPr/>
        </p:nvGrpSpPr>
        <p:grpSpPr bwMode="auto">
          <a:xfrm>
            <a:off x="3451738" y="4027041"/>
            <a:ext cx="4331053" cy="565446"/>
            <a:chOff x="5610" y="6348"/>
            <a:chExt cx="5566" cy="890"/>
          </a:xfrm>
        </p:grpSpPr>
        <p:sp>
          <p:nvSpPr>
            <p:cNvPr id="8" name="AutoShape 4"/>
            <p:cNvSpPr>
              <a:spLocks noChangeArrowheads="1"/>
            </p:cNvSpPr>
            <p:nvPr/>
          </p:nvSpPr>
          <p:spPr bwMode="auto">
            <a:xfrm flipH="1">
              <a:off x="5610" y="6667"/>
              <a:ext cx="1275" cy="255"/>
            </a:xfrm>
            <a:prstGeom prst="rightArrow">
              <a:avLst>
                <a:gd name="adj1" fmla="val 50000"/>
                <a:gd name="adj2" fmla="val 125000"/>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800" b="0">
                <a:solidFill>
                  <a:srgbClr val="500000"/>
                </a:solidFill>
                <a:latin typeface="Arial"/>
              </a:endParaRPr>
            </a:p>
          </p:txBody>
        </p:sp>
        <p:sp>
          <p:nvSpPr>
            <p:cNvPr id="9" name="AutoShape 5"/>
            <p:cNvSpPr>
              <a:spLocks noChangeArrowheads="1"/>
            </p:cNvSpPr>
            <p:nvPr/>
          </p:nvSpPr>
          <p:spPr bwMode="auto">
            <a:xfrm>
              <a:off x="6595" y="6348"/>
              <a:ext cx="4581" cy="890"/>
            </a:xfrm>
            <a:prstGeom prst="bracePair">
              <a:avLst>
                <a:gd name="adj" fmla="val 8333"/>
              </a:avLst>
            </a:prstGeom>
            <a:solidFill>
              <a:srgbClr val="00FF00"/>
            </a:solidFill>
            <a:ln>
              <a:noFill/>
            </a:ln>
            <a:effectLst/>
            <a:extLst>
              <a:ext uri="{91240B29-F687-4F45-9708-019B960494DF}">
                <a14:hiddenLine xmlns:a14="http://schemas.microsoft.com/office/drawing/2010/main" xmlns="" w="3175">
                  <a:solidFill>
                    <a:srgbClr val="5C83B4"/>
                  </a:solidFill>
                  <a:round/>
                  <a:headEnd/>
                  <a:tailEnd/>
                </a14:hiddenLine>
              </a:ex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vert="horz" wrap="square" lIns="45720" tIns="45720" rIns="45720" bIns="45720" numCol="1" anchor="ctr" anchorCtr="0" compatLnSpc="1">
              <a:prstTxWarp prst="textNoShape">
                <a:avLst/>
              </a:prstTxWarp>
            </a:bodyPr>
            <a:lstStyle/>
            <a:p>
              <a:pPr>
                <a:lnSpc>
                  <a:spcPct val="85000"/>
                </a:lnSpc>
                <a:spcAft>
                  <a:spcPts val="600"/>
                </a:spcAft>
              </a:pPr>
              <a:r>
                <a:rPr lang="en-US" altLang="en-US" sz="1200" i="1" dirty="0" smtClean="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Even at 10% discovery/correction of software errors the </a:t>
              </a:r>
              <a:r>
                <a:rPr lang="en-US" altLang="en-US" sz="1200" i="1" dirty="0" err="1" smtClean="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RoI</a:t>
              </a:r>
              <a:r>
                <a:rPr lang="en-US" altLang="en-US" sz="1200" i="1" dirty="0" smtClean="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 lower bound (for a triangular distribution) is ~+4%/year</a:t>
              </a:r>
              <a:endParaRPr lang="en-US" altLang="en-US" sz="1200" b="0" dirty="0" smtClean="0">
                <a:solidFill>
                  <a:srgbClr val="500000"/>
                </a:solidFill>
                <a:latin typeface="Arial" pitchFamily="34" charset="0"/>
                <a:cs typeface="Arial" pitchFamily="34" charset="0"/>
              </a:endParaRPr>
            </a:p>
          </p:txBody>
        </p:sp>
      </p:grpSp>
      <p:cxnSp>
        <p:nvCxnSpPr>
          <p:cNvPr id="17" name="Straight Arrow Connector 16"/>
          <p:cNvCxnSpPr/>
          <p:nvPr/>
        </p:nvCxnSpPr>
        <p:spPr>
          <a:xfrm flipH="1">
            <a:off x="7245439" y="2649682"/>
            <a:ext cx="464616" cy="498763"/>
          </a:xfrm>
          <a:prstGeom prst="straightConnector1">
            <a:avLst/>
          </a:prstGeom>
          <a:ln>
            <a:solidFill>
              <a:srgbClr val="CC3399"/>
            </a:solidFill>
            <a:tailEnd type="stealth"/>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Horizontal Scroll 19"/>
          <p:cNvSpPr/>
          <p:nvPr/>
        </p:nvSpPr>
        <p:spPr>
          <a:xfrm>
            <a:off x="2192480" y="2067791"/>
            <a:ext cx="2982191" cy="1194953"/>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b="0" dirty="0" err="1" smtClean="0">
                <a:solidFill>
                  <a:srgbClr val="500000"/>
                </a:solidFill>
              </a:rPr>
              <a:t>Cocomo</a:t>
            </a:r>
            <a:r>
              <a:rPr lang="en-US" b="0" dirty="0" smtClean="0">
                <a:solidFill>
                  <a:srgbClr val="500000"/>
                </a:solidFill>
              </a:rPr>
              <a:t> II Results with Monte Carlo runs</a:t>
            </a:r>
          </a:p>
          <a:p>
            <a:pPr algn="ctr" defTabSz="457200" fontAlgn="auto">
              <a:spcBef>
                <a:spcPts val="0"/>
              </a:spcBef>
              <a:spcAft>
                <a:spcPts val="0"/>
              </a:spcAft>
            </a:pPr>
            <a:r>
              <a:rPr lang="en-US" sz="1200" b="0" dirty="0" smtClean="0">
                <a:solidFill>
                  <a:srgbClr val="500000"/>
                </a:solidFill>
              </a:rPr>
              <a:t>(hardware effects proportional to software effects)</a:t>
            </a:r>
            <a:endParaRPr lang="en-US" sz="1200" b="0" dirty="0">
              <a:solidFill>
                <a:srgbClr val="500000"/>
              </a:solidFill>
            </a:endParaRPr>
          </a:p>
        </p:txBody>
      </p:sp>
    </p:spTree>
    <p:extLst>
      <p:ext uri="{BB962C8B-B14F-4D97-AF65-F5344CB8AC3E}">
        <p14:creationId xmlns:p14="http://schemas.microsoft.com/office/powerpoint/2010/main" xmlns="" val="5783040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950" y="1203330"/>
            <a:ext cx="6504288" cy="3057277"/>
          </a:xfrm>
        </p:spPr>
        <p:txBody>
          <a:bodyPr/>
          <a:lstStyle/>
          <a:p>
            <a:pPr>
              <a:lnSpc>
                <a:spcPct val="150000"/>
              </a:lnSpc>
              <a:spcBef>
                <a:spcPts val="1200"/>
              </a:spcBef>
              <a:buNone/>
            </a:pPr>
            <a:r>
              <a:rPr lang="en-US" sz="2400" dirty="0" smtClean="0"/>
              <a:t>System Integration Issues</a:t>
            </a:r>
          </a:p>
          <a:p>
            <a:pPr>
              <a:lnSpc>
                <a:spcPct val="150000"/>
              </a:lnSpc>
              <a:spcBef>
                <a:spcPts val="1200"/>
              </a:spcBef>
              <a:buNone/>
            </a:pPr>
            <a:r>
              <a:rPr lang="en-US" sz="2400" dirty="0" smtClean="0"/>
              <a:t>AADL &amp; SAVI Virtual Integration </a:t>
            </a:r>
          </a:p>
          <a:p>
            <a:pPr>
              <a:lnSpc>
                <a:spcPct val="150000"/>
              </a:lnSpc>
              <a:spcBef>
                <a:spcPts val="1200"/>
              </a:spcBef>
              <a:buNone/>
            </a:pPr>
            <a:r>
              <a:rPr lang="en-US" sz="2400" dirty="0" smtClean="0"/>
              <a:t>SAVI and JMR Future Directions</a:t>
            </a:r>
          </a:p>
          <a:p>
            <a:pPr>
              <a:lnSpc>
                <a:spcPct val="150000"/>
              </a:lnSpc>
              <a:spcBef>
                <a:spcPts val="1200"/>
              </a:spcBef>
              <a:buNone/>
            </a:pPr>
            <a:r>
              <a:rPr lang="en-US" sz="2400" dirty="0" smtClean="0"/>
              <a:t>Summary and Recommendations</a:t>
            </a:r>
          </a:p>
        </p:txBody>
      </p:sp>
      <p:sp>
        <p:nvSpPr>
          <p:cNvPr id="3" name="Title 2"/>
          <p:cNvSpPr>
            <a:spLocks noGrp="1"/>
          </p:cNvSpPr>
          <p:nvPr>
            <p:ph type="title"/>
          </p:nvPr>
        </p:nvSpPr>
        <p:spPr/>
        <p:txBody>
          <a:bodyPr/>
          <a:lstStyle/>
          <a:p>
            <a:r>
              <a:rPr lang="en-US" dirty="0" smtClean="0"/>
              <a:t>Contents</a:t>
            </a:r>
            <a:endParaRPr lang="en-US" dirty="0"/>
          </a:p>
        </p:txBody>
      </p:sp>
      <p:sp>
        <p:nvSpPr>
          <p:cNvPr id="4" name="Right Arrow 3"/>
          <p:cNvSpPr/>
          <p:nvPr/>
        </p:nvSpPr>
        <p:spPr bwMode="auto">
          <a:xfrm>
            <a:off x="1233170" y="2663830"/>
            <a:ext cx="627888" cy="51816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950" y="1203330"/>
            <a:ext cx="6504288" cy="3057277"/>
          </a:xfrm>
        </p:spPr>
        <p:txBody>
          <a:bodyPr/>
          <a:lstStyle/>
          <a:p>
            <a:pPr>
              <a:lnSpc>
                <a:spcPct val="150000"/>
              </a:lnSpc>
              <a:spcBef>
                <a:spcPts val="1200"/>
              </a:spcBef>
              <a:buNone/>
            </a:pPr>
            <a:r>
              <a:rPr lang="en-US" sz="2400" dirty="0" smtClean="0"/>
              <a:t>System Integration Issues</a:t>
            </a:r>
          </a:p>
          <a:p>
            <a:pPr>
              <a:lnSpc>
                <a:spcPct val="150000"/>
              </a:lnSpc>
              <a:spcBef>
                <a:spcPts val="1200"/>
              </a:spcBef>
              <a:buNone/>
            </a:pPr>
            <a:r>
              <a:rPr lang="en-US" sz="2400" dirty="0" smtClean="0"/>
              <a:t> AADL and SAVI Virtual Integration </a:t>
            </a:r>
          </a:p>
          <a:p>
            <a:pPr>
              <a:lnSpc>
                <a:spcPct val="150000"/>
              </a:lnSpc>
              <a:spcBef>
                <a:spcPts val="1200"/>
              </a:spcBef>
              <a:buNone/>
            </a:pPr>
            <a:r>
              <a:rPr lang="en-US" sz="2400" dirty="0" smtClean="0"/>
              <a:t>SAVI and JMR Future Directions</a:t>
            </a:r>
          </a:p>
          <a:p>
            <a:pPr>
              <a:lnSpc>
                <a:spcPct val="150000"/>
              </a:lnSpc>
              <a:spcBef>
                <a:spcPts val="1200"/>
              </a:spcBef>
              <a:buNone/>
            </a:pPr>
            <a:r>
              <a:rPr lang="en-US" sz="2400" dirty="0" smtClean="0"/>
              <a:t>Summary and Recommendations</a:t>
            </a:r>
          </a:p>
        </p:txBody>
      </p:sp>
      <p:sp>
        <p:nvSpPr>
          <p:cNvPr id="3" name="Title 2"/>
          <p:cNvSpPr>
            <a:spLocks noGrp="1"/>
          </p:cNvSpPr>
          <p:nvPr>
            <p:ph type="title"/>
          </p:nvPr>
        </p:nvSpPr>
        <p:spPr/>
        <p:txBody>
          <a:bodyPr/>
          <a:lstStyle/>
          <a:p>
            <a:r>
              <a:rPr lang="en-US" sz="2400" dirty="0" smtClean="0"/>
              <a:t>Contents</a:t>
            </a:r>
            <a:endParaRPr lang="en-US" sz="2400" dirty="0"/>
          </a:p>
        </p:txBody>
      </p:sp>
      <p:sp>
        <p:nvSpPr>
          <p:cNvPr id="4" name="Right Arrow 3"/>
          <p:cNvSpPr/>
          <p:nvPr/>
        </p:nvSpPr>
        <p:spPr bwMode="auto">
          <a:xfrm>
            <a:off x="1262046" y="1272311"/>
            <a:ext cx="627888" cy="51816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7"/>
          <p:cNvSpPr>
            <a:spLocks noChangeArrowheads="1"/>
          </p:cNvSpPr>
          <p:nvPr/>
        </p:nvSpPr>
        <p:spPr bwMode="auto">
          <a:xfrm>
            <a:off x="69850" y="1522413"/>
            <a:ext cx="8883650" cy="490855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900" b="0" kern="0" dirty="0">
              <a:solidFill>
                <a:prstClr val="black"/>
              </a:solidFill>
            </a:endParaRPr>
          </a:p>
        </p:txBody>
      </p:sp>
      <p:sp>
        <p:nvSpPr>
          <p:cNvPr id="4" name="Title 3"/>
          <p:cNvSpPr>
            <a:spLocks noGrp="1"/>
          </p:cNvSpPr>
          <p:nvPr>
            <p:ph type="title"/>
          </p:nvPr>
        </p:nvSpPr>
        <p:spPr>
          <a:xfrm>
            <a:off x="3505200" y="152400"/>
            <a:ext cx="3962400" cy="533400"/>
          </a:xfrm>
        </p:spPr>
        <p:txBody>
          <a:bodyPr/>
          <a:lstStyle/>
          <a:p>
            <a:r>
              <a:rPr lang="en-US" sz="2000" dirty="0" smtClean="0">
                <a:latin typeface="+mj-lt"/>
              </a:rPr>
              <a:t>MSAD Schedule</a:t>
            </a:r>
            <a:endParaRPr lang="en-US" sz="2000" dirty="0">
              <a:latin typeface="+mj-lt"/>
            </a:endParaRPr>
          </a:p>
        </p:txBody>
      </p:sp>
      <p:cxnSp>
        <p:nvCxnSpPr>
          <p:cNvPr id="6" name="Straight Connector 5"/>
          <p:cNvCxnSpPr/>
          <p:nvPr/>
        </p:nvCxnSpPr>
        <p:spPr>
          <a:xfrm>
            <a:off x="471488" y="1581150"/>
            <a:ext cx="0" cy="4846638"/>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2" name="Group 346"/>
          <p:cNvGrpSpPr>
            <a:grpSpLocks/>
          </p:cNvGrpSpPr>
          <p:nvPr/>
        </p:nvGrpSpPr>
        <p:grpSpPr bwMode="auto">
          <a:xfrm>
            <a:off x="836613" y="1581150"/>
            <a:ext cx="1119187" cy="4846638"/>
            <a:chOff x="1027045" y="1400738"/>
            <a:chExt cx="964758" cy="4846320"/>
          </a:xfrm>
        </p:grpSpPr>
        <p:cxnSp>
          <p:nvCxnSpPr>
            <p:cNvPr id="8" name="Straight Connector 7"/>
            <p:cNvCxnSpPr/>
            <p:nvPr/>
          </p:nvCxnSpPr>
          <p:spPr>
            <a:xfrm>
              <a:off x="1027045"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45894"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6474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9180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96838" y="1581150"/>
            <a:ext cx="0" cy="4846638"/>
          </a:xfrm>
          <a:prstGeom prst="line">
            <a:avLst/>
          </a:prstGeom>
          <a:ln/>
        </p:spPr>
        <p:style>
          <a:lnRef idx="1">
            <a:schemeClr val="accent1"/>
          </a:lnRef>
          <a:fillRef idx="0">
            <a:schemeClr val="accent1"/>
          </a:fillRef>
          <a:effectRef idx="0">
            <a:schemeClr val="accent1"/>
          </a:effectRef>
          <a:fontRef idx="minor">
            <a:schemeClr val="tx1"/>
          </a:fontRef>
        </p:style>
      </p:cxnSp>
      <p:sp>
        <p:nvSpPr>
          <p:cNvPr id="13" name="TextBox 46"/>
          <p:cNvSpPr txBox="1">
            <a:spLocks noChangeArrowheads="1"/>
          </p:cNvSpPr>
          <p:nvPr/>
        </p:nvSpPr>
        <p:spPr bwMode="auto">
          <a:xfrm>
            <a:off x="115798"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1Q</a:t>
            </a:r>
          </a:p>
        </p:txBody>
      </p:sp>
      <p:sp>
        <p:nvSpPr>
          <p:cNvPr id="14" name="TextBox 46"/>
          <p:cNvSpPr txBox="1">
            <a:spLocks noChangeArrowheads="1"/>
          </p:cNvSpPr>
          <p:nvPr/>
        </p:nvSpPr>
        <p:spPr bwMode="auto">
          <a:xfrm>
            <a:off x="483612"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2Q</a:t>
            </a:r>
          </a:p>
        </p:txBody>
      </p:sp>
      <p:sp>
        <p:nvSpPr>
          <p:cNvPr id="15" name="TextBox 46"/>
          <p:cNvSpPr txBox="1">
            <a:spLocks noChangeArrowheads="1"/>
          </p:cNvSpPr>
          <p:nvPr/>
        </p:nvSpPr>
        <p:spPr bwMode="auto">
          <a:xfrm>
            <a:off x="851427"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3Q</a:t>
            </a:r>
          </a:p>
        </p:txBody>
      </p:sp>
      <p:sp>
        <p:nvSpPr>
          <p:cNvPr id="16" name="TextBox 46"/>
          <p:cNvSpPr txBox="1">
            <a:spLocks noChangeArrowheads="1"/>
          </p:cNvSpPr>
          <p:nvPr/>
        </p:nvSpPr>
        <p:spPr bwMode="auto">
          <a:xfrm>
            <a:off x="1219240"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4Q</a:t>
            </a:r>
          </a:p>
        </p:txBody>
      </p:sp>
      <p:sp>
        <p:nvSpPr>
          <p:cNvPr id="17" name="TextBox 46"/>
          <p:cNvSpPr txBox="1">
            <a:spLocks noChangeArrowheads="1"/>
          </p:cNvSpPr>
          <p:nvPr/>
        </p:nvSpPr>
        <p:spPr bwMode="auto">
          <a:xfrm>
            <a:off x="115798" y="1085216"/>
            <a:ext cx="1469247" cy="253916"/>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1050" b="0" dirty="0">
                <a:solidFill>
                  <a:srgbClr val="FFFFFF"/>
                </a:solidFill>
              </a:rPr>
              <a:t>FY14</a:t>
            </a:r>
          </a:p>
        </p:txBody>
      </p:sp>
      <p:sp>
        <p:nvSpPr>
          <p:cNvPr id="18" name="TextBox 46"/>
          <p:cNvSpPr txBox="1">
            <a:spLocks noChangeArrowheads="1"/>
          </p:cNvSpPr>
          <p:nvPr/>
        </p:nvSpPr>
        <p:spPr bwMode="auto">
          <a:xfrm>
            <a:off x="1587056"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1Q</a:t>
            </a:r>
          </a:p>
        </p:txBody>
      </p:sp>
      <p:sp>
        <p:nvSpPr>
          <p:cNvPr id="19" name="TextBox 46"/>
          <p:cNvSpPr txBox="1">
            <a:spLocks noChangeArrowheads="1"/>
          </p:cNvSpPr>
          <p:nvPr/>
        </p:nvSpPr>
        <p:spPr bwMode="auto">
          <a:xfrm>
            <a:off x="1954869"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2Q</a:t>
            </a:r>
          </a:p>
        </p:txBody>
      </p:sp>
      <p:sp>
        <p:nvSpPr>
          <p:cNvPr id="20" name="TextBox 46"/>
          <p:cNvSpPr txBox="1">
            <a:spLocks noChangeArrowheads="1"/>
          </p:cNvSpPr>
          <p:nvPr/>
        </p:nvSpPr>
        <p:spPr bwMode="auto">
          <a:xfrm>
            <a:off x="2322682"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3Q</a:t>
            </a:r>
          </a:p>
        </p:txBody>
      </p:sp>
      <p:sp>
        <p:nvSpPr>
          <p:cNvPr id="21" name="TextBox 46"/>
          <p:cNvSpPr txBox="1">
            <a:spLocks noChangeArrowheads="1"/>
          </p:cNvSpPr>
          <p:nvPr/>
        </p:nvSpPr>
        <p:spPr bwMode="auto">
          <a:xfrm>
            <a:off x="2690498"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4Q</a:t>
            </a:r>
          </a:p>
        </p:txBody>
      </p:sp>
      <p:sp>
        <p:nvSpPr>
          <p:cNvPr id="22" name="TextBox 46"/>
          <p:cNvSpPr txBox="1">
            <a:spLocks noChangeArrowheads="1"/>
          </p:cNvSpPr>
          <p:nvPr/>
        </p:nvSpPr>
        <p:spPr bwMode="auto">
          <a:xfrm>
            <a:off x="1578785" y="1085216"/>
            <a:ext cx="1469247" cy="253916"/>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1050" b="0" dirty="0">
                <a:solidFill>
                  <a:srgbClr val="FFFFFF"/>
                </a:solidFill>
              </a:rPr>
              <a:t>FY15</a:t>
            </a:r>
          </a:p>
        </p:txBody>
      </p:sp>
      <p:sp>
        <p:nvSpPr>
          <p:cNvPr id="23" name="TextBox 46"/>
          <p:cNvSpPr txBox="1">
            <a:spLocks noChangeArrowheads="1"/>
          </p:cNvSpPr>
          <p:nvPr/>
        </p:nvSpPr>
        <p:spPr bwMode="auto">
          <a:xfrm>
            <a:off x="3058313"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1Q</a:t>
            </a:r>
          </a:p>
        </p:txBody>
      </p:sp>
      <p:sp>
        <p:nvSpPr>
          <p:cNvPr id="24" name="TextBox 46"/>
          <p:cNvSpPr txBox="1">
            <a:spLocks noChangeArrowheads="1"/>
          </p:cNvSpPr>
          <p:nvPr/>
        </p:nvSpPr>
        <p:spPr bwMode="auto">
          <a:xfrm>
            <a:off x="3426127"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2Q</a:t>
            </a:r>
          </a:p>
        </p:txBody>
      </p:sp>
      <p:sp>
        <p:nvSpPr>
          <p:cNvPr id="25" name="TextBox 24"/>
          <p:cNvSpPr txBox="1">
            <a:spLocks noChangeArrowheads="1"/>
          </p:cNvSpPr>
          <p:nvPr/>
        </p:nvSpPr>
        <p:spPr bwMode="auto">
          <a:xfrm>
            <a:off x="3793942"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3Q</a:t>
            </a:r>
          </a:p>
        </p:txBody>
      </p:sp>
      <p:sp>
        <p:nvSpPr>
          <p:cNvPr id="26" name="TextBox 46"/>
          <p:cNvSpPr txBox="1">
            <a:spLocks noChangeArrowheads="1"/>
          </p:cNvSpPr>
          <p:nvPr/>
        </p:nvSpPr>
        <p:spPr bwMode="auto">
          <a:xfrm>
            <a:off x="4161755"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4Q</a:t>
            </a:r>
          </a:p>
        </p:txBody>
      </p:sp>
      <p:sp>
        <p:nvSpPr>
          <p:cNvPr id="27" name="TextBox 46"/>
          <p:cNvSpPr txBox="1">
            <a:spLocks noChangeArrowheads="1"/>
          </p:cNvSpPr>
          <p:nvPr/>
        </p:nvSpPr>
        <p:spPr bwMode="auto">
          <a:xfrm>
            <a:off x="3054305" y="1085216"/>
            <a:ext cx="1469247" cy="253916"/>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1050" b="0" dirty="0">
                <a:solidFill>
                  <a:srgbClr val="FFFFFF"/>
                </a:solidFill>
              </a:rPr>
              <a:t>FY16</a:t>
            </a:r>
          </a:p>
        </p:txBody>
      </p:sp>
      <p:sp>
        <p:nvSpPr>
          <p:cNvPr id="28" name="TextBox 46"/>
          <p:cNvSpPr txBox="1">
            <a:spLocks noChangeArrowheads="1"/>
          </p:cNvSpPr>
          <p:nvPr/>
        </p:nvSpPr>
        <p:spPr bwMode="auto">
          <a:xfrm>
            <a:off x="4529569"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1Q</a:t>
            </a:r>
          </a:p>
        </p:txBody>
      </p:sp>
      <p:sp>
        <p:nvSpPr>
          <p:cNvPr id="29" name="TextBox 46"/>
          <p:cNvSpPr txBox="1">
            <a:spLocks noChangeArrowheads="1"/>
          </p:cNvSpPr>
          <p:nvPr/>
        </p:nvSpPr>
        <p:spPr bwMode="auto">
          <a:xfrm>
            <a:off x="4897383"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2Q</a:t>
            </a:r>
          </a:p>
        </p:txBody>
      </p:sp>
      <p:sp>
        <p:nvSpPr>
          <p:cNvPr id="30" name="TextBox 46"/>
          <p:cNvSpPr txBox="1">
            <a:spLocks noChangeArrowheads="1"/>
          </p:cNvSpPr>
          <p:nvPr/>
        </p:nvSpPr>
        <p:spPr bwMode="auto">
          <a:xfrm>
            <a:off x="5265199"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3Q</a:t>
            </a:r>
          </a:p>
        </p:txBody>
      </p:sp>
      <p:sp>
        <p:nvSpPr>
          <p:cNvPr id="31" name="TextBox 46"/>
          <p:cNvSpPr txBox="1">
            <a:spLocks noChangeArrowheads="1"/>
          </p:cNvSpPr>
          <p:nvPr/>
        </p:nvSpPr>
        <p:spPr bwMode="auto">
          <a:xfrm>
            <a:off x="5633012"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4Q</a:t>
            </a:r>
          </a:p>
        </p:txBody>
      </p:sp>
      <p:sp>
        <p:nvSpPr>
          <p:cNvPr id="32" name="TextBox 46"/>
          <p:cNvSpPr txBox="1">
            <a:spLocks noChangeArrowheads="1"/>
          </p:cNvSpPr>
          <p:nvPr/>
        </p:nvSpPr>
        <p:spPr bwMode="auto">
          <a:xfrm>
            <a:off x="4522539" y="1085216"/>
            <a:ext cx="1469245" cy="253916"/>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1050" b="0" dirty="0">
                <a:solidFill>
                  <a:srgbClr val="FFFFFF"/>
                </a:solidFill>
              </a:rPr>
              <a:t>FY17</a:t>
            </a:r>
          </a:p>
        </p:txBody>
      </p:sp>
      <p:sp>
        <p:nvSpPr>
          <p:cNvPr id="33" name="TextBox 46"/>
          <p:cNvSpPr txBox="1">
            <a:spLocks noChangeArrowheads="1"/>
          </p:cNvSpPr>
          <p:nvPr/>
        </p:nvSpPr>
        <p:spPr bwMode="auto">
          <a:xfrm>
            <a:off x="6000826"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1Q</a:t>
            </a:r>
          </a:p>
        </p:txBody>
      </p:sp>
      <p:sp>
        <p:nvSpPr>
          <p:cNvPr id="34" name="TextBox 46"/>
          <p:cNvSpPr txBox="1">
            <a:spLocks noChangeArrowheads="1"/>
          </p:cNvSpPr>
          <p:nvPr/>
        </p:nvSpPr>
        <p:spPr bwMode="auto">
          <a:xfrm>
            <a:off x="6368641"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2Q</a:t>
            </a:r>
          </a:p>
        </p:txBody>
      </p:sp>
      <p:sp>
        <p:nvSpPr>
          <p:cNvPr id="35" name="TextBox 46"/>
          <p:cNvSpPr txBox="1">
            <a:spLocks noChangeArrowheads="1"/>
          </p:cNvSpPr>
          <p:nvPr/>
        </p:nvSpPr>
        <p:spPr bwMode="auto">
          <a:xfrm>
            <a:off x="6736457"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3Q</a:t>
            </a:r>
          </a:p>
        </p:txBody>
      </p:sp>
      <p:sp>
        <p:nvSpPr>
          <p:cNvPr id="36" name="TextBox 46"/>
          <p:cNvSpPr txBox="1">
            <a:spLocks noChangeArrowheads="1"/>
          </p:cNvSpPr>
          <p:nvPr/>
        </p:nvSpPr>
        <p:spPr bwMode="auto">
          <a:xfrm>
            <a:off x="7104270"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4Q</a:t>
            </a:r>
          </a:p>
        </p:txBody>
      </p:sp>
      <p:sp>
        <p:nvSpPr>
          <p:cNvPr id="37" name="TextBox 46"/>
          <p:cNvSpPr txBox="1">
            <a:spLocks noChangeArrowheads="1"/>
          </p:cNvSpPr>
          <p:nvPr/>
        </p:nvSpPr>
        <p:spPr bwMode="auto">
          <a:xfrm>
            <a:off x="5998060" y="1085216"/>
            <a:ext cx="1469245" cy="253916"/>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1050" b="0" dirty="0">
                <a:solidFill>
                  <a:srgbClr val="FFFFFF"/>
                </a:solidFill>
              </a:rPr>
              <a:t>FY18</a:t>
            </a:r>
          </a:p>
        </p:txBody>
      </p:sp>
      <p:sp>
        <p:nvSpPr>
          <p:cNvPr id="38" name="TextBox 46"/>
          <p:cNvSpPr txBox="1">
            <a:spLocks noChangeArrowheads="1"/>
          </p:cNvSpPr>
          <p:nvPr/>
        </p:nvSpPr>
        <p:spPr bwMode="auto">
          <a:xfrm>
            <a:off x="7472084"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1Q</a:t>
            </a:r>
          </a:p>
        </p:txBody>
      </p:sp>
      <p:sp>
        <p:nvSpPr>
          <p:cNvPr id="39" name="TextBox 46"/>
          <p:cNvSpPr txBox="1">
            <a:spLocks noChangeArrowheads="1"/>
          </p:cNvSpPr>
          <p:nvPr/>
        </p:nvSpPr>
        <p:spPr bwMode="auto">
          <a:xfrm>
            <a:off x="7839898"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2Q</a:t>
            </a:r>
          </a:p>
        </p:txBody>
      </p:sp>
      <p:sp>
        <p:nvSpPr>
          <p:cNvPr id="40" name="TextBox 46"/>
          <p:cNvSpPr txBox="1">
            <a:spLocks noChangeArrowheads="1"/>
          </p:cNvSpPr>
          <p:nvPr/>
        </p:nvSpPr>
        <p:spPr bwMode="auto">
          <a:xfrm>
            <a:off x="8207713"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3Q</a:t>
            </a:r>
          </a:p>
        </p:txBody>
      </p:sp>
      <p:sp>
        <p:nvSpPr>
          <p:cNvPr id="41" name="TextBox 46"/>
          <p:cNvSpPr txBox="1">
            <a:spLocks noChangeArrowheads="1"/>
          </p:cNvSpPr>
          <p:nvPr/>
        </p:nvSpPr>
        <p:spPr bwMode="auto">
          <a:xfrm>
            <a:off x="8575528" y="1309637"/>
            <a:ext cx="367312" cy="230832"/>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900" b="0" dirty="0">
                <a:solidFill>
                  <a:srgbClr val="FFFFFF"/>
                </a:solidFill>
              </a:rPr>
              <a:t>4Q</a:t>
            </a:r>
          </a:p>
        </p:txBody>
      </p:sp>
      <p:sp>
        <p:nvSpPr>
          <p:cNvPr id="42" name="TextBox 46"/>
          <p:cNvSpPr txBox="1">
            <a:spLocks noChangeArrowheads="1"/>
          </p:cNvSpPr>
          <p:nvPr/>
        </p:nvSpPr>
        <p:spPr bwMode="auto">
          <a:xfrm>
            <a:off x="7466294" y="1085216"/>
            <a:ext cx="1469247" cy="253916"/>
          </a:xfrm>
          <a:prstGeom prst="rect">
            <a:avLst/>
          </a:prstGeom>
          <a:solidFill>
            <a:srgbClr val="772D2B"/>
          </a:solidFill>
          <a:ln>
            <a:solidFill>
              <a:srgbClr val="772D2B"/>
            </a:solidFill>
            <a:headEnd/>
            <a:tailEnd/>
          </a:ln>
        </p:spPr>
        <p:style>
          <a:lnRef idx="0">
            <a:schemeClr val="accent1"/>
          </a:lnRef>
          <a:fillRef idx="3">
            <a:schemeClr val="accent1"/>
          </a:fillRef>
          <a:effectRef idx="3">
            <a:schemeClr val="accent1"/>
          </a:effectRef>
          <a:fontRef idx="minor">
            <a:schemeClr val="lt1"/>
          </a:fontRef>
        </p:style>
        <p:txBody>
          <a:bodyPr lIns="0" rIns="0">
            <a:spAutoFit/>
          </a:bodyPr>
          <a:lstStyle/>
          <a:p>
            <a:pPr algn="ctr" fontAlgn="auto">
              <a:spcBef>
                <a:spcPts val="0"/>
              </a:spcBef>
              <a:spcAft>
                <a:spcPts val="0"/>
              </a:spcAft>
              <a:defRPr/>
            </a:pPr>
            <a:r>
              <a:rPr lang="en-US" sz="1050" b="0" dirty="0">
                <a:solidFill>
                  <a:srgbClr val="FFFFFF"/>
                </a:solidFill>
              </a:rPr>
              <a:t>FY19</a:t>
            </a:r>
          </a:p>
        </p:txBody>
      </p:sp>
      <p:grpSp>
        <p:nvGrpSpPr>
          <p:cNvPr id="3" name="Group 346"/>
          <p:cNvGrpSpPr>
            <a:grpSpLocks/>
          </p:cNvGrpSpPr>
          <p:nvPr/>
        </p:nvGrpSpPr>
        <p:grpSpPr bwMode="auto">
          <a:xfrm>
            <a:off x="2311400" y="1574800"/>
            <a:ext cx="1119188" cy="4845050"/>
            <a:chOff x="1027045" y="1400738"/>
            <a:chExt cx="964758" cy="4846320"/>
          </a:xfrm>
        </p:grpSpPr>
        <p:cxnSp>
          <p:nvCxnSpPr>
            <p:cNvPr id="44" name="Straight Connector 43"/>
            <p:cNvCxnSpPr/>
            <p:nvPr/>
          </p:nvCxnSpPr>
          <p:spPr>
            <a:xfrm>
              <a:off x="1027045"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345894"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6474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9180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7" name="Group 346"/>
          <p:cNvGrpSpPr>
            <a:grpSpLocks/>
          </p:cNvGrpSpPr>
          <p:nvPr/>
        </p:nvGrpSpPr>
        <p:grpSpPr bwMode="auto">
          <a:xfrm>
            <a:off x="3794125" y="1581150"/>
            <a:ext cx="1119188" cy="4846638"/>
            <a:chOff x="1027045" y="1400738"/>
            <a:chExt cx="964758" cy="4846320"/>
          </a:xfrm>
        </p:grpSpPr>
        <p:cxnSp>
          <p:nvCxnSpPr>
            <p:cNvPr id="49" name="Straight Connector 48"/>
            <p:cNvCxnSpPr/>
            <p:nvPr/>
          </p:nvCxnSpPr>
          <p:spPr>
            <a:xfrm>
              <a:off x="1027045"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45894"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6474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99180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43" name="Group 346"/>
          <p:cNvGrpSpPr>
            <a:grpSpLocks/>
          </p:cNvGrpSpPr>
          <p:nvPr/>
        </p:nvGrpSpPr>
        <p:grpSpPr bwMode="auto">
          <a:xfrm>
            <a:off x="5256213" y="1581150"/>
            <a:ext cx="1119187" cy="4845050"/>
            <a:chOff x="1027045" y="1400738"/>
            <a:chExt cx="964758" cy="4846320"/>
          </a:xfrm>
        </p:grpSpPr>
        <p:cxnSp>
          <p:nvCxnSpPr>
            <p:cNvPr id="54" name="Straight Connector 53"/>
            <p:cNvCxnSpPr/>
            <p:nvPr/>
          </p:nvCxnSpPr>
          <p:spPr>
            <a:xfrm>
              <a:off x="1027045"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45894"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6474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9180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48" name="Group 346"/>
          <p:cNvGrpSpPr>
            <a:grpSpLocks/>
          </p:cNvGrpSpPr>
          <p:nvPr/>
        </p:nvGrpSpPr>
        <p:grpSpPr bwMode="auto">
          <a:xfrm>
            <a:off x="6726238" y="1581150"/>
            <a:ext cx="1119187" cy="4846638"/>
            <a:chOff x="1027045" y="1400738"/>
            <a:chExt cx="964758" cy="4846320"/>
          </a:xfrm>
        </p:grpSpPr>
        <p:cxnSp>
          <p:nvCxnSpPr>
            <p:cNvPr id="59" name="Straight Connector 58"/>
            <p:cNvCxnSpPr/>
            <p:nvPr/>
          </p:nvCxnSpPr>
          <p:spPr>
            <a:xfrm>
              <a:off x="1027045"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45894"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6474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91803" y="1400738"/>
              <a:ext cx="0" cy="4846320"/>
            </a:xfrm>
            <a:prstGeom prst="line">
              <a:avLst/>
            </a:prstGeom>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bwMode="auto">
          <a:xfrm>
            <a:off x="8202613" y="1577975"/>
            <a:ext cx="0" cy="484663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a:off x="8572500" y="1577975"/>
            <a:ext cx="0" cy="4846638"/>
          </a:xfrm>
          <a:prstGeom prst="line">
            <a:avLst/>
          </a:prstGeom>
          <a:ln/>
        </p:spPr>
        <p:style>
          <a:lnRef idx="1">
            <a:schemeClr val="accent1"/>
          </a:lnRef>
          <a:fillRef idx="0">
            <a:schemeClr val="accent1"/>
          </a:fillRef>
          <a:effectRef idx="0">
            <a:schemeClr val="accent1"/>
          </a:effectRef>
          <a:fontRef idx="minor">
            <a:schemeClr val="tx1"/>
          </a:fontRef>
        </p:style>
      </p:cxnSp>
      <p:sp>
        <p:nvSpPr>
          <p:cNvPr id="65" name="TextBox 61"/>
          <p:cNvSpPr txBox="1">
            <a:spLocks noChangeArrowheads="1"/>
          </p:cNvSpPr>
          <p:nvPr/>
        </p:nvSpPr>
        <p:spPr bwMode="auto">
          <a:xfrm>
            <a:off x="257175" y="5106844"/>
            <a:ext cx="1876425" cy="1169988"/>
          </a:xfrm>
          <a:prstGeom prst="rect">
            <a:avLst/>
          </a:prstGeom>
          <a:solidFill>
            <a:srgbClr val="EAEAEA"/>
          </a:solidFill>
          <a:ln w="9525">
            <a:noFill/>
            <a:miter lim="800000"/>
            <a:headEnd/>
            <a:tailEnd/>
          </a:ln>
        </p:spPr>
        <p:txBody>
          <a:bodyPr>
            <a:spAutoFit/>
          </a:bodyPr>
          <a:lstStyle/>
          <a:p>
            <a:pPr algn="ctr" fontAlgn="auto">
              <a:spcBef>
                <a:spcPts val="0"/>
              </a:spcBef>
              <a:spcAft>
                <a:spcPts val="0"/>
              </a:spcAft>
              <a:defRPr/>
            </a:pPr>
            <a:r>
              <a:rPr lang="en-US" sz="1000" b="0" i="1" u="sng" dirty="0">
                <a:solidFill>
                  <a:prstClr val="black"/>
                </a:solidFill>
                <a:latin typeface="Calibri" pitchFamily="34" charset="0"/>
              </a:rPr>
              <a:t>Tasks</a:t>
            </a:r>
          </a:p>
          <a:p>
            <a:pPr marL="57150"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Model Based Acquisition</a:t>
            </a:r>
            <a:endParaRPr lang="en-US" sz="1000" b="0" dirty="0">
              <a:solidFill>
                <a:prstClr val="black"/>
              </a:solidFill>
              <a:latin typeface="Calibri" pitchFamily="34" charset="0"/>
            </a:endParaRP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AADL </a:t>
            </a:r>
            <a:r>
              <a:rPr lang="en-US" sz="1000" b="0" dirty="0" smtClean="0">
                <a:solidFill>
                  <a:prstClr val="black"/>
                </a:solidFill>
                <a:latin typeface="Calibri" pitchFamily="34" charset="0"/>
              </a:rPr>
              <a:t>Modeling / Analysis</a:t>
            </a:r>
            <a:endParaRPr lang="en-US" sz="1000" b="0" dirty="0">
              <a:solidFill>
                <a:prstClr val="black"/>
              </a:solidFill>
              <a:latin typeface="Calibri" pitchFamily="34" charset="0"/>
            </a:endParaRP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JCA Model Refinement</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Lab Integration / Testing </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Report Generation</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Process Refinement</a:t>
            </a:r>
          </a:p>
        </p:txBody>
      </p:sp>
      <p:sp>
        <p:nvSpPr>
          <p:cNvPr id="68" name="TextBox 59"/>
          <p:cNvSpPr txBox="1">
            <a:spLocks noChangeArrowheads="1"/>
          </p:cNvSpPr>
          <p:nvPr/>
        </p:nvSpPr>
        <p:spPr bwMode="auto">
          <a:xfrm>
            <a:off x="4533900" y="1678075"/>
            <a:ext cx="4411663" cy="239718"/>
          </a:xfrm>
          <a:prstGeom prst="rect">
            <a:avLst/>
          </a:prstGeom>
          <a:solidFill>
            <a:srgbClr val="256EFF"/>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r>
              <a:rPr lang="en-US" sz="1200" b="0" dirty="0">
                <a:solidFill>
                  <a:prstClr val="white"/>
                </a:solidFill>
              </a:rPr>
              <a:t>JCA Sustainment</a:t>
            </a:r>
          </a:p>
        </p:txBody>
      </p:sp>
      <p:sp>
        <p:nvSpPr>
          <p:cNvPr id="72" name="TextBox 59"/>
          <p:cNvSpPr txBox="1">
            <a:spLocks noChangeArrowheads="1"/>
          </p:cNvSpPr>
          <p:nvPr/>
        </p:nvSpPr>
        <p:spPr bwMode="auto">
          <a:xfrm>
            <a:off x="92075" y="4724400"/>
            <a:ext cx="2220913" cy="397214"/>
          </a:xfrm>
          <a:prstGeom prst="rect">
            <a:avLst/>
          </a:prstGeom>
          <a:solidFill>
            <a:srgbClr val="00206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r>
              <a:rPr lang="en-US" sz="1200" b="0" dirty="0">
                <a:solidFill>
                  <a:prstClr val="white"/>
                </a:solidFill>
              </a:rPr>
              <a:t>JCA </a:t>
            </a:r>
            <a:r>
              <a:rPr lang="en-US" sz="1200" b="0" dirty="0" smtClean="0">
                <a:solidFill>
                  <a:prstClr val="white"/>
                </a:solidFill>
              </a:rPr>
              <a:t>Demo / </a:t>
            </a:r>
          </a:p>
          <a:p>
            <a:pPr algn="ctr" fontAlgn="auto">
              <a:spcBef>
                <a:spcPts val="0"/>
              </a:spcBef>
              <a:spcAft>
                <a:spcPts val="0"/>
              </a:spcAft>
              <a:defRPr/>
            </a:pPr>
            <a:r>
              <a:rPr lang="en-US" sz="1200" b="0" dirty="0" smtClean="0">
                <a:solidFill>
                  <a:prstClr val="white"/>
                </a:solidFill>
              </a:rPr>
              <a:t>ACVIP Shadow</a:t>
            </a:r>
            <a:endParaRPr lang="en-US" sz="1200" b="0" dirty="0">
              <a:solidFill>
                <a:prstClr val="white"/>
              </a:solidFill>
            </a:endParaRPr>
          </a:p>
        </p:txBody>
      </p:sp>
      <p:sp>
        <p:nvSpPr>
          <p:cNvPr id="77" name="TextBox 59"/>
          <p:cNvSpPr txBox="1">
            <a:spLocks noChangeArrowheads="1"/>
          </p:cNvSpPr>
          <p:nvPr/>
        </p:nvSpPr>
        <p:spPr bwMode="auto">
          <a:xfrm>
            <a:off x="4079875" y="3547434"/>
            <a:ext cx="325438" cy="161925"/>
          </a:xfrm>
          <a:prstGeom prst="rect">
            <a:avLst/>
          </a:prstGeom>
          <a:noFill/>
          <a:ln w="9525">
            <a:noFill/>
            <a:miter lim="800000"/>
            <a:headEnd/>
            <a:tailEnd/>
          </a:ln>
        </p:spPr>
        <p:txBody>
          <a:bodyPr/>
          <a:lstStyle/>
          <a:p>
            <a:pPr algn="ctr" fontAlgn="auto">
              <a:spcBef>
                <a:spcPts val="0"/>
              </a:spcBef>
              <a:spcAft>
                <a:spcPts val="0"/>
              </a:spcAft>
              <a:defRPr/>
            </a:pPr>
            <a:endParaRPr lang="en-US" sz="900" b="0" dirty="0">
              <a:solidFill>
                <a:srgbClr val="000000"/>
              </a:solidFill>
              <a:latin typeface="Calibri" pitchFamily="34" charset="0"/>
            </a:endParaRPr>
          </a:p>
        </p:txBody>
      </p:sp>
      <p:sp>
        <p:nvSpPr>
          <p:cNvPr id="78" name="Isosceles Triangle 52"/>
          <p:cNvSpPr>
            <a:spLocks noChangeArrowheads="1"/>
          </p:cNvSpPr>
          <p:nvPr/>
        </p:nvSpPr>
        <p:spPr bwMode="auto">
          <a:xfrm rot="10800000" flipH="1" flipV="1">
            <a:off x="4467225" y="3024186"/>
            <a:ext cx="120650"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79" name="Isosceles Triangle 52"/>
          <p:cNvSpPr>
            <a:spLocks noChangeArrowheads="1"/>
          </p:cNvSpPr>
          <p:nvPr/>
        </p:nvSpPr>
        <p:spPr bwMode="auto">
          <a:xfrm rot="10800000" flipH="1" flipV="1">
            <a:off x="5194300" y="3021011"/>
            <a:ext cx="120650"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80" name="Isosceles Triangle 52"/>
          <p:cNvSpPr>
            <a:spLocks noChangeArrowheads="1"/>
          </p:cNvSpPr>
          <p:nvPr/>
        </p:nvSpPr>
        <p:spPr bwMode="auto">
          <a:xfrm rot="10800000" flipH="1" flipV="1">
            <a:off x="5934075" y="3021011"/>
            <a:ext cx="120650"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81" name="Isosceles Triangle 52"/>
          <p:cNvSpPr>
            <a:spLocks noChangeArrowheads="1"/>
          </p:cNvSpPr>
          <p:nvPr/>
        </p:nvSpPr>
        <p:spPr bwMode="auto">
          <a:xfrm rot="10800000" flipH="1" flipV="1">
            <a:off x="6661150" y="3024186"/>
            <a:ext cx="120650"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82" name="Isosceles Triangle 52"/>
          <p:cNvSpPr>
            <a:spLocks noChangeArrowheads="1"/>
          </p:cNvSpPr>
          <p:nvPr/>
        </p:nvSpPr>
        <p:spPr bwMode="auto">
          <a:xfrm rot="10800000" flipH="1" flipV="1">
            <a:off x="7404100" y="3024186"/>
            <a:ext cx="120650"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83" name="Isosceles Triangle 52"/>
          <p:cNvSpPr>
            <a:spLocks noChangeArrowheads="1"/>
          </p:cNvSpPr>
          <p:nvPr/>
        </p:nvSpPr>
        <p:spPr bwMode="auto">
          <a:xfrm rot="10800000" flipH="1" flipV="1">
            <a:off x="8151813" y="3021011"/>
            <a:ext cx="119062"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84" name="Isosceles Triangle 52"/>
          <p:cNvSpPr>
            <a:spLocks noChangeArrowheads="1"/>
          </p:cNvSpPr>
          <p:nvPr/>
        </p:nvSpPr>
        <p:spPr bwMode="auto">
          <a:xfrm rot="10800000" flipH="1" flipV="1">
            <a:off x="8890000" y="3021011"/>
            <a:ext cx="120650"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85" name="Isosceles Triangle 52"/>
          <p:cNvSpPr>
            <a:spLocks noChangeArrowheads="1"/>
          </p:cNvSpPr>
          <p:nvPr/>
        </p:nvSpPr>
        <p:spPr bwMode="auto">
          <a:xfrm rot="10800000" flipH="1" flipV="1">
            <a:off x="2252663" y="3021011"/>
            <a:ext cx="120650"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86" name="Isosceles Triangle 52"/>
          <p:cNvSpPr>
            <a:spLocks noChangeArrowheads="1"/>
          </p:cNvSpPr>
          <p:nvPr/>
        </p:nvSpPr>
        <p:spPr bwMode="auto">
          <a:xfrm rot="10800000" flipH="1" flipV="1">
            <a:off x="2995613" y="3021011"/>
            <a:ext cx="120650"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87" name="Isosceles Triangle 52"/>
          <p:cNvSpPr>
            <a:spLocks noChangeArrowheads="1"/>
          </p:cNvSpPr>
          <p:nvPr/>
        </p:nvSpPr>
        <p:spPr bwMode="auto">
          <a:xfrm rot="10800000" flipH="1" flipV="1">
            <a:off x="3738563" y="3024186"/>
            <a:ext cx="120650" cy="100013"/>
          </a:xfrm>
          <a:prstGeom prst="triangle">
            <a:avLst>
              <a:gd name="adj" fmla="val 50000"/>
            </a:avLst>
          </a:prstGeom>
          <a:solidFill>
            <a:srgbClr val="FFFF0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89" name="TextBox 61"/>
          <p:cNvSpPr txBox="1">
            <a:spLocks noChangeArrowheads="1"/>
          </p:cNvSpPr>
          <p:nvPr/>
        </p:nvSpPr>
        <p:spPr bwMode="auto">
          <a:xfrm>
            <a:off x="3048000" y="3670682"/>
            <a:ext cx="4419600" cy="1631216"/>
          </a:xfrm>
          <a:prstGeom prst="rect">
            <a:avLst/>
          </a:prstGeom>
          <a:solidFill>
            <a:srgbClr val="EAEAEA"/>
          </a:solidFill>
          <a:ln w="9525">
            <a:noFill/>
            <a:miter lim="800000"/>
            <a:headEnd/>
            <a:tailEnd/>
          </a:ln>
        </p:spPr>
        <p:txBody>
          <a:bodyPr wrap="square">
            <a:spAutoFit/>
          </a:bodyPr>
          <a:lstStyle/>
          <a:p>
            <a:pPr algn="ctr" fontAlgn="auto">
              <a:spcBef>
                <a:spcPts val="0"/>
              </a:spcBef>
              <a:spcAft>
                <a:spcPts val="0"/>
              </a:spcAft>
              <a:defRPr/>
            </a:pPr>
            <a:r>
              <a:rPr lang="en-US" sz="1000" b="0" i="1" u="sng" dirty="0" smtClean="0">
                <a:solidFill>
                  <a:prstClr val="black"/>
                </a:solidFill>
                <a:latin typeface="Calibri" pitchFamily="34" charset="0"/>
              </a:rPr>
              <a:t>Focus Areas</a:t>
            </a:r>
            <a:endParaRPr lang="en-US" sz="1000" b="0" i="1" u="sng" dirty="0">
              <a:solidFill>
                <a:prstClr val="black"/>
              </a:solidFill>
              <a:latin typeface="Calibri" pitchFamily="34" charset="0"/>
            </a:endParaRPr>
          </a:p>
          <a:p>
            <a:pPr marL="57150"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JCA / FACE / ACVIP Maturation </a:t>
            </a:r>
            <a:endParaRPr lang="en-US" sz="1000" b="0" dirty="0">
              <a:solidFill>
                <a:prstClr val="black"/>
              </a:solidFill>
              <a:latin typeface="Calibri" pitchFamily="34" charset="0"/>
            </a:endParaRPr>
          </a:p>
          <a:p>
            <a:pPr marL="61913" lvl="1"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Model Based Approaches</a:t>
            </a:r>
          </a:p>
          <a:p>
            <a:pPr marL="519113" lvl="2"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Single Truth Model</a:t>
            </a:r>
          </a:p>
          <a:p>
            <a:pPr marL="519113" lvl="2"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Model Based Sys Eng (MBSE)</a:t>
            </a:r>
          </a:p>
          <a:p>
            <a:pPr marL="519113" lvl="2"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Model Based Acquisition</a:t>
            </a:r>
          </a:p>
          <a:p>
            <a:pPr marL="57150"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Infrastructure Technologies</a:t>
            </a:r>
          </a:p>
          <a:p>
            <a:pPr marL="173038" lvl="1"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Multi-core processors</a:t>
            </a:r>
          </a:p>
          <a:p>
            <a:pPr marL="173038" lvl="1"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Deterministic protocols (e.g. TTP, AFDX)</a:t>
            </a:r>
          </a:p>
          <a:p>
            <a:pPr marL="173038" lvl="1"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High speed </a:t>
            </a:r>
            <a:r>
              <a:rPr lang="en-US" sz="1000" b="0" dirty="0" err="1" smtClean="0">
                <a:solidFill>
                  <a:prstClr val="black"/>
                </a:solidFill>
                <a:latin typeface="Calibri" pitchFamily="34" charset="0"/>
              </a:rPr>
              <a:t>databuses</a:t>
            </a:r>
            <a:r>
              <a:rPr lang="en-US" sz="1000" b="0" dirty="0" smtClean="0">
                <a:solidFill>
                  <a:prstClr val="black"/>
                </a:solidFill>
                <a:latin typeface="Calibri" pitchFamily="34" charset="0"/>
              </a:rPr>
              <a:t> (e.g., Fiber, Wireless, </a:t>
            </a:r>
            <a:r>
              <a:rPr lang="en-US" sz="1000" b="0" dirty="0" err="1" smtClean="0">
                <a:solidFill>
                  <a:prstClr val="black"/>
                </a:solidFill>
                <a:latin typeface="Calibri" pitchFamily="34" charset="0"/>
              </a:rPr>
              <a:t>GbE</a:t>
            </a:r>
            <a:r>
              <a:rPr lang="en-US" sz="1000" b="0" dirty="0" smtClean="0">
                <a:solidFill>
                  <a:prstClr val="black"/>
                </a:solidFill>
                <a:latin typeface="Calibri" pitchFamily="34" charset="0"/>
              </a:rPr>
              <a:t>, VPX)</a:t>
            </a:r>
          </a:p>
        </p:txBody>
      </p:sp>
      <p:sp>
        <p:nvSpPr>
          <p:cNvPr id="90" name="TextBox 61"/>
          <p:cNvSpPr txBox="1">
            <a:spLocks noChangeArrowheads="1"/>
          </p:cNvSpPr>
          <p:nvPr/>
        </p:nvSpPr>
        <p:spPr bwMode="auto">
          <a:xfrm>
            <a:off x="5403195" y="3855106"/>
            <a:ext cx="2140436" cy="861774"/>
          </a:xfrm>
          <a:prstGeom prst="rect">
            <a:avLst/>
          </a:prstGeom>
          <a:noFill/>
          <a:ln w="9525">
            <a:noFill/>
            <a:miter lim="800000"/>
            <a:headEnd/>
            <a:tailEnd/>
          </a:ln>
        </p:spPr>
        <p:txBody>
          <a:bodyPr>
            <a:spAutoFit/>
          </a:bodyPr>
          <a:lstStyle/>
          <a:p>
            <a:pPr marL="0" lvl="1" fontAlgn="auto">
              <a:spcBef>
                <a:spcPts val="0"/>
              </a:spcBef>
              <a:spcAft>
                <a:spcPts val="0"/>
              </a:spcAft>
              <a:buFont typeface="Arial" pitchFamily="34" charset="0"/>
              <a:buChar char="•"/>
            </a:pPr>
            <a:r>
              <a:rPr lang="en-US" sz="1000" b="0" dirty="0" smtClean="0">
                <a:solidFill>
                  <a:prstClr val="black"/>
                </a:solidFill>
                <a:latin typeface="Calibri" pitchFamily="34" charset="0"/>
              </a:rPr>
              <a:t>Safety, Security and Airworthiness Certification</a:t>
            </a:r>
          </a:p>
          <a:p>
            <a:pPr marL="0" lvl="1" fontAlgn="auto">
              <a:spcBef>
                <a:spcPts val="0"/>
              </a:spcBef>
              <a:spcAft>
                <a:spcPts val="0"/>
              </a:spcAft>
              <a:buFont typeface="Arial" pitchFamily="34" charset="0"/>
              <a:buChar char="•"/>
            </a:pPr>
            <a:r>
              <a:rPr lang="en-US" sz="1000" b="0" dirty="0" smtClean="0">
                <a:solidFill>
                  <a:prstClr val="black"/>
                </a:solidFill>
                <a:latin typeface="Calibri" pitchFamily="34" charset="0"/>
              </a:rPr>
              <a:t>Reliability</a:t>
            </a:r>
          </a:p>
          <a:p>
            <a:pPr marL="0" lvl="1" fontAlgn="auto">
              <a:spcBef>
                <a:spcPts val="0"/>
              </a:spcBef>
              <a:spcAft>
                <a:spcPts val="0"/>
              </a:spcAft>
              <a:buFont typeface="Arial" pitchFamily="34" charset="0"/>
              <a:buChar char="•"/>
            </a:pPr>
            <a:r>
              <a:rPr lang="en-US" sz="1000" b="0" dirty="0" smtClean="0">
                <a:solidFill>
                  <a:prstClr val="black"/>
                </a:solidFill>
                <a:latin typeface="Calibri" pitchFamily="34" charset="0"/>
              </a:rPr>
              <a:t>Commonality</a:t>
            </a:r>
          </a:p>
          <a:p>
            <a:pPr marL="0" lvl="1" fontAlgn="auto">
              <a:spcBef>
                <a:spcPts val="0"/>
              </a:spcBef>
              <a:spcAft>
                <a:spcPts val="0"/>
              </a:spcAft>
              <a:buFont typeface="Arial" pitchFamily="34" charset="0"/>
              <a:buChar char="•"/>
            </a:pPr>
            <a:r>
              <a:rPr lang="en-US" sz="1000" b="0" dirty="0" smtClean="0">
                <a:solidFill>
                  <a:prstClr val="black"/>
                </a:solidFill>
                <a:latin typeface="Calibri" pitchFamily="34" charset="0"/>
              </a:rPr>
              <a:t>Resiliency, Fault Tolerance , FDIR</a:t>
            </a:r>
          </a:p>
        </p:txBody>
      </p:sp>
      <p:sp>
        <p:nvSpPr>
          <p:cNvPr id="92" name="Slide Number Placeholder 91"/>
          <p:cNvSpPr>
            <a:spLocks noGrp="1"/>
          </p:cNvSpPr>
          <p:nvPr>
            <p:ph type="sldNum" sz="quarter" idx="12"/>
          </p:nvPr>
        </p:nvSpPr>
        <p:spPr/>
        <p:txBody>
          <a:bodyPr/>
          <a:lstStyle/>
          <a:p>
            <a:fld id="{89F2C004-2715-FE49-B628-06E74F704CD7}" type="slidenum">
              <a:rPr lang="en-US" smtClean="0">
                <a:solidFill>
                  <a:prstClr val="white"/>
                </a:solidFill>
              </a:rPr>
              <a:pPr/>
              <a:t>30</a:t>
            </a:fld>
            <a:endParaRPr lang="en-US" dirty="0">
              <a:solidFill>
                <a:prstClr val="white"/>
              </a:solidFill>
            </a:endParaRPr>
          </a:p>
        </p:txBody>
      </p:sp>
      <p:sp>
        <p:nvSpPr>
          <p:cNvPr id="91" name="TextBox 59"/>
          <p:cNvSpPr txBox="1">
            <a:spLocks noChangeArrowheads="1"/>
          </p:cNvSpPr>
          <p:nvPr/>
        </p:nvSpPr>
        <p:spPr bwMode="auto">
          <a:xfrm>
            <a:off x="7467599" y="5486400"/>
            <a:ext cx="1495425" cy="781050"/>
          </a:xfrm>
          <a:prstGeom prst="rect">
            <a:avLst/>
          </a:prstGeom>
          <a:solidFill>
            <a:srgbClr val="00206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r>
              <a:rPr lang="en-US" sz="1200" b="0" dirty="0" smtClean="0">
                <a:solidFill>
                  <a:prstClr val="white"/>
                </a:solidFill>
              </a:rPr>
              <a:t>Mission Systems Architecture Capstone Demonstration</a:t>
            </a:r>
            <a:endParaRPr lang="en-US" sz="1200" b="0" dirty="0">
              <a:solidFill>
                <a:prstClr val="white"/>
              </a:solidFill>
            </a:endParaRPr>
          </a:p>
        </p:txBody>
      </p:sp>
      <p:sp>
        <p:nvSpPr>
          <p:cNvPr id="94" name="TextBox 61"/>
          <p:cNvSpPr txBox="1">
            <a:spLocks noChangeArrowheads="1"/>
          </p:cNvSpPr>
          <p:nvPr/>
        </p:nvSpPr>
        <p:spPr bwMode="auto">
          <a:xfrm>
            <a:off x="92075" y="3375153"/>
            <a:ext cx="2120900" cy="1169551"/>
          </a:xfrm>
          <a:prstGeom prst="rect">
            <a:avLst/>
          </a:prstGeom>
          <a:solidFill>
            <a:srgbClr val="EAEAEA"/>
          </a:solidFill>
          <a:ln w="9525">
            <a:noFill/>
            <a:miter lim="800000"/>
            <a:headEnd/>
            <a:tailEnd/>
          </a:ln>
        </p:spPr>
        <p:txBody>
          <a:bodyPr>
            <a:spAutoFit/>
          </a:bodyPr>
          <a:lstStyle/>
          <a:p>
            <a:pPr algn="ctr" fontAlgn="auto">
              <a:spcBef>
                <a:spcPts val="0"/>
              </a:spcBef>
              <a:spcAft>
                <a:spcPts val="0"/>
              </a:spcAft>
              <a:defRPr/>
            </a:pPr>
            <a:r>
              <a:rPr lang="en-US" sz="1000" b="0" i="1" u="sng" dirty="0">
                <a:solidFill>
                  <a:prstClr val="black"/>
                </a:solidFill>
                <a:latin typeface="Calibri" pitchFamily="34" charset="0"/>
              </a:rPr>
              <a:t>Tasks</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Assimilate MS ETA Results</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Coordinate with Community</a:t>
            </a:r>
          </a:p>
          <a:p>
            <a:pPr marL="57150"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Compile </a:t>
            </a:r>
            <a:r>
              <a:rPr lang="en-US" sz="1000" b="0" dirty="0">
                <a:solidFill>
                  <a:prstClr val="black"/>
                </a:solidFill>
                <a:latin typeface="Calibri" pitchFamily="34" charset="0"/>
              </a:rPr>
              <a:t>Supporting </a:t>
            </a:r>
            <a:r>
              <a:rPr lang="en-US" sz="1000" b="0" dirty="0" smtClean="0">
                <a:solidFill>
                  <a:prstClr val="black"/>
                </a:solidFill>
                <a:latin typeface="Calibri" pitchFamily="34" charset="0"/>
              </a:rPr>
              <a:t>Docs</a:t>
            </a:r>
          </a:p>
          <a:p>
            <a:pPr marL="57150"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Functional Decomposition</a:t>
            </a:r>
          </a:p>
          <a:p>
            <a:pPr marL="57150"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Mission Set Allocation</a:t>
            </a:r>
            <a:endParaRPr lang="en-US" sz="1000" b="0" dirty="0">
              <a:solidFill>
                <a:prstClr val="black"/>
              </a:solidFill>
              <a:latin typeface="Calibri" pitchFamily="34" charset="0"/>
            </a:endParaRP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Semi-annual Updates</a:t>
            </a:r>
          </a:p>
        </p:txBody>
      </p:sp>
      <p:sp>
        <p:nvSpPr>
          <p:cNvPr id="99" name="TextBox 61"/>
          <p:cNvSpPr txBox="1">
            <a:spLocks noChangeArrowheads="1"/>
          </p:cNvSpPr>
          <p:nvPr/>
        </p:nvSpPr>
        <p:spPr bwMode="auto">
          <a:xfrm>
            <a:off x="3374342" y="2357436"/>
            <a:ext cx="4779058" cy="592470"/>
          </a:xfrm>
          <a:prstGeom prst="rect">
            <a:avLst/>
          </a:prstGeom>
          <a:solidFill>
            <a:srgbClr val="EAEAEA"/>
          </a:solidFill>
          <a:ln w="9525">
            <a:noFill/>
            <a:miter lim="800000"/>
            <a:headEnd/>
            <a:tailEnd/>
          </a:ln>
        </p:spPr>
        <p:txBody>
          <a:bodyPr wrap="square">
            <a:spAutoFit/>
          </a:bodyPr>
          <a:lstStyle/>
          <a:p>
            <a:pPr algn="ctr" fontAlgn="auto">
              <a:spcBef>
                <a:spcPts val="0"/>
              </a:spcBef>
              <a:spcAft>
                <a:spcPts val="300"/>
              </a:spcAft>
              <a:defRPr/>
            </a:pPr>
            <a:r>
              <a:rPr lang="en-US" sz="1000" b="0" i="1" u="sng" dirty="0">
                <a:solidFill>
                  <a:prstClr val="black"/>
                </a:solidFill>
                <a:latin typeface="Calibri" pitchFamily="34" charset="0"/>
              </a:rPr>
              <a:t>Products</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Analysis Tools</a:t>
            </a:r>
          </a:p>
          <a:p>
            <a:pPr marL="57150" indent="-57150" fontAlgn="auto">
              <a:spcBef>
                <a:spcPts val="0"/>
              </a:spcBef>
              <a:spcAft>
                <a:spcPts val="0"/>
              </a:spcAft>
              <a:buFont typeface="Arial" pitchFamily="34" charset="0"/>
              <a:buChar char="•"/>
              <a:defRPr/>
            </a:pPr>
            <a:r>
              <a:rPr lang="en-US" sz="1000" b="0" dirty="0" smtClean="0">
                <a:solidFill>
                  <a:prstClr val="black"/>
                </a:solidFill>
                <a:latin typeface="Calibri" pitchFamily="34" charset="0"/>
              </a:rPr>
              <a:t>Demo Models</a:t>
            </a:r>
            <a:endParaRPr lang="en-US" sz="1000" b="0" dirty="0">
              <a:solidFill>
                <a:prstClr val="black"/>
              </a:solidFill>
              <a:latin typeface="Calibri" pitchFamily="34" charset="0"/>
            </a:endParaRPr>
          </a:p>
        </p:txBody>
      </p:sp>
      <p:sp>
        <p:nvSpPr>
          <p:cNvPr id="100" name="TextBox 61"/>
          <p:cNvSpPr txBox="1">
            <a:spLocks noChangeArrowheads="1"/>
          </p:cNvSpPr>
          <p:nvPr/>
        </p:nvSpPr>
        <p:spPr bwMode="auto">
          <a:xfrm>
            <a:off x="4603778" y="2544744"/>
            <a:ext cx="2151328" cy="419672"/>
          </a:xfrm>
          <a:prstGeom prst="rect">
            <a:avLst/>
          </a:prstGeom>
          <a:noFill/>
          <a:ln w="9525">
            <a:noFill/>
            <a:miter lim="800000"/>
            <a:headEnd/>
            <a:tailEnd/>
          </a:ln>
        </p:spPr>
        <p:txBody>
          <a:bodyPr wrap="square">
            <a:spAutoFit/>
          </a:bodyPr>
          <a:lstStyle/>
          <a:p>
            <a:pPr marL="57150" indent="-57150" fontAlgn="auto">
              <a:spcBef>
                <a:spcPts val="0"/>
              </a:spcBef>
              <a:spcAft>
                <a:spcPts val="0"/>
              </a:spcAft>
              <a:buFont typeface="Arial" pitchFamily="34" charset="0"/>
              <a:buChar char="•"/>
            </a:pPr>
            <a:r>
              <a:rPr lang="en-US" sz="1000" b="0" dirty="0">
                <a:solidFill>
                  <a:srgbClr val="000000"/>
                </a:solidFill>
                <a:latin typeface="Calibri" pitchFamily="34" charset="0"/>
              </a:rPr>
              <a:t>Model Translators / Interfaces</a:t>
            </a:r>
          </a:p>
          <a:p>
            <a:pPr marL="57150" indent="-57150" fontAlgn="auto">
              <a:spcBef>
                <a:spcPts val="0"/>
              </a:spcBef>
              <a:spcAft>
                <a:spcPts val="0"/>
              </a:spcAft>
              <a:buFont typeface="Arial" pitchFamily="34" charset="0"/>
              <a:buChar char="•"/>
            </a:pPr>
            <a:r>
              <a:rPr lang="en-US" sz="1000" b="0" dirty="0">
                <a:solidFill>
                  <a:srgbClr val="000000"/>
                </a:solidFill>
                <a:latin typeface="Calibri" pitchFamily="34" charset="0"/>
              </a:rPr>
              <a:t>Notional FVL Requirements Model</a:t>
            </a:r>
          </a:p>
        </p:txBody>
      </p:sp>
      <p:sp>
        <p:nvSpPr>
          <p:cNvPr id="101" name="TextBox 61"/>
          <p:cNvSpPr txBox="1">
            <a:spLocks noChangeArrowheads="1"/>
          </p:cNvSpPr>
          <p:nvPr/>
        </p:nvSpPr>
        <p:spPr bwMode="auto">
          <a:xfrm>
            <a:off x="6720239" y="2544959"/>
            <a:ext cx="1457676" cy="400110"/>
          </a:xfrm>
          <a:prstGeom prst="rect">
            <a:avLst/>
          </a:prstGeom>
          <a:noFill/>
          <a:ln w="9525">
            <a:noFill/>
            <a:miter lim="800000"/>
            <a:headEnd/>
            <a:tailEnd/>
          </a:ln>
        </p:spPr>
        <p:txBody>
          <a:bodyPr wrap="square">
            <a:spAutoFit/>
          </a:bodyPr>
          <a:lstStyle/>
          <a:p>
            <a:pPr marL="57150" indent="-57150" fontAlgn="auto">
              <a:spcBef>
                <a:spcPts val="0"/>
              </a:spcBef>
              <a:spcAft>
                <a:spcPts val="0"/>
              </a:spcAft>
              <a:buFont typeface="Arial" pitchFamily="34" charset="0"/>
              <a:buChar char="•"/>
            </a:pPr>
            <a:r>
              <a:rPr lang="en-US" sz="1000" b="0" dirty="0" smtClean="0">
                <a:solidFill>
                  <a:srgbClr val="000000"/>
                </a:solidFill>
                <a:latin typeface="Calibri" pitchFamily="34" charset="0"/>
              </a:rPr>
              <a:t>Process Definition</a:t>
            </a:r>
          </a:p>
          <a:p>
            <a:pPr marL="57150" indent="-57150" fontAlgn="auto">
              <a:spcBef>
                <a:spcPts val="0"/>
              </a:spcBef>
              <a:spcAft>
                <a:spcPts val="0"/>
              </a:spcAft>
              <a:buFont typeface="Arial" pitchFamily="34" charset="0"/>
              <a:buChar char="•"/>
            </a:pPr>
            <a:r>
              <a:rPr lang="en-US" sz="1000" b="0" dirty="0" smtClean="0">
                <a:solidFill>
                  <a:srgbClr val="000000"/>
                </a:solidFill>
                <a:latin typeface="Calibri" pitchFamily="34" charset="0"/>
              </a:rPr>
              <a:t>Process Maturation</a:t>
            </a:r>
            <a:endParaRPr lang="en-US" sz="1000" b="0" dirty="0">
              <a:solidFill>
                <a:srgbClr val="000000"/>
              </a:solidFill>
              <a:latin typeface="Calibri" pitchFamily="34" charset="0"/>
            </a:endParaRPr>
          </a:p>
        </p:txBody>
      </p:sp>
      <p:sp>
        <p:nvSpPr>
          <p:cNvPr id="73" name="TextBox 59"/>
          <p:cNvSpPr txBox="1">
            <a:spLocks noChangeArrowheads="1"/>
          </p:cNvSpPr>
          <p:nvPr/>
        </p:nvSpPr>
        <p:spPr bwMode="auto">
          <a:xfrm>
            <a:off x="107950" y="2039815"/>
            <a:ext cx="8842375" cy="309685"/>
          </a:xfrm>
          <a:prstGeom prst="rect">
            <a:avLst/>
          </a:prstGeom>
          <a:solidFill>
            <a:srgbClr val="00206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r>
              <a:rPr lang="en-US" sz="1200" b="0" dirty="0">
                <a:solidFill>
                  <a:prstClr val="white"/>
                </a:solidFill>
              </a:rPr>
              <a:t>Architecture Centric Virtual Integration </a:t>
            </a:r>
            <a:r>
              <a:rPr lang="en-US" sz="1200" b="0" dirty="0" smtClean="0">
                <a:solidFill>
                  <a:prstClr val="white"/>
                </a:solidFill>
              </a:rPr>
              <a:t>Process (ACVIP)</a:t>
            </a:r>
            <a:endParaRPr lang="en-US" sz="1200" b="0" dirty="0">
              <a:solidFill>
                <a:prstClr val="white"/>
              </a:solidFill>
            </a:endParaRPr>
          </a:p>
        </p:txBody>
      </p:sp>
      <p:sp>
        <p:nvSpPr>
          <p:cNvPr id="74" name="TextBox 61"/>
          <p:cNvSpPr txBox="1">
            <a:spLocks noChangeArrowheads="1"/>
          </p:cNvSpPr>
          <p:nvPr/>
        </p:nvSpPr>
        <p:spPr bwMode="auto">
          <a:xfrm>
            <a:off x="393700" y="1916444"/>
            <a:ext cx="1874838" cy="862012"/>
          </a:xfrm>
          <a:prstGeom prst="rect">
            <a:avLst/>
          </a:prstGeom>
          <a:solidFill>
            <a:srgbClr val="EAEAEA"/>
          </a:solidFill>
          <a:ln w="9525">
            <a:noFill/>
            <a:miter lim="800000"/>
            <a:headEnd/>
            <a:tailEnd/>
          </a:ln>
        </p:spPr>
        <p:txBody>
          <a:bodyPr>
            <a:spAutoFit/>
          </a:bodyPr>
          <a:lstStyle/>
          <a:p>
            <a:pPr algn="ctr" fontAlgn="auto">
              <a:spcBef>
                <a:spcPts val="0"/>
              </a:spcBef>
              <a:spcAft>
                <a:spcPts val="0"/>
              </a:spcAft>
              <a:defRPr/>
            </a:pPr>
            <a:r>
              <a:rPr lang="en-US" sz="1000" b="0" i="1" u="sng" dirty="0">
                <a:solidFill>
                  <a:prstClr val="black"/>
                </a:solidFill>
                <a:latin typeface="Calibri" pitchFamily="34" charset="0"/>
              </a:rPr>
              <a:t>Products</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Behavior Model</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Data Model</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Guidance Documents</a:t>
            </a:r>
          </a:p>
          <a:p>
            <a:pPr marL="57150" indent="-57150" fontAlgn="auto">
              <a:spcBef>
                <a:spcPts val="0"/>
              </a:spcBef>
              <a:spcAft>
                <a:spcPts val="0"/>
              </a:spcAft>
              <a:buFont typeface="Arial" pitchFamily="34" charset="0"/>
              <a:buChar char="•"/>
              <a:defRPr/>
            </a:pPr>
            <a:r>
              <a:rPr lang="en-US" sz="1000" b="0" dirty="0">
                <a:solidFill>
                  <a:prstClr val="black"/>
                </a:solidFill>
                <a:latin typeface="Calibri" pitchFamily="34" charset="0"/>
              </a:rPr>
              <a:t>JCA Revs to FACE Tools</a:t>
            </a:r>
          </a:p>
        </p:txBody>
      </p:sp>
      <p:sp>
        <p:nvSpPr>
          <p:cNvPr id="76" name="TextBox 59"/>
          <p:cNvSpPr txBox="1">
            <a:spLocks noChangeArrowheads="1"/>
          </p:cNvSpPr>
          <p:nvPr/>
        </p:nvSpPr>
        <p:spPr bwMode="auto">
          <a:xfrm>
            <a:off x="393700" y="2057400"/>
            <a:ext cx="1874838" cy="304800"/>
          </a:xfrm>
          <a:prstGeom prst="rect">
            <a:avLst/>
          </a:prstGeom>
          <a:solidFill>
            <a:srgbClr val="002060">
              <a:alpha val="10000"/>
            </a:srgbClr>
          </a:solidFill>
          <a:ln>
            <a:no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endParaRPr lang="en-US" sz="900" b="0" dirty="0">
              <a:solidFill>
                <a:prstClr val="white"/>
              </a:solidFill>
            </a:endParaRPr>
          </a:p>
        </p:txBody>
      </p:sp>
      <p:sp>
        <p:nvSpPr>
          <p:cNvPr id="75" name="TextBox 59"/>
          <p:cNvSpPr txBox="1">
            <a:spLocks noChangeArrowheads="1"/>
          </p:cNvSpPr>
          <p:nvPr/>
        </p:nvSpPr>
        <p:spPr bwMode="auto">
          <a:xfrm>
            <a:off x="114300" y="1680810"/>
            <a:ext cx="4419600" cy="250206"/>
          </a:xfrm>
          <a:prstGeom prst="rect">
            <a:avLst/>
          </a:prstGeom>
          <a:solidFill>
            <a:srgbClr val="00206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r>
              <a:rPr lang="en-US" sz="1200" b="0" dirty="0">
                <a:solidFill>
                  <a:prstClr val="white"/>
                </a:solidFill>
              </a:rPr>
              <a:t>JCA V1.0 Development</a:t>
            </a:r>
          </a:p>
        </p:txBody>
      </p:sp>
      <p:sp>
        <p:nvSpPr>
          <p:cNvPr id="66" name="TextBox 59"/>
          <p:cNvSpPr txBox="1">
            <a:spLocks noChangeArrowheads="1"/>
          </p:cNvSpPr>
          <p:nvPr/>
        </p:nvSpPr>
        <p:spPr bwMode="auto">
          <a:xfrm>
            <a:off x="71438" y="2946129"/>
            <a:ext cx="1506537" cy="446032"/>
          </a:xfrm>
          <a:prstGeom prst="rect">
            <a:avLst/>
          </a:prstGeom>
          <a:solidFill>
            <a:srgbClr val="00206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r>
              <a:rPr lang="en-US" sz="1200" b="0" dirty="0" smtClean="0">
                <a:solidFill>
                  <a:prstClr val="white"/>
                </a:solidFill>
              </a:rPr>
              <a:t>Baseline Objective </a:t>
            </a:r>
            <a:r>
              <a:rPr lang="en-US" sz="1200" b="0" dirty="0">
                <a:solidFill>
                  <a:prstClr val="white"/>
                </a:solidFill>
              </a:rPr>
              <a:t>MEP </a:t>
            </a:r>
            <a:r>
              <a:rPr lang="en-US" sz="1200" b="0" dirty="0" smtClean="0">
                <a:solidFill>
                  <a:prstClr val="white"/>
                </a:solidFill>
              </a:rPr>
              <a:t>Definition</a:t>
            </a:r>
            <a:endParaRPr lang="en-US" sz="1200" b="0" dirty="0">
              <a:solidFill>
                <a:prstClr val="white"/>
              </a:solidFill>
            </a:endParaRPr>
          </a:p>
        </p:txBody>
      </p:sp>
      <p:sp>
        <p:nvSpPr>
          <p:cNvPr id="88" name="TextBox 59"/>
          <p:cNvSpPr txBox="1">
            <a:spLocks noChangeArrowheads="1"/>
          </p:cNvSpPr>
          <p:nvPr/>
        </p:nvSpPr>
        <p:spPr bwMode="auto">
          <a:xfrm>
            <a:off x="3048000" y="3358146"/>
            <a:ext cx="4419600" cy="322490"/>
          </a:xfrm>
          <a:prstGeom prst="rect">
            <a:avLst/>
          </a:prstGeom>
          <a:solidFill>
            <a:srgbClr val="002060"/>
          </a:soli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r>
              <a:rPr lang="en-US" sz="1200" b="0" dirty="0" smtClean="0">
                <a:solidFill>
                  <a:prstClr val="white"/>
                </a:solidFill>
              </a:rPr>
              <a:t>Architecture Implementation Process Demonstrations (AIPDs)</a:t>
            </a:r>
            <a:endParaRPr lang="en-US" sz="1200" b="0"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1097857956"/>
              </p:ext>
            </p:extLst>
          </p:nvPr>
        </p:nvGraphicFramePr>
        <p:xfrm>
          <a:off x="1955378" y="909636"/>
          <a:ext cx="2354838" cy="504969"/>
        </p:xfrm>
        <a:graphic>
          <a:graphicData uri="http://schemas.openxmlformats.org/drawingml/2006/table">
            <a:tbl>
              <a:tblPr firstRow="1" bandRow="1">
                <a:tableStyleId>{5C22544A-7EE6-4342-B048-85BDC9FD1C3A}</a:tableStyleId>
              </a:tblPr>
              <a:tblGrid>
                <a:gridCol w="392473"/>
                <a:gridCol w="392473"/>
                <a:gridCol w="392473"/>
                <a:gridCol w="392473"/>
                <a:gridCol w="392473"/>
                <a:gridCol w="392473"/>
              </a:tblGrid>
              <a:tr h="230649">
                <a:tc gridSpan="6">
                  <a:txBody>
                    <a:bodyPr/>
                    <a:lstStyle/>
                    <a:p>
                      <a:pPr algn="ctr"/>
                      <a:r>
                        <a:rPr lang="en-US" sz="1800" dirty="0" smtClean="0">
                          <a:solidFill>
                            <a:schemeClr val="tx1"/>
                          </a:solidFill>
                        </a:rPr>
                        <a:t>JCA Demo</a:t>
                      </a:r>
                      <a:endParaRPr lang="en-US" sz="1800" dirty="0">
                        <a:solidFill>
                          <a:schemeClr val="tx1"/>
                        </a:solidFill>
                      </a:endParaRPr>
                    </a:p>
                  </a:txBody>
                  <a:tcPr marL="0" marR="0" marT="0" marB="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30649">
                <a:tc>
                  <a:txBody>
                    <a:bodyPr/>
                    <a:lstStyle/>
                    <a:p>
                      <a:pPr algn="ctr"/>
                      <a:r>
                        <a:rPr lang="en-US" sz="1100" dirty="0" smtClean="0">
                          <a:solidFill>
                            <a:schemeClr val="tx1"/>
                          </a:solidFill>
                        </a:rPr>
                        <a:t>STRT</a:t>
                      </a:r>
                      <a:endParaRPr lang="en-US" sz="1100" dirty="0">
                        <a:solidFill>
                          <a:schemeClr val="tx1"/>
                        </a:solidFill>
                      </a:endParaRPr>
                    </a:p>
                  </a:txBody>
                  <a:tcPr marL="0" marR="0" marT="0" marB="0"/>
                </a:tc>
                <a:tc>
                  <a:txBody>
                    <a:bodyPr/>
                    <a:lstStyle/>
                    <a:p>
                      <a:pPr algn="ctr"/>
                      <a:r>
                        <a:rPr lang="en-US" sz="1100" dirty="0" smtClean="0">
                          <a:solidFill>
                            <a:schemeClr val="tx1"/>
                          </a:solidFill>
                        </a:rPr>
                        <a:t>RFP</a:t>
                      </a:r>
                      <a:endParaRPr lang="en-US" sz="1100" dirty="0">
                        <a:solidFill>
                          <a:schemeClr val="tx1"/>
                        </a:solidFill>
                      </a:endParaRPr>
                    </a:p>
                  </a:txBody>
                  <a:tcPr marL="0" marR="0" marT="0" marB="0"/>
                </a:tc>
                <a:tc>
                  <a:txBody>
                    <a:bodyPr/>
                    <a:lstStyle/>
                    <a:p>
                      <a:pPr algn="ctr"/>
                      <a:r>
                        <a:rPr lang="en-US" sz="1100" dirty="0" smtClean="0">
                          <a:solidFill>
                            <a:schemeClr val="tx1"/>
                          </a:solidFill>
                        </a:rPr>
                        <a:t>PDR</a:t>
                      </a:r>
                      <a:endParaRPr lang="en-US" sz="1100" dirty="0">
                        <a:solidFill>
                          <a:schemeClr val="tx1"/>
                        </a:solidFill>
                      </a:endParaRPr>
                    </a:p>
                  </a:txBody>
                  <a:tcPr marL="0" marR="0" marT="0" marB="0"/>
                </a:tc>
                <a:tc>
                  <a:txBody>
                    <a:bodyPr/>
                    <a:lstStyle/>
                    <a:p>
                      <a:pPr algn="ctr"/>
                      <a:r>
                        <a:rPr lang="en-US" sz="1100" dirty="0" smtClean="0">
                          <a:solidFill>
                            <a:schemeClr val="tx1"/>
                          </a:solidFill>
                        </a:rPr>
                        <a:t>CDR</a:t>
                      </a:r>
                      <a:endParaRPr lang="en-US" sz="1100" dirty="0">
                        <a:solidFill>
                          <a:schemeClr val="tx1"/>
                        </a:solidFill>
                      </a:endParaRPr>
                    </a:p>
                  </a:txBody>
                  <a:tcPr marL="0" marR="0" marT="0" marB="0"/>
                </a:tc>
                <a:tc>
                  <a:txBody>
                    <a:bodyPr/>
                    <a:lstStyle/>
                    <a:p>
                      <a:pPr algn="ctr"/>
                      <a:r>
                        <a:rPr lang="en-US" sz="1100" dirty="0" smtClean="0">
                          <a:solidFill>
                            <a:schemeClr val="tx1"/>
                          </a:solidFill>
                        </a:rPr>
                        <a:t>INTG</a:t>
                      </a:r>
                      <a:endParaRPr lang="en-US" sz="1100" dirty="0">
                        <a:solidFill>
                          <a:schemeClr val="tx1"/>
                        </a:solidFill>
                      </a:endParaRPr>
                    </a:p>
                  </a:txBody>
                  <a:tcPr marL="0" marR="0" marT="0" marB="0"/>
                </a:tc>
                <a:tc>
                  <a:txBody>
                    <a:bodyPr/>
                    <a:lstStyle/>
                    <a:p>
                      <a:pPr algn="ctr"/>
                      <a:r>
                        <a:rPr lang="en-US" sz="1100" dirty="0" smtClean="0">
                          <a:solidFill>
                            <a:schemeClr val="tx1"/>
                          </a:solidFill>
                        </a:rPr>
                        <a:t>QUAL</a:t>
                      </a:r>
                      <a:endParaRPr lang="en-US" sz="1100" dirty="0">
                        <a:solidFill>
                          <a:schemeClr val="tx1"/>
                        </a:solidFill>
                      </a:endParaRPr>
                    </a:p>
                  </a:txBody>
                  <a:tcPr marL="0" marR="0" marT="0" marB="0"/>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1431924083"/>
              </p:ext>
            </p:extLst>
          </p:nvPr>
        </p:nvGraphicFramePr>
        <p:xfrm>
          <a:off x="4305287" y="909636"/>
          <a:ext cx="2522232" cy="504969"/>
        </p:xfrm>
        <a:graphic>
          <a:graphicData uri="http://schemas.openxmlformats.org/drawingml/2006/table">
            <a:tbl>
              <a:tblPr firstRow="1" bandRow="1">
                <a:tableStyleId>{5C22544A-7EE6-4342-B048-85BDC9FD1C3A}</a:tableStyleId>
              </a:tblPr>
              <a:tblGrid>
                <a:gridCol w="420372"/>
                <a:gridCol w="420372"/>
                <a:gridCol w="420372"/>
                <a:gridCol w="420372"/>
                <a:gridCol w="420372"/>
                <a:gridCol w="420372"/>
              </a:tblGrid>
              <a:tr h="230649">
                <a:tc gridSpan="6">
                  <a:txBody>
                    <a:bodyPr/>
                    <a:lstStyle/>
                    <a:p>
                      <a:pPr algn="ctr"/>
                      <a:r>
                        <a:rPr lang="en-US" sz="1800" dirty="0" smtClean="0">
                          <a:solidFill>
                            <a:schemeClr val="tx1"/>
                          </a:solidFill>
                        </a:rPr>
                        <a:t>JMR</a:t>
                      </a:r>
                      <a:r>
                        <a:rPr lang="en-US" sz="1800" baseline="0" dirty="0" smtClean="0">
                          <a:solidFill>
                            <a:schemeClr val="tx1"/>
                          </a:solidFill>
                        </a:rPr>
                        <a:t> TD P2 MSA</a:t>
                      </a:r>
                      <a:r>
                        <a:rPr lang="en-US" sz="1800" dirty="0" smtClean="0">
                          <a:solidFill>
                            <a:schemeClr val="tx1"/>
                          </a:solidFill>
                        </a:rPr>
                        <a:t> Demo</a:t>
                      </a:r>
                      <a:endParaRPr lang="en-US" sz="1800" dirty="0">
                        <a:solidFill>
                          <a:schemeClr val="tx1"/>
                        </a:solidFill>
                      </a:endParaRPr>
                    </a:p>
                  </a:txBody>
                  <a:tcPr marL="0" marR="0" marT="0" marB="0">
                    <a:solidFill>
                      <a:srgbClr val="BBFDA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30649">
                <a:tc>
                  <a:txBody>
                    <a:bodyPr/>
                    <a:lstStyle/>
                    <a:p>
                      <a:pPr algn="ctr"/>
                      <a:r>
                        <a:rPr lang="en-US" sz="1100" dirty="0" smtClean="0">
                          <a:solidFill>
                            <a:schemeClr val="tx1"/>
                          </a:solidFill>
                        </a:rPr>
                        <a:t>STRT</a:t>
                      </a:r>
                      <a:endParaRPr lang="en-US" sz="1100" dirty="0">
                        <a:solidFill>
                          <a:schemeClr val="tx1"/>
                        </a:solidFill>
                      </a:endParaRPr>
                    </a:p>
                  </a:txBody>
                  <a:tcPr marL="0" marR="0" marT="0" marB="0">
                    <a:solidFill>
                      <a:srgbClr val="BBFDA1"/>
                    </a:solidFill>
                  </a:tcPr>
                </a:tc>
                <a:tc>
                  <a:txBody>
                    <a:bodyPr/>
                    <a:lstStyle/>
                    <a:p>
                      <a:pPr algn="ctr"/>
                      <a:r>
                        <a:rPr lang="en-US" sz="1100" dirty="0" smtClean="0">
                          <a:solidFill>
                            <a:schemeClr val="tx1"/>
                          </a:solidFill>
                        </a:rPr>
                        <a:t>RFP</a:t>
                      </a:r>
                      <a:endParaRPr lang="en-US" sz="1100" dirty="0">
                        <a:solidFill>
                          <a:schemeClr val="tx1"/>
                        </a:solidFill>
                      </a:endParaRPr>
                    </a:p>
                  </a:txBody>
                  <a:tcPr marL="0" marR="0" marT="0" marB="0">
                    <a:solidFill>
                      <a:srgbClr val="BBFDA1"/>
                    </a:solidFill>
                  </a:tcPr>
                </a:tc>
                <a:tc>
                  <a:txBody>
                    <a:bodyPr/>
                    <a:lstStyle/>
                    <a:p>
                      <a:pPr algn="ctr"/>
                      <a:r>
                        <a:rPr lang="en-US" sz="1100" dirty="0" smtClean="0">
                          <a:solidFill>
                            <a:schemeClr val="tx1"/>
                          </a:solidFill>
                        </a:rPr>
                        <a:t>PDR</a:t>
                      </a:r>
                      <a:endParaRPr lang="en-US" sz="1100" dirty="0">
                        <a:solidFill>
                          <a:schemeClr val="tx1"/>
                        </a:solidFill>
                      </a:endParaRPr>
                    </a:p>
                  </a:txBody>
                  <a:tcPr marL="0" marR="0" marT="0" marB="0">
                    <a:solidFill>
                      <a:srgbClr val="BBFDA1"/>
                    </a:solidFill>
                  </a:tcPr>
                </a:tc>
                <a:tc>
                  <a:txBody>
                    <a:bodyPr/>
                    <a:lstStyle/>
                    <a:p>
                      <a:pPr algn="ctr"/>
                      <a:r>
                        <a:rPr lang="en-US" sz="1100" dirty="0" smtClean="0">
                          <a:solidFill>
                            <a:schemeClr val="tx1"/>
                          </a:solidFill>
                        </a:rPr>
                        <a:t>CDR</a:t>
                      </a:r>
                      <a:endParaRPr lang="en-US" sz="1100" dirty="0">
                        <a:solidFill>
                          <a:schemeClr val="tx1"/>
                        </a:solidFill>
                      </a:endParaRPr>
                    </a:p>
                  </a:txBody>
                  <a:tcPr marL="0" marR="0" marT="0" marB="0">
                    <a:solidFill>
                      <a:srgbClr val="BBFDA1"/>
                    </a:solidFill>
                  </a:tcPr>
                </a:tc>
                <a:tc>
                  <a:txBody>
                    <a:bodyPr/>
                    <a:lstStyle/>
                    <a:p>
                      <a:pPr algn="ctr"/>
                      <a:r>
                        <a:rPr lang="en-US" sz="1100" dirty="0" smtClean="0">
                          <a:solidFill>
                            <a:schemeClr val="tx1"/>
                          </a:solidFill>
                        </a:rPr>
                        <a:t>INTG</a:t>
                      </a:r>
                      <a:endParaRPr lang="en-US" sz="1100" dirty="0">
                        <a:solidFill>
                          <a:schemeClr val="tx1"/>
                        </a:solidFill>
                      </a:endParaRPr>
                    </a:p>
                  </a:txBody>
                  <a:tcPr marL="0" marR="0" marT="0" marB="0">
                    <a:solidFill>
                      <a:srgbClr val="BBFDA1"/>
                    </a:solidFill>
                  </a:tcPr>
                </a:tc>
                <a:tc>
                  <a:txBody>
                    <a:bodyPr/>
                    <a:lstStyle/>
                    <a:p>
                      <a:pPr algn="ctr"/>
                      <a:r>
                        <a:rPr lang="en-US" sz="1100" dirty="0" smtClean="0">
                          <a:solidFill>
                            <a:schemeClr val="tx1"/>
                          </a:solidFill>
                        </a:rPr>
                        <a:t>QUAL</a:t>
                      </a:r>
                      <a:endParaRPr lang="en-US" sz="1100" dirty="0">
                        <a:solidFill>
                          <a:schemeClr val="tx1"/>
                        </a:solidFill>
                      </a:endParaRPr>
                    </a:p>
                  </a:txBody>
                  <a:tcPr marL="0" marR="0" marT="0" marB="0">
                    <a:solidFill>
                      <a:srgbClr val="BBFDA1"/>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925024946"/>
              </p:ext>
            </p:extLst>
          </p:nvPr>
        </p:nvGraphicFramePr>
        <p:xfrm>
          <a:off x="6842760" y="909636"/>
          <a:ext cx="2186940" cy="609600"/>
        </p:xfrm>
        <a:graphic>
          <a:graphicData uri="http://schemas.openxmlformats.org/drawingml/2006/table">
            <a:tbl>
              <a:tblPr firstRow="1" bandRow="1">
                <a:tableStyleId>{5C22544A-7EE6-4342-B048-85BDC9FD1C3A}</a:tableStyleId>
              </a:tblPr>
              <a:tblGrid>
                <a:gridCol w="364490"/>
                <a:gridCol w="364490"/>
                <a:gridCol w="364490"/>
                <a:gridCol w="364490"/>
                <a:gridCol w="364490"/>
                <a:gridCol w="364490"/>
              </a:tblGrid>
              <a:tr h="230649">
                <a:tc gridSpan="6">
                  <a:txBody>
                    <a:bodyPr/>
                    <a:lstStyle/>
                    <a:p>
                      <a:pPr algn="ctr"/>
                      <a:r>
                        <a:rPr lang="en-US" sz="1800" dirty="0" smtClean="0">
                          <a:solidFill>
                            <a:schemeClr val="tx1"/>
                          </a:solidFill>
                        </a:rPr>
                        <a:t>FVL</a:t>
                      </a:r>
                      <a:r>
                        <a:rPr lang="en-US" sz="1800" baseline="0" dirty="0" smtClean="0">
                          <a:solidFill>
                            <a:schemeClr val="tx1"/>
                          </a:solidFill>
                        </a:rPr>
                        <a:t> </a:t>
                      </a:r>
                      <a:r>
                        <a:rPr lang="en-US" sz="1800" baseline="0" dirty="0" err="1" smtClean="0">
                          <a:solidFill>
                            <a:schemeClr val="tx1"/>
                          </a:solidFill>
                        </a:rPr>
                        <a:t>Acq</a:t>
                      </a:r>
                      <a:r>
                        <a:rPr lang="en-US" sz="1800" baseline="0" dirty="0" smtClean="0">
                          <a:solidFill>
                            <a:schemeClr val="tx1"/>
                          </a:solidFill>
                        </a:rPr>
                        <a:t> #1</a:t>
                      </a:r>
                      <a:endParaRPr lang="en-US" sz="1800" dirty="0">
                        <a:solidFill>
                          <a:schemeClr val="tx1"/>
                        </a:solidFill>
                      </a:endParaRPr>
                    </a:p>
                  </a:txBody>
                  <a:tcPr marL="0" marR="0" marT="0" marB="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30649">
                <a:tc>
                  <a:txBody>
                    <a:bodyPr/>
                    <a:lstStyle/>
                    <a:p>
                      <a:pPr algn="ctr"/>
                      <a:r>
                        <a:rPr lang="en-US" sz="1100" dirty="0" smtClean="0">
                          <a:solidFill>
                            <a:schemeClr val="tx1"/>
                          </a:solidFill>
                        </a:rPr>
                        <a:t>STRT</a:t>
                      </a:r>
                      <a:endParaRPr lang="en-US" sz="1100" dirty="0">
                        <a:solidFill>
                          <a:schemeClr val="tx1"/>
                        </a:solidFill>
                      </a:endParaRPr>
                    </a:p>
                  </a:txBody>
                  <a:tcPr marL="0" marR="0" marT="0" marB="0"/>
                </a:tc>
                <a:tc>
                  <a:txBody>
                    <a:bodyPr/>
                    <a:lstStyle/>
                    <a:p>
                      <a:pPr algn="ctr"/>
                      <a:r>
                        <a:rPr lang="en-US" sz="1100" dirty="0" smtClean="0">
                          <a:solidFill>
                            <a:schemeClr val="tx1"/>
                          </a:solidFill>
                        </a:rPr>
                        <a:t>RFP</a:t>
                      </a:r>
                      <a:endParaRPr lang="en-US" sz="1100" dirty="0">
                        <a:solidFill>
                          <a:schemeClr val="tx1"/>
                        </a:solidFill>
                      </a:endParaRPr>
                    </a:p>
                  </a:txBody>
                  <a:tcPr marL="0" marR="0" marT="0" marB="0"/>
                </a:tc>
                <a:tc>
                  <a:txBody>
                    <a:bodyPr/>
                    <a:lstStyle/>
                    <a:p>
                      <a:pPr algn="ctr"/>
                      <a:r>
                        <a:rPr lang="en-US" sz="1100" dirty="0" smtClean="0">
                          <a:solidFill>
                            <a:schemeClr val="tx1"/>
                          </a:solidFill>
                        </a:rPr>
                        <a:t>PDR</a:t>
                      </a:r>
                      <a:endParaRPr lang="en-US" sz="1100" dirty="0">
                        <a:solidFill>
                          <a:schemeClr val="tx1"/>
                        </a:solidFill>
                      </a:endParaRPr>
                    </a:p>
                  </a:txBody>
                  <a:tcPr marL="0" marR="0" marT="0" marB="0"/>
                </a:tc>
                <a:tc>
                  <a:txBody>
                    <a:bodyPr/>
                    <a:lstStyle/>
                    <a:p>
                      <a:pPr algn="ctr"/>
                      <a:r>
                        <a:rPr lang="en-US" sz="1100" dirty="0" smtClean="0">
                          <a:solidFill>
                            <a:schemeClr val="tx1"/>
                          </a:solidFill>
                        </a:rPr>
                        <a:t>CDR</a:t>
                      </a:r>
                      <a:endParaRPr lang="en-US" sz="1100" dirty="0">
                        <a:solidFill>
                          <a:schemeClr val="tx1"/>
                        </a:solidFill>
                      </a:endParaRPr>
                    </a:p>
                  </a:txBody>
                  <a:tcPr marL="0" marR="0" marT="0" marB="0"/>
                </a:tc>
                <a:tc>
                  <a:txBody>
                    <a:bodyPr/>
                    <a:lstStyle/>
                    <a:p>
                      <a:pPr algn="ctr"/>
                      <a:r>
                        <a:rPr lang="en-US" sz="1100" dirty="0" smtClean="0">
                          <a:solidFill>
                            <a:schemeClr val="tx1"/>
                          </a:solidFill>
                        </a:rPr>
                        <a:t>INTG</a:t>
                      </a:r>
                      <a:endParaRPr lang="en-US" sz="1100" dirty="0">
                        <a:solidFill>
                          <a:schemeClr val="tx1"/>
                        </a:solidFill>
                      </a:endParaRPr>
                    </a:p>
                  </a:txBody>
                  <a:tcPr marL="0" marR="0" marT="0" marB="0"/>
                </a:tc>
                <a:tc>
                  <a:txBody>
                    <a:bodyPr/>
                    <a:lstStyle/>
                    <a:p>
                      <a:pPr algn="ctr"/>
                      <a:r>
                        <a:rPr lang="en-US" sz="1100" dirty="0" smtClean="0">
                          <a:solidFill>
                            <a:schemeClr val="tx1"/>
                          </a:solidFill>
                        </a:rPr>
                        <a:t>QUAL</a:t>
                      </a:r>
                      <a:endParaRPr lang="en-US" sz="1100" dirty="0">
                        <a:solidFill>
                          <a:schemeClr val="tx1"/>
                        </a:solidFill>
                      </a:endParaRPr>
                    </a:p>
                  </a:txBody>
                  <a:tcPr marL="0" marR="0" marT="0" marB="0"/>
                </a:tc>
              </a:tr>
            </a:tbl>
          </a:graphicData>
        </a:graphic>
      </p:graphicFrame>
      <p:grpSp>
        <p:nvGrpSpPr>
          <p:cNvPr id="7" name="Group 131"/>
          <p:cNvGrpSpPr/>
          <p:nvPr/>
        </p:nvGrpSpPr>
        <p:grpSpPr>
          <a:xfrm>
            <a:off x="342900" y="5876415"/>
            <a:ext cx="7581900" cy="333376"/>
            <a:chOff x="676275" y="5524500"/>
            <a:chExt cx="7581900" cy="514351"/>
          </a:xfrm>
        </p:grpSpPr>
        <p:sp>
          <p:nvSpPr>
            <p:cNvPr id="22" name="Rectangle 21"/>
            <p:cNvSpPr/>
            <p:nvPr/>
          </p:nvSpPr>
          <p:spPr bwMode="auto">
            <a:xfrm>
              <a:off x="2847975" y="5524501"/>
              <a:ext cx="1962150" cy="514350"/>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rPr>
                <a:t>Internal shadow,</a:t>
              </a:r>
            </a:p>
            <a:p>
              <a:pPr algn="ctr"/>
              <a:r>
                <a:rPr lang="en-US" sz="1200" dirty="0" smtClean="0">
                  <a:solidFill>
                    <a:srgbClr val="000000"/>
                  </a:solidFill>
                </a:rPr>
                <a:t>Limited capability</a:t>
              </a:r>
            </a:p>
          </p:txBody>
        </p:sp>
        <p:sp>
          <p:nvSpPr>
            <p:cNvPr id="23" name="Rectangle 22"/>
            <p:cNvSpPr/>
            <p:nvPr/>
          </p:nvSpPr>
          <p:spPr bwMode="auto">
            <a:xfrm>
              <a:off x="4781549" y="5524501"/>
              <a:ext cx="2028826" cy="51435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rPr>
                <a:t>Demo maturity,</a:t>
              </a:r>
            </a:p>
            <a:p>
              <a:pPr algn="ctr"/>
              <a:r>
                <a:rPr lang="en-US" sz="1200" dirty="0" smtClean="0">
                  <a:solidFill>
                    <a:srgbClr val="000000"/>
                  </a:solidFill>
                </a:rPr>
                <a:t>Limited capability</a:t>
              </a:r>
            </a:p>
          </p:txBody>
        </p:sp>
        <p:sp>
          <p:nvSpPr>
            <p:cNvPr id="32" name="Pentagon 31"/>
            <p:cNvSpPr/>
            <p:nvPr/>
          </p:nvSpPr>
          <p:spPr bwMode="auto">
            <a:xfrm>
              <a:off x="6791325" y="5524500"/>
              <a:ext cx="1466850" cy="5143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rPr>
                <a:t>FVL Ready</a:t>
              </a:r>
            </a:p>
          </p:txBody>
        </p:sp>
        <p:sp>
          <p:nvSpPr>
            <p:cNvPr id="25" name="Rectangle 24"/>
            <p:cNvSpPr/>
            <p:nvPr/>
          </p:nvSpPr>
          <p:spPr bwMode="auto">
            <a:xfrm>
              <a:off x="676275" y="5524501"/>
              <a:ext cx="2171701" cy="5143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rPr>
                <a:t>Acquire &amp; develop,</a:t>
              </a:r>
            </a:p>
            <a:p>
              <a:pPr algn="ctr"/>
              <a:r>
                <a:rPr lang="en-US" sz="1200" dirty="0" smtClean="0">
                  <a:solidFill>
                    <a:srgbClr val="000000"/>
                  </a:solidFill>
                </a:rPr>
                <a:t>In testing</a:t>
              </a:r>
            </a:p>
          </p:txBody>
        </p:sp>
      </p:grpSp>
      <p:sp>
        <p:nvSpPr>
          <p:cNvPr id="65" name="Pentagon 64"/>
          <p:cNvSpPr/>
          <p:nvPr/>
        </p:nvSpPr>
        <p:spPr bwMode="auto">
          <a:xfrm>
            <a:off x="6543675" y="5273252"/>
            <a:ext cx="542925" cy="238125"/>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66" name="Rectangle 65"/>
          <p:cNvSpPr/>
          <p:nvPr/>
        </p:nvSpPr>
        <p:spPr bwMode="auto">
          <a:xfrm>
            <a:off x="4248151" y="5282779"/>
            <a:ext cx="1638299" cy="21907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dirty="0" smtClean="0">
              <a:solidFill>
                <a:srgbClr val="000000"/>
              </a:solidFill>
            </a:endParaRPr>
          </a:p>
        </p:txBody>
      </p:sp>
      <p:sp>
        <p:nvSpPr>
          <p:cNvPr id="69" name="Rectangle 68"/>
          <p:cNvSpPr/>
          <p:nvPr/>
        </p:nvSpPr>
        <p:spPr bwMode="auto">
          <a:xfrm>
            <a:off x="5876925" y="5282778"/>
            <a:ext cx="666750" cy="2286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70" name="Title 2"/>
          <p:cNvSpPr txBox="1">
            <a:spLocks/>
          </p:cNvSpPr>
          <p:nvPr/>
        </p:nvSpPr>
        <p:spPr>
          <a:xfrm>
            <a:off x="1886953" y="247650"/>
            <a:ext cx="5293894" cy="447675"/>
          </a:xfrm>
          <a:prstGeom prst="rect">
            <a:avLst/>
          </a:prstGeom>
        </p:spPr>
        <p:txBody>
          <a:bodyPr/>
          <a:lstStyle/>
          <a:p>
            <a:pPr algn="ctr">
              <a:defRPr/>
            </a:pPr>
            <a:r>
              <a:rPr lang="en-US" sz="2000" b="0" kern="0" dirty="0" smtClean="0">
                <a:solidFill>
                  <a:srgbClr val="FFFFFF"/>
                </a:solidFill>
                <a:latin typeface="Arial Black"/>
              </a:rPr>
              <a:t>Capability Milestones</a:t>
            </a:r>
            <a:endParaRPr lang="en-US" sz="2000" b="0" kern="0" dirty="0">
              <a:solidFill>
                <a:srgbClr val="FFFFFF"/>
              </a:solidFill>
              <a:latin typeface="Arial Black"/>
            </a:endParaRPr>
          </a:p>
        </p:txBody>
      </p:sp>
      <p:sp>
        <p:nvSpPr>
          <p:cNvPr id="71" name="TextBox 70"/>
          <p:cNvSpPr txBox="1"/>
          <p:nvPr/>
        </p:nvSpPr>
        <p:spPr>
          <a:xfrm>
            <a:off x="7191375" y="1657605"/>
            <a:ext cx="1952625" cy="3539430"/>
          </a:xfrm>
          <a:prstGeom prst="rect">
            <a:avLst/>
          </a:prstGeom>
          <a:noFill/>
        </p:spPr>
        <p:txBody>
          <a:bodyPr wrap="square" rtlCol="0">
            <a:spAutoFit/>
          </a:bodyPr>
          <a:lstStyle/>
          <a:p>
            <a:r>
              <a:rPr lang="en-US" dirty="0" smtClean="0">
                <a:solidFill>
                  <a:srgbClr val="000000"/>
                </a:solidFill>
              </a:rPr>
              <a:t>Capability sets are subdivided into multiple specific subtasks and tools.</a:t>
            </a:r>
          </a:p>
          <a:p>
            <a:endParaRPr lang="en-US" dirty="0" smtClean="0">
              <a:solidFill>
                <a:srgbClr val="000000"/>
              </a:solidFill>
            </a:endParaRPr>
          </a:p>
          <a:p>
            <a:r>
              <a:rPr lang="en-US" dirty="0" smtClean="0">
                <a:solidFill>
                  <a:srgbClr val="000000"/>
                </a:solidFill>
              </a:rPr>
              <a:t>Individual subtasks and deliverables have different milestones.</a:t>
            </a:r>
          </a:p>
          <a:p>
            <a:endParaRPr lang="en-US" dirty="0" smtClean="0">
              <a:solidFill>
                <a:srgbClr val="000000"/>
              </a:solidFill>
            </a:endParaRPr>
          </a:p>
          <a:p>
            <a:r>
              <a:rPr lang="en-US" dirty="0" smtClean="0">
                <a:solidFill>
                  <a:srgbClr val="000000"/>
                </a:solidFill>
              </a:rPr>
              <a:t>Details in next section.</a:t>
            </a:r>
          </a:p>
        </p:txBody>
      </p:sp>
      <p:grpSp>
        <p:nvGrpSpPr>
          <p:cNvPr id="8" name="Group 98"/>
          <p:cNvGrpSpPr/>
          <p:nvPr/>
        </p:nvGrpSpPr>
        <p:grpSpPr>
          <a:xfrm>
            <a:off x="438151" y="1495680"/>
            <a:ext cx="6724649" cy="209550"/>
            <a:chOff x="438151" y="1619250"/>
            <a:chExt cx="6724649" cy="209550"/>
          </a:xfrm>
        </p:grpSpPr>
        <p:sp>
          <p:nvSpPr>
            <p:cNvPr id="10" name="Rectangle 9"/>
            <p:cNvSpPr/>
            <p:nvPr/>
          </p:nvSpPr>
          <p:spPr bwMode="auto">
            <a:xfrm>
              <a:off x="1971675" y="161925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30" name="Pentagon 29"/>
            <p:cNvSpPr/>
            <p:nvPr/>
          </p:nvSpPr>
          <p:spPr bwMode="auto">
            <a:xfrm>
              <a:off x="6619875" y="161925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48" name="Isosceles Triangle 47"/>
            <p:cNvSpPr/>
            <p:nvPr/>
          </p:nvSpPr>
          <p:spPr bwMode="auto">
            <a:xfrm>
              <a:off x="438151" y="1628774"/>
              <a:ext cx="6191249" cy="200026"/>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52" name="Rectangle 51"/>
          <p:cNvSpPr/>
          <p:nvPr/>
        </p:nvSpPr>
        <p:spPr bwMode="auto">
          <a:xfrm>
            <a:off x="1962150" y="178143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55" name="Pentagon 54"/>
          <p:cNvSpPr/>
          <p:nvPr/>
        </p:nvSpPr>
        <p:spPr bwMode="auto">
          <a:xfrm>
            <a:off x="6610350" y="178143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60" name="Isosceles Triangle 59"/>
          <p:cNvSpPr/>
          <p:nvPr/>
        </p:nvSpPr>
        <p:spPr bwMode="auto">
          <a:xfrm>
            <a:off x="438151" y="1790955"/>
            <a:ext cx="6181724" cy="200026"/>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nvGrpSpPr>
          <p:cNvPr id="9" name="Group 91"/>
          <p:cNvGrpSpPr/>
          <p:nvPr/>
        </p:nvGrpSpPr>
        <p:grpSpPr>
          <a:xfrm>
            <a:off x="1952626" y="2581530"/>
            <a:ext cx="5191124" cy="209550"/>
            <a:chOff x="1971676" y="2667000"/>
            <a:chExt cx="5191124" cy="209550"/>
          </a:xfrm>
        </p:grpSpPr>
        <p:sp>
          <p:nvSpPr>
            <p:cNvPr id="33" name="Rectangle 32"/>
            <p:cNvSpPr/>
            <p:nvPr/>
          </p:nvSpPr>
          <p:spPr bwMode="auto">
            <a:xfrm>
              <a:off x="1971676" y="2667001"/>
              <a:ext cx="1171574" cy="20002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dirty="0" smtClean="0">
                <a:solidFill>
                  <a:srgbClr val="000000"/>
                </a:solidFill>
              </a:endParaRPr>
            </a:p>
          </p:txBody>
        </p:sp>
        <p:grpSp>
          <p:nvGrpSpPr>
            <p:cNvPr id="11" name="Group 73"/>
            <p:cNvGrpSpPr/>
            <p:nvPr/>
          </p:nvGrpSpPr>
          <p:grpSpPr>
            <a:xfrm>
              <a:off x="3133725" y="2667000"/>
              <a:ext cx="3562350" cy="209550"/>
              <a:chOff x="3133724" y="2667000"/>
              <a:chExt cx="4657725" cy="209549"/>
            </a:xfrm>
          </p:grpSpPr>
          <p:sp>
            <p:nvSpPr>
              <p:cNvPr id="68" name="Rectangle 67"/>
              <p:cNvSpPr/>
              <p:nvPr/>
            </p:nvSpPr>
            <p:spPr bwMode="auto">
              <a:xfrm>
                <a:off x="3133725" y="266700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73" name="Isosceles Triangle 72"/>
              <p:cNvSpPr/>
              <p:nvPr/>
            </p:nvSpPr>
            <p:spPr bwMode="auto">
              <a:xfrm>
                <a:off x="3133724" y="2676524"/>
                <a:ext cx="4657725" cy="200025"/>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72" name="Pentagon 71"/>
            <p:cNvSpPr/>
            <p:nvPr/>
          </p:nvSpPr>
          <p:spPr bwMode="auto">
            <a:xfrm>
              <a:off x="6619875" y="266700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12" name="Group 84"/>
          <p:cNvGrpSpPr/>
          <p:nvPr/>
        </p:nvGrpSpPr>
        <p:grpSpPr>
          <a:xfrm>
            <a:off x="1943101" y="3123945"/>
            <a:ext cx="5181599" cy="209551"/>
            <a:chOff x="1971676" y="2962275"/>
            <a:chExt cx="5181599" cy="209551"/>
          </a:xfrm>
        </p:grpSpPr>
        <p:sp>
          <p:nvSpPr>
            <p:cNvPr id="36" name="Rectangle 35"/>
            <p:cNvSpPr/>
            <p:nvPr/>
          </p:nvSpPr>
          <p:spPr bwMode="auto">
            <a:xfrm>
              <a:off x="1971676" y="2962276"/>
              <a:ext cx="2314574" cy="20002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dirty="0" smtClean="0">
                <a:solidFill>
                  <a:srgbClr val="000000"/>
                </a:solidFill>
              </a:endParaRPr>
            </a:p>
          </p:txBody>
        </p:sp>
        <p:grpSp>
          <p:nvGrpSpPr>
            <p:cNvPr id="13" name="Group 74"/>
            <p:cNvGrpSpPr/>
            <p:nvPr/>
          </p:nvGrpSpPr>
          <p:grpSpPr>
            <a:xfrm>
              <a:off x="4257675" y="2962276"/>
              <a:ext cx="2447925" cy="209550"/>
              <a:chOff x="3133724" y="2667000"/>
              <a:chExt cx="4657725" cy="209549"/>
            </a:xfrm>
          </p:grpSpPr>
          <p:sp>
            <p:nvSpPr>
              <p:cNvPr id="76" name="Rectangle 75"/>
              <p:cNvSpPr/>
              <p:nvPr/>
            </p:nvSpPr>
            <p:spPr bwMode="auto">
              <a:xfrm>
                <a:off x="3133725" y="266700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77" name="Isosceles Triangle 76"/>
              <p:cNvSpPr/>
              <p:nvPr/>
            </p:nvSpPr>
            <p:spPr bwMode="auto">
              <a:xfrm>
                <a:off x="3133724" y="2676524"/>
                <a:ext cx="4657725" cy="200025"/>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78" name="Pentagon 77"/>
            <p:cNvSpPr/>
            <p:nvPr/>
          </p:nvSpPr>
          <p:spPr bwMode="auto">
            <a:xfrm>
              <a:off x="6610350" y="2962275"/>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14" name="Group 93"/>
          <p:cNvGrpSpPr/>
          <p:nvPr/>
        </p:nvGrpSpPr>
        <p:grpSpPr>
          <a:xfrm>
            <a:off x="371476" y="3695445"/>
            <a:ext cx="6772274" cy="209551"/>
            <a:chOff x="390526" y="2209800"/>
            <a:chExt cx="6772274" cy="209551"/>
          </a:xfrm>
        </p:grpSpPr>
        <p:sp>
          <p:nvSpPr>
            <p:cNvPr id="79" name="Rectangle 78"/>
            <p:cNvSpPr/>
            <p:nvPr/>
          </p:nvSpPr>
          <p:spPr bwMode="auto">
            <a:xfrm>
              <a:off x="1952625" y="2209801"/>
              <a:ext cx="4686300" cy="209549"/>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80" name="Pentagon 79"/>
            <p:cNvSpPr/>
            <p:nvPr/>
          </p:nvSpPr>
          <p:spPr bwMode="auto">
            <a:xfrm>
              <a:off x="6619875" y="220980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81" name="Isosceles Triangle 80"/>
            <p:cNvSpPr/>
            <p:nvPr/>
          </p:nvSpPr>
          <p:spPr bwMode="auto">
            <a:xfrm>
              <a:off x="390526" y="2219325"/>
              <a:ext cx="6181724" cy="200026"/>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15" name="Group 103"/>
          <p:cNvGrpSpPr/>
          <p:nvPr/>
        </p:nvGrpSpPr>
        <p:grpSpPr>
          <a:xfrm>
            <a:off x="1705232" y="3381120"/>
            <a:ext cx="5438518" cy="209550"/>
            <a:chOff x="1731921" y="2209800"/>
            <a:chExt cx="5430879" cy="209550"/>
          </a:xfrm>
        </p:grpSpPr>
        <p:sp>
          <p:nvSpPr>
            <p:cNvPr id="105" name="Rectangle 104"/>
            <p:cNvSpPr/>
            <p:nvPr/>
          </p:nvSpPr>
          <p:spPr bwMode="auto">
            <a:xfrm>
              <a:off x="1952625" y="2209801"/>
              <a:ext cx="4686300" cy="209549"/>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06" name="Pentagon 105"/>
            <p:cNvSpPr/>
            <p:nvPr/>
          </p:nvSpPr>
          <p:spPr bwMode="auto">
            <a:xfrm>
              <a:off x="6619875" y="220980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07" name="Isosceles Triangle 106"/>
            <p:cNvSpPr/>
            <p:nvPr/>
          </p:nvSpPr>
          <p:spPr bwMode="auto">
            <a:xfrm>
              <a:off x="1731921" y="2219325"/>
              <a:ext cx="4840329" cy="200025"/>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16" name="Group 107"/>
          <p:cNvGrpSpPr/>
          <p:nvPr/>
        </p:nvGrpSpPr>
        <p:grpSpPr>
          <a:xfrm>
            <a:off x="1943099" y="2076705"/>
            <a:ext cx="5229226" cy="209550"/>
            <a:chOff x="1933574" y="2209800"/>
            <a:chExt cx="5229226" cy="209550"/>
          </a:xfrm>
        </p:grpSpPr>
        <p:sp>
          <p:nvSpPr>
            <p:cNvPr id="109" name="Rectangle 108"/>
            <p:cNvSpPr/>
            <p:nvPr/>
          </p:nvSpPr>
          <p:spPr bwMode="auto">
            <a:xfrm>
              <a:off x="1952625" y="2209801"/>
              <a:ext cx="4686300" cy="209549"/>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10" name="Pentagon 109"/>
            <p:cNvSpPr/>
            <p:nvPr/>
          </p:nvSpPr>
          <p:spPr bwMode="auto">
            <a:xfrm>
              <a:off x="6619875" y="220980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11" name="Isosceles Triangle 110"/>
            <p:cNvSpPr/>
            <p:nvPr/>
          </p:nvSpPr>
          <p:spPr bwMode="auto">
            <a:xfrm>
              <a:off x="1933574" y="2219325"/>
              <a:ext cx="4638675" cy="200025"/>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17" name="Group 111"/>
          <p:cNvGrpSpPr/>
          <p:nvPr/>
        </p:nvGrpSpPr>
        <p:grpSpPr>
          <a:xfrm>
            <a:off x="1943100" y="3971670"/>
            <a:ext cx="5191125" cy="209550"/>
            <a:chOff x="1971675" y="1619250"/>
            <a:chExt cx="5191125" cy="209550"/>
          </a:xfrm>
        </p:grpSpPr>
        <p:sp>
          <p:nvSpPr>
            <p:cNvPr id="113" name="Rectangle 112"/>
            <p:cNvSpPr/>
            <p:nvPr/>
          </p:nvSpPr>
          <p:spPr bwMode="auto">
            <a:xfrm>
              <a:off x="1971675" y="161925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14" name="Pentagon 113"/>
            <p:cNvSpPr/>
            <p:nvPr/>
          </p:nvSpPr>
          <p:spPr bwMode="auto">
            <a:xfrm>
              <a:off x="6619875" y="161925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15" name="Isosceles Triangle 114"/>
            <p:cNvSpPr/>
            <p:nvPr/>
          </p:nvSpPr>
          <p:spPr bwMode="auto">
            <a:xfrm>
              <a:off x="1981200" y="1628774"/>
              <a:ext cx="4648199" cy="200025"/>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18" name="Group 115"/>
          <p:cNvGrpSpPr/>
          <p:nvPr/>
        </p:nvGrpSpPr>
        <p:grpSpPr>
          <a:xfrm>
            <a:off x="1556950" y="4219320"/>
            <a:ext cx="5577275" cy="209550"/>
            <a:chOff x="1585525" y="1619250"/>
            <a:chExt cx="5577275" cy="209550"/>
          </a:xfrm>
        </p:grpSpPr>
        <p:sp>
          <p:nvSpPr>
            <p:cNvPr id="117" name="Rectangle 116"/>
            <p:cNvSpPr/>
            <p:nvPr/>
          </p:nvSpPr>
          <p:spPr bwMode="auto">
            <a:xfrm>
              <a:off x="1971675" y="161925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18" name="Pentagon 117"/>
            <p:cNvSpPr/>
            <p:nvPr/>
          </p:nvSpPr>
          <p:spPr bwMode="auto">
            <a:xfrm>
              <a:off x="6619875" y="161925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19" name="Isosceles Triangle 118"/>
            <p:cNvSpPr/>
            <p:nvPr/>
          </p:nvSpPr>
          <p:spPr bwMode="auto">
            <a:xfrm>
              <a:off x="1585525" y="1628774"/>
              <a:ext cx="5043873" cy="200025"/>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19" name="Group 119"/>
          <p:cNvGrpSpPr/>
          <p:nvPr/>
        </p:nvGrpSpPr>
        <p:grpSpPr>
          <a:xfrm>
            <a:off x="1933576" y="4495545"/>
            <a:ext cx="5191124" cy="209550"/>
            <a:chOff x="1971676" y="2667000"/>
            <a:chExt cx="5191124" cy="209550"/>
          </a:xfrm>
        </p:grpSpPr>
        <p:sp>
          <p:nvSpPr>
            <p:cNvPr id="121" name="Rectangle 120"/>
            <p:cNvSpPr/>
            <p:nvPr/>
          </p:nvSpPr>
          <p:spPr bwMode="auto">
            <a:xfrm>
              <a:off x="1971676" y="2667001"/>
              <a:ext cx="1171574" cy="20002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dirty="0" smtClean="0">
                <a:solidFill>
                  <a:srgbClr val="000000"/>
                </a:solidFill>
              </a:endParaRPr>
            </a:p>
          </p:txBody>
        </p:sp>
        <p:grpSp>
          <p:nvGrpSpPr>
            <p:cNvPr id="20" name="Group 73"/>
            <p:cNvGrpSpPr/>
            <p:nvPr/>
          </p:nvGrpSpPr>
          <p:grpSpPr>
            <a:xfrm>
              <a:off x="3133725" y="2667000"/>
              <a:ext cx="3562350" cy="209550"/>
              <a:chOff x="3133724" y="2667000"/>
              <a:chExt cx="4657725" cy="209549"/>
            </a:xfrm>
          </p:grpSpPr>
          <p:sp>
            <p:nvSpPr>
              <p:cNvPr id="124" name="Rectangle 123"/>
              <p:cNvSpPr/>
              <p:nvPr/>
            </p:nvSpPr>
            <p:spPr bwMode="auto">
              <a:xfrm>
                <a:off x="3133725" y="266700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25" name="Isosceles Triangle 124"/>
              <p:cNvSpPr/>
              <p:nvPr/>
            </p:nvSpPr>
            <p:spPr bwMode="auto">
              <a:xfrm>
                <a:off x="3133724" y="2676524"/>
                <a:ext cx="4657725" cy="200025"/>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123" name="Pentagon 122"/>
            <p:cNvSpPr/>
            <p:nvPr/>
          </p:nvSpPr>
          <p:spPr bwMode="auto">
            <a:xfrm>
              <a:off x="6619875" y="266700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21" name="Group 125"/>
          <p:cNvGrpSpPr/>
          <p:nvPr/>
        </p:nvGrpSpPr>
        <p:grpSpPr>
          <a:xfrm>
            <a:off x="1933576" y="4771770"/>
            <a:ext cx="5181599" cy="209551"/>
            <a:chOff x="1971676" y="2962275"/>
            <a:chExt cx="5181599" cy="209551"/>
          </a:xfrm>
        </p:grpSpPr>
        <p:sp>
          <p:nvSpPr>
            <p:cNvPr id="127" name="Rectangle 126"/>
            <p:cNvSpPr/>
            <p:nvPr/>
          </p:nvSpPr>
          <p:spPr bwMode="auto">
            <a:xfrm>
              <a:off x="1971676" y="2962276"/>
              <a:ext cx="2314574" cy="20002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dirty="0" smtClean="0">
                <a:solidFill>
                  <a:srgbClr val="000000"/>
                </a:solidFill>
              </a:endParaRPr>
            </a:p>
          </p:txBody>
        </p:sp>
        <p:grpSp>
          <p:nvGrpSpPr>
            <p:cNvPr id="24" name="Group 74"/>
            <p:cNvGrpSpPr/>
            <p:nvPr/>
          </p:nvGrpSpPr>
          <p:grpSpPr>
            <a:xfrm>
              <a:off x="4257675" y="2962276"/>
              <a:ext cx="2447925" cy="209550"/>
              <a:chOff x="3133724" y="2667000"/>
              <a:chExt cx="4657725" cy="209549"/>
            </a:xfrm>
          </p:grpSpPr>
          <p:sp>
            <p:nvSpPr>
              <p:cNvPr id="130" name="Rectangle 129"/>
              <p:cNvSpPr/>
              <p:nvPr/>
            </p:nvSpPr>
            <p:spPr bwMode="auto">
              <a:xfrm>
                <a:off x="3133725" y="266700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31" name="Isosceles Triangle 130"/>
              <p:cNvSpPr/>
              <p:nvPr/>
            </p:nvSpPr>
            <p:spPr bwMode="auto">
              <a:xfrm>
                <a:off x="3133724" y="2676524"/>
                <a:ext cx="4657725" cy="200025"/>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129" name="Pentagon 128"/>
            <p:cNvSpPr/>
            <p:nvPr/>
          </p:nvSpPr>
          <p:spPr bwMode="auto">
            <a:xfrm>
              <a:off x="6610350" y="2962275"/>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26" name="Group 136"/>
          <p:cNvGrpSpPr/>
          <p:nvPr/>
        </p:nvGrpSpPr>
        <p:grpSpPr>
          <a:xfrm>
            <a:off x="304800" y="5597103"/>
            <a:ext cx="6800850" cy="209550"/>
            <a:chOff x="361950" y="1619250"/>
            <a:chExt cx="6800850" cy="209550"/>
          </a:xfrm>
        </p:grpSpPr>
        <p:sp>
          <p:nvSpPr>
            <p:cNvPr id="138" name="Rectangle 137"/>
            <p:cNvSpPr/>
            <p:nvPr/>
          </p:nvSpPr>
          <p:spPr bwMode="auto">
            <a:xfrm>
              <a:off x="1971675" y="161925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39" name="Pentagon 138"/>
            <p:cNvSpPr/>
            <p:nvPr/>
          </p:nvSpPr>
          <p:spPr bwMode="auto">
            <a:xfrm>
              <a:off x="6619875" y="161925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40" name="Isosceles Triangle 139"/>
            <p:cNvSpPr/>
            <p:nvPr/>
          </p:nvSpPr>
          <p:spPr bwMode="auto">
            <a:xfrm>
              <a:off x="361950" y="1628774"/>
              <a:ext cx="6267449" cy="200026"/>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27" name="Group 89"/>
          <p:cNvGrpSpPr/>
          <p:nvPr/>
        </p:nvGrpSpPr>
        <p:grpSpPr>
          <a:xfrm>
            <a:off x="1969099" y="2857500"/>
            <a:ext cx="5191124" cy="209550"/>
            <a:chOff x="1971676" y="2667000"/>
            <a:chExt cx="5191124" cy="209550"/>
          </a:xfrm>
        </p:grpSpPr>
        <p:sp>
          <p:nvSpPr>
            <p:cNvPr id="91" name="Rectangle 90"/>
            <p:cNvSpPr/>
            <p:nvPr/>
          </p:nvSpPr>
          <p:spPr bwMode="auto">
            <a:xfrm>
              <a:off x="1971676" y="2667001"/>
              <a:ext cx="1171574" cy="20002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dirty="0" smtClean="0">
                <a:solidFill>
                  <a:srgbClr val="000000"/>
                </a:solidFill>
              </a:endParaRPr>
            </a:p>
          </p:txBody>
        </p:sp>
        <p:grpSp>
          <p:nvGrpSpPr>
            <p:cNvPr id="28" name="Group 94"/>
            <p:cNvGrpSpPr/>
            <p:nvPr/>
          </p:nvGrpSpPr>
          <p:grpSpPr>
            <a:xfrm>
              <a:off x="1974252" y="2667000"/>
              <a:ext cx="4721823" cy="209550"/>
              <a:chOff x="1617728" y="2667000"/>
              <a:chExt cx="6173721" cy="209549"/>
            </a:xfrm>
          </p:grpSpPr>
          <p:sp>
            <p:nvSpPr>
              <p:cNvPr id="97" name="Rectangle 96"/>
              <p:cNvSpPr/>
              <p:nvPr/>
            </p:nvSpPr>
            <p:spPr bwMode="auto">
              <a:xfrm>
                <a:off x="1617728" y="2667000"/>
                <a:ext cx="6164198"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98" name="Isosceles Triangle 97"/>
              <p:cNvSpPr/>
              <p:nvPr/>
            </p:nvSpPr>
            <p:spPr bwMode="auto">
              <a:xfrm>
                <a:off x="2028704" y="2676524"/>
                <a:ext cx="5762745" cy="190500"/>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96" name="Pentagon 95"/>
            <p:cNvSpPr/>
            <p:nvPr/>
          </p:nvSpPr>
          <p:spPr bwMode="auto">
            <a:xfrm>
              <a:off x="6619875" y="266700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29" name="Group 99"/>
          <p:cNvGrpSpPr/>
          <p:nvPr/>
        </p:nvGrpSpPr>
        <p:grpSpPr>
          <a:xfrm>
            <a:off x="1925335" y="5031012"/>
            <a:ext cx="5191124" cy="209550"/>
            <a:chOff x="1971676" y="2667000"/>
            <a:chExt cx="5191124" cy="209550"/>
          </a:xfrm>
        </p:grpSpPr>
        <p:sp>
          <p:nvSpPr>
            <p:cNvPr id="101" name="Rectangle 100"/>
            <p:cNvSpPr/>
            <p:nvPr/>
          </p:nvSpPr>
          <p:spPr bwMode="auto">
            <a:xfrm>
              <a:off x="1971676" y="2667001"/>
              <a:ext cx="1171574" cy="20002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dirty="0" smtClean="0">
                <a:solidFill>
                  <a:srgbClr val="000000"/>
                </a:solidFill>
              </a:endParaRPr>
            </a:p>
          </p:txBody>
        </p:sp>
        <p:grpSp>
          <p:nvGrpSpPr>
            <p:cNvPr id="31" name="Group 73"/>
            <p:cNvGrpSpPr/>
            <p:nvPr/>
          </p:nvGrpSpPr>
          <p:grpSpPr>
            <a:xfrm>
              <a:off x="3133725" y="2667000"/>
              <a:ext cx="3562350" cy="209550"/>
              <a:chOff x="3133724" y="2667000"/>
              <a:chExt cx="4657725" cy="209549"/>
            </a:xfrm>
          </p:grpSpPr>
          <p:sp>
            <p:nvSpPr>
              <p:cNvPr id="133" name="Rectangle 132"/>
              <p:cNvSpPr/>
              <p:nvPr/>
            </p:nvSpPr>
            <p:spPr bwMode="auto">
              <a:xfrm>
                <a:off x="3133725" y="2667000"/>
                <a:ext cx="4648200" cy="209549"/>
              </a:xfrm>
              <a:prstGeom prst="rect">
                <a:avLst/>
              </a:prstGeom>
              <a:solidFill>
                <a:srgbClr val="FFAF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34" name="Isosceles Triangle 133"/>
              <p:cNvSpPr/>
              <p:nvPr/>
            </p:nvSpPr>
            <p:spPr bwMode="auto">
              <a:xfrm>
                <a:off x="3133724" y="2676524"/>
                <a:ext cx="4657725" cy="200025"/>
              </a:xfrm>
              <a:prstGeom prst="triangle">
                <a:avLst>
                  <a:gd name="adj" fmla="val 10000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103" name="Pentagon 102"/>
            <p:cNvSpPr/>
            <p:nvPr/>
          </p:nvSpPr>
          <p:spPr bwMode="auto">
            <a:xfrm>
              <a:off x="6619875" y="2667000"/>
              <a:ext cx="542925" cy="209550"/>
            </a:xfrm>
            <a:prstGeom prst="homePlat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2" name="Rectangle 1"/>
          <p:cNvSpPr/>
          <p:nvPr/>
        </p:nvSpPr>
        <p:spPr bwMode="auto">
          <a:xfrm>
            <a:off x="172966" y="1417941"/>
            <a:ext cx="1798709" cy="43923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 name="TextBox 5"/>
          <p:cNvSpPr txBox="1"/>
          <p:nvPr/>
        </p:nvSpPr>
        <p:spPr>
          <a:xfrm>
            <a:off x="114300" y="1383285"/>
            <a:ext cx="2095500" cy="4606389"/>
          </a:xfrm>
          <a:prstGeom prst="rect">
            <a:avLst/>
          </a:prstGeom>
          <a:noFill/>
        </p:spPr>
        <p:txBody>
          <a:bodyPr wrap="square" rtlCol="0">
            <a:spAutoFit/>
          </a:bodyPr>
          <a:lstStyle/>
          <a:p>
            <a:pPr>
              <a:lnSpc>
                <a:spcPts val="2200"/>
              </a:lnSpc>
            </a:pPr>
            <a:r>
              <a:rPr lang="en-US" dirty="0" smtClean="0">
                <a:solidFill>
                  <a:srgbClr val="000000"/>
                </a:solidFill>
              </a:rPr>
              <a:t>ACVIP </a:t>
            </a:r>
            <a:r>
              <a:rPr lang="en-US" dirty="0" err="1" smtClean="0">
                <a:solidFill>
                  <a:srgbClr val="000000"/>
                </a:solidFill>
              </a:rPr>
              <a:t>Hdbk</a:t>
            </a:r>
            <a:endParaRPr lang="en-US" dirty="0" smtClean="0">
              <a:solidFill>
                <a:srgbClr val="000000"/>
              </a:solidFill>
            </a:endParaRPr>
          </a:p>
          <a:p>
            <a:pPr>
              <a:lnSpc>
                <a:spcPts val="2200"/>
              </a:lnSpc>
            </a:pPr>
            <a:r>
              <a:rPr lang="en-US" dirty="0" smtClean="0">
                <a:solidFill>
                  <a:srgbClr val="000000"/>
                </a:solidFill>
              </a:rPr>
              <a:t>AMA </a:t>
            </a:r>
            <a:r>
              <a:rPr lang="en-US" dirty="0" err="1" smtClean="0">
                <a:solidFill>
                  <a:srgbClr val="000000"/>
                </a:solidFill>
              </a:rPr>
              <a:t>Hdbk</a:t>
            </a:r>
            <a:endParaRPr lang="en-US" dirty="0" smtClean="0">
              <a:solidFill>
                <a:srgbClr val="000000"/>
              </a:solidFill>
            </a:endParaRPr>
          </a:p>
          <a:p>
            <a:pPr>
              <a:lnSpc>
                <a:spcPts val="2200"/>
              </a:lnSpc>
            </a:pPr>
            <a:r>
              <a:rPr lang="en-US" dirty="0" smtClean="0">
                <a:solidFill>
                  <a:srgbClr val="000000"/>
                </a:solidFill>
              </a:rPr>
              <a:t>Demo/</a:t>
            </a:r>
            <a:r>
              <a:rPr lang="en-US" dirty="0" err="1" smtClean="0">
                <a:solidFill>
                  <a:srgbClr val="000000"/>
                </a:solidFill>
              </a:rPr>
              <a:t>eval</a:t>
            </a:r>
            <a:r>
              <a:rPr lang="en-US" dirty="0" smtClean="0">
                <a:solidFill>
                  <a:srgbClr val="000000"/>
                </a:solidFill>
              </a:rPr>
              <a:t>/validate</a:t>
            </a:r>
          </a:p>
          <a:p>
            <a:pPr>
              <a:lnSpc>
                <a:spcPts val="2200"/>
              </a:lnSpc>
            </a:pPr>
            <a:r>
              <a:rPr lang="en-US" b="0" i="1" dirty="0" smtClean="0">
                <a:solidFill>
                  <a:srgbClr val="000000"/>
                </a:solidFill>
              </a:rPr>
              <a:t>Tool Capabilities</a:t>
            </a:r>
          </a:p>
          <a:p>
            <a:pPr indent="-171450">
              <a:lnSpc>
                <a:spcPts val="2200"/>
              </a:lnSpc>
            </a:pPr>
            <a:r>
              <a:rPr lang="en-US" dirty="0" smtClean="0">
                <a:solidFill>
                  <a:srgbClr val="000000"/>
                </a:solidFill>
              </a:rPr>
              <a:t>Requirements</a:t>
            </a:r>
          </a:p>
          <a:p>
            <a:pPr indent="-171450">
              <a:lnSpc>
                <a:spcPts val="2200"/>
              </a:lnSpc>
            </a:pPr>
            <a:r>
              <a:rPr lang="en-US" dirty="0" err="1" smtClean="0">
                <a:solidFill>
                  <a:srgbClr val="000000"/>
                </a:solidFill>
              </a:rPr>
              <a:t>Mdl</a:t>
            </a:r>
            <a:r>
              <a:rPr lang="en-US" dirty="0" smtClean="0">
                <a:solidFill>
                  <a:srgbClr val="000000"/>
                </a:solidFill>
              </a:rPr>
              <a:t> Consistency</a:t>
            </a:r>
          </a:p>
          <a:p>
            <a:pPr indent="-171450">
              <a:lnSpc>
                <a:spcPts val="2200"/>
              </a:lnSpc>
            </a:pPr>
            <a:r>
              <a:rPr lang="en-US" dirty="0" smtClean="0">
                <a:solidFill>
                  <a:srgbClr val="000000"/>
                </a:solidFill>
              </a:rPr>
              <a:t>Optimize</a:t>
            </a:r>
          </a:p>
          <a:p>
            <a:pPr indent="-171450">
              <a:lnSpc>
                <a:spcPts val="2200"/>
              </a:lnSpc>
            </a:pPr>
            <a:r>
              <a:rPr lang="en-US" dirty="0" smtClean="0">
                <a:solidFill>
                  <a:srgbClr val="000000"/>
                </a:solidFill>
              </a:rPr>
              <a:t>User Interface</a:t>
            </a:r>
          </a:p>
          <a:p>
            <a:pPr indent="-171450">
              <a:lnSpc>
                <a:spcPts val="2200"/>
              </a:lnSpc>
            </a:pPr>
            <a:r>
              <a:rPr lang="en-US" dirty="0" err="1" smtClean="0">
                <a:solidFill>
                  <a:srgbClr val="000000"/>
                </a:solidFill>
              </a:rPr>
              <a:t>Func</a:t>
            </a:r>
            <a:r>
              <a:rPr lang="en-US" dirty="0" smtClean="0">
                <a:solidFill>
                  <a:srgbClr val="000000"/>
                </a:solidFill>
              </a:rPr>
              <a:t> </a:t>
            </a:r>
            <a:r>
              <a:rPr lang="en-US" dirty="0" err="1" smtClean="0">
                <a:solidFill>
                  <a:srgbClr val="000000"/>
                </a:solidFill>
              </a:rPr>
              <a:t>Interop</a:t>
            </a:r>
            <a:endParaRPr lang="en-US" dirty="0" smtClean="0">
              <a:solidFill>
                <a:srgbClr val="000000"/>
              </a:solidFill>
            </a:endParaRPr>
          </a:p>
          <a:p>
            <a:pPr indent="-171450">
              <a:lnSpc>
                <a:spcPts val="2200"/>
              </a:lnSpc>
            </a:pPr>
            <a:r>
              <a:rPr lang="en-US" dirty="0" smtClean="0">
                <a:solidFill>
                  <a:srgbClr val="000000"/>
                </a:solidFill>
              </a:rPr>
              <a:t>Timing</a:t>
            </a:r>
          </a:p>
          <a:p>
            <a:pPr indent="-171450">
              <a:lnSpc>
                <a:spcPts val="2200"/>
              </a:lnSpc>
            </a:pPr>
            <a:r>
              <a:rPr lang="en-US" dirty="0" smtClean="0">
                <a:solidFill>
                  <a:srgbClr val="000000"/>
                </a:solidFill>
              </a:rPr>
              <a:t>Safety/Reliability</a:t>
            </a:r>
          </a:p>
          <a:p>
            <a:pPr indent="-171450">
              <a:lnSpc>
                <a:spcPts val="2200"/>
              </a:lnSpc>
            </a:pPr>
            <a:r>
              <a:rPr lang="en-US" dirty="0" smtClean="0">
                <a:solidFill>
                  <a:srgbClr val="000000"/>
                </a:solidFill>
              </a:rPr>
              <a:t>Info/</a:t>
            </a:r>
            <a:r>
              <a:rPr lang="en-US" dirty="0" err="1" smtClean="0">
                <a:solidFill>
                  <a:srgbClr val="000000"/>
                </a:solidFill>
              </a:rPr>
              <a:t>CyberSecurity</a:t>
            </a:r>
            <a:endParaRPr lang="en-US" dirty="0" smtClean="0">
              <a:solidFill>
                <a:srgbClr val="000000"/>
              </a:solidFill>
            </a:endParaRPr>
          </a:p>
          <a:p>
            <a:pPr indent="-171450">
              <a:lnSpc>
                <a:spcPts val="2200"/>
              </a:lnSpc>
            </a:pPr>
            <a:r>
              <a:rPr lang="en-US" dirty="0" smtClean="0">
                <a:solidFill>
                  <a:srgbClr val="000000"/>
                </a:solidFill>
              </a:rPr>
              <a:t>System </a:t>
            </a:r>
            <a:r>
              <a:rPr lang="en-US" dirty="0" err="1" smtClean="0">
                <a:solidFill>
                  <a:srgbClr val="000000"/>
                </a:solidFill>
              </a:rPr>
              <a:t>integr</a:t>
            </a:r>
            <a:endParaRPr lang="en-US" dirty="0" smtClean="0">
              <a:solidFill>
                <a:srgbClr val="000000"/>
              </a:solidFill>
            </a:endParaRPr>
          </a:p>
          <a:p>
            <a:pPr>
              <a:lnSpc>
                <a:spcPts val="2200"/>
              </a:lnSpc>
            </a:pPr>
            <a:r>
              <a:rPr lang="en-US" dirty="0" smtClean="0">
                <a:solidFill>
                  <a:srgbClr val="000000"/>
                </a:solidFill>
              </a:rPr>
              <a:t>Certif. assurance</a:t>
            </a:r>
          </a:p>
          <a:p>
            <a:pPr>
              <a:lnSpc>
                <a:spcPts val="2200"/>
              </a:lnSpc>
            </a:pPr>
            <a:r>
              <a:rPr lang="en-US" dirty="0" smtClean="0">
                <a:solidFill>
                  <a:srgbClr val="000000"/>
                </a:solidFill>
              </a:rPr>
              <a:t>PO ACVIP Lab</a:t>
            </a:r>
          </a:p>
          <a:p>
            <a:pPr>
              <a:lnSpc>
                <a:spcPts val="2200"/>
              </a:lnSpc>
            </a:pPr>
            <a:r>
              <a:rPr lang="en-US" dirty="0" smtClean="0">
                <a:solidFill>
                  <a:srgbClr val="000000"/>
                </a:solidFill>
              </a:rPr>
              <a:t>Tech Transition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950" y="1203330"/>
            <a:ext cx="6504288" cy="3057277"/>
          </a:xfrm>
        </p:spPr>
        <p:txBody>
          <a:bodyPr/>
          <a:lstStyle/>
          <a:p>
            <a:pPr>
              <a:lnSpc>
                <a:spcPct val="150000"/>
              </a:lnSpc>
              <a:spcBef>
                <a:spcPts val="1200"/>
              </a:spcBef>
              <a:buNone/>
            </a:pPr>
            <a:r>
              <a:rPr lang="en-US" sz="2400" dirty="0" smtClean="0"/>
              <a:t>System Integration Issues</a:t>
            </a:r>
          </a:p>
          <a:p>
            <a:pPr>
              <a:lnSpc>
                <a:spcPct val="150000"/>
              </a:lnSpc>
              <a:spcBef>
                <a:spcPts val="1200"/>
              </a:spcBef>
              <a:buNone/>
            </a:pPr>
            <a:r>
              <a:rPr lang="en-US" sz="2400" dirty="0" smtClean="0"/>
              <a:t>AADL &amp; SAVI Virtual Integration</a:t>
            </a:r>
          </a:p>
          <a:p>
            <a:pPr>
              <a:lnSpc>
                <a:spcPct val="150000"/>
              </a:lnSpc>
              <a:spcBef>
                <a:spcPts val="1200"/>
              </a:spcBef>
              <a:buNone/>
            </a:pPr>
            <a:r>
              <a:rPr lang="en-US" sz="2400" dirty="0" smtClean="0"/>
              <a:t>SAVI and JMR Future Directions</a:t>
            </a:r>
          </a:p>
          <a:p>
            <a:pPr>
              <a:lnSpc>
                <a:spcPct val="150000"/>
              </a:lnSpc>
              <a:spcBef>
                <a:spcPts val="1200"/>
              </a:spcBef>
              <a:buNone/>
            </a:pPr>
            <a:r>
              <a:rPr lang="en-US" sz="2400" dirty="0" smtClean="0"/>
              <a:t>Summary and Recommendations</a:t>
            </a:r>
          </a:p>
        </p:txBody>
      </p:sp>
      <p:sp>
        <p:nvSpPr>
          <p:cNvPr id="3" name="Title 2"/>
          <p:cNvSpPr>
            <a:spLocks noGrp="1"/>
          </p:cNvSpPr>
          <p:nvPr>
            <p:ph type="title"/>
          </p:nvPr>
        </p:nvSpPr>
        <p:spPr/>
        <p:txBody>
          <a:bodyPr/>
          <a:lstStyle/>
          <a:p>
            <a:r>
              <a:rPr lang="en-US" dirty="0" smtClean="0"/>
              <a:t>Contents</a:t>
            </a:r>
            <a:endParaRPr lang="en-US" dirty="0"/>
          </a:p>
        </p:txBody>
      </p:sp>
      <p:sp>
        <p:nvSpPr>
          <p:cNvPr id="4" name="Right Arrow 3"/>
          <p:cNvSpPr/>
          <p:nvPr/>
        </p:nvSpPr>
        <p:spPr bwMode="auto">
          <a:xfrm>
            <a:off x="1245870" y="3336930"/>
            <a:ext cx="627888" cy="51816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028700"/>
            <a:ext cx="8229600" cy="5041900"/>
          </a:xfrm>
        </p:spPr>
        <p:txBody>
          <a:bodyPr/>
          <a:lstStyle/>
          <a:p>
            <a:r>
              <a:rPr lang="en-US" dirty="0" smtClean="0"/>
              <a:t>Aviation systems now have a system affordability issue driven by software system complexity impacting system integration and verification costs.</a:t>
            </a:r>
          </a:p>
          <a:p>
            <a:pPr lvl="1"/>
            <a:r>
              <a:rPr lang="en-US" dirty="0" smtClean="0">
                <a:solidFill>
                  <a:schemeClr val="accent2">
                    <a:lumMod val="60000"/>
                    <a:lumOff val="40000"/>
                  </a:schemeClr>
                </a:solidFill>
              </a:rPr>
              <a:t>Other RT safety critical </a:t>
            </a:r>
            <a:r>
              <a:rPr lang="en-US" dirty="0" smtClean="0">
                <a:solidFill>
                  <a:schemeClr val="accent2">
                    <a:lumMod val="60000"/>
                    <a:lumOff val="40000"/>
                  </a:schemeClr>
                </a:solidFill>
              </a:rPr>
              <a:t>domains, s</a:t>
            </a:r>
            <a:r>
              <a:rPr lang="en-US" dirty="0" smtClean="0">
                <a:solidFill>
                  <a:schemeClr val="accent2">
                    <a:lumMod val="60000"/>
                    <a:lumOff val="40000"/>
                  </a:schemeClr>
                </a:solidFill>
              </a:rPr>
              <a:t>pace</a:t>
            </a:r>
            <a:r>
              <a:rPr lang="en-US" dirty="0" smtClean="0">
                <a:solidFill>
                  <a:schemeClr val="accent2">
                    <a:lumMod val="60000"/>
                    <a:lumOff val="40000"/>
                  </a:schemeClr>
                </a:solidFill>
              </a:rPr>
              <a:t>, automotive, medical, autonomous, nuclear domains are facing the same issues</a:t>
            </a:r>
          </a:p>
          <a:p>
            <a:r>
              <a:rPr lang="en-US" dirty="0" smtClean="0"/>
              <a:t>The SAE International AADL industry standard suite was developed to virtually integrate SW, HW, and mechanical systems to predictive analyze and verify, and automate system generation &amp; integration.  </a:t>
            </a:r>
          </a:p>
          <a:p>
            <a:pPr lvl="1"/>
            <a:r>
              <a:rPr lang="en-US" dirty="0" smtClean="0">
                <a:solidFill>
                  <a:schemeClr val="accent2">
                    <a:lumMod val="60000"/>
                    <a:lumOff val="40000"/>
                  </a:schemeClr>
                </a:solidFill>
              </a:rPr>
              <a:t>The well-defined semantics of AADL and its annexes have turned it into a technology platform for architecture-led research in incremental and iterative system development &amp; verification to reduce rework cost and facilitate more rapid delivery</a:t>
            </a:r>
            <a:endParaRPr lang="en-US" dirty="0">
              <a:solidFill>
                <a:schemeClr val="accent2">
                  <a:lumMod val="60000"/>
                  <a:lumOff val="40000"/>
                </a:schemeClr>
              </a:solidFill>
            </a:endParaRPr>
          </a:p>
          <a:p>
            <a:r>
              <a:rPr lang="en-US" dirty="0" smtClean="0"/>
              <a:t>JMR and SAVI</a:t>
            </a:r>
            <a:r>
              <a:rPr lang="en-US" dirty="0" smtClean="0"/>
              <a:t>, an international Aerospace industry initiative, </a:t>
            </a:r>
            <a:r>
              <a:rPr lang="en-US" dirty="0" smtClean="0"/>
              <a:t>are</a:t>
            </a:r>
            <a:r>
              <a:rPr lang="en-US" dirty="0" smtClean="0"/>
              <a:t> </a:t>
            </a:r>
            <a:r>
              <a:rPr lang="en-US" dirty="0" smtClean="0"/>
              <a:t>maturing and adopting an architecture-centric model-based practice of virtual system integration, predictive analysis &amp; verification.  </a:t>
            </a:r>
          </a:p>
          <a:p>
            <a:pPr lvl="1">
              <a:buSzPct val="70000"/>
            </a:pPr>
            <a:r>
              <a:rPr lang="en-US" dirty="0" smtClean="0">
                <a:solidFill>
                  <a:schemeClr val="accent2">
                    <a:lumMod val="60000"/>
                    <a:lumOff val="40000"/>
                  </a:schemeClr>
                </a:solidFill>
              </a:rPr>
              <a:t>Other countries have heavily invested in this architecture-centric virtual integration practice (ACVIP) to SW system engineering</a:t>
            </a:r>
            <a:endParaRPr lang="en-US" dirty="0">
              <a:solidFill>
                <a:schemeClr val="accent2">
                  <a:lumMod val="60000"/>
                  <a:lumOff val="40000"/>
                </a:schemeClr>
              </a:solidFill>
            </a:endParaRPr>
          </a:p>
          <a:p>
            <a:endParaRPr lang="en-US" dirty="0"/>
          </a:p>
        </p:txBody>
      </p:sp>
      <p:sp>
        <p:nvSpPr>
          <p:cNvPr id="3" name="Title 2"/>
          <p:cNvSpPr>
            <a:spLocks noGrp="1"/>
          </p:cNvSpPr>
          <p:nvPr>
            <p:ph type="title"/>
          </p:nvPr>
        </p:nvSpPr>
        <p:spPr>
          <a:xfrm>
            <a:off x="533400" y="231775"/>
            <a:ext cx="8153400" cy="384175"/>
          </a:xfrm>
        </p:spPr>
        <p:txBody>
          <a:bodyPr/>
          <a:lstStyle/>
          <a:p>
            <a:r>
              <a:rPr lang="en-US" dirty="0" smtClean="0"/>
              <a:t>Summary</a:t>
            </a:r>
            <a:endParaRPr lang="en-US" dirty="0"/>
          </a:p>
        </p:txBody>
      </p:sp>
    </p:spTree>
    <p:extLst>
      <p:ext uri="{BB962C8B-B14F-4D97-AF65-F5344CB8AC3E}">
        <p14:creationId xmlns="" xmlns:p14="http://schemas.microsoft.com/office/powerpoint/2010/main" val="21836759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03300"/>
            <a:ext cx="8153400" cy="4800600"/>
          </a:xfrm>
        </p:spPr>
        <p:txBody>
          <a:bodyPr/>
          <a:lstStyle/>
          <a:p>
            <a:pPr>
              <a:spcBef>
                <a:spcPts val="600"/>
              </a:spcBef>
            </a:pPr>
            <a:r>
              <a:rPr lang="en-US" dirty="0" smtClean="0"/>
              <a:t>Encourage use of AADL as a research platform to provide direct access to industry and accelerate transition of results. </a:t>
            </a:r>
          </a:p>
          <a:p>
            <a:pPr>
              <a:spcBef>
                <a:spcPts val="600"/>
              </a:spcBef>
            </a:pPr>
            <a:r>
              <a:rPr lang="en-US" dirty="0" smtClean="0"/>
              <a:t>Use the AADL Workbench to ease transition to </a:t>
            </a:r>
            <a:r>
              <a:rPr lang="en-US" dirty="0" smtClean="0"/>
              <a:t>industry.</a:t>
            </a:r>
            <a:endParaRPr lang="en-US" dirty="0" smtClean="0"/>
          </a:p>
          <a:p>
            <a:pPr>
              <a:spcBef>
                <a:spcPts val="600"/>
              </a:spcBef>
            </a:pPr>
            <a:r>
              <a:rPr lang="en-US" dirty="0" smtClean="0"/>
              <a:t>L</a:t>
            </a:r>
            <a:r>
              <a:rPr lang="en-US" dirty="0" smtClean="0"/>
              <a:t>everage </a:t>
            </a:r>
            <a:r>
              <a:rPr lang="en-US" dirty="0" smtClean="0"/>
              <a:t>and </a:t>
            </a:r>
            <a:r>
              <a:rPr lang="en-US" dirty="0" smtClean="0"/>
              <a:t>develop analyses  for your </a:t>
            </a:r>
            <a:r>
              <a:rPr lang="en-US" dirty="0" smtClean="0"/>
              <a:t>top integration and safety </a:t>
            </a:r>
            <a:r>
              <a:rPr lang="en-US" dirty="0" smtClean="0"/>
              <a:t>issues.</a:t>
            </a:r>
            <a:endParaRPr lang="en-US" dirty="0" smtClean="0"/>
          </a:p>
          <a:p>
            <a:pPr>
              <a:spcBef>
                <a:spcPts val="600"/>
              </a:spcBef>
            </a:pPr>
            <a:r>
              <a:rPr lang="en-US" dirty="0" smtClean="0"/>
              <a:t>Create assurance methods and certification methods that leverage architectural analytical </a:t>
            </a:r>
            <a:r>
              <a:rPr lang="en-US" dirty="0" smtClean="0"/>
              <a:t>analysis and generative integration.</a:t>
            </a:r>
            <a:endParaRPr lang="en-US" dirty="0" smtClean="0"/>
          </a:p>
          <a:p>
            <a:pPr>
              <a:spcBef>
                <a:spcPts val="600"/>
              </a:spcBef>
            </a:pPr>
            <a:r>
              <a:rPr lang="en-US" dirty="0" smtClean="0"/>
              <a:t>Working with AADL, we can</a:t>
            </a:r>
            <a:r>
              <a:rPr lang="en-US" dirty="0" smtClean="0"/>
              <a:t> </a:t>
            </a:r>
            <a:r>
              <a:rPr lang="en-US" dirty="0" smtClean="0"/>
              <a:t>demonstration </a:t>
            </a:r>
            <a:r>
              <a:rPr lang="en-US" dirty="0" smtClean="0"/>
              <a:t>results</a:t>
            </a:r>
            <a:r>
              <a:rPr lang="en-US" dirty="0" smtClean="0"/>
              <a:t> </a:t>
            </a:r>
            <a:r>
              <a:rPr lang="en-US" dirty="0" smtClean="0"/>
              <a:t>in SAVI and JMR with assurance and certification methods you would add.</a:t>
            </a:r>
            <a:endParaRPr lang="en-US" dirty="0"/>
          </a:p>
          <a:p>
            <a:pPr>
              <a:spcBef>
                <a:spcPts val="600"/>
              </a:spcBef>
            </a:pPr>
            <a:r>
              <a:rPr lang="en-US" dirty="0" smtClean="0"/>
              <a:t>Training programs for AADL, analysis methods, and qualification/certification can be potentially cross leveraged.  </a:t>
            </a:r>
          </a:p>
          <a:p>
            <a:pPr>
              <a:spcBef>
                <a:spcPts val="600"/>
              </a:spcBef>
            </a:pPr>
            <a:r>
              <a:rPr lang="en-US" dirty="0" smtClean="0"/>
              <a:t>Consider AADL/ACVIP/SAVI application for existing system upgrades and modernization.</a:t>
            </a:r>
            <a:endParaRPr lang="en-US" dirty="0"/>
          </a:p>
        </p:txBody>
      </p:sp>
      <p:sp>
        <p:nvSpPr>
          <p:cNvPr id="3" name="Title 2"/>
          <p:cNvSpPr>
            <a:spLocks noGrp="1"/>
          </p:cNvSpPr>
          <p:nvPr>
            <p:ph type="title"/>
          </p:nvPr>
        </p:nvSpPr>
        <p:spPr/>
        <p:txBody>
          <a:bodyPr/>
          <a:lstStyle/>
          <a:p>
            <a:r>
              <a:rPr lang="en-US" dirty="0" smtClean="0"/>
              <a:t>Recommendations</a:t>
            </a:r>
            <a:endParaRPr lang="en-US" dirty="0"/>
          </a:p>
        </p:txBody>
      </p:sp>
    </p:spTree>
    <p:extLst>
      <p:ext uri="{BB962C8B-B14F-4D97-AF65-F5344CB8AC3E}">
        <p14:creationId xmlns="" xmlns:p14="http://schemas.microsoft.com/office/powerpoint/2010/main" val="34650866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2857" y="3033486"/>
            <a:ext cx="3110082" cy="523220"/>
          </a:xfrm>
          <a:prstGeom prst="rect">
            <a:avLst/>
          </a:prstGeom>
          <a:noFill/>
        </p:spPr>
        <p:txBody>
          <a:bodyPr wrap="none" rtlCol="0">
            <a:spAutoFit/>
          </a:bodyPr>
          <a:lstStyle/>
          <a:p>
            <a:r>
              <a:rPr lang="en-US" sz="2800" dirty="0" smtClean="0"/>
              <a:t>BACKUP SLIDES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533400" y="225425"/>
            <a:ext cx="8153400" cy="384175"/>
          </a:xfrm>
        </p:spPr>
        <p:txBody>
          <a:bodyPr>
            <a:noAutofit/>
          </a:bodyPr>
          <a:lstStyle/>
          <a:p>
            <a:r>
              <a:rPr lang="en-US" sz="2400" dirty="0" smtClean="0"/>
              <a:t>Iterative Safety Analysis Process with AADL</a:t>
            </a:r>
            <a:endParaRPr lang="en-US" sz="2400" dirty="0"/>
          </a:p>
        </p:txBody>
      </p:sp>
      <p:grpSp>
        <p:nvGrpSpPr>
          <p:cNvPr id="2" name="Group 47"/>
          <p:cNvGrpSpPr/>
          <p:nvPr/>
        </p:nvGrpSpPr>
        <p:grpSpPr>
          <a:xfrm>
            <a:off x="1244600" y="720725"/>
            <a:ext cx="6761843" cy="1301681"/>
            <a:chOff x="1244600" y="1066800"/>
            <a:chExt cx="6761843" cy="1301681"/>
          </a:xfrm>
        </p:grpSpPr>
        <p:pic>
          <p:nvPicPr>
            <p:cNvPr id="25" name="Picture 2" descr="http://www.aadl.info/aadl/currentsite/images/aadl-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2851" y="2056572"/>
              <a:ext cx="762000" cy="19878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54400" y="2056572"/>
              <a:ext cx="835051" cy="236672"/>
            </a:xfrm>
            <a:prstGeom prst="rect">
              <a:avLst/>
            </a:prstGeom>
            <a:noFill/>
            <a:ln w="28575">
              <a:solidFill>
                <a:schemeClr val="accent4">
                  <a:lumMod val="60000"/>
                  <a:lumOff val="40000"/>
                </a:schemeClr>
              </a:solidFill>
              <a:miter lim="800000"/>
              <a:headEnd/>
              <a:tailEnd/>
            </a:ln>
            <a:extLst>
              <a:ext uri="{909E8E84-426E-40DD-AFC4-6F175D3DCCD1}">
                <a14:hiddenFill xmlns="" xmlns:a14="http://schemas.microsoft.com/office/drawing/2010/main">
                  <a:solidFill>
                    <a:schemeClr val="accent1"/>
                  </a:solidFill>
                </a14:hiddenFill>
              </a:ext>
            </a:extLst>
          </p:spPr>
        </p:pic>
        <p:sp>
          <p:nvSpPr>
            <p:cNvPr id="41" name="Folded Corner 40"/>
            <p:cNvSpPr/>
            <p:nvPr/>
          </p:nvSpPr>
          <p:spPr bwMode="auto">
            <a:xfrm>
              <a:off x="1244600" y="1563415"/>
              <a:ext cx="2380395" cy="721757"/>
            </a:xfrm>
            <a:prstGeom prst="foldedCorner">
              <a:avLst/>
            </a:prstGeom>
            <a:no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1" dirty="0" smtClean="0"/>
                <a:t>System in Environment</a:t>
              </a:r>
            </a:p>
            <a:p>
              <a:pPr marL="0" marR="0" indent="0" algn="ctr" defTabSz="914400" rtl="0" eaLnBrk="1" fontAlgn="base" latinLnBrk="0" hangingPunct="1">
                <a:lnSpc>
                  <a:spcPct val="100000"/>
                </a:lnSpc>
                <a:spcBef>
                  <a:spcPts val="0"/>
                </a:spcBef>
                <a:spcAft>
                  <a:spcPct val="0"/>
                </a:spcAft>
                <a:buClrTx/>
                <a:buSzTx/>
                <a:buFontTx/>
                <a:buNone/>
                <a:tabLst/>
              </a:pPr>
              <a:r>
                <a:rPr lang="en-US" sz="1400" b="1" dirty="0" smtClean="0">
                  <a:solidFill>
                    <a:schemeClr val="accent4">
                      <a:lumMod val="60000"/>
                      <a:lumOff val="40000"/>
                    </a:schemeClr>
                  </a:solidFill>
                </a:rPr>
                <a:t>Propagation points, </a:t>
              </a:r>
            </a:p>
            <a:p>
              <a:pPr marL="0" marR="0" indent="0" algn="ctr" defTabSz="914400" rtl="0" eaLnBrk="1" fontAlgn="base" latinLnBrk="0" hangingPunct="1">
                <a:lnSpc>
                  <a:spcPct val="100000"/>
                </a:lnSpc>
                <a:spcBef>
                  <a:spcPts val="0"/>
                </a:spcBef>
                <a:spcAft>
                  <a:spcPct val="0"/>
                </a:spcAft>
                <a:buClrTx/>
                <a:buSzTx/>
                <a:buFontTx/>
                <a:buNone/>
                <a:tabLst/>
              </a:pPr>
              <a:r>
                <a:rPr lang="en-US" sz="1400" b="1" dirty="0" smtClean="0">
                  <a:solidFill>
                    <a:schemeClr val="accent4">
                      <a:lumMod val="60000"/>
                      <a:lumOff val="40000"/>
                    </a:schemeClr>
                  </a:solidFill>
                </a:rPr>
                <a:t>Hazards</a:t>
              </a:r>
            </a:p>
          </p:txBody>
        </p:sp>
        <p:sp>
          <p:nvSpPr>
            <p:cNvPr id="42" name="Folded Corner 41"/>
            <p:cNvSpPr/>
            <p:nvPr/>
          </p:nvSpPr>
          <p:spPr bwMode="auto">
            <a:xfrm>
              <a:off x="5593443" y="1675572"/>
              <a:ext cx="2413000" cy="431093"/>
            </a:xfrm>
            <a:prstGeom prst="foldedCorner">
              <a:avLst/>
            </a:prstGeom>
            <a:no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800" dirty="0" smtClean="0"/>
                <a:t>FHA Report</a:t>
              </a:r>
            </a:p>
          </p:txBody>
        </p:sp>
        <p:sp>
          <p:nvSpPr>
            <p:cNvPr id="43" name="TextBox 42"/>
            <p:cNvSpPr txBox="1"/>
            <p:nvPr/>
          </p:nvSpPr>
          <p:spPr>
            <a:xfrm>
              <a:off x="1701800" y="1066800"/>
              <a:ext cx="3980705" cy="400110"/>
            </a:xfrm>
            <a:prstGeom prst="rect">
              <a:avLst/>
            </a:prstGeom>
            <a:solidFill>
              <a:schemeClr val="accent2">
                <a:lumMod val="20000"/>
                <a:lumOff val="80000"/>
              </a:schemeClr>
            </a:solidFill>
          </p:spPr>
          <p:txBody>
            <a:bodyPr wrap="none" rtlCol="0">
              <a:spAutoFit/>
            </a:bodyPr>
            <a:lstStyle/>
            <a:p>
              <a:r>
                <a:rPr lang="en-US" sz="2000" b="1" dirty="0" smtClean="0"/>
                <a:t>Functional Hazard Assessment</a:t>
              </a:r>
              <a:endParaRPr lang="en-US" sz="2000" b="1" dirty="0"/>
            </a:p>
          </p:txBody>
        </p:sp>
        <p:sp>
          <p:nvSpPr>
            <p:cNvPr id="34" name="Right Arrow 33"/>
            <p:cNvSpPr/>
            <p:nvPr/>
          </p:nvSpPr>
          <p:spPr bwMode="auto">
            <a:xfrm>
              <a:off x="3683000" y="1675572"/>
              <a:ext cx="1810605" cy="438044"/>
            </a:xfrm>
            <a:prstGeom prst="rightArrow">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3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83200" y="1904172"/>
              <a:ext cx="755752" cy="464309"/>
            </a:xfrm>
            <a:prstGeom prst="rect">
              <a:avLst/>
            </a:prstGeom>
            <a:noFill/>
            <a:ln w="19050">
              <a:solidFill>
                <a:schemeClr val="accent4">
                  <a:lumMod val="60000"/>
                  <a:lumOff val="40000"/>
                </a:schemeClr>
              </a:solidFill>
              <a:miter lim="800000"/>
              <a:headEnd/>
              <a:tailEnd/>
            </a:ln>
            <a:extLst>
              <a:ext uri="{909E8E84-426E-40DD-AFC4-6F175D3DCCD1}">
                <a14:hiddenFill xmlns="" xmlns:a14="http://schemas.microsoft.com/office/drawing/2010/main">
                  <a:solidFill>
                    <a:schemeClr val="accent1"/>
                  </a:solidFill>
                </a14:hiddenFill>
              </a:ext>
            </a:extLst>
          </p:spPr>
        </p:pic>
      </p:grpSp>
      <p:grpSp>
        <p:nvGrpSpPr>
          <p:cNvPr id="3" name="Group 1"/>
          <p:cNvGrpSpPr/>
          <p:nvPr/>
        </p:nvGrpSpPr>
        <p:grpSpPr>
          <a:xfrm>
            <a:off x="406400" y="890659"/>
            <a:ext cx="7799613" cy="5138584"/>
            <a:chOff x="406400" y="1236734"/>
            <a:chExt cx="7799613" cy="5138584"/>
          </a:xfrm>
        </p:grpSpPr>
        <p:grpSp>
          <p:nvGrpSpPr>
            <p:cNvPr id="4" name="Group 35"/>
            <p:cNvGrpSpPr/>
            <p:nvPr/>
          </p:nvGrpSpPr>
          <p:grpSpPr>
            <a:xfrm>
              <a:off x="406400" y="1236734"/>
              <a:ext cx="990600" cy="5138584"/>
              <a:chOff x="8101228" y="1033615"/>
              <a:chExt cx="990600" cy="5138584"/>
            </a:xfrm>
          </p:grpSpPr>
          <p:sp>
            <p:nvSpPr>
              <p:cNvPr id="37" name="Down Arrow 36"/>
              <p:cNvSpPr/>
              <p:nvPr/>
            </p:nvSpPr>
            <p:spPr bwMode="auto">
              <a:xfrm>
                <a:off x="8101228" y="1092906"/>
                <a:ext cx="990600" cy="5079293"/>
              </a:xfrm>
              <a:prstGeom prst="downArrow">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sp>
            <p:nvSpPr>
              <p:cNvPr id="38" name="TextBox 37"/>
              <p:cNvSpPr txBox="1"/>
              <p:nvPr/>
            </p:nvSpPr>
            <p:spPr>
              <a:xfrm rot="16200000">
                <a:off x="6063600" y="3353801"/>
                <a:ext cx="5040482" cy="400110"/>
              </a:xfrm>
              <a:prstGeom prst="rect">
                <a:avLst/>
              </a:prstGeom>
              <a:noFill/>
            </p:spPr>
            <p:txBody>
              <a:bodyPr wrap="none" rtlCol="0">
                <a:spAutoFit/>
              </a:bodyPr>
              <a:lstStyle/>
              <a:p>
                <a:r>
                  <a:rPr lang="en-US" sz="2000" dirty="0" smtClean="0"/>
                  <a:t>Refinement of Architecture Layers/Tiers</a:t>
                </a:r>
                <a:endParaRPr lang="en-US" sz="2000" dirty="0"/>
              </a:p>
            </p:txBody>
          </p:sp>
        </p:grpSp>
        <p:grpSp>
          <p:nvGrpSpPr>
            <p:cNvPr id="7" name="Group 50"/>
            <p:cNvGrpSpPr/>
            <p:nvPr/>
          </p:nvGrpSpPr>
          <p:grpSpPr>
            <a:xfrm>
              <a:off x="1473200" y="2056572"/>
              <a:ext cx="6732813" cy="2391651"/>
              <a:chOff x="1473200" y="2056572"/>
              <a:chExt cx="6732813" cy="2391651"/>
            </a:xfrm>
          </p:grpSpPr>
          <p:sp>
            <p:nvSpPr>
              <p:cNvPr id="11" name="TextBox 10"/>
              <p:cNvSpPr txBox="1"/>
              <p:nvPr/>
            </p:nvSpPr>
            <p:spPr>
              <a:xfrm>
                <a:off x="1701800" y="2742372"/>
                <a:ext cx="4974568" cy="400110"/>
              </a:xfrm>
              <a:prstGeom prst="rect">
                <a:avLst/>
              </a:prstGeom>
              <a:solidFill>
                <a:schemeClr val="accent2">
                  <a:lumMod val="20000"/>
                  <a:lumOff val="80000"/>
                </a:schemeClr>
              </a:solidFill>
            </p:spPr>
            <p:txBody>
              <a:bodyPr wrap="none" rtlCol="0">
                <a:spAutoFit/>
              </a:bodyPr>
              <a:lstStyle/>
              <a:p>
                <a:r>
                  <a:rPr lang="en-US" sz="2000" b="1" dirty="0" smtClean="0"/>
                  <a:t>Preliminary System Safety Assessment</a:t>
                </a:r>
                <a:endParaRPr lang="en-US" sz="2000" b="1" dirty="0"/>
              </a:p>
            </p:txBody>
          </p:sp>
          <p:grpSp>
            <p:nvGrpSpPr>
              <p:cNvPr id="8" name="Group 48"/>
              <p:cNvGrpSpPr/>
              <p:nvPr/>
            </p:nvGrpSpPr>
            <p:grpSpPr>
              <a:xfrm>
                <a:off x="1473200" y="2056572"/>
                <a:ext cx="6732813" cy="2391651"/>
                <a:chOff x="1473200" y="2056572"/>
                <a:chExt cx="6732813" cy="2391651"/>
              </a:xfrm>
            </p:grpSpPr>
            <p:sp>
              <p:nvSpPr>
                <p:cNvPr id="5" name="Folded Corner 4"/>
                <p:cNvSpPr/>
                <p:nvPr/>
              </p:nvSpPr>
              <p:spPr bwMode="auto">
                <a:xfrm>
                  <a:off x="5793013" y="3352800"/>
                  <a:ext cx="2413000" cy="816640"/>
                </a:xfrm>
                <a:prstGeom prst="foldedCorner">
                  <a:avLst/>
                </a:prstGeom>
                <a:no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800" dirty="0" smtClean="0"/>
                    <a:t>PSSA &amp; other reports</a:t>
                  </a:r>
                  <a:br>
                    <a:rPr lang="en-US" sz="1800" dirty="0" smtClean="0"/>
                  </a:br>
                  <a:r>
                    <a:rPr lang="en-US" sz="1800" dirty="0" smtClean="0"/>
                    <a:t>(FMEA, FTA, DD, MA)</a:t>
                  </a:r>
                </a:p>
              </p:txBody>
            </p:sp>
            <p:sp>
              <p:nvSpPr>
                <p:cNvPr id="14" name="Folded Corner 13"/>
                <p:cNvSpPr/>
                <p:nvPr/>
              </p:nvSpPr>
              <p:spPr bwMode="auto">
                <a:xfrm>
                  <a:off x="1486375" y="3259056"/>
                  <a:ext cx="2380395" cy="1083515"/>
                </a:xfrm>
                <a:prstGeom prst="foldedCorner">
                  <a:avLst/>
                </a:prstGeom>
                <a:no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1" dirty="0" smtClean="0"/>
                    <a:t>System as Subsystems </a:t>
                  </a:r>
                </a:p>
                <a:p>
                  <a:pPr eaLnBrk="1" hangingPunct="1">
                    <a:spcBef>
                      <a:spcPts val="0"/>
                    </a:spcBef>
                  </a:pPr>
                  <a:r>
                    <a:rPr lang="en-US" sz="1400" dirty="0" smtClean="0">
                      <a:solidFill>
                        <a:schemeClr val="accent4">
                          <a:lumMod val="60000"/>
                          <a:lumOff val="40000"/>
                        </a:schemeClr>
                      </a:solidFill>
                    </a:rPr>
                    <a:t>Error sources </a:t>
                  </a:r>
                </a:p>
                <a:p>
                  <a:pPr eaLnBrk="1" hangingPunct="1">
                    <a:spcBef>
                      <a:spcPts val="0"/>
                    </a:spcBef>
                  </a:pPr>
                  <a:r>
                    <a:rPr lang="en-US" sz="1400" dirty="0" smtClean="0">
                      <a:solidFill>
                        <a:schemeClr val="accent4">
                          <a:lumMod val="60000"/>
                          <a:lumOff val="40000"/>
                        </a:schemeClr>
                      </a:solidFill>
                    </a:rPr>
                    <a:t>propagations</a:t>
                  </a:r>
                  <a:r>
                    <a:rPr lang="en-US" sz="1400" b="1" dirty="0" smtClean="0">
                      <a:solidFill>
                        <a:schemeClr val="accent4">
                          <a:lumMod val="60000"/>
                          <a:lumOff val="40000"/>
                        </a:schemeClr>
                      </a:solidFill>
                    </a:rPr>
                    <a:t>, flows,</a:t>
                  </a:r>
                </a:p>
                <a:p>
                  <a:pPr eaLnBrk="1" hangingPunct="1">
                    <a:spcBef>
                      <a:spcPts val="0"/>
                    </a:spcBef>
                  </a:pPr>
                  <a:r>
                    <a:rPr lang="en-US" sz="1400" dirty="0">
                      <a:solidFill>
                        <a:schemeClr val="accent4">
                          <a:lumMod val="60000"/>
                          <a:lumOff val="40000"/>
                        </a:schemeClr>
                      </a:solidFill>
                    </a:rPr>
                    <a:t>Composite error </a:t>
                  </a:r>
                  <a:r>
                    <a:rPr lang="en-US" sz="1400" dirty="0" smtClean="0">
                      <a:solidFill>
                        <a:schemeClr val="accent4">
                          <a:lumMod val="60000"/>
                          <a:lumOff val="40000"/>
                        </a:schemeClr>
                      </a:solidFill>
                    </a:rPr>
                    <a:t>state</a:t>
                  </a:r>
                  <a:endParaRPr lang="en-US" sz="1400" dirty="0">
                    <a:solidFill>
                      <a:schemeClr val="accent4">
                        <a:lumMod val="60000"/>
                        <a:lumOff val="40000"/>
                      </a:schemeClr>
                    </a:solidFill>
                  </a:endParaRPr>
                </a:p>
              </p:txBody>
            </p:sp>
            <p:sp>
              <p:nvSpPr>
                <p:cNvPr id="6" name="Right Arrow 5"/>
                <p:cNvSpPr/>
                <p:nvPr/>
              </p:nvSpPr>
              <p:spPr bwMode="auto">
                <a:xfrm>
                  <a:off x="3888090" y="3561285"/>
                  <a:ext cx="1886805" cy="438044"/>
                </a:xfrm>
                <a:prstGeom prst="rightArrow">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28" name="Picture 2" descr="http://www.theriac.org/DeskReference/HTMLs/1Q2004/PNAMC/figure3large.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83200" y="3199572"/>
                  <a:ext cx="586013" cy="316447"/>
                </a:xfrm>
                <a:prstGeom prst="rect">
                  <a:avLst/>
                </a:prstGeom>
                <a:noFill/>
                <a:ln w="28575">
                  <a:solidFill>
                    <a:schemeClr val="accent4">
                      <a:lumMod val="60000"/>
                      <a:lumOff val="40000"/>
                    </a:schemeClr>
                  </a:solidFill>
                </a:ln>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683000" y="3885372"/>
                  <a:ext cx="550059" cy="562851"/>
                </a:xfrm>
                <a:prstGeom prst="rect">
                  <a:avLst/>
                </a:prstGeom>
                <a:noFill/>
                <a:ln w="28575">
                  <a:solidFill>
                    <a:schemeClr val="accent4">
                      <a:lumMod val="60000"/>
                      <a:lumOff val="40000"/>
                    </a:schemeClr>
                  </a:solidFill>
                  <a:miter lim="800000"/>
                  <a:headEnd/>
                  <a:tailEnd/>
                </a:ln>
                <a:extLst>
                  <a:ext uri="{909E8E84-426E-40DD-AFC4-6F175D3DCCD1}">
                    <a14:hiddenFill xmlns="" xmlns:a14="http://schemas.microsoft.com/office/drawing/2010/main">
                      <a:solidFill>
                        <a:schemeClr val="accent1"/>
                      </a:solidFill>
                    </a14:hiddenFill>
                  </a:ext>
                </a:extLst>
              </p:spPr>
            </p:pic>
            <p:pic>
              <p:nvPicPr>
                <p:cNvPr id="31" name="Picture 3"/>
                <p:cNvPicPr>
                  <a:picLocks noChangeAspect="1" noChangeArrowheads="1"/>
                </p:cNvPicPr>
                <p:nvPr/>
              </p:nvPicPr>
              <p:blipFill>
                <a:blip r:embed="rId8" cstate="print"/>
                <a:srcRect/>
                <a:stretch>
                  <a:fillRect/>
                </a:stretch>
              </p:blipFill>
              <p:spPr bwMode="auto">
                <a:xfrm>
                  <a:off x="5130800" y="4037772"/>
                  <a:ext cx="770654" cy="377278"/>
                </a:xfrm>
                <a:prstGeom prst="rect">
                  <a:avLst/>
                </a:prstGeom>
                <a:noFill/>
                <a:ln w="19050">
                  <a:solidFill>
                    <a:schemeClr val="accent4">
                      <a:lumMod val="60000"/>
                      <a:lumOff val="40000"/>
                    </a:schemeClr>
                  </a:solidFill>
                  <a:miter lim="800000"/>
                  <a:headEnd/>
                  <a:tailEnd/>
                </a:ln>
              </p:spPr>
            </p:pic>
            <p:sp>
              <p:nvSpPr>
                <p:cNvPr id="39" name="Up-Down Arrow 38"/>
                <p:cNvSpPr/>
                <p:nvPr/>
              </p:nvSpPr>
              <p:spPr bwMode="auto">
                <a:xfrm>
                  <a:off x="7057981" y="2056572"/>
                  <a:ext cx="676904" cy="1296228"/>
                </a:xfrm>
                <a:prstGeom prst="upDownArrow">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44" name="Picture 2" descr="http://www.aadl.info/aadl/currentsite/images/aadl-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3200" y="4143789"/>
                  <a:ext cx="762000" cy="198783"/>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Rectangle 46"/>
                <p:cNvSpPr/>
                <p:nvPr/>
              </p:nvSpPr>
              <p:spPr bwMode="auto">
                <a:xfrm>
                  <a:off x="6731000" y="2514600"/>
                  <a:ext cx="1371600" cy="381000"/>
                </a:xfrm>
                <a:prstGeom prst="rect">
                  <a:avLst/>
                </a:prstGeom>
                <a:solidFill>
                  <a:schemeClr val="accent2">
                    <a:lumMod val="20000"/>
                    <a:lumOff val="80000"/>
                  </a:schemeClr>
                </a:solidFill>
                <a:ln w="63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aseline="0" dirty="0" smtClean="0"/>
                    <a:t>Consistency</a:t>
                  </a:r>
                  <a:endParaRPr kumimoji="0" lang="en-US" sz="1600" b="1" i="0" u="none" strike="noStrike" cap="none" normalizeH="0" baseline="0" dirty="0" smtClean="0">
                    <a:ln>
                      <a:noFill/>
                    </a:ln>
                    <a:solidFill>
                      <a:schemeClr val="tx1"/>
                    </a:solidFill>
                    <a:effectLst/>
                    <a:ea typeface="ＭＳ Ｐゴシック" pitchFamily="1" charset="-128"/>
                  </a:endParaRPr>
                </a:p>
              </p:txBody>
            </p:sp>
          </p:grpSp>
        </p:grpSp>
      </p:grpSp>
      <p:grpSp>
        <p:nvGrpSpPr>
          <p:cNvPr id="9" name="Group 45"/>
          <p:cNvGrpSpPr/>
          <p:nvPr/>
        </p:nvGrpSpPr>
        <p:grpSpPr>
          <a:xfrm>
            <a:off x="1397000" y="3844097"/>
            <a:ext cx="7061200" cy="2473726"/>
            <a:chOff x="1397000" y="4190172"/>
            <a:chExt cx="7061200" cy="2473726"/>
          </a:xfrm>
        </p:grpSpPr>
        <p:grpSp>
          <p:nvGrpSpPr>
            <p:cNvPr id="10" name="Group 49"/>
            <p:cNvGrpSpPr/>
            <p:nvPr/>
          </p:nvGrpSpPr>
          <p:grpSpPr>
            <a:xfrm>
              <a:off x="1397000" y="4190172"/>
              <a:ext cx="7061200" cy="2445509"/>
              <a:chOff x="1397000" y="4190172"/>
              <a:chExt cx="7061200" cy="2445509"/>
            </a:xfrm>
          </p:grpSpPr>
          <p:sp>
            <p:nvSpPr>
              <p:cNvPr id="13" name="Folded Corner 12"/>
              <p:cNvSpPr/>
              <p:nvPr/>
            </p:nvSpPr>
            <p:spPr bwMode="auto">
              <a:xfrm>
                <a:off x="5740400" y="5485572"/>
                <a:ext cx="2717800" cy="749333"/>
              </a:xfrm>
              <a:prstGeom prst="foldedCorner">
                <a:avLst/>
              </a:prstGeom>
              <a:no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800" dirty="0" smtClean="0"/>
                  <a:t>SSA Report</a:t>
                </a:r>
              </a:p>
              <a:p>
                <a:pPr marL="0" marR="0" indent="0" algn="ctr" defTabSz="914400" rtl="0" eaLnBrk="1" fontAlgn="base" latinLnBrk="0" hangingPunct="1">
                  <a:lnSpc>
                    <a:spcPct val="100000"/>
                  </a:lnSpc>
                  <a:spcBef>
                    <a:spcPts val="0"/>
                  </a:spcBef>
                  <a:spcAft>
                    <a:spcPct val="0"/>
                  </a:spcAft>
                  <a:buClrTx/>
                  <a:buSzTx/>
                  <a:buFontTx/>
                  <a:buNone/>
                  <a:tabLst/>
                </a:pPr>
                <a:r>
                  <a:rPr lang="en-US" sz="1800" dirty="0" smtClean="0"/>
                  <a:t>(FMEA, FMES, CCA)</a:t>
                </a:r>
              </a:p>
            </p:txBody>
          </p:sp>
          <p:sp>
            <p:nvSpPr>
              <p:cNvPr id="19" name="TextBox 18"/>
              <p:cNvSpPr txBox="1"/>
              <p:nvPr/>
            </p:nvSpPr>
            <p:spPr>
              <a:xfrm>
                <a:off x="1701800" y="4875972"/>
                <a:ext cx="3509422" cy="400110"/>
              </a:xfrm>
              <a:prstGeom prst="rect">
                <a:avLst/>
              </a:prstGeom>
              <a:solidFill>
                <a:schemeClr val="accent2">
                  <a:lumMod val="20000"/>
                  <a:lumOff val="80000"/>
                </a:schemeClr>
              </a:solidFill>
            </p:spPr>
            <p:txBody>
              <a:bodyPr wrap="none" rtlCol="0">
                <a:spAutoFit/>
              </a:bodyPr>
              <a:lstStyle/>
              <a:p>
                <a:r>
                  <a:rPr lang="en-US" sz="2000" b="1" dirty="0" smtClean="0"/>
                  <a:t>System Safety Assessment</a:t>
                </a:r>
                <a:endParaRPr lang="en-US" sz="2000" b="1" dirty="0"/>
              </a:p>
            </p:txBody>
          </p:sp>
          <p:sp>
            <p:nvSpPr>
              <p:cNvPr id="20" name="Up-Down Arrow 19"/>
              <p:cNvSpPr/>
              <p:nvPr/>
            </p:nvSpPr>
            <p:spPr bwMode="auto">
              <a:xfrm>
                <a:off x="7057981" y="4190172"/>
                <a:ext cx="676904" cy="1295400"/>
              </a:xfrm>
              <a:prstGeom prst="upDownArrow">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4" name="Rectangle 23"/>
              <p:cNvSpPr/>
              <p:nvPr/>
            </p:nvSpPr>
            <p:spPr bwMode="auto">
              <a:xfrm>
                <a:off x="6731000" y="4647372"/>
                <a:ext cx="1371600" cy="381000"/>
              </a:xfrm>
              <a:prstGeom prst="rect">
                <a:avLst/>
              </a:prstGeom>
              <a:solidFill>
                <a:schemeClr val="accent2">
                  <a:lumMod val="20000"/>
                  <a:lumOff val="80000"/>
                </a:schemeClr>
              </a:solidFill>
              <a:ln w="63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aseline="0" dirty="0" smtClean="0"/>
                  <a:t>Consistency</a:t>
                </a:r>
                <a:endParaRPr kumimoji="0" lang="en-US" sz="1600" b="1" i="0" u="none" strike="noStrike" cap="none" normalizeH="0" baseline="0" dirty="0" smtClean="0">
                  <a:ln>
                    <a:noFill/>
                  </a:ln>
                  <a:solidFill>
                    <a:schemeClr val="tx1"/>
                  </a:solidFill>
                  <a:effectLst/>
                  <a:ea typeface="ＭＳ Ｐゴシック" pitchFamily="1" charset="-128"/>
                </a:endParaRPr>
              </a:p>
            </p:txBody>
          </p:sp>
          <p:pic>
            <p:nvPicPr>
              <p:cNvPr id="3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11800" y="6171372"/>
                <a:ext cx="755752" cy="464309"/>
              </a:xfrm>
              <a:prstGeom prst="rect">
                <a:avLst/>
              </a:prstGeom>
              <a:noFill/>
              <a:ln w="19050">
                <a:solidFill>
                  <a:schemeClr val="accent4">
                    <a:lumMod val="60000"/>
                    <a:lumOff val="40000"/>
                  </a:schemeClr>
                </a:solidFill>
                <a:miter lim="800000"/>
                <a:headEnd/>
                <a:tailEnd/>
              </a:ln>
              <a:extLst>
                <a:ext uri="{909E8E84-426E-40DD-AFC4-6F175D3DCCD1}">
                  <a14:hiddenFill xmlns="" xmlns:a14="http://schemas.microsoft.com/office/drawing/2010/main">
                    <a:solidFill>
                      <a:schemeClr val="accent1"/>
                    </a:solidFill>
                  </a14:hiddenFill>
                </a:ext>
              </a:extLst>
            </p:spPr>
          </p:pic>
          <p:sp>
            <p:nvSpPr>
              <p:cNvPr id="15" name="Folded Corner 14"/>
              <p:cNvSpPr/>
              <p:nvPr/>
            </p:nvSpPr>
            <p:spPr bwMode="auto">
              <a:xfrm>
                <a:off x="1397000" y="5333172"/>
                <a:ext cx="2380393" cy="1143000"/>
              </a:xfrm>
              <a:prstGeom prst="foldedCorner">
                <a:avLst>
                  <a:gd name="adj" fmla="val 11310"/>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1" dirty="0" smtClean="0"/>
                  <a:t>Subsystem </a:t>
                </a:r>
              </a:p>
              <a:p>
                <a:pPr marL="0" marR="0" indent="0" algn="ctr" defTabSz="914400" rtl="0" eaLnBrk="1" fontAlgn="base" latinLnBrk="0" hangingPunct="1">
                  <a:lnSpc>
                    <a:spcPct val="100000"/>
                  </a:lnSpc>
                  <a:spcBef>
                    <a:spcPts val="0"/>
                  </a:spcBef>
                  <a:spcAft>
                    <a:spcPct val="0"/>
                  </a:spcAft>
                  <a:buClrTx/>
                  <a:buSzTx/>
                  <a:buFontTx/>
                  <a:buNone/>
                  <a:tabLst/>
                </a:pPr>
                <a:r>
                  <a:rPr lang="en-US" sz="1600" b="1" dirty="0" smtClean="0"/>
                  <a:t>Implementations</a:t>
                </a:r>
              </a:p>
              <a:p>
                <a:pPr marL="0" marR="0" indent="0" algn="ctr" defTabSz="914400" rtl="0" eaLnBrk="1" fontAlgn="base" latinLnBrk="0" hangingPunct="1">
                  <a:lnSpc>
                    <a:spcPct val="100000"/>
                  </a:lnSpc>
                  <a:spcBef>
                    <a:spcPts val="0"/>
                  </a:spcBef>
                  <a:spcAft>
                    <a:spcPct val="0"/>
                  </a:spcAft>
                  <a:buClrTx/>
                  <a:buSzTx/>
                  <a:buFontTx/>
                  <a:buNone/>
                  <a:tabLst/>
                </a:pPr>
                <a:r>
                  <a:rPr lang="en-US" sz="1400" b="1" dirty="0" smtClean="0">
                    <a:solidFill>
                      <a:schemeClr val="accent4">
                        <a:lumMod val="60000"/>
                        <a:lumOff val="40000"/>
                      </a:schemeClr>
                    </a:solidFill>
                  </a:rPr>
                  <a:t>Redundancy logic detection</a:t>
                </a:r>
              </a:p>
              <a:p>
                <a:pPr marL="0" marR="0" indent="0" algn="ctr" defTabSz="914400" rtl="0" eaLnBrk="1" fontAlgn="base" latinLnBrk="0" hangingPunct="1">
                  <a:lnSpc>
                    <a:spcPct val="100000"/>
                  </a:lnSpc>
                  <a:spcBef>
                    <a:spcPts val="0"/>
                  </a:spcBef>
                  <a:spcAft>
                    <a:spcPct val="0"/>
                  </a:spcAft>
                  <a:buClrTx/>
                  <a:buSzTx/>
                  <a:buFontTx/>
                  <a:buNone/>
                  <a:tabLst/>
                </a:pPr>
                <a:r>
                  <a:rPr lang="en-US" sz="1400" b="1" dirty="0" smtClean="0">
                    <a:solidFill>
                      <a:schemeClr val="accent4">
                        <a:lumMod val="60000"/>
                        <a:lumOff val="40000"/>
                      </a:schemeClr>
                    </a:solidFill>
                  </a:rPr>
                  <a:t>Composite error state</a:t>
                </a:r>
              </a:p>
            </p:txBody>
          </p:sp>
          <p:pic>
            <p:nvPicPr>
              <p:cNvPr id="1027"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581400" y="6172200"/>
                <a:ext cx="1197322" cy="379823"/>
              </a:xfrm>
              <a:prstGeom prst="rect">
                <a:avLst/>
              </a:prstGeom>
              <a:noFill/>
              <a:ln w="28575">
                <a:solidFill>
                  <a:schemeClr val="accent4">
                    <a:lumMod val="60000"/>
                    <a:lumOff val="40000"/>
                  </a:schemeClr>
                </a:solidFill>
                <a:miter lim="800000"/>
                <a:headEnd/>
                <a:tailEnd/>
              </a:ln>
              <a:extLst>
                <a:ext uri="{909E8E84-426E-40DD-AFC4-6F175D3DCCD1}">
                  <a14:hiddenFill xmlns="" xmlns:a14="http://schemas.microsoft.com/office/drawing/2010/main">
                    <a:solidFill>
                      <a:schemeClr val="accent1"/>
                    </a:solidFill>
                  </a14:hiddenFill>
                </a:ext>
              </a:extLst>
            </p:spPr>
          </p:pic>
          <p:sp>
            <p:nvSpPr>
              <p:cNvPr id="35" name="Right Arrow 34"/>
              <p:cNvSpPr/>
              <p:nvPr/>
            </p:nvSpPr>
            <p:spPr bwMode="auto">
              <a:xfrm>
                <a:off x="3835400" y="5561772"/>
                <a:ext cx="1886805" cy="438044"/>
              </a:xfrm>
              <a:prstGeom prst="rightArrow">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45" name="Picture 2" descr="http://www.aadl.info/aadl/currentsite/images/aadl-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3200" y="6277389"/>
                <a:ext cx="762000" cy="198783"/>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0" name="TextBox 39"/>
            <p:cNvSpPr txBox="1"/>
            <p:nvPr/>
          </p:nvSpPr>
          <p:spPr>
            <a:xfrm>
              <a:off x="6781800" y="6248400"/>
              <a:ext cx="1600200" cy="415498"/>
            </a:xfrm>
            <a:prstGeom prst="rect">
              <a:avLst/>
            </a:prstGeom>
            <a:solidFill>
              <a:schemeClr val="accent1">
                <a:lumMod val="20000"/>
                <a:lumOff val="80000"/>
              </a:schemeClr>
            </a:solidFill>
            <a:ln>
              <a:solidFill>
                <a:schemeClr val="tx1"/>
              </a:solidFill>
            </a:ln>
          </p:spPr>
          <p:txBody>
            <a:bodyPr wrap="square" rtlCol="0">
              <a:spAutoFit/>
            </a:bodyPr>
            <a:lstStyle/>
            <a:p>
              <a:pPr>
                <a:spcBef>
                  <a:spcPts val="0"/>
                </a:spcBef>
              </a:pPr>
              <a:r>
                <a:rPr lang="en-US" sz="1050" dirty="0" smtClean="0"/>
                <a:t>AFE61</a:t>
              </a:r>
            </a:p>
            <a:p>
              <a:pPr>
                <a:spcBef>
                  <a:spcPts val="0"/>
                </a:spcBef>
              </a:pPr>
              <a:r>
                <a:rPr lang="en-US" sz="1050" dirty="0" smtClean="0"/>
                <a:t>COMPASS Project</a:t>
              </a:r>
              <a:endParaRPr lang="en-US" sz="1050" dirty="0"/>
            </a:p>
          </p:txBody>
        </p:sp>
      </p:grpSp>
    </p:spTree>
    <p:extLst>
      <p:ext uri="{BB962C8B-B14F-4D97-AF65-F5344CB8AC3E}">
        <p14:creationId xmlns="" xmlns:p14="http://schemas.microsoft.com/office/powerpoint/2010/main" val="42545242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noAutofit/>
          </a:bodyPr>
          <a:lstStyle/>
          <a:p>
            <a:r>
              <a:rPr lang="en-US" sz="2400" dirty="0" smtClean="0"/>
              <a:t>AADL &amp; Safety Evaluation – Tool Overview</a:t>
            </a:r>
            <a:endParaRPr lang="en-US" sz="2400" dirty="0"/>
          </a:p>
        </p:txBody>
      </p:sp>
      <p:sp>
        <p:nvSpPr>
          <p:cNvPr id="7" name="Date Placeholder 6"/>
          <p:cNvSpPr>
            <a:spLocks noGrp="1"/>
          </p:cNvSpPr>
          <p:nvPr>
            <p:ph type="dt" sz="half" idx="10"/>
          </p:nvPr>
        </p:nvSpPr>
        <p:spPr/>
        <p:txBody>
          <a:bodyPr/>
          <a:lstStyle/>
          <a:p>
            <a:r>
              <a:rPr lang="en-US" dirty="0" smtClean="0">
                <a:solidFill>
                  <a:srgbClr val="500000"/>
                </a:solidFill>
              </a:rPr>
              <a:t>26 Jan 2015</a:t>
            </a:r>
            <a:endParaRPr lang="en-US" dirty="0">
              <a:solidFill>
                <a:srgbClr val="500000"/>
              </a:solidFill>
            </a:endParaRPr>
          </a:p>
        </p:txBody>
      </p:sp>
      <p:sp>
        <p:nvSpPr>
          <p:cNvPr id="9" name="Slide Number Placeholder 8"/>
          <p:cNvSpPr>
            <a:spLocks noGrp="1"/>
          </p:cNvSpPr>
          <p:nvPr>
            <p:ph type="sldNum" sz="quarter" idx="12"/>
          </p:nvPr>
        </p:nvSpPr>
        <p:spPr/>
        <p:txBody>
          <a:bodyPr/>
          <a:lstStyle/>
          <a:p>
            <a:fld id="{7752658E-D922-2744-8F1B-96610776A3A4}" type="slidenum">
              <a:rPr lang="en-US" smtClean="0">
                <a:solidFill>
                  <a:srgbClr val="500000"/>
                </a:solidFill>
              </a:rPr>
              <a:pPr/>
              <a:t>37</a:t>
            </a:fld>
            <a:endParaRPr lang="en-US">
              <a:solidFill>
                <a:srgbClr val="500000"/>
              </a:solidFill>
            </a:endParaRPr>
          </a:p>
        </p:txBody>
      </p:sp>
      <p:sp>
        <p:nvSpPr>
          <p:cNvPr id="8" name="Footer Placeholder 7"/>
          <p:cNvSpPr>
            <a:spLocks noGrp="1"/>
          </p:cNvSpPr>
          <p:nvPr>
            <p:ph type="ftr" sz="quarter" idx="3"/>
          </p:nvPr>
        </p:nvSpPr>
        <p:spPr>
          <a:xfrm>
            <a:off x="2688571" y="6412050"/>
            <a:ext cx="3784581" cy="365125"/>
          </a:xfrm>
        </p:spPr>
        <p:txBody>
          <a:bodyPr/>
          <a:lstStyle/>
          <a:p>
            <a:r>
              <a:rPr lang="en-US" dirty="0" smtClean="0">
                <a:solidFill>
                  <a:srgbClr val="500000"/>
                </a:solidFill>
              </a:rPr>
              <a:t>Used with permission © AVSI</a:t>
            </a:r>
            <a:endParaRPr lang="en-US" dirty="0">
              <a:solidFill>
                <a:srgbClr val="500000"/>
              </a:solidFill>
            </a:endParaRPr>
          </a:p>
        </p:txBody>
      </p:sp>
      <p:sp>
        <p:nvSpPr>
          <p:cNvPr id="20" name="Up Arrow 19"/>
          <p:cNvSpPr/>
          <p:nvPr/>
        </p:nvSpPr>
        <p:spPr bwMode="auto">
          <a:xfrm rot="13158052">
            <a:off x="2389955" y="2395629"/>
            <a:ext cx="1181100" cy="990600"/>
          </a:xfrm>
          <a:prstGeom prst="upArrow">
            <a:avLst/>
          </a:prstGeom>
          <a:no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algn="ctr">
              <a:spcBef>
                <a:spcPct val="50000"/>
              </a:spcBef>
            </a:pPr>
            <a:endParaRPr lang="en-US" sz="2000" smtClean="0">
              <a:solidFill>
                <a:srgbClr val="500000"/>
              </a:solidFill>
              <a:ea typeface="ＭＳ Ｐゴシック" pitchFamily="1" charset="-128"/>
            </a:endParaRPr>
          </a:p>
        </p:txBody>
      </p:sp>
      <p:sp>
        <p:nvSpPr>
          <p:cNvPr id="21" name="Up Arrow 20"/>
          <p:cNvSpPr/>
          <p:nvPr/>
        </p:nvSpPr>
        <p:spPr bwMode="auto">
          <a:xfrm rot="8455476">
            <a:off x="5590313" y="2395058"/>
            <a:ext cx="1181100" cy="990600"/>
          </a:xfrm>
          <a:prstGeom prst="upArrow">
            <a:avLst/>
          </a:prstGeom>
          <a:no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algn="ctr">
              <a:spcBef>
                <a:spcPct val="50000"/>
              </a:spcBef>
            </a:pPr>
            <a:endParaRPr lang="en-US" sz="2000" smtClean="0">
              <a:solidFill>
                <a:srgbClr val="500000"/>
              </a:solidFill>
              <a:ea typeface="ＭＳ Ｐゴシック" pitchFamily="1" charset="-128"/>
            </a:endParaRPr>
          </a:p>
        </p:txBody>
      </p:sp>
      <p:sp>
        <p:nvSpPr>
          <p:cNvPr id="22" name="Up Arrow 21"/>
          <p:cNvSpPr/>
          <p:nvPr/>
        </p:nvSpPr>
        <p:spPr bwMode="auto">
          <a:xfrm rot="10800000">
            <a:off x="3946008" y="2514600"/>
            <a:ext cx="1181100" cy="990600"/>
          </a:xfrm>
          <a:prstGeom prst="upArrow">
            <a:avLst/>
          </a:prstGeom>
          <a:no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algn="ctr">
              <a:spcBef>
                <a:spcPct val="50000"/>
              </a:spcBef>
            </a:pPr>
            <a:endParaRPr lang="en-US" sz="2000" smtClean="0">
              <a:solidFill>
                <a:srgbClr val="500000"/>
              </a:solidFill>
              <a:ea typeface="ＭＳ Ｐゴシック" pitchFamily="1" charset="-128"/>
            </a:endParaRPr>
          </a:p>
        </p:txBody>
      </p:sp>
      <p:sp>
        <p:nvSpPr>
          <p:cNvPr id="6" name="Folded Corner 5"/>
          <p:cNvSpPr/>
          <p:nvPr/>
        </p:nvSpPr>
        <p:spPr bwMode="auto">
          <a:xfrm>
            <a:off x="457200" y="3690641"/>
            <a:ext cx="1600200" cy="2194560"/>
          </a:xfrm>
          <a:prstGeom prst="foldedCorner">
            <a:avLst>
              <a:gd name="adj" fmla="val 17226"/>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spcBef>
                <a:spcPct val="50000"/>
              </a:spcBef>
              <a:tabLst>
                <a:tab pos="806450" algn="ctr"/>
              </a:tabLst>
            </a:pPr>
            <a:r>
              <a:rPr lang="en-US" sz="2000" dirty="0" smtClean="0">
                <a:solidFill>
                  <a:srgbClr val="500000"/>
                </a:solidFill>
                <a:ea typeface="ＭＳ Ｐゴシック" pitchFamily="1" charset="-128"/>
              </a:rPr>
              <a:t>	FHA</a:t>
            </a:r>
          </a:p>
          <a:p>
            <a:pPr marL="231775" indent="-177800">
              <a:spcBef>
                <a:spcPct val="50000"/>
              </a:spcBef>
              <a:buFont typeface="Arial"/>
              <a:buChar char="•"/>
            </a:pPr>
            <a:r>
              <a:rPr lang="en-US" b="0" dirty="0" smtClean="0">
                <a:solidFill>
                  <a:srgbClr val="500000"/>
                </a:solidFill>
                <a:latin typeface="Arial"/>
              </a:rPr>
              <a:t>Spreadsheet</a:t>
            </a:r>
            <a:endParaRPr lang="en-US" b="0" dirty="0">
              <a:solidFill>
                <a:srgbClr val="500000"/>
              </a:solidFill>
              <a:latin typeface="Arial"/>
            </a:endParaRPr>
          </a:p>
          <a:p>
            <a:pPr marL="231775" indent="-177800">
              <a:spcBef>
                <a:spcPct val="50000"/>
              </a:spcBef>
              <a:buFont typeface="Arial"/>
              <a:buChar char="•"/>
            </a:pPr>
            <a:r>
              <a:rPr lang="en-US" b="0" dirty="0" smtClean="0">
                <a:solidFill>
                  <a:srgbClr val="500000"/>
                </a:solidFill>
                <a:latin typeface="Arial"/>
              </a:rPr>
              <a:t>Use error</a:t>
            </a:r>
            <a:br>
              <a:rPr lang="en-US" b="0" dirty="0" smtClean="0">
                <a:solidFill>
                  <a:srgbClr val="500000"/>
                </a:solidFill>
                <a:latin typeface="Arial"/>
              </a:rPr>
            </a:br>
            <a:r>
              <a:rPr lang="en-US" b="0" dirty="0" smtClean="0">
                <a:solidFill>
                  <a:srgbClr val="500000"/>
                </a:solidFill>
                <a:latin typeface="Arial"/>
              </a:rPr>
              <a:t>propagations</a:t>
            </a:r>
            <a:endParaRPr lang="en-US" dirty="0" smtClean="0">
              <a:solidFill>
                <a:srgbClr val="500000"/>
              </a:solidFill>
              <a:latin typeface="Arial"/>
            </a:endParaRPr>
          </a:p>
        </p:txBody>
      </p:sp>
      <p:sp>
        <p:nvSpPr>
          <p:cNvPr id="23" name="Folded Corner 22"/>
          <p:cNvSpPr/>
          <p:nvPr/>
        </p:nvSpPr>
        <p:spPr bwMode="auto">
          <a:xfrm>
            <a:off x="2114550" y="3690640"/>
            <a:ext cx="1600200" cy="2194560"/>
          </a:xfrm>
          <a:prstGeom prst="foldedCorner">
            <a:avLst>
              <a:gd name="adj" fmla="val 17226"/>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spcBef>
                <a:spcPct val="50000"/>
              </a:spcBef>
              <a:tabLst>
                <a:tab pos="806450" algn="ctr"/>
              </a:tabLst>
            </a:pPr>
            <a:r>
              <a:rPr lang="en-US" sz="2000" dirty="0" smtClean="0">
                <a:solidFill>
                  <a:srgbClr val="500000"/>
                </a:solidFill>
                <a:ea typeface="ＭＳ Ｐゴシック" pitchFamily="1" charset="-128"/>
              </a:rPr>
              <a:t>	FTA</a:t>
            </a:r>
            <a:endParaRPr lang="en-US" sz="2000" dirty="0">
              <a:solidFill>
                <a:srgbClr val="500000"/>
              </a:solidFill>
              <a:ea typeface="ＭＳ Ｐゴシック" pitchFamily="1" charset="-128"/>
            </a:endParaRP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CAFTA</a:t>
            </a:r>
            <a:br>
              <a:rPr lang="en-US" b="0" dirty="0">
                <a:solidFill>
                  <a:srgbClr val="500000"/>
                </a:solidFill>
                <a:ea typeface="ＭＳ Ｐゴシック" pitchFamily="1" charset="-128"/>
              </a:rPr>
            </a:br>
            <a:r>
              <a:rPr lang="en-US" b="0" dirty="0" err="1">
                <a:solidFill>
                  <a:srgbClr val="500000"/>
                </a:solidFill>
                <a:ea typeface="ＭＳ Ｐゴシック" pitchFamily="1" charset="-128"/>
              </a:rPr>
              <a:t>OpenFTA</a:t>
            </a:r>
            <a:endParaRPr lang="en-US" b="0" dirty="0">
              <a:solidFill>
                <a:srgbClr val="500000"/>
              </a:solidFill>
              <a:ea typeface="ＭＳ Ｐゴシック" pitchFamily="1" charset="-128"/>
            </a:endParaRP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Use </a:t>
            </a:r>
            <a:r>
              <a:rPr lang="en-US" b="0" dirty="0" smtClean="0">
                <a:solidFill>
                  <a:srgbClr val="500000"/>
                </a:solidFill>
                <a:ea typeface="ＭＳ Ｐゴシック" pitchFamily="1" charset="-128"/>
              </a:rPr>
              <a:t>composite</a:t>
            </a:r>
            <a:r>
              <a:rPr lang="en-US" b="0" dirty="0">
                <a:solidFill>
                  <a:srgbClr val="500000"/>
                </a:solidFill>
                <a:ea typeface="ＭＳ Ｐゴシック" pitchFamily="1" charset="-128"/>
              </a:rPr>
              <a:t/>
            </a:r>
            <a:br>
              <a:rPr lang="en-US" b="0" dirty="0">
                <a:solidFill>
                  <a:srgbClr val="500000"/>
                </a:solidFill>
                <a:ea typeface="ＭＳ Ｐゴシック" pitchFamily="1" charset="-128"/>
              </a:rPr>
            </a:br>
            <a:r>
              <a:rPr lang="en-US" b="0" dirty="0">
                <a:solidFill>
                  <a:srgbClr val="500000"/>
                </a:solidFill>
                <a:ea typeface="ＭＳ Ｐゴシック" pitchFamily="1" charset="-128"/>
              </a:rPr>
              <a:t>behavior</a:t>
            </a: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Error flows</a:t>
            </a:r>
          </a:p>
        </p:txBody>
      </p:sp>
      <p:sp>
        <p:nvSpPr>
          <p:cNvPr id="24" name="Folded Corner 23"/>
          <p:cNvSpPr/>
          <p:nvPr/>
        </p:nvSpPr>
        <p:spPr bwMode="auto">
          <a:xfrm>
            <a:off x="3771900" y="3690640"/>
            <a:ext cx="1600200" cy="2194560"/>
          </a:xfrm>
          <a:prstGeom prst="foldedCorner">
            <a:avLst>
              <a:gd name="adj" fmla="val 17226"/>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spcBef>
                <a:spcPct val="50000"/>
              </a:spcBef>
              <a:tabLst>
                <a:tab pos="806450" algn="ctr"/>
              </a:tabLst>
            </a:pPr>
            <a:r>
              <a:rPr lang="en-US" sz="1800" dirty="0" smtClean="0">
                <a:solidFill>
                  <a:srgbClr val="500000"/>
                </a:solidFill>
                <a:ea typeface="ＭＳ Ｐゴシック" pitchFamily="1" charset="-128"/>
              </a:rPr>
              <a:t>	Markov </a:t>
            </a:r>
            <a:r>
              <a:rPr lang="en-US" sz="1800" dirty="0">
                <a:solidFill>
                  <a:srgbClr val="500000"/>
                </a:solidFill>
                <a:ea typeface="ＭＳ Ｐゴシック" pitchFamily="1" charset="-128"/>
              </a:rPr>
              <a:t>Chain</a:t>
            </a: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PRISM</a:t>
            </a: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Use error flow</a:t>
            </a: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Error behavior</a:t>
            </a:r>
          </a:p>
        </p:txBody>
      </p:sp>
      <p:sp>
        <p:nvSpPr>
          <p:cNvPr id="25" name="Folded Corner 24"/>
          <p:cNvSpPr/>
          <p:nvPr/>
        </p:nvSpPr>
        <p:spPr bwMode="auto">
          <a:xfrm>
            <a:off x="7086600" y="3690642"/>
            <a:ext cx="1600200" cy="2194560"/>
          </a:xfrm>
          <a:prstGeom prst="foldedCorner">
            <a:avLst>
              <a:gd name="adj" fmla="val 17226"/>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spcBef>
                <a:spcPct val="50000"/>
              </a:spcBef>
              <a:tabLst>
                <a:tab pos="806450" algn="ctr"/>
              </a:tabLst>
            </a:pPr>
            <a:r>
              <a:rPr lang="en-US" sz="2000" dirty="0" smtClean="0">
                <a:solidFill>
                  <a:srgbClr val="500000"/>
                </a:solidFill>
                <a:ea typeface="ＭＳ Ｐゴシック" pitchFamily="1" charset="-128"/>
              </a:rPr>
              <a:t>	FMEA</a:t>
            </a:r>
            <a:endParaRPr lang="en-US" sz="2000" dirty="0">
              <a:solidFill>
                <a:srgbClr val="500000"/>
              </a:solidFill>
              <a:ea typeface="ＭＳ Ｐゴシック" pitchFamily="1" charset="-128"/>
            </a:endParaRP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Spreadsheet</a:t>
            </a: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Error behavior</a:t>
            </a: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Propagations</a:t>
            </a:r>
          </a:p>
        </p:txBody>
      </p:sp>
      <p:sp>
        <p:nvSpPr>
          <p:cNvPr id="13" name="Folded Corner 12"/>
          <p:cNvSpPr/>
          <p:nvPr/>
        </p:nvSpPr>
        <p:spPr bwMode="auto">
          <a:xfrm>
            <a:off x="5429250" y="3690642"/>
            <a:ext cx="1600200" cy="2194560"/>
          </a:xfrm>
          <a:prstGeom prst="foldedCorner">
            <a:avLst>
              <a:gd name="adj" fmla="val 17226"/>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spcBef>
                <a:spcPct val="50000"/>
              </a:spcBef>
              <a:tabLst>
                <a:tab pos="806450" algn="ctr"/>
              </a:tabLst>
            </a:pPr>
            <a:r>
              <a:rPr lang="en-US" sz="2000" dirty="0" smtClean="0">
                <a:solidFill>
                  <a:srgbClr val="500000"/>
                </a:solidFill>
                <a:ea typeface="ＭＳ Ｐゴシック" pitchFamily="1" charset="-128"/>
              </a:rPr>
              <a:t>	SPN/SANs</a:t>
            </a:r>
            <a:endParaRPr lang="en-US" sz="2000" dirty="0">
              <a:solidFill>
                <a:srgbClr val="500000"/>
              </a:solidFill>
              <a:ea typeface="ＭＳ Ｐゴシック" pitchFamily="1" charset="-128"/>
            </a:endParaRPr>
          </a:p>
          <a:p>
            <a:pPr marL="231775" indent="-177800">
              <a:spcBef>
                <a:spcPct val="50000"/>
              </a:spcBef>
              <a:buFont typeface="Arial"/>
              <a:buChar char="•"/>
              <a:tabLst>
                <a:tab pos="806450" algn="ctr"/>
              </a:tabLst>
            </a:pPr>
            <a:r>
              <a:rPr lang="en-US" b="0" dirty="0" smtClean="0">
                <a:solidFill>
                  <a:srgbClr val="500000"/>
                </a:solidFill>
                <a:ea typeface="ＭＳ Ｐゴシック" pitchFamily="1" charset="-128"/>
              </a:rPr>
              <a:t>Stochastic </a:t>
            </a:r>
            <a:br>
              <a:rPr lang="en-US" b="0" dirty="0" smtClean="0">
                <a:solidFill>
                  <a:srgbClr val="500000"/>
                </a:solidFill>
                <a:ea typeface="ＭＳ Ｐゴシック" pitchFamily="1" charset="-128"/>
              </a:rPr>
            </a:br>
            <a:r>
              <a:rPr lang="en-US" b="0" dirty="0" smtClean="0">
                <a:solidFill>
                  <a:srgbClr val="500000"/>
                </a:solidFill>
                <a:ea typeface="ＭＳ Ｐゴシック" pitchFamily="1" charset="-128"/>
              </a:rPr>
              <a:t>Petri Nets and Activity Nets </a:t>
            </a:r>
            <a:endParaRPr lang="en-US" b="0" dirty="0">
              <a:solidFill>
                <a:srgbClr val="500000"/>
              </a:solidFill>
              <a:ea typeface="ＭＳ Ｐゴシック" pitchFamily="1" charset="-128"/>
            </a:endParaRP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Use error flow</a:t>
            </a:r>
          </a:p>
          <a:p>
            <a:pPr marL="231775" indent="-177800">
              <a:spcBef>
                <a:spcPct val="50000"/>
              </a:spcBef>
              <a:buFont typeface="Arial"/>
              <a:buChar char="•"/>
              <a:tabLst>
                <a:tab pos="806450" algn="ctr"/>
              </a:tabLst>
            </a:pPr>
            <a:r>
              <a:rPr lang="en-US" b="0" dirty="0">
                <a:solidFill>
                  <a:srgbClr val="500000"/>
                </a:solidFill>
                <a:ea typeface="ＭＳ Ｐゴシック" pitchFamily="1" charset="-128"/>
              </a:rPr>
              <a:t>Error behavior</a:t>
            </a:r>
          </a:p>
        </p:txBody>
      </p:sp>
      <p:sp>
        <p:nvSpPr>
          <p:cNvPr id="14" name="Content Placeholder 2"/>
          <p:cNvSpPr txBox="1">
            <a:spLocks/>
          </p:cNvSpPr>
          <p:nvPr/>
        </p:nvSpPr>
        <p:spPr>
          <a:xfrm>
            <a:off x="6679455" y="1295400"/>
            <a:ext cx="2370920" cy="1845147"/>
          </a:xfrm>
          <a:prstGeom prst="rect">
            <a:avLst/>
          </a:prstGeom>
          <a:solidFill>
            <a:schemeClr val="tx1">
              <a:lumMod val="90000"/>
              <a:lumOff val="10000"/>
            </a:schemeClr>
          </a:solidFill>
          <a:ln w="38100" cmpd="sng">
            <a:solidFill>
              <a:schemeClr val="tx1"/>
            </a:solidFill>
          </a:ln>
          <a:effectLst>
            <a:outerShdw blurRad="50800" dist="38100" dir="2700000" algn="tl" rotWithShape="0">
              <a:prstClr val="black">
                <a:alpha val="40000"/>
              </a:prstClr>
            </a:outerShdw>
          </a:effectLst>
        </p:spPr>
        <p:txBody>
          <a:bodyPr anchor="ct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000" dirty="0" smtClean="0">
                <a:solidFill>
                  <a:srgbClr val="FFFFFF"/>
                </a:solidFill>
              </a:rPr>
              <a:t>Architecture centricity enables generative technologies to support analyses</a:t>
            </a:r>
            <a:endParaRPr lang="en-US" sz="2000" dirty="0">
              <a:solidFill>
                <a:srgbClr val="FFFFFF"/>
              </a:solidFill>
            </a:endParaRPr>
          </a:p>
        </p:txBody>
      </p:sp>
      <p:sp>
        <p:nvSpPr>
          <p:cNvPr id="3" name="TextBox 2"/>
          <p:cNvSpPr txBox="1"/>
          <p:nvPr/>
        </p:nvSpPr>
        <p:spPr>
          <a:xfrm>
            <a:off x="2058547" y="5885202"/>
            <a:ext cx="5172022"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srgbClr val="500000"/>
                </a:solidFill>
                <a:latin typeface="Arial"/>
              </a:rPr>
              <a:t>“traditional” methodologies (a la ARP 4754/4761)</a:t>
            </a:r>
            <a:endParaRPr lang="en-US" sz="1800" b="0" dirty="0">
              <a:solidFill>
                <a:srgbClr val="500000"/>
              </a:solidFill>
              <a:latin typeface="Arial"/>
            </a:endParaRPr>
          </a:p>
        </p:txBody>
      </p:sp>
      <p:grpSp>
        <p:nvGrpSpPr>
          <p:cNvPr id="5" name="Group 4"/>
          <p:cNvGrpSpPr/>
          <p:nvPr/>
        </p:nvGrpSpPr>
        <p:grpSpPr>
          <a:xfrm>
            <a:off x="3088758" y="1298585"/>
            <a:ext cx="2895600" cy="1360082"/>
            <a:chOff x="3088758" y="1298585"/>
            <a:chExt cx="2895600" cy="1360082"/>
          </a:xfrm>
        </p:grpSpPr>
        <p:sp>
          <p:nvSpPr>
            <p:cNvPr id="2" name="Can 1"/>
            <p:cNvSpPr/>
            <p:nvPr/>
          </p:nvSpPr>
          <p:spPr bwMode="auto">
            <a:xfrm>
              <a:off x="3088758" y="1298585"/>
              <a:ext cx="2895600" cy="1360082"/>
            </a:xfrm>
            <a:prstGeom prst="can">
              <a:avLst/>
            </a:prstGeom>
            <a:solidFill>
              <a:schemeClr val="bg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spcBef>
                  <a:spcPct val="50000"/>
                </a:spcBef>
              </a:pPr>
              <a:endParaRPr lang="en-US" sz="2000" smtClean="0">
                <a:solidFill>
                  <a:srgbClr val="500000"/>
                </a:solidFill>
                <a:ea typeface="ＭＳ Ｐゴシック" pitchFamily="1" charset="-128"/>
              </a:endParaRPr>
            </a:p>
          </p:txBody>
        </p:sp>
        <p:pic>
          <p:nvPicPr>
            <p:cNvPr id="1026" name="Picture 2" descr="http://www.aadl.info/aadl/currentsite/images/aadl-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54794" y="1958212"/>
              <a:ext cx="1344628" cy="35077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SAVI Logo.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74639" y="1792269"/>
              <a:ext cx="680222" cy="680222"/>
            </a:xfrm>
            <a:prstGeom prst="rect">
              <a:avLst/>
            </a:prstGeom>
          </p:spPr>
        </p:pic>
      </p:grpSp>
      <p:graphicFrame>
        <p:nvGraphicFramePr>
          <p:cNvPr id="26" name="Table 25"/>
          <p:cNvGraphicFramePr>
            <a:graphicFrameLocks noGrp="1"/>
          </p:cNvGraphicFramePr>
          <p:nvPr>
            <p:extLst>
              <p:ext uri="{D42A27DB-BD31-4B8C-83A1-F6EECF244321}">
                <p14:modId xmlns="" xmlns:p14="http://schemas.microsoft.com/office/powerpoint/2010/main" val="1801833729"/>
              </p:ext>
            </p:extLst>
          </p:nvPr>
        </p:nvGraphicFramePr>
        <p:xfrm>
          <a:off x="1680634" y="73031"/>
          <a:ext cx="6908615" cy="304800"/>
        </p:xfrm>
        <a:graphic>
          <a:graphicData uri="http://schemas.openxmlformats.org/drawingml/2006/table">
            <a:tbl>
              <a:tblPr>
                <a:tableStyleId>{5C22544A-7EE6-4342-B048-85BDC9FD1C3A}</a:tableStyleId>
              </a:tblPr>
              <a:tblGrid>
                <a:gridCol w="1381723"/>
                <a:gridCol w="1381723"/>
                <a:gridCol w="1381723"/>
                <a:gridCol w="1381723"/>
                <a:gridCol w="1381723"/>
              </a:tblGrid>
              <a:tr h="259080">
                <a:tc>
                  <a:txBody>
                    <a:bodyPr/>
                    <a:lstStyle/>
                    <a:p>
                      <a:pPr algn="ctr"/>
                      <a:r>
                        <a:rPr lang="en-US" sz="1400" b="0" dirty="0" smtClean="0">
                          <a:solidFill>
                            <a:schemeClr val="tx1">
                              <a:lumMod val="75000"/>
                              <a:lumOff val="25000"/>
                            </a:schemeClr>
                          </a:solidFill>
                        </a:rPr>
                        <a:t>SAVI</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Error Model</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smtClean="0">
                          <a:solidFill>
                            <a:srgbClr val="00FF00"/>
                          </a:solidFill>
                        </a:rPr>
                        <a:t>Evaluation</a:t>
                      </a:r>
                      <a:endParaRPr lang="en-US" sz="1400" b="1" dirty="0">
                        <a:solidFill>
                          <a:srgbClr val="00FF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Case Study</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Future</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5478628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0585"/>
            <a:ext cx="9144000" cy="585994"/>
          </a:xfrm>
        </p:spPr>
        <p:txBody>
          <a:bodyPr>
            <a:normAutofit fontScale="90000"/>
          </a:bodyPr>
          <a:lstStyle/>
          <a:p>
            <a:r>
              <a:rPr lang="en-US" sz="3600" dirty="0" smtClean="0"/>
              <a:t>From As-Is </a:t>
            </a:r>
            <a:r>
              <a:rPr lang="en-US" sz="3600" dirty="0"/>
              <a:t>to To-Be </a:t>
            </a:r>
            <a:r>
              <a:rPr lang="en-US" sz="3600" dirty="0" smtClean="0">
                <a:sym typeface="Wingdings" pitchFamily="2" charset="2"/>
              </a:rPr>
              <a:t></a:t>
            </a:r>
            <a:r>
              <a:rPr lang="en-US" sz="3600" dirty="0" smtClean="0"/>
              <a:t> </a:t>
            </a:r>
            <a:r>
              <a:rPr lang="en-US" sz="3600" dirty="0"/>
              <a:t>Single Truth</a:t>
            </a:r>
          </a:p>
        </p:txBody>
      </p:sp>
      <p:sp>
        <p:nvSpPr>
          <p:cNvPr id="4" name="Content Placeholder 3"/>
          <p:cNvSpPr>
            <a:spLocks noGrp="1"/>
          </p:cNvSpPr>
          <p:nvPr>
            <p:ph idx="1"/>
          </p:nvPr>
        </p:nvSpPr>
        <p:spPr>
          <a:xfrm>
            <a:off x="4248384" y="1176576"/>
            <a:ext cx="4753112" cy="4559224"/>
          </a:xfrm>
        </p:spPr>
        <p:txBody>
          <a:bodyPr>
            <a:normAutofit/>
          </a:bodyPr>
          <a:lstStyle/>
          <a:p>
            <a:pPr>
              <a:lnSpc>
                <a:spcPct val="90000"/>
              </a:lnSpc>
              <a:spcBef>
                <a:spcPts val="0"/>
              </a:spcBef>
              <a:spcAft>
                <a:spcPts val="600"/>
              </a:spcAft>
              <a:buFont typeface="Arial" panose="020B0604020202020204" pitchFamily="34" charset="0"/>
              <a:buChar char="•"/>
            </a:pPr>
            <a:r>
              <a:rPr lang="en-US" sz="3000" b="1" dirty="0" smtClean="0"/>
              <a:t>Problem: Multiple truths</a:t>
            </a:r>
          </a:p>
          <a:p>
            <a:pPr marL="697230" lvl="1" indent="-342900">
              <a:spcBef>
                <a:spcPts val="0"/>
              </a:spcBef>
              <a:spcAft>
                <a:spcPts val="600"/>
              </a:spcAft>
              <a:buFont typeface="Arial" panose="020B0604020202020204" pitchFamily="34" charset="0"/>
              <a:buChar char="-"/>
            </a:pPr>
            <a:r>
              <a:rPr lang="en-US" sz="2200" i="1" dirty="0"/>
              <a:t>Models from multiple </a:t>
            </a:r>
            <a:r>
              <a:rPr lang="en-US" sz="2200" i="1" dirty="0" smtClean="0"/>
              <a:t>design </a:t>
            </a:r>
            <a:r>
              <a:rPr lang="en-US" sz="2200" i="1" dirty="0"/>
              <a:t>teams contain multiple interdependent properties</a:t>
            </a:r>
          </a:p>
          <a:p>
            <a:pPr marL="697230" lvl="1" indent="-342900">
              <a:spcBef>
                <a:spcPts val="0"/>
              </a:spcBef>
              <a:buFont typeface="Arial" panose="020B0604020202020204" pitchFamily="34" charset="0"/>
              <a:buChar char="-"/>
            </a:pPr>
            <a:r>
              <a:rPr lang="en-US" sz="2200" i="1" dirty="0" smtClean="0"/>
              <a:t>Each design team identifies different ways of modeling (abstracting) these common properties - multiple models and tools</a:t>
            </a:r>
          </a:p>
          <a:p>
            <a:pPr marL="697230" lvl="1" indent="-342900">
              <a:spcBef>
                <a:spcPts val="0"/>
              </a:spcBef>
              <a:buFont typeface="Arial" panose="020B0604020202020204" pitchFamily="34" charset="0"/>
              <a:buChar char="-"/>
            </a:pPr>
            <a:r>
              <a:rPr lang="en-US" sz="2200" i="1" dirty="0" smtClean="0"/>
              <a:t>Models are developed at different times</a:t>
            </a:r>
          </a:p>
        </p:txBody>
      </p:sp>
      <p:grpSp>
        <p:nvGrpSpPr>
          <p:cNvPr id="5" name="Group 24"/>
          <p:cNvGrpSpPr/>
          <p:nvPr/>
        </p:nvGrpSpPr>
        <p:grpSpPr>
          <a:xfrm>
            <a:off x="330200" y="1220754"/>
            <a:ext cx="4035425" cy="1709995"/>
            <a:chOff x="330200" y="1111894"/>
            <a:chExt cx="4035425" cy="1709995"/>
          </a:xfrm>
        </p:grpSpPr>
        <p:graphicFrame>
          <p:nvGraphicFramePr>
            <p:cNvPr id="22" name="Object 2"/>
            <p:cNvGraphicFramePr>
              <a:graphicFrameLocks noChangeAspect="1"/>
            </p:cNvGraphicFramePr>
            <p:nvPr>
              <p:extLst>
                <p:ext uri="{D42A27DB-BD31-4B8C-83A1-F6EECF244321}">
                  <p14:modId xmlns="" xmlns:p14="http://schemas.microsoft.com/office/powerpoint/2010/main" val="2473835300"/>
                </p:ext>
              </p:extLst>
            </p:nvPr>
          </p:nvGraphicFramePr>
          <p:xfrm>
            <a:off x="330200" y="1111894"/>
            <a:ext cx="4035425" cy="1654175"/>
          </p:xfrm>
          <a:graphic>
            <a:graphicData uri="http://schemas.openxmlformats.org/presentationml/2006/ole">
              <p:oleObj spid="_x0000_s2096" name="Visio" r:id="rId4" imgW="6444691" imgH="2642143" progId="">
                <p:embed/>
              </p:oleObj>
            </a:graphicData>
          </a:graphic>
        </p:graphicFrame>
        <p:sp>
          <p:nvSpPr>
            <p:cNvPr id="23" name="TextBox 22"/>
            <p:cNvSpPr txBox="1"/>
            <p:nvPr/>
          </p:nvSpPr>
          <p:spPr>
            <a:xfrm>
              <a:off x="395515" y="2452557"/>
              <a:ext cx="748923" cy="369332"/>
            </a:xfrm>
            <a:prstGeom prst="rect">
              <a:avLst/>
            </a:prstGeom>
            <a:noFill/>
          </p:spPr>
          <p:txBody>
            <a:bodyPr wrap="none" rtlCol="0">
              <a:spAutoFit/>
            </a:bodyPr>
            <a:lstStyle/>
            <a:p>
              <a:pPr defTabSz="457200" fontAlgn="auto">
                <a:spcBef>
                  <a:spcPts val="0"/>
                </a:spcBef>
                <a:spcAft>
                  <a:spcPts val="0"/>
                </a:spcAft>
              </a:pPr>
              <a:r>
                <a:rPr lang="en-US" sz="1800" i="1" dirty="0" smtClean="0">
                  <a:solidFill>
                    <a:srgbClr val="FF0000"/>
                  </a:solidFill>
                  <a:latin typeface="Arial" pitchFamily="34" charset="0"/>
                  <a:cs typeface="Arial" pitchFamily="34" charset="0"/>
                </a:rPr>
                <a:t>As-Is</a:t>
              </a:r>
              <a:endParaRPr lang="en-US" sz="1800" i="1" dirty="0">
                <a:solidFill>
                  <a:srgbClr val="FF0000"/>
                </a:solidFill>
                <a:latin typeface="Arial" pitchFamily="34" charset="0"/>
                <a:cs typeface="Arial" pitchFamily="34" charset="0"/>
              </a:endParaRPr>
            </a:p>
          </p:txBody>
        </p:sp>
      </p:grpSp>
      <p:grpSp>
        <p:nvGrpSpPr>
          <p:cNvPr id="6" name="Group 6"/>
          <p:cNvGrpSpPr/>
          <p:nvPr/>
        </p:nvGrpSpPr>
        <p:grpSpPr>
          <a:xfrm>
            <a:off x="328613" y="3098745"/>
            <a:ext cx="4038600" cy="3273425"/>
            <a:chOff x="328613" y="3098745"/>
            <a:chExt cx="4038600" cy="3273425"/>
          </a:xfrm>
        </p:grpSpPr>
        <p:graphicFrame>
          <p:nvGraphicFramePr>
            <p:cNvPr id="17" name="Object 3"/>
            <p:cNvGraphicFramePr>
              <a:graphicFrameLocks noChangeAspect="1"/>
            </p:cNvGraphicFramePr>
            <p:nvPr>
              <p:extLst>
                <p:ext uri="{D42A27DB-BD31-4B8C-83A1-F6EECF244321}">
                  <p14:modId xmlns="" xmlns:p14="http://schemas.microsoft.com/office/powerpoint/2010/main" val="3596830472"/>
                </p:ext>
              </p:extLst>
            </p:nvPr>
          </p:nvGraphicFramePr>
          <p:xfrm>
            <a:off x="328613" y="3098745"/>
            <a:ext cx="4038600" cy="3273425"/>
          </p:xfrm>
          <a:graphic>
            <a:graphicData uri="http://schemas.openxmlformats.org/presentationml/2006/ole">
              <p:oleObj spid="_x0000_s2097" name="Visio" r:id="rId5" imgW="6822643" imgH="5528779" progId="">
                <p:embed/>
              </p:oleObj>
            </a:graphicData>
          </a:graphic>
        </p:graphicFrame>
        <p:sp>
          <p:nvSpPr>
            <p:cNvPr id="19" name="Rectangle 18"/>
            <p:cNvSpPr/>
            <p:nvPr/>
          </p:nvSpPr>
          <p:spPr>
            <a:xfrm>
              <a:off x="2092686" y="3237148"/>
              <a:ext cx="1699671" cy="58259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fontAlgn="auto">
                <a:spcBef>
                  <a:spcPts val="0"/>
                </a:spcBef>
                <a:spcAft>
                  <a:spcPts val="0"/>
                </a:spcAft>
              </a:pPr>
              <a:r>
                <a:rPr lang="en-US" sz="1000" dirty="0" smtClean="0">
                  <a:solidFill>
                    <a:srgbClr val="002060"/>
                  </a:solidFill>
                  <a:cs typeface="Arial" pitchFamily="34" charset="0"/>
                </a:rPr>
                <a:t>Distributed Annotated  Architectural Reference Model - </a:t>
              </a:r>
              <a:r>
                <a:rPr lang="en-US" sz="1000" dirty="0" smtClean="0">
                  <a:solidFill>
                    <a:schemeClr val="accent3"/>
                  </a:solidFill>
                  <a:cs typeface="Arial" pitchFamily="34" charset="0"/>
                </a:rPr>
                <a:t>Verification</a:t>
              </a:r>
              <a:endParaRPr lang="en-US" sz="1000" dirty="0">
                <a:solidFill>
                  <a:schemeClr val="accent3"/>
                </a:solidFill>
                <a:cs typeface="Arial" pitchFamily="34" charset="0"/>
              </a:endParaRPr>
            </a:p>
          </p:txBody>
        </p:sp>
        <p:sp>
          <p:nvSpPr>
            <p:cNvPr id="20" name="Rectangle 19"/>
            <p:cNvSpPr/>
            <p:nvPr/>
          </p:nvSpPr>
          <p:spPr>
            <a:xfrm>
              <a:off x="516575" y="4178692"/>
              <a:ext cx="749808" cy="219456"/>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457200" fontAlgn="auto">
                <a:lnSpc>
                  <a:spcPct val="85000"/>
                </a:lnSpc>
                <a:spcBef>
                  <a:spcPts val="0"/>
                </a:spcBef>
                <a:spcAft>
                  <a:spcPts val="0"/>
                </a:spcAft>
              </a:pPr>
              <a:r>
                <a:rPr lang="en-US" sz="900" dirty="0" smtClean="0">
                  <a:solidFill>
                    <a:srgbClr val="002060"/>
                  </a:solidFill>
                  <a:cs typeface="Arial" pitchFamily="34" charset="0"/>
                </a:rPr>
                <a:t>Model Repositories</a:t>
              </a:r>
              <a:endParaRPr lang="en-US" sz="900" dirty="0">
                <a:solidFill>
                  <a:srgbClr val="002060"/>
                </a:solidFill>
                <a:cs typeface="Arial" pitchFamily="34" charset="0"/>
              </a:endParaRPr>
            </a:p>
          </p:txBody>
        </p:sp>
        <p:sp>
          <p:nvSpPr>
            <p:cNvPr id="21" name="Rectangle 20"/>
            <p:cNvSpPr/>
            <p:nvPr/>
          </p:nvSpPr>
          <p:spPr>
            <a:xfrm>
              <a:off x="2160458" y="4061661"/>
              <a:ext cx="1485267" cy="164592"/>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457200" fontAlgn="auto">
                <a:lnSpc>
                  <a:spcPct val="85000"/>
                </a:lnSpc>
                <a:spcBef>
                  <a:spcPts val="0"/>
                </a:spcBef>
                <a:spcAft>
                  <a:spcPts val="0"/>
                </a:spcAft>
              </a:pPr>
              <a:r>
                <a:rPr lang="en-US" sz="900" dirty="0" smtClean="0">
                  <a:solidFill>
                    <a:srgbClr val="002060"/>
                  </a:solidFill>
                  <a:cs typeface="Arial" pitchFamily="34" charset="0"/>
                </a:rPr>
                <a:t>Data Exchange Layer</a:t>
              </a:r>
              <a:endParaRPr lang="en-US" sz="900" dirty="0">
                <a:solidFill>
                  <a:srgbClr val="002060"/>
                </a:solidFill>
                <a:cs typeface="Arial" pitchFamily="34" charset="0"/>
              </a:endParaRPr>
            </a:p>
          </p:txBody>
        </p:sp>
        <p:sp>
          <p:nvSpPr>
            <p:cNvPr id="24" name="TextBox 23"/>
            <p:cNvSpPr txBox="1"/>
            <p:nvPr/>
          </p:nvSpPr>
          <p:spPr>
            <a:xfrm>
              <a:off x="956471" y="6002838"/>
              <a:ext cx="830099" cy="369332"/>
            </a:xfrm>
            <a:prstGeom prst="rect">
              <a:avLst/>
            </a:prstGeom>
            <a:noFill/>
          </p:spPr>
          <p:txBody>
            <a:bodyPr wrap="none" rtlCol="0">
              <a:spAutoFit/>
            </a:bodyPr>
            <a:lstStyle/>
            <a:p>
              <a:pPr defTabSz="457200" fontAlgn="auto">
                <a:spcBef>
                  <a:spcPts val="0"/>
                </a:spcBef>
                <a:spcAft>
                  <a:spcPts val="0"/>
                </a:spcAft>
              </a:pPr>
              <a:r>
                <a:rPr lang="en-US" sz="1800" i="1" dirty="0" smtClean="0">
                  <a:solidFill>
                    <a:srgbClr val="00FF00"/>
                  </a:solidFill>
                  <a:latin typeface="Arial" pitchFamily="34" charset="0"/>
                  <a:cs typeface="Arial" pitchFamily="34" charset="0"/>
                </a:rPr>
                <a:t>To-Be</a:t>
              </a:r>
              <a:endParaRPr lang="en-US" sz="1800" i="1" dirty="0">
                <a:solidFill>
                  <a:srgbClr val="00FF00"/>
                </a:solidFill>
                <a:latin typeface="Arial" pitchFamily="34" charset="0"/>
                <a:cs typeface="Arial" pitchFamily="34" charset="0"/>
              </a:endParaRPr>
            </a:p>
          </p:txBody>
        </p:sp>
        <p:sp>
          <p:nvSpPr>
            <p:cNvPr id="3" name="TextBox 2"/>
            <p:cNvSpPr txBox="1"/>
            <p:nvPr/>
          </p:nvSpPr>
          <p:spPr>
            <a:xfrm>
              <a:off x="1506070" y="4386450"/>
              <a:ext cx="2608406" cy="276999"/>
            </a:xfrm>
            <a:prstGeom prst="rect">
              <a:avLst/>
            </a:prstGeom>
            <a:solidFill>
              <a:srgbClr val="FFFF00"/>
            </a:solidFill>
          </p:spPr>
          <p:txBody>
            <a:bodyPr wrap="none" rtlCol="0">
              <a:spAutoFit/>
            </a:bodyPr>
            <a:lstStyle/>
            <a:p>
              <a:pPr defTabSz="457200" fontAlgn="auto">
                <a:spcBef>
                  <a:spcPts val="0"/>
                </a:spcBef>
                <a:spcAft>
                  <a:spcPts val="0"/>
                </a:spcAft>
              </a:pPr>
              <a:r>
                <a:rPr lang="en-US" sz="1200" b="0" dirty="0" smtClean="0">
                  <a:solidFill>
                    <a:srgbClr val="CCCCCC">
                      <a:lumMod val="10000"/>
                    </a:srgbClr>
                  </a:solidFill>
                  <a:latin typeface="Arial" pitchFamily="34" charset="0"/>
                  <a:cs typeface="Arial" pitchFamily="34" charset="0"/>
                </a:rPr>
                <a:t>Consistency checks after each mod</a:t>
              </a:r>
              <a:endParaRPr lang="en-US" sz="1200" b="0" dirty="0">
                <a:solidFill>
                  <a:srgbClr val="CCCCCC">
                    <a:lumMod val="10000"/>
                  </a:srgbClr>
                </a:solidFill>
                <a:latin typeface="Arial" pitchFamily="34" charset="0"/>
                <a:cs typeface="Arial" pitchFamily="34" charset="0"/>
              </a:endParaRPr>
            </a:p>
          </p:txBody>
        </p:sp>
        <p:sp>
          <p:nvSpPr>
            <p:cNvPr id="28" name="TextBox 27"/>
            <p:cNvSpPr txBox="1"/>
            <p:nvPr/>
          </p:nvSpPr>
          <p:spPr>
            <a:xfrm>
              <a:off x="1506070" y="4386450"/>
              <a:ext cx="2811988" cy="276999"/>
            </a:xfrm>
            <a:prstGeom prst="rect">
              <a:avLst/>
            </a:prstGeom>
            <a:solidFill>
              <a:schemeClr val="bg1"/>
            </a:solidFill>
            <a:ln>
              <a:noFill/>
            </a:ln>
          </p:spPr>
          <p:txBody>
            <a:bodyPr wrap="none" rtlCol="0">
              <a:spAutoFit/>
            </a:bodyPr>
            <a:lstStyle/>
            <a:p>
              <a:pPr defTabSz="457200" fontAlgn="auto">
                <a:spcBef>
                  <a:spcPts val="0"/>
                </a:spcBef>
                <a:spcAft>
                  <a:spcPts val="0"/>
                </a:spcAft>
              </a:pPr>
              <a:r>
                <a:rPr lang="en-US" sz="1200" b="0" dirty="0" smtClean="0">
                  <a:solidFill>
                    <a:srgbClr val="008040"/>
                  </a:solidFill>
                  <a:latin typeface="Arial" pitchFamily="34" charset="0"/>
                  <a:cs typeface="Arial" pitchFamily="34" charset="0"/>
                </a:rPr>
                <a:t>Consistency checks after each change</a:t>
              </a:r>
              <a:endParaRPr lang="en-US" sz="1200" b="0" dirty="0">
                <a:solidFill>
                  <a:srgbClr val="008040"/>
                </a:solidFill>
                <a:latin typeface="Arial" pitchFamily="34" charset="0"/>
                <a:cs typeface="Arial" pitchFamily="34" charset="0"/>
              </a:endParaRPr>
            </a:p>
          </p:txBody>
        </p:sp>
      </p:grpSp>
      <p:sp>
        <p:nvSpPr>
          <p:cNvPr id="18" name="AutoShape 14"/>
          <p:cNvSpPr>
            <a:spLocks noChangeArrowheads="1"/>
          </p:cNvSpPr>
          <p:nvPr/>
        </p:nvSpPr>
        <p:spPr bwMode="auto">
          <a:xfrm>
            <a:off x="2112963" y="2847696"/>
            <a:ext cx="457200" cy="274320"/>
          </a:xfrm>
          <a:prstGeom prst="downArrow">
            <a:avLst>
              <a:gd name="adj1" fmla="val 50000"/>
              <a:gd name="adj2" fmla="val 25000"/>
            </a:avLst>
          </a:prstGeom>
          <a:solidFill>
            <a:schemeClr val="tx2"/>
          </a:solidFill>
          <a:ln w="9525">
            <a:solidFill>
              <a:schemeClr val="tx1"/>
            </a:solidFill>
            <a:miter lim="800000"/>
            <a:headEnd/>
            <a:tailEnd/>
          </a:ln>
        </p:spPr>
        <p:txBody>
          <a:bodyPr vert="eaVert" wrap="none" anchor="ctr">
            <a:prstTxWarp prst="textNoShape">
              <a:avLst/>
            </a:prstTxWarp>
          </a:bodyPr>
          <a:lstStyle/>
          <a:p>
            <a:pPr defTabSz="457200" fontAlgn="auto">
              <a:spcBef>
                <a:spcPts val="0"/>
              </a:spcBef>
              <a:spcAft>
                <a:spcPts val="0"/>
              </a:spcAft>
            </a:pPr>
            <a:endParaRPr lang="en-US" sz="1800" b="0" dirty="0">
              <a:solidFill>
                <a:srgbClr val="500000"/>
              </a:solidFill>
              <a:latin typeface="Arial" pitchFamily="34" charset="0"/>
              <a:cs typeface="Arial" pitchFamily="34" charset="0"/>
            </a:endParaRPr>
          </a:p>
        </p:txBody>
      </p:sp>
      <p:sp>
        <p:nvSpPr>
          <p:cNvPr id="27" name="Date Placeholder 3"/>
          <p:cNvSpPr>
            <a:spLocks noGrp="1"/>
          </p:cNvSpPr>
          <p:nvPr>
            <p:ph type="dt" sz="half" idx="10"/>
          </p:nvPr>
        </p:nvSpPr>
        <p:spPr>
          <a:xfrm>
            <a:off x="457200" y="6392110"/>
            <a:ext cx="2133600" cy="365125"/>
          </a:xfrm>
        </p:spPr>
        <p:txBody>
          <a:bodyPr anchor="ctr"/>
          <a:lstStyle/>
          <a:p>
            <a:r>
              <a:rPr lang="en-US" dirty="0" smtClean="0">
                <a:solidFill>
                  <a:srgbClr val="500000"/>
                </a:solidFill>
              </a:rPr>
              <a:t>Jan 26, 2015</a:t>
            </a:r>
            <a:endParaRPr lang="en-US" dirty="0">
              <a:solidFill>
                <a:srgbClr val="500000"/>
              </a:solidFill>
            </a:endParaRPr>
          </a:p>
        </p:txBody>
      </p:sp>
      <p:sp>
        <p:nvSpPr>
          <p:cNvPr id="32" name="Slide Number Placeholder 4"/>
          <p:cNvSpPr>
            <a:spLocks noGrp="1"/>
          </p:cNvSpPr>
          <p:nvPr>
            <p:ph type="sldNum" sz="quarter" idx="12"/>
          </p:nvPr>
        </p:nvSpPr>
        <p:spPr>
          <a:xfrm>
            <a:off x="6553200" y="6392110"/>
            <a:ext cx="2133600" cy="365125"/>
          </a:xfrm>
        </p:spPr>
        <p:txBody>
          <a:bodyPr anchor="ctr"/>
          <a:lstStyle/>
          <a:p>
            <a:fld id="{7752658E-D922-2744-8F1B-96610776A3A4}" type="slidenum">
              <a:rPr lang="en-US" smtClean="0">
                <a:solidFill>
                  <a:srgbClr val="500000"/>
                </a:solidFill>
              </a:rPr>
              <a:pPr/>
              <a:t>38</a:t>
            </a:fld>
            <a:endParaRPr lang="en-US" dirty="0">
              <a:solidFill>
                <a:srgbClr val="500000"/>
              </a:solidFill>
            </a:endParaRPr>
          </a:p>
        </p:txBody>
      </p:sp>
      <p:sp>
        <p:nvSpPr>
          <p:cNvPr id="33" name="Footer Placeholder 5"/>
          <p:cNvSpPr>
            <a:spLocks noGrp="1"/>
          </p:cNvSpPr>
          <p:nvPr>
            <p:ph type="ftr" sz="quarter" idx="3"/>
          </p:nvPr>
        </p:nvSpPr>
        <p:spPr>
          <a:xfrm>
            <a:off x="2688571" y="6392110"/>
            <a:ext cx="3784581" cy="365125"/>
          </a:xfrm>
        </p:spPr>
        <p:txBody>
          <a:bodyPr anchor="ctr"/>
          <a:lstStyle/>
          <a:p>
            <a:r>
              <a:rPr lang="en-US" dirty="0" smtClean="0">
                <a:solidFill>
                  <a:srgbClr val="500000"/>
                </a:solidFill>
              </a:rPr>
              <a:t>Used with SAVI permission © AVSI </a:t>
            </a:r>
          </a:p>
        </p:txBody>
      </p:sp>
    </p:spTree>
    <p:extLst>
      <p:ext uri="{BB962C8B-B14F-4D97-AF65-F5344CB8AC3E}">
        <p14:creationId xmlns="" xmlns:p14="http://schemas.microsoft.com/office/powerpoint/2010/main" val="25367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up)">
                                      <p:cBhvr>
                                        <p:cTn id="18" dur="500"/>
                                        <p:tgtEl>
                                          <p:spTgt spid="4">
                                            <p:txEl>
                                              <p:pRg st="2" end="2"/>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r>
              <a:rPr lang="en-US" dirty="0" smtClean="0">
                <a:solidFill>
                  <a:srgbClr val="500000"/>
                </a:solidFill>
              </a:rPr>
              <a:t>26 Jan 2015</a:t>
            </a:r>
          </a:p>
          <a:p>
            <a:pPr algn="ctr"/>
            <a:endParaRPr lang="pt-BR" dirty="0">
              <a:solidFill>
                <a:srgbClr val="500000"/>
              </a:solidFill>
            </a:endParaRPr>
          </a:p>
        </p:txBody>
      </p:sp>
      <p:sp>
        <p:nvSpPr>
          <p:cNvPr id="5" name="Footer Placeholder 4"/>
          <p:cNvSpPr>
            <a:spLocks noGrp="1"/>
          </p:cNvSpPr>
          <p:nvPr>
            <p:ph type="ftr" sz="quarter" idx="4294967295"/>
          </p:nvPr>
        </p:nvSpPr>
        <p:spPr>
          <a:xfrm>
            <a:off x="2590800" y="6411913"/>
            <a:ext cx="3962400" cy="365125"/>
          </a:xfrm>
          <a:prstGeom prst="rect">
            <a:avLst/>
          </a:prstGeom>
        </p:spPr>
        <p:txBody>
          <a:bodyPr/>
          <a:lstStyle/>
          <a:p>
            <a:r>
              <a:rPr lang="en-US" dirty="0" smtClean="0">
                <a:solidFill>
                  <a:srgbClr val="500000"/>
                </a:solidFill>
              </a:rPr>
              <a:t>Used with SAVI permission   © AVSI</a:t>
            </a:r>
          </a:p>
          <a:p>
            <a:endParaRPr lang="pt-BR" dirty="0">
              <a:solidFill>
                <a:srgbClr val="500000"/>
              </a:solidFill>
            </a:endParaRPr>
          </a:p>
        </p:txBody>
      </p:sp>
      <p:sp>
        <p:nvSpPr>
          <p:cNvPr id="6" name="Slide Number Placeholder 5"/>
          <p:cNvSpPr>
            <a:spLocks noGrp="1"/>
          </p:cNvSpPr>
          <p:nvPr>
            <p:ph type="sldNum" sz="quarter" idx="12"/>
          </p:nvPr>
        </p:nvSpPr>
        <p:spPr/>
        <p:txBody>
          <a:bodyPr/>
          <a:lstStyle/>
          <a:p>
            <a:fld id="{2A23A382-6B11-4205-BA27-09EF8C91FF80}" type="slidenum">
              <a:rPr lang="en-US" smtClean="0">
                <a:solidFill>
                  <a:srgbClr val="500000"/>
                </a:solidFill>
              </a:rPr>
              <a:pPr/>
              <a:t>39</a:t>
            </a:fld>
            <a:endParaRPr lang="en-US" dirty="0">
              <a:solidFill>
                <a:srgbClr val="500000"/>
              </a:solidFill>
            </a:endParaRPr>
          </a:p>
        </p:txBody>
      </p:sp>
      <p:sp>
        <p:nvSpPr>
          <p:cNvPr id="2" name="Title 1"/>
          <p:cNvSpPr>
            <a:spLocks noGrp="1"/>
          </p:cNvSpPr>
          <p:nvPr>
            <p:ph type="title"/>
          </p:nvPr>
        </p:nvSpPr>
        <p:spPr/>
        <p:txBody>
          <a:bodyPr/>
          <a:lstStyle/>
          <a:p>
            <a:r>
              <a:rPr lang="en-US" dirty="0" smtClean="0"/>
              <a:t>AFE-61 Model Focus</a:t>
            </a:r>
            <a:endParaRPr lang="en-US" dirty="0"/>
          </a:p>
        </p:txBody>
      </p:sp>
      <p:grpSp>
        <p:nvGrpSpPr>
          <p:cNvPr id="3" name="Group 121"/>
          <p:cNvGrpSpPr/>
          <p:nvPr/>
        </p:nvGrpSpPr>
        <p:grpSpPr>
          <a:xfrm>
            <a:off x="3042483" y="1295400"/>
            <a:ext cx="1034375" cy="1036594"/>
            <a:chOff x="740879" y="3889656"/>
            <a:chExt cx="1851025" cy="1488102"/>
          </a:xfrm>
        </p:grpSpPr>
        <p:pic>
          <p:nvPicPr>
            <p:cNvPr id="124"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879" y="4417321"/>
              <a:ext cx="1851025" cy="960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3" name="TextBox 122"/>
            <p:cNvSpPr txBox="1"/>
            <p:nvPr/>
          </p:nvSpPr>
          <p:spPr>
            <a:xfrm>
              <a:off x="1091936" y="3889656"/>
              <a:ext cx="1171084" cy="648474"/>
            </a:xfrm>
            <a:prstGeom prst="rect">
              <a:avLst/>
            </a:prstGeom>
            <a:noFill/>
          </p:spPr>
          <p:txBody>
            <a:bodyPr wrap="none" rtlCol="0">
              <a:noAutofit/>
            </a:bodyPr>
            <a:lstStyle/>
            <a:p>
              <a:pPr defTabSz="457200" fontAlgn="auto">
                <a:spcBef>
                  <a:spcPts val="0"/>
                </a:spcBef>
                <a:spcAft>
                  <a:spcPts val="0"/>
                </a:spcAft>
              </a:pPr>
              <a:r>
                <a:rPr lang="en-US" b="0" dirty="0" smtClean="0">
                  <a:solidFill>
                    <a:srgbClr val="500000"/>
                  </a:solidFill>
                  <a:latin typeface="Arial"/>
                </a:rPr>
                <a:t>AADL</a:t>
              </a:r>
            </a:p>
            <a:p>
              <a:pPr defTabSz="457200" fontAlgn="auto">
                <a:spcBef>
                  <a:spcPts val="0"/>
                </a:spcBef>
                <a:spcAft>
                  <a:spcPts val="0"/>
                </a:spcAft>
              </a:pPr>
              <a:r>
                <a:rPr lang="en-US" sz="1000" b="0" dirty="0" smtClean="0">
                  <a:solidFill>
                    <a:srgbClr val="500000"/>
                  </a:solidFill>
                  <a:latin typeface="Arial"/>
                </a:rPr>
                <a:t>OSATE</a:t>
              </a:r>
              <a:endParaRPr lang="en-US" sz="1000" b="0" dirty="0">
                <a:solidFill>
                  <a:srgbClr val="500000"/>
                </a:solidFill>
                <a:latin typeface="Arial"/>
              </a:endParaRPr>
            </a:p>
          </p:txBody>
        </p:sp>
      </p:grpSp>
      <p:grpSp>
        <p:nvGrpSpPr>
          <p:cNvPr id="7" name="Group 160"/>
          <p:cNvGrpSpPr/>
          <p:nvPr/>
        </p:nvGrpSpPr>
        <p:grpSpPr>
          <a:xfrm>
            <a:off x="3652083" y="2354225"/>
            <a:ext cx="1119796" cy="998575"/>
            <a:chOff x="3727906" y="4335059"/>
            <a:chExt cx="1826989" cy="1610487"/>
          </a:xfrm>
        </p:grpSpPr>
        <p:pic>
          <p:nvPicPr>
            <p:cNvPr id="16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33288" y="5441105"/>
              <a:ext cx="1427984" cy="5044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3" name="TextBox 162"/>
            <p:cNvSpPr txBox="1"/>
            <p:nvPr/>
          </p:nvSpPr>
          <p:spPr>
            <a:xfrm>
              <a:off x="3727906" y="4335059"/>
              <a:ext cx="1826989" cy="1103175"/>
            </a:xfrm>
            <a:prstGeom prst="rect">
              <a:avLst/>
            </a:prstGeom>
            <a:noFill/>
          </p:spPr>
          <p:txBody>
            <a:bodyPr wrap="none" rtlCol="0">
              <a:noAutofit/>
            </a:bodyPr>
            <a:lstStyle/>
            <a:p>
              <a:pPr defTabSz="457200" fontAlgn="auto">
                <a:spcBef>
                  <a:spcPts val="0"/>
                </a:spcBef>
                <a:spcAft>
                  <a:spcPts val="0"/>
                </a:spcAft>
              </a:pPr>
              <a:r>
                <a:rPr lang="en-US" b="0" dirty="0" smtClean="0">
                  <a:solidFill>
                    <a:srgbClr val="500000"/>
                  </a:solidFill>
                  <a:latin typeface="Arial"/>
                </a:rPr>
                <a:t>Consistency</a:t>
              </a:r>
            </a:p>
            <a:p>
              <a:pPr defTabSz="457200" fontAlgn="auto">
                <a:spcBef>
                  <a:spcPts val="0"/>
                </a:spcBef>
                <a:spcAft>
                  <a:spcPts val="0"/>
                </a:spcAft>
              </a:pPr>
              <a:r>
                <a:rPr lang="en-US" b="0" dirty="0" smtClean="0">
                  <a:solidFill>
                    <a:srgbClr val="500000"/>
                  </a:solidFill>
                  <a:latin typeface="Arial"/>
                </a:rPr>
                <a:t>Checking</a:t>
              </a:r>
            </a:p>
            <a:p>
              <a:pPr defTabSz="457200" fontAlgn="auto">
                <a:spcBef>
                  <a:spcPts val="0"/>
                </a:spcBef>
                <a:spcAft>
                  <a:spcPts val="0"/>
                </a:spcAft>
              </a:pPr>
              <a:r>
                <a:rPr lang="en-US" sz="1000" b="0" dirty="0" smtClean="0">
                  <a:solidFill>
                    <a:srgbClr val="500000"/>
                  </a:solidFill>
                  <a:latin typeface="Arial"/>
                </a:rPr>
                <a:t>LUTE</a:t>
              </a:r>
            </a:p>
          </p:txBody>
        </p:sp>
      </p:grpSp>
      <p:grpSp>
        <p:nvGrpSpPr>
          <p:cNvPr id="8" name="Group 9"/>
          <p:cNvGrpSpPr/>
          <p:nvPr/>
        </p:nvGrpSpPr>
        <p:grpSpPr>
          <a:xfrm>
            <a:off x="624001" y="3830127"/>
            <a:ext cx="7910400" cy="733247"/>
            <a:chOff x="624001" y="3835021"/>
            <a:chExt cx="7910400" cy="965578"/>
          </a:xfrm>
        </p:grpSpPr>
        <p:sp>
          <p:nvSpPr>
            <p:cNvPr id="9" name="Rectangle 8"/>
            <p:cNvSpPr/>
            <p:nvPr/>
          </p:nvSpPr>
          <p:spPr>
            <a:xfrm>
              <a:off x="624001" y="3835021"/>
              <a:ext cx="7910400" cy="965578"/>
            </a:xfrm>
            <a:prstGeom prst="rect">
              <a:avLst/>
            </a:prstGeom>
            <a:solidFill>
              <a:schemeClr val="tx2">
                <a:lumMod val="20000"/>
                <a:lumOff val="80000"/>
              </a:schemeClr>
            </a:solid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68" name="TextBox 167"/>
            <p:cNvSpPr txBox="1"/>
            <p:nvPr/>
          </p:nvSpPr>
          <p:spPr>
            <a:xfrm>
              <a:off x="1828799" y="3907163"/>
              <a:ext cx="3733801" cy="860948"/>
            </a:xfrm>
            <a:prstGeom prst="rect">
              <a:avLst/>
            </a:prstGeom>
            <a:noFill/>
          </p:spPr>
          <p:txBody>
            <a:bodyPr wrap="none" rtlCol="0">
              <a:normAutofit/>
            </a:bodyPr>
            <a:lstStyle/>
            <a:p>
              <a:pPr defTabSz="457200" fontAlgn="auto">
                <a:spcBef>
                  <a:spcPts val="0"/>
                </a:spcBef>
                <a:spcAft>
                  <a:spcPts val="0"/>
                </a:spcAft>
              </a:pPr>
              <a:r>
                <a:rPr lang="en-US" b="0" dirty="0" smtClean="0">
                  <a:solidFill>
                    <a:srgbClr val="500000"/>
                  </a:solidFill>
                  <a:latin typeface="Arial"/>
                </a:rPr>
                <a:t>SAVI MR/DEL</a:t>
              </a:r>
            </a:p>
            <a:p>
              <a:pPr defTabSz="457200" fontAlgn="auto">
                <a:spcBef>
                  <a:spcPts val="0"/>
                </a:spcBef>
                <a:spcAft>
                  <a:spcPts val="0"/>
                </a:spcAft>
              </a:pPr>
              <a:r>
                <a:rPr lang="en-US" sz="1000" b="0" dirty="0" smtClean="0">
                  <a:solidFill>
                    <a:srgbClr val="500000"/>
                  </a:solidFill>
                  <a:latin typeface="Arial"/>
                </a:rPr>
                <a:t>Standards:  PLCS/DEX, STEP, </a:t>
              </a:r>
              <a:r>
                <a:rPr lang="en-US" sz="1000" b="0" dirty="0" err="1" smtClean="0">
                  <a:solidFill>
                    <a:srgbClr val="500000"/>
                  </a:solidFill>
                  <a:latin typeface="Arial"/>
                </a:rPr>
                <a:t>ReqIF</a:t>
              </a:r>
              <a:r>
                <a:rPr lang="en-US" sz="1000" b="0" dirty="0" smtClean="0">
                  <a:solidFill>
                    <a:srgbClr val="500000"/>
                  </a:solidFill>
                  <a:latin typeface="Arial"/>
                </a:rPr>
                <a:t>, XMI, OLCS, Eclipse</a:t>
              </a:r>
            </a:p>
            <a:p>
              <a:pPr defTabSz="457200" fontAlgn="auto">
                <a:spcBef>
                  <a:spcPts val="0"/>
                </a:spcBef>
                <a:spcAft>
                  <a:spcPts val="0"/>
                </a:spcAft>
              </a:pPr>
              <a:r>
                <a:rPr lang="en-US" sz="1000" b="0" dirty="0" smtClean="0">
                  <a:solidFill>
                    <a:srgbClr val="500000"/>
                  </a:solidFill>
                  <a:latin typeface="Arial"/>
                </a:rPr>
                <a:t>Proprietary:  Intentional SW, The </a:t>
              </a:r>
              <a:r>
                <a:rPr lang="en-US" sz="1000" b="0" dirty="0" err="1" smtClean="0">
                  <a:solidFill>
                    <a:srgbClr val="500000"/>
                  </a:solidFill>
                  <a:latin typeface="Arial"/>
                </a:rPr>
                <a:t>Mathworks</a:t>
              </a:r>
              <a:endParaRPr lang="en-US" sz="1000" b="0" dirty="0">
                <a:solidFill>
                  <a:srgbClr val="500000"/>
                </a:solidFill>
                <a:latin typeface="Arial"/>
              </a:endParaRPr>
            </a:p>
          </p:txBody>
        </p:sp>
      </p:grpSp>
      <p:grpSp>
        <p:nvGrpSpPr>
          <p:cNvPr id="10" name="Group 169"/>
          <p:cNvGrpSpPr/>
          <p:nvPr/>
        </p:nvGrpSpPr>
        <p:grpSpPr>
          <a:xfrm>
            <a:off x="2057400" y="2569947"/>
            <a:ext cx="949019" cy="782853"/>
            <a:chOff x="5065824" y="3830148"/>
            <a:chExt cx="2115064" cy="1372056"/>
          </a:xfrm>
        </p:grpSpPr>
        <p:pic>
          <p:nvPicPr>
            <p:cNvPr id="171" name="Picture 10" descr="http://www.isograph-software.com/2011/_screenshots/rwb%20faulttree/1-rwb-ft-diagram.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30294" y="4536348"/>
              <a:ext cx="1950592" cy="665856"/>
            </a:xfrm>
            <a:prstGeom prst="rect">
              <a:avLst/>
            </a:prstGeom>
            <a:noFill/>
            <a:extLst>
              <a:ext uri="{909E8E84-426E-40DD-AFC4-6F175D3DCCD1}">
                <a14:hiddenFill xmlns="" xmlns:a14="http://schemas.microsoft.com/office/drawing/2010/main">
                  <a:solidFill>
                    <a:srgbClr val="FFFFFF"/>
                  </a:solidFill>
                </a14:hiddenFill>
              </a:ext>
            </a:extLst>
          </p:spPr>
        </p:pic>
        <p:sp>
          <p:nvSpPr>
            <p:cNvPr id="172" name="TextBox 171"/>
            <p:cNvSpPr txBox="1"/>
            <p:nvPr/>
          </p:nvSpPr>
          <p:spPr>
            <a:xfrm>
              <a:off x="5065824" y="3830148"/>
              <a:ext cx="2115064" cy="839755"/>
            </a:xfrm>
            <a:prstGeom prst="rect">
              <a:avLst/>
            </a:prstGeom>
            <a:noFill/>
          </p:spPr>
          <p:txBody>
            <a:bodyPr wrap="none" rtlCol="0">
              <a:normAutofit lnSpcReduction="10000"/>
            </a:bodyPr>
            <a:lstStyle/>
            <a:p>
              <a:pPr defTabSz="457200" fontAlgn="auto">
                <a:spcBef>
                  <a:spcPts val="0"/>
                </a:spcBef>
                <a:spcAft>
                  <a:spcPts val="0"/>
                </a:spcAft>
              </a:pPr>
              <a:r>
                <a:rPr lang="en-US" b="0" dirty="0" smtClean="0">
                  <a:solidFill>
                    <a:srgbClr val="500000"/>
                  </a:solidFill>
                  <a:latin typeface="Arial"/>
                </a:rPr>
                <a:t>Fault Tree</a:t>
              </a:r>
            </a:p>
            <a:p>
              <a:pPr defTabSz="457200" fontAlgn="auto">
                <a:spcBef>
                  <a:spcPts val="0"/>
                </a:spcBef>
                <a:spcAft>
                  <a:spcPts val="0"/>
                </a:spcAft>
              </a:pPr>
              <a:r>
                <a:rPr lang="en-US" sz="1000" b="0" dirty="0" smtClean="0">
                  <a:solidFill>
                    <a:srgbClr val="500000"/>
                  </a:solidFill>
                  <a:latin typeface="Arial"/>
                </a:rPr>
                <a:t>CAFTA</a:t>
              </a:r>
              <a:endParaRPr lang="en-US" sz="1000" b="0" dirty="0">
                <a:solidFill>
                  <a:srgbClr val="500000"/>
                </a:solidFill>
                <a:latin typeface="Arial"/>
              </a:endParaRPr>
            </a:p>
            <a:p>
              <a:pPr defTabSz="457200" fontAlgn="auto">
                <a:spcBef>
                  <a:spcPts val="0"/>
                </a:spcBef>
                <a:spcAft>
                  <a:spcPts val="0"/>
                </a:spcAft>
              </a:pPr>
              <a:endParaRPr lang="en-US" b="0" dirty="0">
                <a:solidFill>
                  <a:srgbClr val="500000"/>
                </a:solidFill>
                <a:latin typeface="Arial"/>
              </a:endParaRPr>
            </a:p>
          </p:txBody>
        </p:sp>
      </p:grpSp>
      <p:grpSp>
        <p:nvGrpSpPr>
          <p:cNvPr id="11" name="Group 175"/>
          <p:cNvGrpSpPr/>
          <p:nvPr/>
        </p:nvGrpSpPr>
        <p:grpSpPr>
          <a:xfrm>
            <a:off x="5562600" y="1143000"/>
            <a:ext cx="1236822" cy="1157576"/>
            <a:chOff x="3080563" y="-251066"/>
            <a:chExt cx="2364279" cy="2212793"/>
          </a:xfrm>
        </p:grpSpPr>
        <p:pic>
          <p:nvPicPr>
            <p:cNvPr id="177" name="Picture 14" descr="http://t2.gstatic.com/images?q=tbn:ANd9GcQt_AvxR6JWPfjjLXxMaWM2eN-JNrL1eYIuDqhmVyNYHw2L9-cK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61160" y="1079262"/>
              <a:ext cx="1326108" cy="882465"/>
            </a:xfrm>
            <a:prstGeom prst="rect">
              <a:avLst/>
            </a:prstGeom>
            <a:noFill/>
            <a:extLst>
              <a:ext uri="{909E8E84-426E-40DD-AFC4-6F175D3DCCD1}">
                <a14:hiddenFill xmlns="" xmlns:a14="http://schemas.microsoft.com/office/drawing/2010/main">
                  <a:solidFill>
                    <a:srgbClr val="FFFFFF"/>
                  </a:solidFill>
                </a14:hiddenFill>
              </a:ext>
            </a:extLst>
          </p:spPr>
        </p:pic>
        <p:sp>
          <p:nvSpPr>
            <p:cNvPr id="178" name="TextBox 177"/>
            <p:cNvSpPr txBox="1"/>
            <p:nvPr/>
          </p:nvSpPr>
          <p:spPr>
            <a:xfrm>
              <a:off x="3080563" y="-251066"/>
              <a:ext cx="2364279" cy="1215844"/>
            </a:xfrm>
            <a:prstGeom prst="rect">
              <a:avLst/>
            </a:prstGeom>
            <a:noFill/>
          </p:spPr>
          <p:txBody>
            <a:bodyPr wrap="none" rtlCol="0">
              <a:noAutofit/>
            </a:bodyPr>
            <a:lstStyle/>
            <a:p>
              <a:pPr defTabSz="457200" fontAlgn="auto">
                <a:spcBef>
                  <a:spcPts val="0"/>
                </a:spcBef>
                <a:spcAft>
                  <a:spcPts val="0"/>
                </a:spcAft>
              </a:pPr>
              <a:r>
                <a:rPr lang="en-US" b="0" dirty="0" smtClean="0">
                  <a:solidFill>
                    <a:srgbClr val="500000"/>
                  </a:solidFill>
                  <a:latin typeface="Arial"/>
                </a:rPr>
                <a:t>3D Solid</a:t>
              </a:r>
            </a:p>
            <a:p>
              <a:pPr defTabSz="457200" fontAlgn="auto">
                <a:spcBef>
                  <a:spcPts val="0"/>
                </a:spcBef>
                <a:spcAft>
                  <a:spcPts val="0"/>
                </a:spcAft>
              </a:pPr>
              <a:r>
                <a:rPr lang="en-US" b="0" dirty="0" smtClean="0">
                  <a:solidFill>
                    <a:srgbClr val="500000"/>
                  </a:solidFill>
                  <a:latin typeface="Arial"/>
                </a:rPr>
                <a:t> Geometry</a:t>
              </a:r>
            </a:p>
            <a:p>
              <a:pPr defTabSz="457200" fontAlgn="auto">
                <a:spcBef>
                  <a:spcPts val="0"/>
                </a:spcBef>
                <a:spcAft>
                  <a:spcPts val="0"/>
                </a:spcAft>
              </a:pPr>
              <a:r>
                <a:rPr lang="en-US" sz="1000" b="0" dirty="0" err="1" smtClean="0">
                  <a:solidFill>
                    <a:srgbClr val="500000"/>
                  </a:solidFill>
                  <a:latin typeface="Arial"/>
                </a:rPr>
                <a:t>SolidWorks</a:t>
              </a:r>
              <a:r>
                <a:rPr lang="en-US" sz="1000" b="0" dirty="0" smtClean="0">
                  <a:solidFill>
                    <a:srgbClr val="500000"/>
                  </a:solidFill>
                  <a:latin typeface="Arial"/>
                </a:rPr>
                <a:t>, </a:t>
              </a:r>
              <a:r>
                <a:rPr lang="en-US" sz="1000" b="0" dirty="0">
                  <a:solidFill>
                    <a:srgbClr val="500000"/>
                  </a:solidFill>
                  <a:latin typeface="Arial"/>
                </a:rPr>
                <a:t>NX</a:t>
              </a:r>
            </a:p>
            <a:p>
              <a:pPr defTabSz="457200" fontAlgn="auto">
                <a:spcBef>
                  <a:spcPts val="0"/>
                </a:spcBef>
                <a:spcAft>
                  <a:spcPts val="0"/>
                </a:spcAft>
              </a:pPr>
              <a:endParaRPr lang="en-US" b="0" dirty="0">
                <a:solidFill>
                  <a:srgbClr val="500000"/>
                </a:solidFill>
                <a:latin typeface="Arial"/>
              </a:endParaRPr>
            </a:p>
          </p:txBody>
        </p:sp>
      </p:grpSp>
      <p:sp>
        <p:nvSpPr>
          <p:cNvPr id="210" name="TextBox 209"/>
          <p:cNvSpPr txBox="1"/>
          <p:nvPr/>
        </p:nvSpPr>
        <p:spPr>
          <a:xfrm>
            <a:off x="6324600" y="2851823"/>
            <a:ext cx="727639" cy="500977"/>
          </a:xfrm>
          <a:prstGeom prst="rect">
            <a:avLst/>
          </a:prstGeom>
          <a:noFill/>
        </p:spPr>
        <p:txBody>
          <a:bodyPr wrap="none" rtlCol="0">
            <a:normAutofit/>
          </a:bodyPr>
          <a:lstStyle/>
          <a:p>
            <a:pPr defTabSz="457200" fontAlgn="auto">
              <a:spcBef>
                <a:spcPts val="0"/>
              </a:spcBef>
              <a:spcAft>
                <a:spcPts val="0"/>
              </a:spcAft>
            </a:pPr>
            <a:r>
              <a:rPr lang="en-US" b="0" dirty="0" smtClean="0">
                <a:solidFill>
                  <a:srgbClr val="500000"/>
                </a:solidFill>
                <a:latin typeface="Arial"/>
              </a:rPr>
              <a:t>FMEA</a:t>
            </a:r>
          </a:p>
          <a:p>
            <a:pPr defTabSz="457200" fontAlgn="auto">
              <a:spcBef>
                <a:spcPts val="0"/>
              </a:spcBef>
              <a:spcAft>
                <a:spcPts val="0"/>
              </a:spcAft>
            </a:pPr>
            <a:r>
              <a:rPr lang="en-US" sz="1000" b="0" dirty="0" smtClean="0">
                <a:solidFill>
                  <a:srgbClr val="500000"/>
                </a:solidFill>
                <a:latin typeface="Arial"/>
              </a:rPr>
              <a:t>Excel</a:t>
            </a:r>
          </a:p>
        </p:txBody>
      </p:sp>
      <p:grpSp>
        <p:nvGrpSpPr>
          <p:cNvPr id="12" name="Group 219"/>
          <p:cNvGrpSpPr/>
          <p:nvPr/>
        </p:nvGrpSpPr>
        <p:grpSpPr>
          <a:xfrm>
            <a:off x="304800" y="2554958"/>
            <a:ext cx="952952" cy="797842"/>
            <a:chOff x="1608955" y="3134001"/>
            <a:chExt cx="952952" cy="797842"/>
          </a:xfrm>
        </p:grpSpPr>
        <p:sp>
          <p:nvSpPr>
            <p:cNvPr id="218" name="TextBox 217"/>
            <p:cNvSpPr txBox="1"/>
            <p:nvPr/>
          </p:nvSpPr>
          <p:spPr>
            <a:xfrm>
              <a:off x="1608955" y="3134001"/>
              <a:ext cx="952952" cy="427377"/>
            </a:xfrm>
            <a:prstGeom prst="rect">
              <a:avLst/>
            </a:prstGeom>
            <a:noFill/>
          </p:spPr>
          <p:txBody>
            <a:bodyPr wrap="none" rtlCol="0">
              <a:normAutofit fontScale="77500" lnSpcReduction="20000"/>
            </a:bodyPr>
            <a:lstStyle/>
            <a:p>
              <a:pPr defTabSz="457200" fontAlgn="auto">
                <a:spcBef>
                  <a:spcPts val="0"/>
                </a:spcBef>
                <a:spcAft>
                  <a:spcPts val="0"/>
                </a:spcAft>
              </a:pPr>
              <a:r>
                <a:rPr lang="en-US" sz="2100" b="0" dirty="0" smtClean="0">
                  <a:solidFill>
                    <a:srgbClr val="500000"/>
                  </a:solidFill>
                  <a:latin typeface="Arial"/>
                </a:rPr>
                <a:t>Requirements</a:t>
              </a:r>
            </a:p>
            <a:p>
              <a:pPr defTabSz="457200" fontAlgn="auto">
                <a:spcBef>
                  <a:spcPts val="0"/>
                </a:spcBef>
                <a:spcAft>
                  <a:spcPts val="0"/>
                </a:spcAft>
              </a:pPr>
              <a:r>
                <a:rPr lang="en-US" sz="1400" b="0" dirty="0" smtClean="0">
                  <a:solidFill>
                    <a:srgbClr val="500000"/>
                  </a:solidFill>
                  <a:latin typeface="Arial"/>
                </a:rPr>
                <a:t>DOORS, Excel</a:t>
              </a:r>
            </a:p>
          </p:txBody>
        </p:sp>
        <p:pic>
          <p:nvPicPr>
            <p:cNvPr id="102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83221" y="3515001"/>
              <a:ext cx="787878" cy="4168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3" name="Group 240"/>
          <p:cNvGrpSpPr/>
          <p:nvPr/>
        </p:nvGrpSpPr>
        <p:grpSpPr>
          <a:xfrm>
            <a:off x="7733848" y="1117871"/>
            <a:ext cx="952952" cy="1026442"/>
            <a:chOff x="1592947" y="3008120"/>
            <a:chExt cx="952952" cy="1026442"/>
          </a:xfrm>
        </p:grpSpPr>
        <p:sp>
          <p:nvSpPr>
            <p:cNvPr id="242" name="TextBox 241"/>
            <p:cNvSpPr txBox="1"/>
            <p:nvPr/>
          </p:nvSpPr>
          <p:spPr>
            <a:xfrm>
              <a:off x="1592947" y="3008120"/>
              <a:ext cx="952952" cy="682899"/>
            </a:xfrm>
            <a:prstGeom prst="rect">
              <a:avLst/>
            </a:prstGeom>
            <a:noFill/>
          </p:spPr>
          <p:txBody>
            <a:bodyPr wrap="none" rtlCol="0">
              <a:normAutofit lnSpcReduction="10000"/>
            </a:bodyPr>
            <a:lstStyle/>
            <a:p>
              <a:pPr defTabSz="457200" fontAlgn="auto">
                <a:spcBef>
                  <a:spcPts val="0"/>
                </a:spcBef>
                <a:spcAft>
                  <a:spcPts val="0"/>
                </a:spcAft>
              </a:pPr>
              <a:r>
                <a:rPr lang="en-US" b="0" dirty="0" smtClean="0">
                  <a:solidFill>
                    <a:srgbClr val="500000"/>
                  </a:solidFill>
                  <a:latin typeface="Arial"/>
                </a:rPr>
                <a:t>Correspondence</a:t>
              </a:r>
            </a:p>
            <a:p>
              <a:pPr defTabSz="457200" fontAlgn="auto">
                <a:spcBef>
                  <a:spcPts val="0"/>
                </a:spcBef>
                <a:spcAft>
                  <a:spcPts val="0"/>
                </a:spcAft>
              </a:pPr>
              <a:r>
                <a:rPr lang="en-US" b="0" dirty="0" smtClean="0">
                  <a:solidFill>
                    <a:srgbClr val="500000"/>
                  </a:solidFill>
                  <a:latin typeface="Arial"/>
                </a:rPr>
                <a:t>Pub-Sub</a:t>
              </a:r>
            </a:p>
            <a:p>
              <a:pPr defTabSz="457200" fontAlgn="auto">
                <a:spcBef>
                  <a:spcPts val="0"/>
                </a:spcBef>
                <a:spcAft>
                  <a:spcPts val="0"/>
                </a:spcAft>
              </a:pPr>
              <a:r>
                <a:rPr lang="en-US" sz="1000" b="0" dirty="0" smtClean="0">
                  <a:solidFill>
                    <a:srgbClr val="500000"/>
                  </a:solidFill>
                  <a:latin typeface="Arial"/>
                </a:rPr>
                <a:t>Excel</a:t>
              </a:r>
            </a:p>
          </p:txBody>
        </p:sp>
        <p:pic>
          <p:nvPicPr>
            <p:cNvPr id="24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83221" y="3617720"/>
              <a:ext cx="787878" cy="4168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0" name="TextBox 99"/>
          <p:cNvSpPr txBox="1"/>
          <p:nvPr/>
        </p:nvSpPr>
        <p:spPr>
          <a:xfrm>
            <a:off x="6767721" y="1755531"/>
            <a:ext cx="852279" cy="792137"/>
          </a:xfrm>
          <a:prstGeom prst="rect">
            <a:avLst/>
          </a:prstGeom>
          <a:noFill/>
        </p:spPr>
        <p:txBody>
          <a:bodyPr wrap="none" rtlCol="0">
            <a:normAutofit/>
          </a:bodyPr>
          <a:lstStyle/>
          <a:p>
            <a:pPr defTabSz="457200" fontAlgn="auto">
              <a:spcBef>
                <a:spcPts val="0"/>
              </a:spcBef>
              <a:spcAft>
                <a:spcPts val="0"/>
              </a:spcAft>
            </a:pPr>
            <a:r>
              <a:rPr lang="en-US" b="0" dirty="0" smtClean="0">
                <a:solidFill>
                  <a:srgbClr val="500000"/>
                </a:solidFill>
                <a:latin typeface="Arial"/>
              </a:rPr>
              <a:t>Hazard</a:t>
            </a:r>
          </a:p>
          <a:p>
            <a:pPr defTabSz="457200" fontAlgn="auto">
              <a:spcBef>
                <a:spcPts val="0"/>
              </a:spcBef>
              <a:spcAft>
                <a:spcPts val="0"/>
              </a:spcAft>
            </a:pPr>
            <a:r>
              <a:rPr lang="en-US" b="0" dirty="0" smtClean="0">
                <a:solidFill>
                  <a:srgbClr val="500000"/>
                </a:solidFill>
                <a:latin typeface="Arial"/>
              </a:rPr>
              <a:t>Table</a:t>
            </a:r>
          </a:p>
          <a:p>
            <a:pPr defTabSz="457200" fontAlgn="auto">
              <a:spcBef>
                <a:spcPts val="0"/>
              </a:spcBef>
              <a:spcAft>
                <a:spcPts val="0"/>
              </a:spcAft>
            </a:pPr>
            <a:r>
              <a:rPr lang="en-US" sz="1000" b="0" dirty="0" smtClean="0">
                <a:solidFill>
                  <a:srgbClr val="500000"/>
                </a:solidFill>
                <a:latin typeface="Arial"/>
              </a:rPr>
              <a:t>Excel</a:t>
            </a:r>
          </a:p>
        </p:txBody>
      </p:sp>
      <p:sp>
        <p:nvSpPr>
          <p:cNvPr id="101" name="TextBox 100"/>
          <p:cNvSpPr txBox="1"/>
          <p:nvPr/>
        </p:nvSpPr>
        <p:spPr>
          <a:xfrm>
            <a:off x="7254416" y="2730065"/>
            <a:ext cx="898984" cy="698935"/>
          </a:xfrm>
          <a:prstGeom prst="rect">
            <a:avLst/>
          </a:prstGeom>
          <a:noFill/>
        </p:spPr>
        <p:txBody>
          <a:bodyPr wrap="none" rtlCol="0">
            <a:normAutofit lnSpcReduction="10000"/>
          </a:bodyPr>
          <a:lstStyle/>
          <a:p>
            <a:pPr defTabSz="457200" fontAlgn="auto">
              <a:spcBef>
                <a:spcPts val="0"/>
              </a:spcBef>
              <a:spcAft>
                <a:spcPts val="0"/>
              </a:spcAft>
            </a:pPr>
            <a:r>
              <a:rPr lang="en-US" b="0" dirty="0" smtClean="0">
                <a:solidFill>
                  <a:srgbClr val="500000"/>
                </a:solidFill>
                <a:latin typeface="Arial"/>
              </a:rPr>
              <a:t>Markov</a:t>
            </a:r>
          </a:p>
          <a:p>
            <a:pPr defTabSz="457200" fontAlgn="auto">
              <a:spcBef>
                <a:spcPts val="0"/>
              </a:spcBef>
              <a:spcAft>
                <a:spcPts val="0"/>
              </a:spcAft>
            </a:pPr>
            <a:r>
              <a:rPr lang="en-US" b="0" dirty="0" smtClean="0">
                <a:solidFill>
                  <a:srgbClr val="500000"/>
                </a:solidFill>
                <a:latin typeface="Arial"/>
              </a:rPr>
              <a:t>Chains</a:t>
            </a:r>
          </a:p>
          <a:p>
            <a:pPr defTabSz="457200" fontAlgn="auto">
              <a:spcBef>
                <a:spcPts val="0"/>
              </a:spcBef>
              <a:spcAft>
                <a:spcPts val="0"/>
              </a:spcAft>
            </a:pPr>
            <a:r>
              <a:rPr lang="en-US" sz="1000" b="0" dirty="0" smtClean="0">
                <a:solidFill>
                  <a:srgbClr val="500000"/>
                </a:solidFill>
                <a:latin typeface="Arial"/>
              </a:rPr>
              <a:t>PRISM</a:t>
            </a:r>
          </a:p>
        </p:txBody>
      </p:sp>
      <p:sp>
        <p:nvSpPr>
          <p:cNvPr id="103" name="Left-Right Arrow 102"/>
          <p:cNvSpPr/>
          <p:nvPr/>
        </p:nvSpPr>
        <p:spPr bwMode="auto">
          <a:xfrm rot="5400000">
            <a:off x="2703174" y="2964615"/>
            <a:ext cx="1489502" cy="201283"/>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5" name="Left-Right Arrow 104"/>
          <p:cNvSpPr/>
          <p:nvPr/>
        </p:nvSpPr>
        <p:spPr bwMode="auto">
          <a:xfrm rot="5400000">
            <a:off x="5449284" y="2948661"/>
            <a:ext cx="1503510"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6" name="Left-Right Arrow 105"/>
          <p:cNvSpPr/>
          <p:nvPr/>
        </p:nvSpPr>
        <p:spPr bwMode="auto">
          <a:xfrm rot="5400000">
            <a:off x="6494034" y="3016887"/>
            <a:ext cx="13670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7" name="Left-Right Arrow 106"/>
          <p:cNvSpPr/>
          <p:nvPr/>
        </p:nvSpPr>
        <p:spPr bwMode="auto">
          <a:xfrm rot="5400000">
            <a:off x="2317113"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8" name="Left-Right Arrow 107"/>
          <p:cNvSpPr/>
          <p:nvPr/>
        </p:nvSpPr>
        <p:spPr bwMode="auto">
          <a:xfrm rot="5400000">
            <a:off x="3987996"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10" name="Left-Right Arrow 109"/>
          <p:cNvSpPr/>
          <p:nvPr/>
        </p:nvSpPr>
        <p:spPr bwMode="auto">
          <a:xfrm rot="5400000">
            <a:off x="6431913"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11" name="Left-Right Arrow 110"/>
          <p:cNvSpPr/>
          <p:nvPr/>
        </p:nvSpPr>
        <p:spPr bwMode="auto">
          <a:xfrm rot="5400000">
            <a:off x="7441035"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12" name="Left-Right Arrow 111"/>
          <p:cNvSpPr/>
          <p:nvPr/>
        </p:nvSpPr>
        <p:spPr bwMode="auto">
          <a:xfrm rot="5400000">
            <a:off x="7423359" y="2873487"/>
            <a:ext cx="1653853"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86" name="Left-Right Arrow 185"/>
          <p:cNvSpPr/>
          <p:nvPr/>
        </p:nvSpPr>
        <p:spPr bwMode="auto">
          <a:xfrm rot="5400000">
            <a:off x="526865"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95" name="TextBox 94"/>
          <p:cNvSpPr txBox="1"/>
          <p:nvPr/>
        </p:nvSpPr>
        <p:spPr>
          <a:xfrm>
            <a:off x="2230071" y="1163117"/>
            <a:ext cx="817929" cy="437083"/>
          </a:xfrm>
          <a:prstGeom prst="rect">
            <a:avLst/>
          </a:prstGeom>
          <a:solidFill>
            <a:srgbClr val="FFFFFF">
              <a:alpha val="0"/>
            </a:srgbClr>
          </a:solidFill>
        </p:spPr>
        <p:txBody>
          <a:bodyPr wrap="square" rtlCol="0">
            <a:noAutofit/>
          </a:bodyPr>
          <a:lstStyle/>
          <a:p>
            <a:pPr defTabSz="457200" fontAlgn="auto">
              <a:spcBef>
                <a:spcPts val="0"/>
              </a:spcBef>
              <a:spcAft>
                <a:spcPts val="0"/>
              </a:spcAft>
            </a:pPr>
            <a:r>
              <a:rPr lang="en-US" sz="1200" b="0" dirty="0" smtClean="0">
                <a:solidFill>
                  <a:srgbClr val="500000"/>
                </a:solidFill>
                <a:latin typeface="Arial"/>
              </a:rPr>
              <a:t>AADL</a:t>
            </a:r>
          </a:p>
          <a:p>
            <a:pPr defTabSz="457200" fontAlgn="auto">
              <a:spcBef>
                <a:spcPts val="0"/>
              </a:spcBef>
              <a:spcAft>
                <a:spcPts val="0"/>
              </a:spcAft>
            </a:pPr>
            <a:r>
              <a:rPr lang="en-US" sz="1200" b="0" dirty="0" smtClean="0">
                <a:solidFill>
                  <a:srgbClr val="500000"/>
                </a:solidFill>
                <a:latin typeface="Arial"/>
              </a:rPr>
              <a:t>Profile</a:t>
            </a:r>
            <a:endParaRPr lang="en-US" sz="1200" b="0" dirty="0">
              <a:solidFill>
                <a:srgbClr val="500000"/>
              </a:solidFill>
              <a:latin typeface="Arial"/>
            </a:endParaRPr>
          </a:p>
        </p:txBody>
      </p:sp>
      <p:cxnSp>
        <p:nvCxnSpPr>
          <p:cNvPr id="96" name="Straight Arrow Connector 95"/>
          <p:cNvCxnSpPr>
            <a:stCxn id="95" idx="2"/>
          </p:cNvCxnSpPr>
          <p:nvPr/>
        </p:nvCxnSpPr>
        <p:spPr>
          <a:xfrm flipH="1">
            <a:off x="2180391" y="1600200"/>
            <a:ext cx="458645" cy="275118"/>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4" name="Group 97"/>
          <p:cNvGrpSpPr/>
          <p:nvPr/>
        </p:nvGrpSpPr>
        <p:grpSpPr>
          <a:xfrm>
            <a:off x="2133600" y="1911948"/>
            <a:ext cx="1059540" cy="374052"/>
            <a:chOff x="3994952" y="1726808"/>
            <a:chExt cx="1213920" cy="374052"/>
          </a:xfrm>
        </p:grpSpPr>
        <p:sp>
          <p:nvSpPr>
            <p:cNvPr id="99" name="Left-Right Arrow 98"/>
            <p:cNvSpPr/>
            <p:nvPr/>
          </p:nvSpPr>
          <p:spPr bwMode="auto">
            <a:xfrm>
              <a:off x="3994952" y="1726808"/>
              <a:ext cx="1213920" cy="330592"/>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13" name="TextBox 112"/>
            <p:cNvSpPr txBox="1"/>
            <p:nvPr/>
          </p:nvSpPr>
          <p:spPr>
            <a:xfrm>
              <a:off x="4062251" y="1782406"/>
              <a:ext cx="1030939" cy="318454"/>
            </a:xfrm>
            <a:prstGeom prst="rect">
              <a:avLst/>
            </a:prstGeom>
            <a:noFill/>
          </p:spPr>
          <p:txBody>
            <a:bodyPr wrap="square" rtlCol="0">
              <a:normAutofit fontScale="85000" lnSpcReduction="10000"/>
            </a:bodyPr>
            <a:lstStyle/>
            <a:p>
              <a:pPr defTabSz="457200" fontAlgn="auto">
                <a:spcBef>
                  <a:spcPts val="0"/>
                </a:spcBef>
                <a:spcAft>
                  <a:spcPts val="0"/>
                </a:spcAft>
              </a:pPr>
              <a:r>
                <a:rPr lang="en-US" sz="1400" b="0" dirty="0" smtClean="0">
                  <a:solidFill>
                    <a:prstClr val="white"/>
                  </a:solidFill>
                  <a:latin typeface="Arial"/>
                </a:rPr>
                <a:t>Translator</a:t>
              </a:r>
              <a:endParaRPr lang="en-US" sz="1400" b="0" dirty="0">
                <a:solidFill>
                  <a:prstClr val="white"/>
                </a:solidFill>
                <a:latin typeface="Arial"/>
              </a:endParaRPr>
            </a:p>
          </p:txBody>
        </p:sp>
      </p:grpSp>
      <p:grpSp>
        <p:nvGrpSpPr>
          <p:cNvPr id="15" name="Group 114"/>
          <p:cNvGrpSpPr/>
          <p:nvPr/>
        </p:nvGrpSpPr>
        <p:grpSpPr>
          <a:xfrm>
            <a:off x="990600" y="1219200"/>
            <a:ext cx="1299005" cy="1200357"/>
            <a:chOff x="2853233" y="1454195"/>
            <a:chExt cx="1701705" cy="1626616"/>
          </a:xfrm>
        </p:grpSpPr>
        <p:sp>
          <p:nvSpPr>
            <p:cNvPr id="117" name="TextBox 116"/>
            <p:cNvSpPr txBox="1"/>
            <p:nvPr/>
          </p:nvSpPr>
          <p:spPr>
            <a:xfrm>
              <a:off x="2853233" y="1454195"/>
              <a:ext cx="1701705" cy="558159"/>
            </a:xfrm>
            <a:prstGeom prst="rect">
              <a:avLst/>
            </a:prstGeom>
            <a:noFill/>
          </p:spPr>
          <p:txBody>
            <a:bodyPr wrap="none" rtlCol="0">
              <a:normAutofit fontScale="55000" lnSpcReduction="20000"/>
            </a:bodyPr>
            <a:lstStyle/>
            <a:p>
              <a:pPr defTabSz="457200" fontAlgn="auto">
                <a:spcBef>
                  <a:spcPts val="0"/>
                </a:spcBef>
                <a:spcAft>
                  <a:spcPts val="0"/>
                </a:spcAft>
              </a:pPr>
              <a:r>
                <a:rPr lang="en-US" sz="2600" b="0" dirty="0" smtClean="0">
                  <a:solidFill>
                    <a:srgbClr val="500000"/>
                  </a:solidFill>
                  <a:latin typeface="Arial"/>
                </a:rPr>
                <a:t>SysML</a:t>
              </a:r>
            </a:p>
            <a:p>
              <a:pPr defTabSz="457200" fontAlgn="auto">
                <a:spcBef>
                  <a:spcPts val="0"/>
                </a:spcBef>
                <a:spcAft>
                  <a:spcPts val="0"/>
                </a:spcAft>
              </a:pPr>
              <a:r>
                <a:rPr lang="en-US" sz="1900" b="0" dirty="0" smtClean="0">
                  <a:solidFill>
                    <a:srgbClr val="500000"/>
                  </a:solidFill>
                  <a:latin typeface="Arial"/>
                </a:rPr>
                <a:t>Enterprise Architect</a:t>
              </a:r>
              <a:endParaRPr lang="en-US" sz="1900" b="0" dirty="0">
                <a:solidFill>
                  <a:srgbClr val="500000"/>
                </a:solidFill>
                <a:latin typeface="Arial"/>
              </a:endParaRPr>
            </a:p>
          </p:txBody>
        </p:sp>
        <p:pic>
          <p:nvPicPr>
            <p:cNvPr id="118" name="Picture 1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075480" y="1939476"/>
              <a:ext cx="1298718" cy="11413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94" name="Oval 93"/>
          <p:cNvSpPr/>
          <p:nvPr/>
        </p:nvSpPr>
        <p:spPr bwMode="auto">
          <a:xfrm>
            <a:off x="1640102" y="1600200"/>
            <a:ext cx="542015" cy="914400"/>
          </a:xfrm>
          <a:prstGeom prst="ellipse">
            <a:avLst/>
          </a:prstGeom>
          <a:noFill/>
          <a:ln w="38100" cap="flat" cmpd="sng" algn="ctr">
            <a:solidFill>
              <a:srgbClr val="37900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en-US" sz="2400" i="1" smtClean="0">
              <a:solidFill>
                <a:srgbClr val="500000"/>
              </a:solidFill>
            </a:endParaRPr>
          </a:p>
        </p:txBody>
      </p:sp>
      <p:grpSp>
        <p:nvGrpSpPr>
          <p:cNvPr id="16" name="Group 126"/>
          <p:cNvGrpSpPr/>
          <p:nvPr/>
        </p:nvGrpSpPr>
        <p:grpSpPr>
          <a:xfrm>
            <a:off x="6629400" y="5029200"/>
            <a:ext cx="2150755" cy="1465752"/>
            <a:chOff x="6763278" y="5087448"/>
            <a:chExt cx="2150755" cy="1465752"/>
          </a:xfrm>
        </p:grpSpPr>
        <p:sp>
          <p:nvSpPr>
            <p:cNvPr id="128" name="TextBox 127"/>
            <p:cNvSpPr txBox="1"/>
            <p:nvPr/>
          </p:nvSpPr>
          <p:spPr>
            <a:xfrm>
              <a:off x="6858000" y="6243120"/>
              <a:ext cx="1924769" cy="310080"/>
            </a:xfrm>
            <a:prstGeom prst="rect">
              <a:avLst/>
            </a:prstGeom>
            <a:noFill/>
          </p:spPr>
          <p:txBody>
            <a:bodyPr wrap="none" rtlCol="0">
              <a:normAutofit/>
            </a:bodyPr>
            <a:lstStyle/>
            <a:p>
              <a:pPr defTabSz="457200" fontAlgn="auto">
                <a:spcBef>
                  <a:spcPts val="0"/>
                </a:spcBef>
                <a:spcAft>
                  <a:spcPts val="0"/>
                </a:spcAft>
              </a:pPr>
              <a:r>
                <a:rPr lang="en-US" sz="1200" b="0" dirty="0" err="1" smtClean="0">
                  <a:solidFill>
                    <a:srgbClr val="500000"/>
                  </a:solidFill>
                  <a:latin typeface="Arial"/>
                </a:rPr>
                <a:t>Eurostep</a:t>
              </a:r>
              <a:r>
                <a:rPr lang="en-US" sz="1200" b="0" dirty="0" smtClean="0">
                  <a:solidFill>
                    <a:srgbClr val="500000"/>
                  </a:solidFill>
                  <a:latin typeface="Arial"/>
                </a:rPr>
                <a:t> Share-A-space</a:t>
              </a:r>
              <a:r>
                <a:rPr lang="en-US" sz="1200" b="0" baseline="30000" dirty="0" smtClean="0">
                  <a:solidFill>
                    <a:srgbClr val="500000"/>
                  </a:solidFill>
                  <a:latin typeface="Arial"/>
                </a:rPr>
                <a:t>®</a:t>
              </a:r>
              <a:endParaRPr lang="en-US" sz="1200" b="0" baseline="30000" dirty="0">
                <a:solidFill>
                  <a:srgbClr val="500000"/>
                </a:solidFill>
                <a:latin typeface="Arial"/>
              </a:endParaRPr>
            </a:p>
          </p:txBody>
        </p:sp>
        <p:grpSp>
          <p:nvGrpSpPr>
            <p:cNvPr id="17" name="Group 128"/>
            <p:cNvGrpSpPr/>
            <p:nvPr/>
          </p:nvGrpSpPr>
          <p:grpSpPr>
            <a:xfrm>
              <a:off x="6763278" y="5087448"/>
              <a:ext cx="2150755" cy="1160952"/>
              <a:chOff x="1708983" y="1425146"/>
              <a:chExt cx="8258732" cy="4457964"/>
            </a:xfrm>
          </p:grpSpPr>
          <p:pic>
            <p:nvPicPr>
              <p:cNvPr id="131" name="Picture 2" descr="http://desktop.ly/assets/devices/macbook_pro-1bb56f20ff27ca5fcd20f0a439ae62f9.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708983" y="1425146"/>
                <a:ext cx="8258732" cy="4457964"/>
              </a:xfrm>
              <a:prstGeom prst="rect">
                <a:avLst/>
              </a:prstGeom>
              <a:noFill/>
              <a:extLst>
                <a:ext uri="{909E8E84-426E-40DD-AFC4-6F175D3DCCD1}">
                  <a14:hiddenFill xmlns="" xmlns:a14="http://schemas.microsoft.com/office/drawing/2010/main">
                    <a:solidFill>
                      <a:srgbClr val="FFFFFF"/>
                    </a:solidFill>
                  </a14:hiddenFill>
                </a:ext>
              </a:extLst>
            </p:spPr>
          </p:pic>
          <p:sp>
            <p:nvSpPr>
              <p:cNvPr id="181" name="Rectangle 180"/>
              <p:cNvSpPr/>
              <p:nvPr/>
            </p:nvSpPr>
            <p:spPr>
              <a:xfrm>
                <a:off x="5480883" y="5310907"/>
                <a:ext cx="720156" cy="143234"/>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grpSp>
        <p:pic>
          <p:nvPicPr>
            <p:cNvPr id="130"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112778" y="5178080"/>
              <a:ext cx="1419610" cy="9586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82" name="Left-Right Arrow 181"/>
          <p:cNvSpPr/>
          <p:nvPr/>
        </p:nvSpPr>
        <p:spPr bwMode="auto">
          <a:xfrm rot="5400000">
            <a:off x="7441034" y="4697835"/>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83" name="Can 182"/>
          <p:cNvSpPr/>
          <p:nvPr/>
        </p:nvSpPr>
        <p:spPr>
          <a:xfrm>
            <a:off x="5943601" y="5306642"/>
            <a:ext cx="685799" cy="636958"/>
          </a:xfrm>
          <a:prstGeom prst="can">
            <a:avLst/>
          </a:prstGeom>
          <a:solidFill>
            <a:srgbClr val="37900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b="0" dirty="0" smtClean="0">
                <a:solidFill>
                  <a:prstClr val="white"/>
                </a:solidFill>
                <a:cs typeface="Arial" panose="020B0604020202020204" pitchFamily="34" charset="0"/>
              </a:rPr>
              <a:t>SVN</a:t>
            </a:r>
          </a:p>
        </p:txBody>
      </p:sp>
      <p:sp>
        <p:nvSpPr>
          <p:cNvPr id="187" name="Left-Right Arrow 186"/>
          <p:cNvSpPr/>
          <p:nvPr/>
        </p:nvSpPr>
        <p:spPr bwMode="auto">
          <a:xfrm rot="5400000">
            <a:off x="5928440" y="4834282"/>
            <a:ext cx="73464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pic>
        <p:nvPicPr>
          <p:cNvPr id="188" name="Picture 8" descr="./images/Content_Diagram__PLCSConceptModel__Concept_model_overview.png">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633788" y="3872269"/>
            <a:ext cx="1418452" cy="6481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02294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Software driving Complexity and Affordability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8915" y="1097280"/>
            <a:ext cx="8847888" cy="4809255"/>
          </a:xfrm>
          <a:prstGeom prst="rect">
            <a:avLst/>
          </a:prstGeom>
        </p:spPr>
      </p:pic>
      <p:sp>
        <p:nvSpPr>
          <p:cNvPr id="8" name="Date Placeholder 3"/>
          <p:cNvSpPr>
            <a:spLocks noGrp="1"/>
          </p:cNvSpPr>
          <p:nvPr>
            <p:ph type="dt" sz="half" idx="4294967295"/>
          </p:nvPr>
        </p:nvSpPr>
        <p:spPr>
          <a:xfrm>
            <a:off x="457200" y="6412050"/>
            <a:ext cx="2133600" cy="365125"/>
          </a:xfrm>
          <a:prstGeom prst="rect">
            <a:avLst/>
          </a:prstGeom>
        </p:spPr>
        <p:txBody>
          <a:bodyPr/>
          <a:lstStyle/>
          <a:p>
            <a:endParaRPr lang="en-US" dirty="0"/>
          </a:p>
        </p:txBody>
      </p:sp>
      <p:sp>
        <p:nvSpPr>
          <p:cNvPr id="12" name="Slide Number Placeholder 4"/>
          <p:cNvSpPr>
            <a:spLocks noGrp="1"/>
          </p:cNvSpPr>
          <p:nvPr>
            <p:ph type="sldNum" sz="quarter" idx="4294967295"/>
          </p:nvPr>
        </p:nvSpPr>
        <p:spPr>
          <a:xfrm>
            <a:off x="6553200" y="6412050"/>
            <a:ext cx="2133600" cy="365125"/>
          </a:xfrm>
          <a:prstGeom prst="rect">
            <a:avLst/>
          </a:prstGeom>
        </p:spPr>
        <p:txBody>
          <a:bodyPr/>
          <a:lstStyle/>
          <a:p>
            <a:fld id="{7752658E-D922-2744-8F1B-96610776A3A4}" type="slidenum">
              <a:rPr lang="en-US" smtClean="0"/>
              <a:pPr/>
              <a:t>4</a:t>
            </a:fld>
            <a:endParaRPr lang="en-US"/>
          </a:p>
        </p:txBody>
      </p:sp>
      <p:sp>
        <p:nvSpPr>
          <p:cNvPr id="14" name="Footer Placeholder 5"/>
          <p:cNvSpPr>
            <a:spLocks noGrp="1"/>
          </p:cNvSpPr>
          <p:nvPr>
            <p:ph type="ftr" sz="quarter" idx="4294967295"/>
          </p:nvPr>
        </p:nvSpPr>
        <p:spPr>
          <a:xfrm>
            <a:off x="462013" y="6412050"/>
            <a:ext cx="7784076" cy="365125"/>
          </a:xfrm>
          <a:prstGeom prst="rect">
            <a:avLst/>
          </a:prstGeom>
        </p:spPr>
        <p:txBody>
          <a:bodyPr/>
          <a:lstStyle/>
          <a:p>
            <a:endParaRPr lang="en-US" dirty="0"/>
          </a:p>
        </p:txBody>
      </p:sp>
      <p:sp>
        <p:nvSpPr>
          <p:cNvPr id="9" name="Rounded Rectangle 8"/>
          <p:cNvSpPr>
            <a:spLocks noChangeArrowheads="1"/>
          </p:cNvSpPr>
          <p:nvPr/>
        </p:nvSpPr>
        <p:spPr bwMode="auto">
          <a:xfrm>
            <a:off x="293036" y="5794375"/>
            <a:ext cx="3416300" cy="1063625"/>
          </a:xfrm>
          <a:prstGeom prst="roundRect">
            <a:avLst>
              <a:gd name="adj" fmla="val 16667"/>
            </a:avLst>
          </a:prstGeom>
          <a:solidFill>
            <a:srgbClr val="00B8FF"/>
          </a:solidFill>
          <a:ln w="9525" algn="ctr">
            <a:solidFill>
              <a:schemeClr val="tx1"/>
            </a:solidFill>
            <a:round/>
            <a:headEnd/>
            <a:tailEnd/>
          </a:ln>
        </p:spPr>
        <p:txBody>
          <a:bodyPr/>
          <a:lstStyle/>
          <a:p>
            <a:pPr defTabSz="457200">
              <a:buClr>
                <a:srgbClr val="000000"/>
              </a:buClr>
              <a:buSzPct val="100000"/>
              <a:buFont typeface="Times New Roman" pitchFamily="18" charset="0"/>
              <a:buNone/>
            </a:pPr>
            <a:r>
              <a:rPr lang="en-US" sz="1800" dirty="0" smtClean="0">
                <a:solidFill>
                  <a:srgbClr val="FFFFFF"/>
                </a:solidFill>
                <a:latin typeface="Arial Black" pitchFamily="34" charset="0"/>
                <a:cs typeface="Arial" pitchFamily="34" charset="0"/>
              </a:rPr>
              <a:t>What can significantly reduce costs making the Next Gen affordable?</a:t>
            </a:r>
          </a:p>
        </p:txBody>
      </p:sp>
    </p:spTree>
    <p:extLst>
      <p:ext uri="{BB962C8B-B14F-4D97-AF65-F5344CB8AC3E}">
        <p14:creationId xmlns:p14="http://schemas.microsoft.com/office/powerpoint/2010/main" xmlns="" val="22606823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r>
              <a:rPr lang="pt-BR" dirty="0" smtClean="0">
                <a:solidFill>
                  <a:srgbClr val="500000"/>
                </a:solidFill>
              </a:rPr>
              <a:t>26 Jan 2015</a:t>
            </a:r>
            <a:endParaRPr lang="pt-BR" dirty="0">
              <a:solidFill>
                <a:srgbClr val="500000"/>
              </a:solidFill>
            </a:endParaRPr>
          </a:p>
        </p:txBody>
      </p:sp>
      <p:sp>
        <p:nvSpPr>
          <p:cNvPr id="5" name="Footer Placeholder 4"/>
          <p:cNvSpPr>
            <a:spLocks noGrp="1"/>
          </p:cNvSpPr>
          <p:nvPr>
            <p:ph type="ftr" sz="quarter" idx="4294967295"/>
          </p:nvPr>
        </p:nvSpPr>
        <p:spPr>
          <a:xfrm>
            <a:off x="2590800" y="6411913"/>
            <a:ext cx="3962400" cy="365125"/>
          </a:xfrm>
          <a:prstGeom prst="rect">
            <a:avLst/>
          </a:prstGeom>
        </p:spPr>
        <p:txBody>
          <a:bodyPr/>
          <a:lstStyle/>
          <a:p>
            <a:r>
              <a:rPr lang="en-US" dirty="0" smtClean="0">
                <a:solidFill>
                  <a:srgbClr val="500000"/>
                </a:solidFill>
              </a:rPr>
              <a:t>Used with SAVI permission   © AVSI</a:t>
            </a:r>
          </a:p>
          <a:p>
            <a:endParaRPr lang="pt-BR" dirty="0">
              <a:solidFill>
                <a:srgbClr val="500000"/>
              </a:solidFill>
            </a:endParaRPr>
          </a:p>
        </p:txBody>
      </p:sp>
      <p:sp>
        <p:nvSpPr>
          <p:cNvPr id="6" name="Slide Number Placeholder 5"/>
          <p:cNvSpPr>
            <a:spLocks noGrp="1"/>
          </p:cNvSpPr>
          <p:nvPr>
            <p:ph type="sldNum" sz="quarter" idx="12"/>
          </p:nvPr>
        </p:nvSpPr>
        <p:spPr/>
        <p:txBody>
          <a:bodyPr/>
          <a:lstStyle/>
          <a:p>
            <a:fld id="{2A23A382-6B11-4205-BA27-09EF8C91FF80}" type="slidenum">
              <a:rPr lang="en-US" smtClean="0">
                <a:solidFill>
                  <a:srgbClr val="500000"/>
                </a:solidFill>
              </a:rPr>
              <a:pPr/>
              <a:t>40</a:t>
            </a:fld>
            <a:endParaRPr lang="en-US" dirty="0">
              <a:solidFill>
                <a:srgbClr val="500000"/>
              </a:solidFill>
            </a:endParaRPr>
          </a:p>
        </p:txBody>
      </p:sp>
      <p:sp>
        <p:nvSpPr>
          <p:cNvPr id="2" name="Title 1"/>
          <p:cNvSpPr>
            <a:spLocks noGrp="1"/>
          </p:cNvSpPr>
          <p:nvPr>
            <p:ph type="title"/>
          </p:nvPr>
        </p:nvSpPr>
        <p:spPr/>
        <p:txBody>
          <a:bodyPr/>
          <a:lstStyle/>
          <a:p>
            <a:r>
              <a:rPr lang="en-US" dirty="0" smtClean="0"/>
              <a:t>Model Vision Across Supply Chain</a:t>
            </a:r>
            <a:endParaRPr lang="en-US" dirty="0"/>
          </a:p>
        </p:txBody>
      </p:sp>
      <p:grpSp>
        <p:nvGrpSpPr>
          <p:cNvPr id="8" name="Group 121"/>
          <p:cNvGrpSpPr/>
          <p:nvPr/>
        </p:nvGrpSpPr>
        <p:grpSpPr>
          <a:xfrm>
            <a:off x="3042483" y="1295400"/>
            <a:ext cx="1034375" cy="1036594"/>
            <a:chOff x="740879" y="3889656"/>
            <a:chExt cx="1851025" cy="1488102"/>
          </a:xfrm>
        </p:grpSpPr>
        <p:pic>
          <p:nvPicPr>
            <p:cNvPr id="124"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879" y="4417321"/>
              <a:ext cx="1851025" cy="960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3" name="TextBox 122"/>
            <p:cNvSpPr txBox="1"/>
            <p:nvPr/>
          </p:nvSpPr>
          <p:spPr>
            <a:xfrm>
              <a:off x="1091936" y="3889656"/>
              <a:ext cx="1171084" cy="648474"/>
            </a:xfrm>
            <a:prstGeom prst="rect">
              <a:avLst/>
            </a:prstGeom>
            <a:noFill/>
          </p:spPr>
          <p:txBody>
            <a:bodyPr wrap="none" rtlCol="0">
              <a:noAutofit/>
            </a:bodyPr>
            <a:lstStyle/>
            <a:p>
              <a:pPr defTabSz="457200" fontAlgn="auto">
                <a:spcBef>
                  <a:spcPts val="0"/>
                </a:spcBef>
                <a:spcAft>
                  <a:spcPts val="0"/>
                </a:spcAft>
              </a:pPr>
              <a:r>
                <a:rPr lang="en-US" b="0" dirty="0" smtClean="0">
                  <a:solidFill>
                    <a:srgbClr val="500000"/>
                  </a:solidFill>
                  <a:latin typeface="Arial"/>
                </a:rPr>
                <a:t>AADL</a:t>
              </a:r>
            </a:p>
            <a:p>
              <a:pPr defTabSz="457200" fontAlgn="auto">
                <a:spcBef>
                  <a:spcPts val="0"/>
                </a:spcBef>
                <a:spcAft>
                  <a:spcPts val="0"/>
                </a:spcAft>
              </a:pPr>
              <a:r>
                <a:rPr lang="en-US" sz="1000" b="0" dirty="0" smtClean="0">
                  <a:solidFill>
                    <a:srgbClr val="500000"/>
                  </a:solidFill>
                  <a:latin typeface="Arial"/>
                </a:rPr>
                <a:t>OSATE</a:t>
              </a:r>
              <a:endParaRPr lang="en-US" sz="1000" b="0" dirty="0">
                <a:solidFill>
                  <a:srgbClr val="500000"/>
                </a:solidFill>
                <a:latin typeface="Arial"/>
              </a:endParaRPr>
            </a:p>
          </p:txBody>
        </p:sp>
      </p:grpSp>
      <p:grpSp>
        <p:nvGrpSpPr>
          <p:cNvPr id="10" name="Group 131"/>
          <p:cNvGrpSpPr/>
          <p:nvPr/>
        </p:nvGrpSpPr>
        <p:grpSpPr>
          <a:xfrm>
            <a:off x="2590800" y="5454141"/>
            <a:ext cx="1002571" cy="673718"/>
            <a:chOff x="5790373" y="416616"/>
            <a:chExt cx="1827686" cy="1041451"/>
          </a:xfrm>
        </p:grpSpPr>
        <p:pic>
          <p:nvPicPr>
            <p:cNvPr id="133"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98838" y="850262"/>
              <a:ext cx="890460" cy="6078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4" name="TextBox 133"/>
            <p:cNvSpPr txBox="1"/>
            <p:nvPr/>
          </p:nvSpPr>
          <p:spPr>
            <a:xfrm>
              <a:off x="5790373" y="416616"/>
              <a:ext cx="1827686" cy="497980"/>
            </a:xfrm>
            <a:prstGeom prst="rect">
              <a:avLst/>
            </a:prstGeom>
            <a:noFill/>
          </p:spPr>
          <p:txBody>
            <a:bodyPr wrap="none" rtlCol="0">
              <a:normAutofit lnSpcReduction="10000"/>
            </a:bodyPr>
            <a:lstStyle/>
            <a:p>
              <a:pPr defTabSz="457200" fontAlgn="auto">
                <a:spcBef>
                  <a:spcPts val="0"/>
                </a:spcBef>
                <a:spcAft>
                  <a:spcPts val="0"/>
                </a:spcAft>
              </a:pPr>
              <a:r>
                <a:rPr lang="en-US" b="0" dirty="0" smtClean="0">
                  <a:solidFill>
                    <a:srgbClr val="500000"/>
                  </a:solidFill>
                  <a:latin typeface="Arial"/>
                </a:rPr>
                <a:t>Proprietary</a:t>
              </a:r>
              <a:endParaRPr lang="en-US" sz="1050" b="0" dirty="0">
                <a:solidFill>
                  <a:srgbClr val="500000"/>
                </a:solidFill>
                <a:latin typeface="Arial"/>
              </a:endParaRPr>
            </a:p>
          </p:txBody>
        </p:sp>
      </p:grpSp>
      <p:grpSp>
        <p:nvGrpSpPr>
          <p:cNvPr id="11" name="Group 134"/>
          <p:cNvGrpSpPr/>
          <p:nvPr/>
        </p:nvGrpSpPr>
        <p:grpSpPr>
          <a:xfrm>
            <a:off x="4566483" y="990600"/>
            <a:ext cx="803260" cy="1375834"/>
            <a:chOff x="7543800" y="3495870"/>
            <a:chExt cx="1169606" cy="2570150"/>
          </a:xfrm>
        </p:grpSpPr>
        <p:grpSp>
          <p:nvGrpSpPr>
            <p:cNvPr id="12" name="Group 135"/>
            <p:cNvGrpSpPr/>
            <p:nvPr/>
          </p:nvGrpSpPr>
          <p:grpSpPr>
            <a:xfrm>
              <a:off x="7543800" y="4869176"/>
              <a:ext cx="1169606" cy="1196844"/>
              <a:chOff x="457200" y="1524000"/>
              <a:chExt cx="4438650" cy="4542020"/>
            </a:xfrm>
          </p:grpSpPr>
          <p:sp>
            <p:nvSpPr>
              <p:cNvPr id="138" name="AutoShape 21"/>
              <p:cNvSpPr>
                <a:spLocks noChangeArrowheads="1"/>
              </p:cNvSpPr>
              <p:nvPr/>
            </p:nvSpPr>
            <p:spPr bwMode="auto">
              <a:xfrm>
                <a:off x="2106613" y="3851275"/>
                <a:ext cx="823912" cy="157163"/>
              </a:xfrm>
              <a:prstGeom prst="leftRightArrow">
                <a:avLst>
                  <a:gd name="adj1" fmla="val 61111"/>
                  <a:gd name="adj2" fmla="val 85577"/>
                </a:avLst>
              </a:prstGeom>
              <a:solidFill>
                <a:srgbClr val="C0C0C0"/>
              </a:solidFill>
              <a:ln w="9525">
                <a:solidFill>
                  <a:schemeClr val="tx1"/>
                </a:solidFill>
                <a:miter lim="800000"/>
                <a:headEnd/>
                <a:tailEnd/>
              </a:ln>
            </p:spPr>
            <p:txBody>
              <a:bodyPr wrap="none" anchor="ctr"/>
              <a:lstStyle/>
              <a:p>
                <a:pPr defTabSz="457200"/>
                <a:endParaRPr lang="ko-KR" altLang="en-US" sz="1400" b="0">
                  <a:solidFill>
                    <a:srgbClr val="000000"/>
                  </a:solidFill>
                  <a:latin typeface="Arial"/>
                  <a:ea typeface="굴림" charset="-127"/>
                  <a:cs typeface="Arial" charset="0"/>
                </a:endParaRPr>
              </a:p>
            </p:txBody>
          </p:sp>
          <p:sp>
            <p:nvSpPr>
              <p:cNvPr id="139" name="AutoShape 59"/>
              <p:cNvSpPr>
                <a:spLocks noChangeArrowheads="1"/>
              </p:cNvSpPr>
              <p:nvPr/>
            </p:nvSpPr>
            <p:spPr bwMode="auto">
              <a:xfrm>
                <a:off x="1471613" y="2298700"/>
                <a:ext cx="760412" cy="596900"/>
              </a:xfrm>
              <a:prstGeom prst="can">
                <a:avLst>
                  <a:gd name="adj" fmla="val 25000"/>
                </a:avLst>
              </a:prstGeom>
              <a:solidFill>
                <a:srgbClr val="FF0000"/>
              </a:solidFill>
              <a:ln w="25400">
                <a:solidFill>
                  <a:schemeClr val="tx1"/>
                </a:solidFill>
                <a:round/>
                <a:headEnd/>
                <a:tailEnd/>
              </a:ln>
            </p:spPr>
            <p:txBody>
              <a:bodyPr wrap="none" anchor="ctr">
                <a:normAutofit fontScale="25000" lnSpcReduction="20000"/>
              </a:bodyPr>
              <a:lstStyle/>
              <a:p>
                <a:pPr algn="ctr" defTabSz="457200"/>
                <a:r>
                  <a:rPr lang="en-US" altLang="ko-KR" sz="1400" b="0" dirty="0">
                    <a:solidFill>
                      <a:srgbClr val="000000"/>
                    </a:solidFill>
                    <a:latin typeface="Arial"/>
                    <a:ea typeface="굴림" charset="-127"/>
                    <a:cs typeface="Arial" charset="0"/>
                  </a:rPr>
                  <a:t>Main</a:t>
                </a:r>
              </a:p>
              <a:p>
                <a:pPr algn="ctr" defTabSz="457200"/>
                <a:r>
                  <a:rPr lang="en-US" altLang="ko-KR" sz="1400" b="0" dirty="0">
                    <a:solidFill>
                      <a:srgbClr val="000000"/>
                    </a:solidFill>
                    <a:latin typeface="Arial"/>
                    <a:ea typeface="굴림" charset="-127"/>
                    <a:cs typeface="Arial" charset="0"/>
                  </a:rPr>
                  <a:t>Memory</a:t>
                </a:r>
              </a:p>
            </p:txBody>
          </p:sp>
          <p:sp>
            <p:nvSpPr>
              <p:cNvPr id="140" name="AutoShape 60"/>
              <p:cNvSpPr>
                <a:spLocks noChangeArrowheads="1"/>
              </p:cNvSpPr>
              <p:nvPr/>
            </p:nvSpPr>
            <p:spPr bwMode="auto">
              <a:xfrm>
                <a:off x="3563938" y="2211388"/>
                <a:ext cx="762000" cy="577850"/>
              </a:xfrm>
              <a:prstGeom prst="can">
                <a:avLst>
                  <a:gd name="adj" fmla="val 25000"/>
                </a:avLst>
              </a:prstGeom>
              <a:solidFill>
                <a:srgbClr val="FF0000"/>
              </a:solidFill>
              <a:ln w="25400">
                <a:solidFill>
                  <a:schemeClr val="tx1"/>
                </a:solidFill>
                <a:round/>
                <a:headEnd/>
                <a:tailEnd/>
              </a:ln>
            </p:spPr>
            <p:txBody>
              <a:bodyPr wrap="none" anchor="ctr">
                <a:normAutofit fontScale="25000" lnSpcReduction="20000"/>
              </a:bodyPr>
              <a:lstStyle/>
              <a:p>
                <a:pPr algn="ctr" defTabSz="457200"/>
                <a:r>
                  <a:rPr lang="en-US" altLang="ko-KR" sz="1400" b="0">
                    <a:solidFill>
                      <a:srgbClr val="000000"/>
                    </a:solidFill>
                    <a:latin typeface="Arial"/>
                    <a:ea typeface="굴림" charset="-127"/>
                    <a:cs typeface="Arial" charset="0"/>
                  </a:rPr>
                  <a:t>Local</a:t>
                </a:r>
              </a:p>
              <a:p>
                <a:pPr algn="ctr" defTabSz="457200"/>
                <a:r>
                  <a:rPr lang="en-US" altLang="ko-KR" sz="1400" b="0">
                    <a:solidFill>
                      <a:srgbClr val="000000"/>
                    </a:solidFill>
                    <a:latin typeface="Arial"/>
                    <a:ea typeface="굴림" charset="-127"/>
                    <a:cs typeface="Arial" charset="0"/>
                  </a:rPr>
                  <a:t>Memory</a:t>
                </a:r>
              </a:p>
            </p:txBody>
          </p:sp>
          <p:sp>
            <p:nvSpPr>
              <p:cNvPr id="141" name="AutoShape 68"/>
              <p:cNvSpPr>
                <a:spLocks noChangeArrowheads="1"/>
              </p:cNvSpPr>
              <p:nvPr/>
            </p:nvSpPr>
            <p:spPr bwMode="auto">
              <a:xfrm>
                <a:off x="457200" y="1524000"/>
                <a:ext cx="919163" cy="577850"/>
              </a:xfrm>
              <a:prstGeom prst="cube">
                <a:avLst>
                  <a:gd name="adj" fmla="val 25000"/>
                </a:avLst>
              </a:prstGeom>
              <a:solidFill>
                <a:srgbClr val="FF9900"/>
              </a:solidFill>
              <a:ln w="25400">
                <a:solidFill>
                  <a:schemeClr val="tx1"/>
                </a:solidFill>
                <a:miter lim="800000"/>
                <a:headEnd/>
                <a:tailEnd/>
              </a:ln>
            </p:spPr>
            <p:txBody>
              <a:bodyPr wrap="none" anchor="ctr">
                <a:normAutofit fontScale="25000" lnSpcReduction="20000"/>
              </a:bodyPr>
              <a:lstStyle/>
              <a:p>
                <a:pPr algn="ctr" defTabSz="457200"/>
                <a:r>
                  <a:rPr lang="en-US" altLang="ko-KR" sz="1400" b="0" dirty="0">
                    <a:solidFill>
                      <a:srgbClr val="000000"/>
                    </a:solidFill>
                    <a:latin typeface="Arial"/>
                    <a:ea typeface="굴림" charset="-127"/>
                    <a:cs typeface="Arial" charset="0"/>
                  </a:rPr>
                  <a:t>CPU</a:t>
                </a:r>
              </a:p>
            </p:txBody>
          </p:sp>
          <p:sp>
            <p:nvSpPr>
              <p:cNvPr id="142" name="AutoShape 71"/>
              <p:cNvSpPr>
                <a:spLocks noChangeArrowheads="1"/>
              </p:cNvSpPr>
              <p:nvPr/>
            </p:nvSpPr>
            <p:spPr bwMode="auto">
              <a:xfrm>
                <a:off x="3595688" y="3666760"/>
                <a:ext cx="1300162" cy="473075"/>
              </a:xfrm>
              <a:prstGeom prst="bevel">
                <a:avLst>
                  <a:gd name="adj" fmla="val 12500"/>
                </a:avLst>
              </a:prstGeom>
              <a:solidFill>
                <a:srgbClr val="FF9900"/>
              </a:solidFill>
              <a:ln w="25400">
                <a:solidFill>
                  <a:schemeClr val="tx1"/>
                </a:solidFill>
                <a:miter lim="800000"/>
                <a:headEnd/>
                <a:tailEnd/>
              </a:ln>
            </p:spPr>
            <p:txBody>
              <a:bodyPr wrap="none" anchor="ctr">
                <a:normAutofit fontScale="25000" lnSpcReduction="20000"/>
              </a:bodyPr>
              <a:lstStyle/>
              <a:p>
                <a:pPr algn="ctr" defTabSz="457200"/>
                <a:r>
                  <a:rPr lang="en-US" altLang="ko-KR" sz="1400" b="0" dirty="0">
                    <a:solidFill>
                      <a:srgbClr val="000000"/>
                    </a:solidFill>
                    <a:latin typeface="Arial"/>
                    <a:ea typeface="굴림" charset="-127"/>
                    <a:cs typeface="Arial" charset="0"/>
                  </a:rPr>
                  <a:t>Peripheral 1</a:t>
                </a:r>
              </a:p>
            </p:txBody>
          </p:sp>
          <p:sp>
            <p:nvSpPr>
              <p:cNvPr id="143" name="Text Box 82"/>
              <p:cNvSpPr txBox="1">
                <a:spLocks noChangeArrowheads="1"/>
              </p:cNvSpPr>
              <p:nvPr/>
            </p:nvSpPr>
            <p:spPr bwMode="auto">
              <a:xfrm>
                <a:off x="1725613" y="1535113"/>
                <a:ext cx="530225" cy="304800"/>
              </a:xfrm>
              <a:prstGeom prst="rect">
                <a:avLst/>
              </a:prstGeom>
              <a:noFill/>
              <a:ln w="9525">
                <a:noFill/>
                <a:miter lim="800000"/>
                <a:headEnd/>
                <a:tailEnd/>
              </a:ln>
            </p:spPr>
            <p:txBody>
              <a:bodyPr wrap="none">
                <a:normAutofit fontScale="25000" lnSpcReduction="20000"/>
              </a:bodyPr>
              <a:lstStyle/>
              <a:p>
                <a:pPr defTabSz="457200"/>
                <a:r>
                  <a:rPr lang="en-US" altLang="ko-KR" sz="1400" b="0" dirty="0">
                    <a:solidFill>
                      <a:srgbClr val="000000"/>
                    </a:solidFill>
                    <a:latin typeface="Arial"/>
                    <a:ea typeface="굴림" charset="-127"/>
                    <a:cs typeface="Arial" charset="0"/>
                  </a:rPr>
                  <a:t>FSB</a:t>
                </a:r>
              </a:p>
            </p:txBody>
          </p:sp>
          <p:sp>
            <p:nvSpPr>
              <p:cNvPr id="144" name="Text Box 87"/>
              <p:cNvSpPr txBox="1">
                <a:spLocks noChangeArrowheads="1"/>
              </p:cNvSpPr>
              <p:nvPr/>
            </p:nvSpPr>
            <p:spPr bwMode="auto">
              <a:xfrm>
                <a:off x="2465388" y="2238375"/>
                <a:ext cx="490537" cy="517525"/>
              </a:xfrm>
              <a:prstGeom prst="rect">
                <a:avLst/>
              </a:prstGeom>
              <a:noFill/>
              <a:ln w="9525">
                <a:noFill/>
                <a:miter lim="800000"/>
                <a:headEnd/>
                <a:tailEnd/>
              </a:ln>
            </p:spPr>
            <p:txBody>
              <a:bodyPr wrap="none">
                <a:normAutofit fontScale="25000" lnSpcReduction="20000"/>
              </a:bodyPr>
              <a:lstStyle/>
              <a:p>
                <a:pPr defTabSz="457200"/>
                <a:r>
                  <a:rPr lang="en-US" altLang="ko-KR" sz="1400" b="0" dirty="0">
                    <a:solidFill>
                      <a:srgbClr val="000000"/>
                    </a:solidFill>
                    <a:latin typeface="Arial"/>
                    <a:ea typeface="굴림" charset="-127"/>
                    <a:cs typeface="Arial" charset="0"/>
                  </a:rPr>
                  <a:t>PCI</a:t>
                </a:r>
              </a:p>
              <a:p>
                <a:pPr defTabSz="457200"/>
                <a:r>
                  <a:rPr lang="en-US" altLang="ko-KR" sz="1400" b="0" dirty="0">
                    <a:solidFill>
                      <a:srgbClr val="000000"/>
                    </a:solidFill>
                    <a:latin typeface="Arial"/>
                    <a:ea typeface="굴림" charset="-127"/>
                    <a:cs typeface="Arial" charset="0"/>
                  </a:rPr>
                  <a:t>Bus</a:t>
                </a:r>
              </a:p>
            </p:txBody>
          </p:sp>
          <p:sp>
            <p:nvSpPr>
              <p:cNvPr id="145" name="AutoShape 71"/>
              <p:cNvSpPr>
                <a:spLocks noChangeArrowheads="1"/>
              </p:cNvSpPr>
              <p:nvPr/>
            </p:nvSpPr>
            <p:spPr bwMode="auto">
              <a:xfrm>
                <a:off x="2392180" y="4267200"/>
                <a:ext cx="1300162" cy="609600"/>
              </a:xfrm>
              <a:prstGeom prst="bevel">
                <a:avLst>
                  <a:gd name="adj" fmla="val 12500"/>
                </a:avLst>
              </a:prstGeom>
              <a:solidFill>
                <a:srgbClr val="00B050"/>
              </a:solidFill>
              <a:ln w="25400">
                <a:solidFill>
                  <a:schemeClr val="tx1"/>
                </a:solidFill>
                <a:miter lim="800000"/>
                <a:headEnd/>
                <a:tailEnd/>
              </a:ln>
            </p:spPr>
            <p:txBody>
              <a:bodyPr wrap="none" anchor="ctr">
                <a:normAutofit fontScale="25000" lnSpcReduction="20000"/>
              </a:bodyPr>
              <a:lstStyle/>
              <a:p>
                <a:pPr algn="ctr" defTabSz="457200"/>
                <a:r>
                  <a:rPr lang="en-US" altLang="ko-KR" sz="1200" b="0" dirty="0" smtClean="0">
                    <a:solidFill>
                      <a:srgbClr val="000000"/>
                    </a:solidFill>
                    <a:latin typeface="Arial"/>
                    <a:ea typeface="굴림" charset="-127"/>
                    <a:cs typeface="Arial" charset="0"/>
                  </a:rPr>
                  <a:t>Network </a:t>
                </a:r>
              </a:p>
              <a:p>
                <a:pPr algn="ctr" defTabSz="457200"/>
                <a:r>
                  <a:rPr lang="en-US" altLang="ko-KR" sz="1200" b="0" dirty="0" smtClean="0">
                    <a:solidFill>
                      <a:srgbClr val="000000"/>
                    </a:solidFill>
                    <a:latin typeface="Arial"/>
                    <a:ea typeface="굴림" charset="-127"/>
                    <a:cs typeface="Arial" charset="0"/>
                  </a:rPr>
                  <a:t>Adapter</a:t>
                </a:r>
                <a:endParaRPr lang="en-US" altLang="ko-KR" sz="1200" b="0" dirty="0">
                  <a:solidFill>
                    <a:srgbClr val="000000"/>
                  </a:solidFill>
                  <a:latin typeface="Arial"/>
                  <a:ea typeface="굴림" charset="-127"/>
                  <a:cs typeface="Arial" charset="0"/>
                </a:endParaRPr>
              </a:p>
            </p:txBody>
          </p:sp>
          <p:sp>
            <p:nvSpPr>
              <p:cNvPr id="146" name="Text Box 87"/>
              <p:cNvSpPr txBox="1">
                <a:spLocks noChangeArrowheads="1"/>
              </p:cNvSpPr>
              <p:nvPr/>
            </p:nvSpPr>
            <p:spPr bwMode="auto">
              <a:xfrm>
                <a:off x="2465388" y="3370263"/>
                <a:ext cx="490537" cy="517525"/>
              </a:xfrm>
              <a:prstGeom prst="rect">
                <a:avLst/>
              </a:prstGeom>
              <a:noFill/>
              <a:ln w="9525">
                <a:noFill/>
                <a:miter lim="800000"/>
                <a:headEnd/>
                <a:tailEnd/>
              </a:ln>
            </p:spPr>
            <p:txBody>
              <a:bodyPr wrap="none">
                <a:normAutofit fontScale="25000" lnSpcReduction="20000"/>
              </a:bodyPr>
              <a:lstStyle/>
              <a:p>
                <a:pPr defTabSz="457200"/>
                <a:r>
                  <a:rPr lang="en-US" altLang="ko-KR" sz="1400" b="0" dirty="0">
                    <a:solidFill>
                      <a:srgbClr val="000000"/>
                    </a:solidFill>
                    <a:latin typeface="Arial"/>
                    <a:ea typeface="굴림" charset="-127"/>
                    <a:cs typeface="Arial" charset="0"/>
                  </a:rPr>
                  <a:t>PCI</a:t>
                </a:r>
              </a:p>
              <a:p>
                <a:pPr defTabSz="457200"/>
                <a:r>
                  <a:rPr lang="en-US" altLang="ko-KR" sz="1400" b="0" dirty="0">
                    <a:solidFill>
                      <a:srgbClr val="000000"/>
                    </a:solidFill>
                    <a:latin typeface="Arial"/>
                    <a:ea typeface="굴림" charset="-127"/>
                    <a:cs typeface="Arial" charset="0"/>
                  </a:rPr>
                  <a:t>Bus</a:t>
                </a:r>
              </a:p>
            </p:txBody>
          </p:sp>
          <p:sp>
            <p:nvSpPr>
              <p:cNvPr id="147" name="Text Box 87"/>
              <p:cNvSpPr txBox="1">
                <a:spLocks noChangeArrowheads="1"/>
              </p:cNvSpPr>
              <p:nvPr/>
            </p:nvSpPr>
            <p:spPr bwMode="auto">
              <a:xfrm>
                <a:off x="3124200" y="4953000"/>
                <a:ext cx="891591" cy="523220"/>
              </a:xfrm>
              <a:prstGeom prst="rect">
                <a:avLst/>
              </a:prstGeom>
              <a:noFill/>
              <a:ln w="9525">
                <a:noFill/>
                <a:miter lim="800000"/>
                <a:headEnd/>
                <a:tailEnd/>
              </a:ln>
            </p:spPr>
            <p:txBody>
              <a:bodyPr wrap="none">
                <a:normAutofit fontScale="25000" lnSpcReduction="20000"/>
              </a:bodyPr>
              <a:lstStyle/>
              <a:p>
                <a:pPr algn="ctr" defTabSz="457200"/>
                <a:r>
                  <a:rPr lang="en-US" altLang="ko-KR" sz="1400" b="0" dirty="0" smtClean="0">
                    <a:solidFill>
                      <a:srgbClr val="000000"/>
                    </a:solidFill>
                    <a:latin typeface="Arial"/>
                    <a:ea typeface="굴림" charset="-127"/>
                    <a:cs typeface="Arial" charset="0"/>
                  </a:rPr>
                  <a:t>Network </a:t>
                </a:r>
              </a:p>
              <a:p>
                <a:pPr algn="ctr" defTabSz="457200"/>
                <a:r>
                  <a:rPr lang="en-US" altLang="ko-KR" sz="1400" b="0" dirty="0" smtClean="0">
                    <a:solidFill>
                      <a:srgbClr val="000000"/>
                    </a:solidFill>
                    <a:latin typeface="Arial"/>
                    <a:ea typeface="굴림" charset="-127"/>
                    <a:cs typeface="Arial" charset="0"/>
                  </a:rPr>
                  <a:t>Bus</a:t>
                </a:r>
                <a:endParaRPr lang="en-US" altLang="ko-KR" sz="1400" b="0" dirty="0">
                  <a:solidFill>
                    <a:srgbClr val="000000"/>
                  </a:solidFill>
                  <a:latin typeface="Arial"/>
                  <a:ea typeface="굴림" charset="-127"/>
                  <a:cs typeface="Arial" charset="0"/>
                </a:endParaRPr>
              </a:p>
            </p:txBody>
          </p:sp>
          <p:sp>
            <p:nvSpPr>
              <p:cNvPr id="148" name="AutoShape 15"/>
              <p:cNvSpPr>
                <a:spLocks noChangeArrowheads="1"/>
              </p:cNvSpPr>
              <p:nvPr/>
            </p:nvSpPr>
            <p:spPr bwMode="auto">
              <a:xfrm>
                <a:off x="2930525" y="2085975"/>
                <a:ext cx="190500" cy="869950"/>
              </a:xfrm>
              <a:prstGeom prst="upDownArrow">
                <a:avLst>
                  <a:gd name="adj1" fmla="val 50000"/>
                  <a:gd name="adj2" fmla="val 83659"/>
                </a:avLst>
              </a:prstGeom>
              <a:solidFill>
                <a:srgbClr val="C0C0C0"/>
              </a:solidFill>
              <a:ln w="9525">
                <a:solidFill>
                  <a:schemeClr val="tx1"/>
                </a:solidFill>
                <a:miter lim="800000"/>
                <a:headEnd/>
                <a:tailEnd/>
              </a:ln>
            </p:spPr>
            <p:txBody>
              <a:bodyPr vert="eaVert" wrap="none" anchor="ctr"/>
              <a:lstStyle/>
              <a:p>
                <a:pPr defTabSz="457200"/>
                <a:endParaRPr lang="ko-KR" altLang="en-US" sz="1400" b="0">
                  <a:solidFill>
                    <a:srgbClr val="000000"/>
                  </a:solidFill>
                  <a:latin typeface="Arial"/>
                  <a:ea typeface="굴림" charset="-127"/>
                  <a:cs typeface="Arial" charset="0"/>
                </a:endParaRPr>
              </a:p>
            </p:txBody>
          </p:sp>
          <p:sp>
            <p:nvSpPr>
              <p:cNvPr id="149" name="AutoShape 16"/>
              <p:cNvSpPr>
                <a:spLocks noChangeArrowheads="1"/>
              </p:cNvSpPr>
              <p:nvPr/>
            </p:nvSpPr>
            <p:spPr bwMode="auto">
              <a:xfrm>
                <a:off x="2930525" y="3395663"/>
                <a:ext cx="190500" cy="868362"/>
              </a:xfrm>
              <a:prstGeom prst="upDownArrow">
                <a:avLst>
                  <a:gd name="adj1" fmla="val 50000"/>
                  <a:gd name="adj2" fmla="val 83506"/>
                </a:avLst>
              </a:prstGeom>
              <a:solidFill>
                <a:srgbClr val="C0C0C0"/>
              </a:solidFill>
              <a:ln w="9525">
                <a:solidFill>
                  <a:schemeClr val="tx1"/>
                </a:solidFill>
                <a:miter lim="800000"/>
                <a:headEnd/>
                <a:tailEnd/>
              </a:ln>
            </p:spPr>
            <p:txBody>
              <a:bodyPr vert="eaVert" wrap="none" anchor="ctr"/>
              <a:lstStyle/>
              <a:p>
                <a:pPr defTabSz="457200"/>
                <a:endParaRPr lang="ko-KR" altLang="en-US" sz="1400" b="0">
                  <a:solidFill>
                    <a:srgbClr val="000000"/>
                  </a:solidFill>
                  <a:latin typeface="Arial"/>
                  <a:ea typeface="굴림" charset="-127"/>
                  <a:cs typeface="Arial" charset="0"/>
                </a:endParaRPr>
              </a:p>
            </p:txBody>
          </p:sp>
          <p:sp>
            <p:nvSpPr>
              <p:cNvPr id="150" name="AutoShape 17"/>
              <p:cNvSpPr>
                <a:spLocks noChangeArrowheads="1"/>
              </p:cNvSpPr>
              <p:nvPr/>
            </p:nvSpPr>
            <p:spPr bwMode="auto">
              <a:xfrm>
                <a:off x="2865620" y="4876800"/>
                <a:ext cx="269875" cy="708025"/>
              </a:xfrm>
              <a:prstGeom prst="upDownArrow">
                <a:avLst>
                  <a:gd name="adj1" fmla="val 50000"/>
                  <a:gd name="adj2" fmla="val 83811"/>
                </a:avLst>
              </a:prstGeom>
              <a:solidFill>
                <a:srgbClr val="C0C0C0"/>
              </a:solidFill>
              <a:ln w="9525">
                <a:solidFill>
                  <a:schemeClr val="tx1"/>
                </a:solidFill>
                <a:miter lim="800000"/>
                <a:headEnd/>
                <a:tailEnd/>
              </a:ln>
            </p:spPr>
            <p:txBody>
              <a:bodyPr vert="eaVert" wrap="none" anchor="ctr"/>
              <a:lstStyle/>
              <a:p>
                <a:pPr defTabSz="457200"/>
                <a:endParaRPr lang="ko-KR" altLang="en-US" sz="1400" b="0">
                  <a:solidFill>
                    <a:srgbClr val="000000"/>
                  </a:solidFill>
                  <a:latin typeface="Arial"/>
                  <a:ea typeface="굴림" charset="-127"/>
                  <a:cs typeface="Arial" charset="0"/>
                </a:endParaRPr>
              </a:p>
            </p:txBody>
          </p:sp>
          <p:sp>
            <p:nvSpPr>
              <p:cNvPr id="151" name="AutoShape 18"/>
              <p:cNvSpPr>
                <a:spLocks noChangeArrowheads="1"/>
              </p:cNvSpPr>
              <p:nvPr/>
            </p:nvSpPr>
            <p:spPr bwMode="auto">
              <a:xfrm>
                <a:off x="1916113" y="1901825"/>
                <a:ext cx="190500" cy="368300"/>
              </a:xfrm>
              <a:prstGeom prst="upDownArrow">
                <a:avLst>
                  <a:gd name="adj1" fmla="val 50000"/>
                  <a:gd name="adj2" fmla="val 35418"/>
                </a:avLst>
              </a:prstGeom>
              <a:solidFill>
                <a:srgbClr val="C0C0C0"/>
              </a:solidFill>
              <a:ln w="9525">
                <a:solidFill>
                  <a:schemeClr val="tx1"/>
                </a:solidFill>
                <a:miter lim="800000"/>
                <a:headEnd/>
                <a:tailEnd/>
              </a:ln>
            </p:spPr>
            <p:txBody>
              <a:bodyPr vert="eaVert" wrap="none" anchor="ctr"/>
              <a:lstStyle/>
              <a:p>
                <a:pPr defTabSz="457200"/>
                <a:endParaRPr lang="ko-KR" altLang="en-US" sz="1400" b="0">
                  <a:solidFill>
                    <a:srgbClr val="000000"/>
                  </a:solidFill>
                  <a:latin typeface="Arial"/>
                  <a:ea typeface="굴림" charset="-127"/>
                  <a:cs typeface="Arial" charset="0"/>
                </a:endParaRPr>
              </a:p>
            </p:txBody>
          </p:sp>
          <p:sp>
            <p:nvSpPr>
              <p:cNvPr id="152" name="AutoShape 19"/>
              <p:cNvSpPr>
                <a:spLocks noChangeArrowheads="1"/>
              </p:cNvSpPr>
              <p:nvPr/>
            </p:nvSpPr>
            <p:spPr bwMode="auto">
              <a:xfrm>
                <a:off x="1408113" y="1735138"/>
                <a:ext cx="1141412" cy="157162"/>
              </a:xfrm>
              <a:prstGeom prst="leftRightArrow">
                <a:avLst>
                  <a:gd name="adj1" fmla="val 61111"/>
                  <a:gd name="adj2" fmla="val 85975"/>
                </a:avLst>
              </a:prstGeom>
              <a:solidFill>
                <a:srgbClr val="C0C0C0"/>
              </a:solidFill>
              <a:ln w="9525">
                <a:solidFill>
                  <a:schemeClr val="tx1"/>
                </a:solidFill>
                <a:miter lim="800000"/>
                <a:headEnd/>
                <a:tailEnd/>
              </a:ln>
            </p:spPr>
            <p:txBody>
              <a:bodyPr wrap="none" anchor="ctr"/>
              <a:lstStyle/>
              <a:p>
                <a:pPr defTabSz="457200"/>
                <a:endParaRPr lang="ko-KR" altLang="en-US" sz="1400" b="0">
                  <a:solidFill>
                    <a:srgbClr val="000000"/>
                  </a:solidFill>
                  <a:latin typeface="Arial"/>
                  <a:ea typeface="굴림" charset="-127"/>
                  <a:cs typeface="Arial" charset="0"/>
                </a:endParaRPr>
              </a:p>
            </p:txBody>
          </p:sp>
          <p:sp>
            <p:nvSpPr>
              <p:cNvPr id="153" name="AutoShape 20"/>
              <p:cNvSpPr>
                <a:spLocks noChangeArrowheads="1"/>
              </p:cNvSpPr>
              <p:nvPr/>
            </p:nvSpPr>
            <p:spPr bwMode="auto">
              <a:xfrm>
                <a:off x="3098800" y="2473325"/>
                <a:ext cx="444500" cy="157163"/>
              </a:xfrm>
              <a:prstGeom prst="leftRightArrow">
                <a:avLst>
                  <a:gd name="adj1" fmla="val 61111"/>
                  <a:gd name="adj2" fmla="val 46169"/>
                </a:avLst>
              </a:prstGeom>
              <a:solidFill>
                <a:srgbClr val="C0C0C0"/>
              </a:solidFill>
              <a:ln w="9525">
                <a:solidFill>
                  <a:schemeClr val="tx1"/>
                </a:solidFill>
                <a:miter lim="800000"/>
                <a:headEnd/>
                <a:tailEnd/>
              </a:ln>
            </p:spPr>
            <p:txBody>
              <a:bodyPr wrap="none" anchor="ctr"/>
              <a:lstStyle/>
              <a:p>
                <a:pPr defTabSz="457200"/>
                <a:endParaRPr lang="ko-KR" altLang="en-US" sz="1400" b="0">
                  <a:solidFill>
                    <a:srgbClr val="000000"/>
                  </a:solidFill>
                  <a:latin typeface="Arial"/>
                  <a:ea typeface="굴림" charset="-127"/>
                  <a:cs typeface="Arial" charset="0"/>
                </a:endParaRPr>
              </a:p>
            </p:txBody>
          </p:sp>
          <p:sp>
            <p:nvSpPr>
              <p:cNvPr id="154" name="AutoShape 21"/>
              <p:cNvSpPr>
                <a:spLocks noChangeArrowheads="1"/>
              </p:cNvSpPr>
              <p:nvPr/>
            </p:nvSpPr>
            <p:spPr bwMode="auto">
              <a:xfrm>
                <a:off x="3121025" y="3836467"/>
                <a:ext cx="442913" cy="157163"/>
              </a:xfrm>
              <a:prstGeom prst="leftRightArrow">
                <a:avLst>
                  <a:gd name="adj1" fmla="val 61111"/>
                  <a:gd name="adj2" fmla="val 46004"/>
                </a:avLst>
              </a:prstGeom>
              <a:solidFill>
                <a:srgbClr val="C0C0C0"/>
              </a:solidFill>
              <a:ln w="9525">
                <a:solidFill>
                  <a:schemeClr val="tx1"/>
                </a:solidFill>
                <a:miter lim="800000"/>
                <a:headEnd/>
                <a:tailEnd/>
              </a:ln>
            </p:spPr>
            <p:txBody>
              <a:bodyPr wrap="none" anchor="ctr"/>
              <a:lstStyle/>
              <a:p>
                <a:pPr defTabSz="457200"/>
                <a:endParaRPr lang="ko-KR" altLang="en-US" sz="1400" b="0">
                  <a:solidFill>
                    <a:srgbClr val="000000"/>
                  </a:solidFill>
                  <a:latin typeface="Arial"/>
                  <a:ea typeface="굴림" charset="-127"/>
                  <a:cs typeface="Arial" charset="0"/>
                </a:endParaRPr>
              </a:p>
            </p:txBody>
          </p:sp>
          <p:sp>
            <p:nvSpPr>
              <p:cNvPr id="155" name="AutoShape 16"/>
              <p:cNvSpPr>
                <a:spLocks noChangeArrowheads="1"/>
              </p:cNvSpPr>
              <p:nvPr/>
            </p:nvSpPr>
            <p:spPr bwMode="auto">
              <a:xfrm>
                <a:off x="1555750" y="4184650"/>
                <a:ext cx="233363" cy="561975"/>
              </a:xfrm>
              <a:prstGeom prst="upDownArrow">
                <a:avLst>
                  <a:gd name="adj1" fmla="val 50000"/>
                  <a:gd name="adj2" fmla="val 44116"/>
                </a:avLst>
              </a:prstGeom>
              <a:solidFill>
                <a:srgbClr val="C0C0C0"/>
              </a:solidFill>
              <a:ln w="9525">
                <a:solidFill>
                  <a:schemeClr val="tx1"/>
                </a:solidFill>
                <a:miter lim="800000"/>
                <a:headEnd/>
                <a:tailEnd/>
              </a:ln>
            </p:spPr>
            <p:txBody>
              <a:bodyPr vert="eaVert" wrap="none" anchor="ctr"/>
              <a:lstStyle/>
              <a:p>
                <a:pPr defTabSz="457200"/>
                <a:endParaRPr lang="ko-KR" altLang="en-US" sz="1400" b="0">
                  <a:solidFill>
                    <a:srgbClr val="000000"/>
                  </a:solidFill>
                  <a:latin typeface="Arial"/>
                  <a:ea typeface="굴림" charset="-127"/>
                  <a:cs typeface="Arial" charset="0"/>
                </a:endParaRPr>
              </a:p>
            </p:txBody>
          </p:sp>
          <p:sp>
            <p:nvSpPr>
              <p:cNvPr id="156" name="AutoShape 71"/>
              <p:cNvSpPr>
                <a:spLocks noChangeArrowheads="1"/>
              </p:cNvSpPr>
              <p:nvPr/>
            </p:nvSpPr>
            <p:spPr bwMode="auto">
              <a:xfrm>
                <a:off x="974725" y="4783138"/>
                <a:ext cx="1268413" cy="474662"/>
              </a:xfrm>
              <a:prstGeom prst="bevel">
                <a:avLst>
                  <a:gd name="adj" fmla="val 12500"/>
                </a:avLst>
              </a:prstGeom>
              <a:solidFill>
                <a:srgbClr val="FF9900"/>
              </a:solidFill>
              <a:ln w="25400">
                <a:solidFill>
                  <a:schemeClr val="tx1"/>
                </a:solidFill>
                <a:miter lim="800000"/>
                <a:headEnd/>
                <a:tailEnd/>
              </a:ln>
            </p:spPr>
            <p:txBody>
              <a:bodyPr wrap="none" anchor="ctr">
                <a:normAutofit fontScale="25000" lnSpcReduction="20000"/>
              </a:bodyPr>
              <a:lstStyle/>
              <a:p>
                <a:pPr algn="ctr" defTabSz="457200"/>
                <a:r>
                  <a:rPr lang="en-US" altLang="ko-KR" sz="1400" b="0" dirty="0">
                    <a:solidFill>
                      <a:srgbClr val="000000"/>
                    </a:solidFill>
                    <a:latin typeface="Arial"/>
                    <a:ea typeface="굴림" charset="-127"/>
                    <a:cs typeface="Arial" charset="0"/>
                  </a:rPr>
                  <a:t>Peripheral </a:t>
                </a:r>
                <a:r>
                  <a:rPr lang="en-US" altLang="ko-KR" sz="1400" b="0" dirty="0" smtClean="0">
                    <a:solidFill>
                      <a:srgbClr val="000000"/>
                    </a:solidFill>
                    <a:latin typeface="Arial"/>
                    <a:ea typeface="굴림" charset="-127"/>
                    <a:cs typeface="Arial" charset="0"/>
                  </a:rPr>
                  <a:t>2</a:t>
                </a:r>
                <a:endParaRPr lang="en-US" altLang="ko-KR" sz="1400" b="0" dirty="0">
                  <a:solidFill>
                    <a:srgbClr val="000000"/>
                  </a:solidFill>
                  <a:latin typeface="Arial"/>
                  <a:ea typeface="굴림" charset="-127"/>
                  <a:cs typeface="Arial" charset="0"/>
                </a:endParaRPr>
              </a:p>
            </p:txBody>
          </p:sp>
          <p:sp>
            <p:nvSpPr>
              <p:cNvPr id="157" name="AutoShape 71"/>
              <p:cNvSpPr>
                <a:spLocks noChangeArrowheads="1"/>
              </p:cNvSpPr>
              <p:nvPr/>
            </p:nvSpPr>
            <p:spPr bwMode="auto">
              <a:xfrm>
                <a:off x="2587625" y="1566863"/>
                <a:ext cx="889000" cy="498475"/>
              </a:xfrm>
              <a:prstGeom prst="bevel">
                <a:avLst>
                  <a:gd name="adj" fmla="val 12500"/>
                </a:avLst>
              </a:prstGeom>
              <a:solidFill>
                <a:schemeClr val="accent1"/>
              </a:solidFill>
              <a:ln w="25400">
                <a:solidFill>
                  <a:schemeClr val="tx1"/>
                </a:solidFill>
                <a:miter lim="800000"/>
                <a:headEnd/>
                <a:tailEnd/>
              </a:ln>
            </p:spPr>
            <p:txBody>
              <a:bodyPr wrap="none" anchor="ctr">
                <a:normAutofit fontScale="25000" lnSpcReduction="20000"/>
              </a:bodyPr>
              <a:lstStyle/>
              <a:p>
                <a:pPr algn="ctr" defTabSz="457200">
                  <a:defRPr/>
                </a:pPr>
                <a:r>
                  <a:rPr lang="en-US" altLang="ko-KR" sz="1050" b="0" dirty="0">
                    <a:solidFill>
                      <a:srgbClr val="000000"/>
                    </a:solidFill>
                    <a:latin typeface="Arial"/>
                    <a:ea typeface="굴림" pitchFamily="50" charset="-127"/>
                  </a:rPr>
                  <a:t>Host</a:t>
                </a:r>
              </a:p>
              <a:p>
                <a:pPr algn="ctr" defTabSz="457200">
                  <a:defRPr/>
                </a:pPr>
                <a:r>
                  <a:rPr lang="en-US" altLang="ko-KR" sz="1050" b="0" dirty="0">
                    <a:solidFill>
                      <a:srgbClr val="000000"/>
                    </a:solidFill>
                    <a:latin typeface="Arial"/>
                    <a:ea typeface="굴림" pitchFamily="50" charset="-127"/>
                  </a:rPr>
                  <a:t>Bridge</a:t>
                </a:r>
              </a:p>
            </p:txBody>
          </p:sp>
          <p:sp>
            <p:nvSpPr>
              <p:cNvPr id="158" name="AutoShape 71"/>
              <p:cNvSpPr>
                <a:spLocks noChangeArrowheads="1"/>
              </p:cNvSpPr>
              <p:nvPr/>
            </p:nvSpPr>
            <p:spPr bwMode="auto">
              <a:xfrm>
                <a:off x="2578100" y="2960688"/>
                <a:ext cx="900113" cy="431800"/>
              </a:xfrm>
              <a:prstGeom prst="bevel">
                <a:avLst>
                  <a:gd name="adj" fmla="val 12500"/>
                </a:avLst>
              </a:prstGeom>
              <a:solidFill>
                <a:schemeClr val="accent1"/>
              </a:solidFill>
              <a:ln w="25400">
                <a:solidFill>
                  <a:schemeClr val="tx1"/>
                </a:solidFill>
                <a:miter lim="800000"/>
                <a:headEnd/>
                <a:tailEnd/>
              </a:ln>
            </p:spPr>
            <p:txBody>
              <a:bodyPr wrap="none" anchor="ctr">
                <a:normAutofit fontScale="25000" lnSpcReduction="20000"/>
              </a:bodyPr>
              <a:lstStyle/>
              <a:p>
                <a:pPr algn="ctr" defTabSz="457200">
                  <a:defRPr/>
                </a:pPr>
                <a:r>
                  <a:rPr lang="en-US" altLang="ko-KR" sz="1050" b="0" dirty="0">
                    <a:solidFill>
                      <a:srgbClr val="000000"/>
                    </a:solidFill>
                    <a:latin typeface="Arial"/>
                    <a:ea typeface="굴림" pitchFamily="50" charset="-127"/>
                  </a:rPr>
                  <a:t>Bridge 1</a:t>
                </a:r>
              </a:p>
            </p:txBody>
          </p:sp>
          <p:sp>
            <p:nvSpPr>
              <p:cNvPr id="159" name="AutoShape 71"/>
              <p:cNvSpPr>
                <a:spLocks noChangeArrowheads="1"/>
              </p:cNvSpPr>
              <p:nvPr/>
            </p:nvSpPr>
            <p:spPr bwMode="auto">
              <a:xfrm>
                <a:off x="1219198" y="3741739"/>
                <a:ext cx="900114" cy="431801"/>
              </a:xfrm>
              <a:prstGeom prst="bevel">
                <a:avLst>
                  <a:gd name="adj" fmla="val 12500"/>
                </a:avLst>
              </a:prstGeom>
              <a:solidFill>
                <a:schemeClr val="accent1"/>
              </a:solidFill>
              <a:ln w="25400">
                <a:solidFill>
                  <a:schemeClr val="tx1"/>
                </a:solidFill>
                <a:miter lim="800000"/>
                <a:headEnd/>
                <a:tailEnd/>
              </a:ln>
            </p:spPr>
            <p:txBody>
              <a:bodyPr wrap="none" anchor="ctr">
                <a:normAutofit fontScale="25000" lnSpcReduction="20000"/>
              </a:bodyPr>
              <a:lstStyle/>
              <a:p>
                <a:pPr algn="ctr" defTabSz="457200">
                  <a:defRPr/>
                </a:pPr>
                <a:r>
                  <a:rPr lang="en-US" altLang="ko-KR" sz="1050" b="0" dirty="0">
                    <a:solidFill>
                      <a:srgbClr val="000000"/>
                    </a:solidFill>
                    <a:latin typeface="Arial"/>
                    <a:ea typeface="굴림" pitchFamily="50" charset="-127"/>
                  </a:rPr>
                  <a:t>Bridge </a:t>
                </a:r>
                <a:r>
                  <a:rPr lang="en-US" altLang="ko-KR" sz="1050" b="0" dirty="0" smtClean="0">
                    <a:solidFill>
                      <a:srgbClr val="000000"/>
                    </a:solidFill>
                    <a:latin typeface="Arial"/>
                    <a:ea typeface="굴림" pitchFamily="50" charset="-127"/>
                  </a:rPr>
                  <a:t>2</a:t>
                </a:r>
                <a:endParaRPr lang="en-US" altLang="ko-KR" sz="1050" b="0" dirty="0">
                  <a:solidFill>
                    <a:srgbClr val="000000"/>
                  </a:solidFill>
                  <a:latin typeface="Arial"/>
                  <a:ea typeface="굴림" pitchFamily="50" charset="-127"/>
                </a:endParaRPr>
              </a:p>
            </p:txBody>
          </p:sp>
          <p:sp>
            <p:nvSpPr>
              <p:cNvPr id="160" name="모서리가 둥근 직사각형 33"/>
              <p:cNvSpPr/>
              <p:nvPr/>
            </p:nvSpPr>
            <p:spPr bwMode="auto">
              <a:xfrm>
                <a:off x="2362200" y="5608820"/>
                <a:ext cx="1295400" cy="457200"/>
              </a:xfrm>
              <a:prstGeom prst="round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25000" lnSpcReduction="20000"/>
              </a:bodyPr>
              <a:lstStyle/>
              <a:p>
                <a:pPr algn="ctr"/>
                <a:r>
                  <a:rPr lang="en-US" sz="1800" b="0" dirty="0" smtClean="0">
                    <a:solidFill>
                      <a:prstClr val="white"/>
                    </a:solidFill>
                    <a:latin typeface="Arial" pitchFamily="34" charset="0"/>
                  </a:rPr>
                  <a:t>Switch</a:t>
                </a:r>
              </a:p>
            </p:txBody>
          </p:sp>
        </p:grpSp>
        <p:sp>
          <p:nvSpPr>
            <p:cNvPr id="137" name="TextBox 136"/>
            <p:cNvSpPr txBox="1"/>
            <p:nvPr/>
          </p:nvSpPr>
          <p:spPr>
            <a:xfrm>
              <a:off x="7567059" y="3495870"/>
              <a:ext cx="1011814" cy="400112"/>
            </a:xfrm>
            <a:prstGeom prst="rect">
              <a:avLst/>
            </a:prstGeom>
            <a:noFill/>
          </p:spPr>
          <p:txBody>
            <a:bodyPr wrap="none" rtlCol="0">
              <a:noAutofit/>
            </a:bodyPr>
            <a:lstStyle/>
            <a:p>
              <a:pPr defTabSz="457200" fontAlgn="auto">
                <a:spcBef>
                  <a:spcPts val="0"/>
                </a:spcBef>
                <a:spcAft>
                  <a:spcPts val="0"/>
                </a:spcAft>
              </a:pPr>
              <a:r>
                <a:rPr lang="en-US" b="0" dirty="0" smtClean="0">
                  <a:solidFill>
                    <a:srgbClr val="500000"/>
                  </a:solidFill>
                  <a:latin typeface="Arial"/>
                </a:rPr>
                <a:t>RTES</a:t>
              </a:r>
            </a:p>
            <a:p>
              <a:pPr defTabSz="457200" fontAlgn="auto">
                <a:spcBef>
                  <a:spcPts val="0"/>
                </a:spcBef>
                <a:spcAft>
                  <a:spcPts val="0"/>
                </a:spcAft>
              </a:pPr>
              <a:r>
                <a:rPr lang="en-US" b="0" dirty="0" smtClean="0">
                  <a:solidFill>
                    <a:srgbClr val="500000"/>
                  </a:solidFill>
                  <a:latin typeface="Arial"/>
                </a:rPr>
                <a:t> Analysis</a:t>
              </a:r>
            </a:p>
            <a:p>
              <a:pPr defTabSz="457200" fontAlgn="auto">
                <a:spcBef>
                  <a:spcPts val="0"/>
                </a:spcBef>
                <a:spcAft>
                  <a:spcPts val="0"/>
                </a:spcAft>
              </a:pPr>
              <a:r>
                <a:rPr lang="en-US" sz="1000" b="0" dirty="0" smtClean="0">
                  <a:solidFill>
                    <a:srgbClr val="500000"/>
                  </a:solidFill>
                  <a:latin typeface="Arial"/>
                </a:rPr>
                <a:t>ASIIST</a:t>
              </a:r>
              <a:endParaRPr lang="en-US" sz="1000" b="0" dirty="0">
                <a:solidFill>
                  <a:srgbClr val="500000"/>
                </a:solidFill>
                <a:latin typeface="Arial"/>
              </a:endParaRPr>
            </a:p>
          </p:txBody>
        </p:sp>
      </p:grpSp>
      <p:grpSp>
        <p:nvGrpSpPr>
          <p:cNvPr id="13" name="Group 160"/>
          <p:cNvGrpSpPr/>
          <p:nvPr/>
        </p:nvGrpSpPr>
        <p:grpSpPr>
          <a:xfrm>
            <a:off x="3652083" y="2354225"/>
            <a:ext cx="1119796" cy="998575"/>
            <a:chOff x="3727906" y="4335059"/>
            <a:chExt cx="1826989" cy="1610487"/>
          </a:xfrm>
        </p:grpSpPr>
        <p:pic>
          <p:nvPicPr>
            <p:cNvPr id="16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33288" y="5441105"/>
              <a:ext cx="1427984" cy="5044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3" name="TextBox 162"/>
            <p:cNvSpPr txBox="1"/>
            <p:nvPr/>
          </p:nvSpPr>
          <p:spPr>
            <a:xfrm>
              <a:off x="3727906" y="4335059"/>
              <a:ext cx="1826989" cy="1103175"/>
            </a:xfrm>
            <a:prstGeom prst="rect">
              <a:avLst/>
            </a:prstGeom>
            <a:noFill/>
          </p:spPr>
          <p:txBody>
            <a:bodyPr wrap="none" rtlCol="0">
              <a:noAutofit/>
            </a:bodyPr>
            <a:lstStyle/>
            <a:p>
              <a:pPr defTabSz="457200" fontAlgn="auto">
                <a:spcBef>
                  <a:spcPts val="0"/>
                </a:spcBef>
                <a:spcAft>
                  <a:spcPts val="0"/>
                </a:spcAft>
              </a:pPr>
              <a:r>
                <a:rPr lang="en-US" b="0" dirty="0" smtClean="0">
                  <a:solidFill>
                    <a:srgbClr val="500000"/>
                  </a:solidFill>
                  <a:latin typeface="Arial"/>
                </a:rPr>
                <a:t>Constraint</a:t>
              </a:r>
            </a:p>
            <a:p>
              <a:pPr defTabSz="457200" fontAlgn="auto">
                <a:spcBef>
                  <a:spcPts val="0"/>
                </a:spcBef>
                <a:spcAft>
                  <a:spcPts val="0"/>
                </a:spcAft>
              </a:pPr>
              <a:r>
                <a:rPr lang="en-US" b="0" dirty="0" smtClean="0">
                  <a:solidFill>
                    <a:srgbClr val="500000"/>
                  </a:solidFill>
                  <a:latin typeface="Arial"/>
                </a:rPr>
                <a:t>Analysis</a:t>
              </a:r>
            </a:p>
            <a:p>
              <a:pPr defTabSz="457200" fontAlgn="auto">
                <a:spcBef>
                  <a:spcPts val="0"/>
                </a:spcBef>
                <a:spcAft>
                  <a:spcPts val="0"/>
                </a:spcAft>
              </a:pPr>
              <a:r>
                <a:rPr lang="en-US" sz="1000" b="0" dirty="0" smtClean="0">
                  <a:solidFill>
                    <a:srgbClr val="500000"/>
                  </a:solidFill>
                  <a:latin typeface="Arial"/>
                </a:rPr>
                <a:t>LUTE</a:t>
              </a:r>
            </a:p>
          </p:txBody>
        </p:sp>
      </p:grpSp>
      <p:grpSp>
        <p:nvGrpSpPr>
          <p:cNvPr id="14" name="Group 163"/>
          <p:cNvGrpSpPr/>
          <p:nvPr/>
        </p:nvGrpSpPr>
        <p:grpSpPr>
          <a:xfrm>
            <a:off x="1295400" y="5382911"/>
            <a:ext cx="918108" cy="924107"/>
            <a:chOff x="7764208" y="590026"/>
            <a:chExt cx="1245826" cy="1253965"/>
          </a:xfrm>
        </p:grpSpPr>
        <p:pic>
          <p:nvPicPr>
            <p:cNvPr id="165" name="Picture 4" descr="SCADE Sytem Produc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764208" y="990600"/>
              <a:ext cx="1245826" cy="853391"/>
            </a:xfrm>
            <a:prstGeom prst="rect">
              <a:avLst/>
            </a:prstGeom>
            <a:noFill/>
            <a:extLst>
              <a:ext uri="{909E8E84-426E-40DD-AFC4-6F175D3DCCD1}">
                <a14:hiddenFill xmlns="" xmlns:a14="http://schemas.microsoft.com/office/drawing/2010/main">
                  <a:solidFill>
                    <a:srgbClr val="FFFFFF"/>
                  </a:solidFill>
                </a14:hiddenFill>
              </a:ext>
            </a:extLst>
          </p:spPr>
        </p:pic>
        <p:sp>
          <p:nvSpPr>
            <p:cNvPr id="166" name="TextBox 165"/>
            <p:cNvSpPr txBox="1"/>
            <p:nvPr/>
          </p:nvSpPr>
          <p:spPr>
            <a:xfrm>
              <a:off x="7844344" y="590026"/>
              <a:ext cx="1085555" cy="400111"/>
            </a:xfrm>
            <a:prstGeom prst="rect">
              <a:avLst/>
            </a:prstGeom>
            <a:noFill/>
          </p:spPr>
          <p:txBody>
            <a:bodyPr wrap="none" rtlCol="0">
              <a:normAutofit fontScale="77500" lnSpcReduction="20000"/>
            </a:bodyPr>
            <a:lstStyle/>
            <a:p>
              <a:pPr defTabSz="457200" fontAlgn="auto">
                <a:spcBef>
                  <a:spcPts val="0"/>
                </a:spcBef>
                <a:spcAft>
                  <a:spcPts val="0"/>
                </a:spcAft>
              </a:pPr>
              <a:r>
                <a:rPr lang="en-US" sz="2000" b="0" dirty="0" smtClean="0">
                  <a:solidFill>
                    <a:srgbClr val="500000"/>
                  </a:solidFill>
                  <a:latin typeface="Arial"/>
                </a:rPr>
                <a:t>SCADE</a:t>
              </a:r>
              <a:endParaRPr lang="en-US" sz="1200" b="0" dirty="0">
                <a:solidFill>
                  <a:srgbClr val="500000"/>
                </a:solidFill>
                <a:latin typeface="Arial"/>
              </a:endParaRPr>
            </a:p>
          </p:txBody>
        </p:sp>
      </p:grpSp>
      <p:grpSp>
        <p:nvGrpSpPr>
          <p:cNvPr id="15" name="Group 9"/>
          <p:cNvGrpSpPr/>
          <p:nvPr/>
        </p:nvGrpSpPr>
        <p:grpSpPr>
          <a:xfrm>
            <a:off x="624001" y="3830127"/>
            <a:ext cx="7910400" cy="733247"/>
            <a:chOff x="624001" y="3835021"/>
            <a:chExt cx="7910400" cy="965578"/>
          </a:xfrm>
        </p:grpSpPr>
        <p:sp>
          <p:nvSpPr>
            <p:cNvPr id="9" name="Rectangle 8"/>
            <p:cNvSpPr/>
            <p:nvPr/>
          </p:nvSpPr>
          <p:spPr>
            <a:xfrm>
              <a:off x="624001" y="3835021"/>
              <a:ext cx="7910400" cy="965578"/>
            </a:xfrm>
            <a:prstGeom prst="rect">
              <a:avLst/>
            </a:prstGeom>
            <a:solidFill>
              <a:schemeClr val="tx2">
                <a:lumMod val="20000"/>
                <a:lumOff val="80000"/>
              </a:schemeClr>
            </a:solid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grpSp>
          <p:nvGrpSpPr>
            <p:cNvPr id="16" name="Group 166"/>
            <p:cNvGrpSpPr/>
            <p:nvPr/>
          </p:nvGrpSpPr>
          <p:grpSpPr>
            <a:xfrm>
              <a:off x="1828799" y="3890516"/>
              <a:ext cx="5223441" cy="877596"/>
              <a:chOff x="-2879019" y="4234755"/>
              <a:chExt cx="6560649" cy="1102263"/>
            </a:xfrm>
          </p:grpSpPr>
          <p:sp>
            <p:nvSpPr>
              <p:cNvPr id="168" name="TextBox 167"/>
              <p:cNvSpPr txBox="1"/>
              <p:nvPr/>
            </p:nvSpPr>
            <p:spPr>
              <a:xfrm>
                <a:off x="-2879019" y="4255665"/>
                <a:ext cx="4689659" cy="1081353"/>
              </a:xfrm>
              <a:prstGeom prst="rect">
                <a:avLst/>
              </a:prstGeom>
              <a:noFill/>
            </p:spPr>
            <p:txBody>
              <a:bodyPr wrap="none" rtlCol="0">
                <a:normAutofit/>
              </a:bodyPr>
              <a:lstStyle/>
              <a:p>
                <a:pPr defTabSz="457200" fontAlgn="auto">
                  <a:spcBef>
                    <a:spcPts val="0"/>
                  </a:spcBef>
                  <a:spcAft>
                    <a:spcPts val="0"/>
                  </a:spcAft>
                </a:pPr>
                <a:r>
                  <a:rPr lang="en-US" b="0" dirty="0" smtClean="0">
                    <a:solidFill>
                      <a:srgbClr val="500000"/>
                    </a:solidFill>
                    <a:latin typeface="Arial"/>
                  </a:rPr>
                  <a:t>SAVI MR/DEL</a:t>
                </a:r>
              </a:p>
              <a:p>
                <a:pPr defTabSz="457200" fontAlgn="auto">
                  <a:spcBef>
                    <a:spcPts val="0"/>
                  </a:spcBef>
                  <a:spcAft>
                    <a:spcPts val="0"/>
                  </a:spcAft>
                </a:pPr>
                <a:r>
                  <a:rPr lang="en-US" sz="1000" b="0" dirty="0" smtClean="0">
                    <a:solidFill>
                      <a:srgbClr val="500000"/>
                    </a:solidFill>
                    <a:latin typeface="Arial"/>
                  </a:rPr>
                  <a:t>Standards:  PLCS/DEX, STEP, </a:t>
                </a:r>
                <a:r>
                  <a:rPr lang="en-US" sz="1000" b="0" dirty="0" err="1" smtClean="0">
                    <a:solidFill>
                      <a:srgbClr val="500000"/>
                    </a:solidFill>
                    <a:latin typeface="Arial"/>
                  </a:rPr>
                  <a:t>ReqIF</a:t>
                </a:r>
                <a:r>
                  <a:rPr lang="en-US" sz="1000" b="0" dirty="0" smtClean="0">
                    <a:solidFill>
                      <a:srgbClr val="500000"/>
                    </a:solidFill>
                    <a:latin typeface="Arial"/>
                  </a:rPr>
                  <a:t>, XMI, OLCS, Eclipse</a:t>
                </a:r>
              </a:p>
              <a:p>
                <a:pPr defTabSz="457200" fontAlgn="auto">
                  <a:spcBef>
                    <a:spcPts val="0"/>
                  </a:spcBef>
                  <a:spcAft>
                    <a:spcPts val="0"/>
                  </a:spcAft>
                </a:pPr>
                <a:r>
                  <a:rPr lang="en-US" sz="1000" b="0" dirty="0" smtClean="0">
                    <a:solidFill>
                      <a:srgbClr val="500000"/>
                    </a:solidFill>
                    <a:latin typeface="Arial"/>
                  </a:rPr>
                  <a:t>Proprietary:  Intentional SW, The </a:t>
                </a:r>
                <a:r>
                  <a:rPr lang="en-US" sz="1000" b="0" dirty="0" err="1" smtClean="0">
                    <a:solidFill>
                      <a:srgbClr val="500000"/>
                    </a:solidFill>
                    <a:latin typeface="Arial"/>
                  </a:rPr>
                  <a:t>Mathworks</a:t>
                </a:r>
                <a:endParaRPr lang="en-US" sz="1000" b="0" dirty="0">
                  <a:solidFill>
                    <a:srgbClr val="500000"/>
                  </a:solidFill>
                  <a:latin typeface="Arial"/>
                </a:endParaRPr>
              </a:p>
            </p:txBody>
          </p:sp>
          <p:pic>
            <p:nvPicPr>
              <p:cNvPr id="169" name="Picture 8" descr="./images/Content_Diagram__PLCSConceptModel__Concept_model_overview.pn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900052" y="4234755"/>
                <a:ext cx="1781578" cy="1072075"/>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17" name="Group 169"/>
          <p:cNvGrpSpPr/>
          <p:nvPr/>
        </p:nvGrpSpPr>
        <p:grpSpPr>
          <a:xfrm>
            <a:off x="2057400" y="2569947"/>
            <a:ext cx="949019" cy="782853"/>
            <a:chOff x="5065824" y="3830148"/>
            <a:chExt cx="2115064" cy="1372056"/>
          </a:xfrm>
        </p:grpSpPr>
        <p:pic>
          <p:nvPicPr>
            <p:cNvPr id="171" name="Picture 10" descr="http://www.isograph-software.com/2011/_screenshots/rwb%20faulttree/1-rwb-ft-diagram.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230294" y="4536348"/>
              <a:ext cx="1950592" cy="665856"/>
            </a:xfrm>
            <a:prstGeom prst="rect">
              <a:avLst/>
            </a:prstGeom>
            <a:noFill/>
            <a:extLst>
              <a:ext uri="{909E8E84-426E-40DD-AFC4-6F175D3DCCD1}">
                <a14:hiddenFill xmlns="" xmlns:a14="http://schemas.microsoft.com/office/drawing/2010/main">
                  <a:solidFill>
                    <a:srgbClr val="FFFFFF"/>
                  </a:solidFill>
                </a14:hiddenFill>
              </a:ext>
            </a:extLst>
          </p:spPr>
        </p:pic>
        <p:sp>
          <p:nvSpPr>
            <p:cNvPr id="172" name="TextBox 171"/>
            <p:cNvSpPr txBox="1"/>
            <p:nvPr/>
          </p:nvSpPr>
          <p:spPr>
            <a:xfrm>
              <a:off x="5065824" y="3830148"/>
              <a:ext cx="2115064" cy="839755"/>
            </a:xfrm>
            <a:prstGeom prst="rect">
              <a:avLst/>
            </a:prstGeom>
            <a:noFill/>
          </p:spPr>
          <p:txBody>
            <a:bodyPr wrap="none" rtlCol="0">
              <a:normAutofit lnSpcReduction="10000"/>
            </a:bodyPr>
            <a:lstStyle/>
            <a:p>
              <a:pPr defTabSz="457200" fontAlgn="auto">
                <a:spcBef>
                  <a:spcPts val="0"/>
                </a:spcBef>
                <a:spcAft>
                  <a:spcPts val="0"/>
                </a:spcAft>
              </a:pPr>
              <a:r>
                <a:rPr lang="en-US" b="0" dirty="0" smtClean="0">
                  <a:solidFill>
                    <a:srgbClr val="500000"/>
                  </a:solidFill>
                  <a:latin typeface="Arial"/>
                </a:rPr>
                <a:t>Fault Tree</a:t>
              </a:r>
            </a:p>
            <a:p>
              <a:pPr defTabSz="457200" fontAlgn="auto">
                <a:spcBef>
                  <a:spcPts val="0"/>
                </a:spcBef>
                <a:spcAft>
                  <a:spcPts val="0"/>
                </a:spcAft>
              </a:pPr>
              <a:r>
                <a:rPr lang="en-US" sz="1000" b="0" dirty="0" smtClean="0">
                  <a:solidFill>
                    <a:srgbClr val="500000"/>
                  </a:solidFill>
                  <a:latin typeface="Arial"/>
                </a:rPr>
                <a:t>CAFTA</a:t>
              </a:r>
              <a:endParaRPr lang="en-US" sz="1000" b="0" dirty="0">
                <a:solidFill>
                  <a:srgbClr val="500000"/>
                </a:solidFill>
                <a:latin typeface="Arial"/>
              </a:endParaRPr>
            </a:p>
            <a:p>
              <a:pPr defTabSz="457200" fontAlgn="auto">
                <a:spcBef>
                  <a:spcPts val="0"/>
                </a:spcBef>
                <a:spcAft>
                  <a:spcPts val="0"/>
                </a:spcAft>
              </a:pPr>
              <a:endParaRPr lang="en-US" b="0" dirty="0">
                <a:solidFill>
                  <a:srgbClr val="500000"/>
                </a:solidFill>
                <a:latin typeface="Arial"/>
              </a:endParaRPr>
            </a:p>
          </p:txBody>
        </p:sp>
      </p:grpSp>
      <p:grpSp>
        <p:nvGrpSpPr>
          <p:cNvPr id="18" name="Group 172"/>
          <p:cNvGrpSpPr/>
          <p:nvPr/>
        </p:nvGrpSpPr>
        <p:grpSpPr>
          <a:xfrm>
            <a:off x="5099883" y="2438399"/>
            <a:ext cx="996117" cy="918947"/>
            <a:chOff x="7993914" y="2189964"/>
            <a:chExt cx="1949976" cy="1266198"/>
          </a:xfrm>
        </p:grpSpPr>
        <p:pic>
          <p:nvPicPr>
            <p:cNvPr id="174" name="Picture 12" descr="UPPAAL"/>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8252022" y="2791247"/>
              <a:ext cx="1299401" cy="664915"/>
            </a:xfrm>
            <a:prstGeom prst="rect">
              <a:avLst/>
            </a:prstGeom>
            <a:noFill/>
            <a:extLst>
              <a:ext uri="{909E8E84-426E-40DD-AFC4-6F175D3DCCD1}">
                <a14:hiddenFill xmlns="" xmlns:a14="http://schemas.microsoft.com/office/drawing/2010/main">
                  <a:solidFill>
                    <a:srgbClr val="FFFFFF"/>
                  </a:solidFill>
                </a14:hiddenFill>
              </a:ext>
            </a:extLst>
          </p:spPr>
        </p:pic>
        <p:sp>
          <p:nvSpPr>
            <p:cNvPr id="175" name="TextBox 174"/>
            <p:cNvSpPr txBox="1"/>
            <p:nvPr/>
          </p:nvSpPr>
          <p:spPr>
            <a:xfrm>
              <a:off x="7993914" y="2189964"/>
              <a:ext cx="1949976" cy="670249"/>
            </a:xfrm>
            <a:prstGeom prst="rect">
              <a:avLst/>
            </a:prstGeom>
            <a:noFill/>
          </p:spPr>
          <p:txBody>
            <a:bodyPr wrap="none" rtlCol="0">
              <a:noAutofit/>
            </a:bodyPr>
            <a:lstStyle/>
            <a:p>
              <a:pPr defTabSz="457200" fontAlgn="auto">
                <a:spcBef>
                  <a:spcPts val="0"/>
                </a:spcBef>
                <a:spcAft>
                  <a:spcPts val="0"/>
                </a:spcAft>
              </a:pPr>
              <a:r>
                <a:rPr lang="en-US" b="0" dirty="0" smtClean="0">
                  <a:solidFill>
                    <a:srgbClr val="500000"/>
                  </a:solidFill>
                  <a:latin typeface="Arial"/>
                </a:rPr>
                <a:t>Behavior</a:t>
              </a:r>
            </a:p>
            <a:p>
              <a:pPr defTabSz="457200" fontAlgn="auto">
                <a:spcBef>
                  <a:spcPts val="0"/>
                </a:spcBef>
                <a:spcAft>
                  <a:spcPts val="0"/>
                </a:spcAft>
              </a:pPr>
              <a:r>
                <a:rPr lang="en-US" sz="1000" b="0" dirty="0" smtClean="0">
                  <a:solidFill>
                    <a:srgbClr val="500000"/>
                  </a:solidFill>
                  <a:latin typeface="Arial"/>
                </a:rPr>
                <a:t>UPPAAL</a:t>
              </a:r>
            </a:p>
          </p:txBody>
        </p:sp>
      </p:grpSp>
      <p:grpSp>
        <p:nvGrpSpPr>
          <p:cNvPr id="19" name="Group 175"/>
          <p:cNvGrpSpPr/>
          <p:nvPr/>
        </p:nvGrpSpPr>
        <p:grpSpPr>
          <a:xfrm>
            <a:off x="5562600" y="1143000"/>
            <a:ext cx="1236822" cy="1157576"/>
            <a:chOff x="3080563" y="-251066"/>
            <a:chExt cx="2364279" cy="2212793"/>
          </a:xfrm>
        </p:grpSpPr>
        <p:pic>
          <p:nvPicPr>
            <p:cNvPr id="177" name="Picture 14" descr="http://t2.gstatic.com/images?q=tbn:ANd9GcQt_AvxR6JWPfjjLXxMaWM2eN-JNrL1eYIuDqhmVyNYHw2L9-cK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661160" y="1079262"/>
              <a:ext cx="1326108" cy="882465"/>
            </a:xfrm>
            <a:prstGeom prst="rect">
              <a:avLst/>
            </a:prstGeom>
            <a:noFill/>
            <a:extLst>
              <a:ext uri="{909E8E84-426E-40DD-AFC4-6F175D3DCCD1}">
                <a14:hiddenFill xmlns="" xmlns:a14="http://schemas.microsoft.com/office/drawing/2010/main">
                  <a:solidFill>
                    <a:srgbClr val="FFFFFF"/>
                  </a:solidFill>
                </a14:hiddenFill>
              </a:ext>
            </a:extLst>
          </p:spPr>
        </p:pic>
        <p:sp>
          <p:nvSpPr>
            <p:cNvPr id="178" name="TextBox 177"/>
            <p:cNvSpPr txBox="1"/>
            <p:nvPr/>
          </p:nvSpPr>
          <p:spPr>
            <a:xfrm>
              <a:off x="3080563" y="-251066"/>
              <a:ext cx="2364279" cy="1215844"/>
            </a:xfrm>
            <a:prstGeom prst="rect">
              <a:avLst/>
            </a:prstGeom>
            <a:noFill/>
          </p:spPr>
          <p:txBody>
            <a:bodyPr wrap="none" rtlCol="0">
              <a:noAutofit/>
            </a:bodyPr>
            <a:lstStyle/>
            <a:p>
              <a:pPr defTabSz="457200" fontAlgn="auto">
                <a:spcBef>
                  <a:spcPts val="0"/>
                </a:spcBef>
                <a:spcAft>
                  <a:spcPts val="0"/>
                </a:spcAft>
              </a:pPr>
              <a:r>
                <a:rPr lang="en-US" b="0" dirty="0" smtClean="0">
                  <a:solidFill>
                    <a:srgbClr val="500000"/>
                  </a:solidFill>
                  <a:latin typeface="Arial"/>
                </a:rPr>
                <a:t>3D Solid</a:t>
              </a:r>
            </a:p>
            <a:p>
              <a:pPr defTabSz="457200" fontAlgn="auto">
                <a:spcBef>
                  <a:spcPts val="0"/>
                </a:spcBef>
                <a:spcAft>
                  <a:spcPts val="0"/>
                </a:spcAft>
              </a:pPr>
              <a:r>
                <a:rPr lang="en-US" b="0" dirty="0" smtClean="0">
                  <a:solidFill>
                    <a:srgbClr val="500000"/>
                  </a:solidFill>
                  <a:latin typeface="Arial"/>
                </a:rPr>
                <a:t> Geometry</a:t>
              </a:r>
            </a:p>
            <a:p>
              <a:pPr defTabSz="457200" fontAlgn="auto">
                <a:spcBef>
                  <a:spcPts val="0"/>
                </a:spcBef>
                <a:spcAft>
                  <a:spcPts val="0"/>
                </a:spcAft>
              </a:pPr>
              <a:r>
                <a:rPr lang="en-US" sz="1000" b="0" dirty="0" err="1" smtClean="0">
                  <a:solidFill>
                    <a:srgbClr val="500000"/>
                  </a:solidFill>
                  <a:latin typeface="Arial"/>
                </a:rPr>
                <a:t>SolidWorks</a:t>
              </a:r>
              <a:r>
                <a:rPr lang="en-US" sz="1000" b="0" dirty="0" smtClean="0">
                  <a:solidFill>
                    <a:srgbClr val="500000"/>
                  </a:solidFill>
                  <a:latin typeface="Arial"/>
                </a:rPr>
                <a:t>, </a:t>
              </a:r>
              <a:r>
                <a:rPr lang="en-US" sz="1000" b="0" dirty="0">
                  <a:solidFill>
                    <a:srgbClr val="500000"/>
                  </a:solidFill>
                  <a:latin typeface="Arial"/>
                </a:rPr>
                <a:t>NX</a:t>
              </a:r>
            </a:p>
            <a:p>
              <a:pPr defTabSz="457200" fontAlgn="auto">
                <a:spcBef>
                  <a:spcPts val="0"/>
                </a:spcBef>
                <a:spcAft>
                  <a:spcPts val="0"/>
                </a:spcAft>
              </a:pPr>
              <a:endParaRPr lang="en-US" b="0" dirty="0">
                <a:solidFill>
                  <a:srgbClr val="500000"/>
                </a:solidFill>
                <a:latin typeface="Arial"/>
              </a:endParaRPr>
            </a:p>
          </p:txBody>
        </p:sp>
      </p:grpSp>
      <p:sp>
        <p:nvSpPr>
          <p:cNvPr id="179" name="Left-Right Arrow 178"/>
          <p:cNvSpPr/>
          <p:nvPr/>
        </p:nvSpPr>
        <p:spPr bwMode="auto">
          <a:xfrm rot="5400000">
            <a:off x="931865" y="3007793"/>
            <a:ext cx="1394348"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grpSp>
        <p:nvGrpSpPr>
          <p:cNvPr id="20" name="Group 206"/>
          <p:cNvGrpSpPr/>
          <p:nvPr/>
        </p:nvGrpSpPr>
        <p:grpSpPr>
          <a:xfrm>
            <a:off x="364082" y="4987742"/>
            <a:ext cx="971734" cy="727258"/>
            <a:chOff x="514541" y="4883416"/>
            <a:chExt cx="1430599" cy="727258"/>
          </a:xfrm>
        </p:grpSpPr>
        <p:pic>
          <p:nvPicPr>
            <p:cNvPr id="208" name="Picture 2" descr="http://www.mathworks.com/help/simulink/examples/sldemo_radar_eml_01.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05892" y="5110065"/>
              <a:ext cx="1339248" cy="500609"/>
            </a:xfrm>
            <a:prstGeom prst="rect">
              <a:avLst/>
            </a:prstGeom>
            <a:noFill/>
            <a:extLst>
              <a:ext uri="{909E8E84-426E-40DD-AFC4-6F175D3DCCD1}">
                <a14:hiddenFill xmlns="" xmlns:a14="http://schemas.microsoft.com/office/drawing/2010/main">
                  <a:solidFill>
                    <a:srgbClr val="FFFFFF"/>
                  </a:solidFill>
                </a14:hiddenFill>
              </a:ext>
            </a:extLst>
          </p:spPr>
        </p:pic>
        <p:sp>
          <p:nvSpPr>
            <p:cNvPr id="209" name="TextBox 208"/>
            <p:cNvSpPr txBox="1"/>
            <p:nvPr/>
          </p:nvSpPr>
          <p:spPr>
            <a:xfrm>
              <a:off x="514541" y="4883416"/>
              <a:ext cx="1402948" cy="323165"/>
            </a:xfrm>
            <a:prstGeom prst="rect">
              <a:avLst/>
            </a:prstGeom>
            <a:noFill/>
          </p:spPr>
          <p:txBody>
            <a:bodyPr wrap="none" rtlCol="0">
              <a:normAutofit lnSpcReduction="10000"/>
            </a:bodyPr>
            <a:lstStyle/>
            <a:p>
              <a:pPr defTabSz="457200" fontAlgn="auto">
                <a:spcBef>
                  <a:spcPts val="0"/>
                </a:spcBef>
                <a:spcAft>
                  <a:spcPts val="0"/>
                </a:spcAft>
              </a:pPr>
              <a:r>
                <a:rPr lang="en-US" b="0" dirty="0" smtClean="0">
                  <a:solidFill>
                    <a:srgbClr val="500000"/>
                  </a:solidFill>
                  <a:latin typeface="Arial"/>
                </a:rPr>
                <a:t>Simulink</a:t>
              </a:r>
            </a:p>
          </p:txBody>
        </p:sp>
      </p:grpSp>
      <p:sp>
        <p:nvSpPr>
          <p:cNvPr id="210" name="TextBox 209"/>
          <p:cNvSpPr txBox="1"/>
          <p:nvPr/>
        </p:nvSpPr>
        <p:spPr>
          <a:xfrm>
            <a:off x="6324600" y="2851823"/>
            <a:ext cx="727639" cy="500977"/>
          </a:xfrm>
          <a:prstGeom prst="rect">
            <a:avLst/>
          </a:prstGeom>
          <a:noFill/>
        </p:spPr>
        <p:txBody>
          <a:bodyPr wrap="none" rtlCol="0">
            <a:normAutofit/>
          </a:bodyPr>
          <a:lstStyle/>
          <a:p>
            <a:pPr defTabSz="457200" fontAlgn="auto">
              <a:spcBef>
                <a:spcPts val="0"/>
              </a:spcBef>
              <a:spcAft>
                <a:spcPts val="0"/>
              </a:spcAft>
            </a:pPr>
            <a:r>
              <a:rPr lang="en-US" b="0" dirty="0" smtClean="0">
                <a:solidFill>
                  <a:srgbClr val="500000"/>
                </a:solidFill>
                <a:latin typeface="Arial"/>
              </a:rPr>
              <a:t>FMEA</a:t>
            </a:r>
          </a:p>
          <a:p>
            <a:pPr defTabSz="457200" fontAlgn="auto">
              <a:spcBef>
                <a:spcPts val="0"/>
              </a:spcBef>
              <a:spcAft>
                <a:spcPts val="0"/>
              </a:spcAft>
            </a:pPr>
            <a:r>
              <a:rPr lang="en-US" sz="1000" b="0" dirty="0" smtClean="0">
                <a:solidFill>
                  <a:srgbClr val="500000"/>
                </a:solidFill>
                <a:latin typeface="Arial"/>
              </a:rPr>
              <a:t>Excel</a:t>
            </a:r>
          </a:p>
        </p:txBody>
      </p:sp>
      <p:grpSp>
        <p:nvGrpSpPr>
          <p:cNvPr id="21" name="Group 219"/>
          <p:cNvGrpSpPr/>
          <p:nvPr/>
        </p:nvGrpSpPr>
        <p:grpSpPr>
          <a:xfrm>
            <a:off x="304800" y="2554958"/>
            <a:ext cx="952952" cy="797842"/>
            <a:chOff x="1608955" y="3134001"/>
            <a:chExt cx="952952" cy="797842"/>
          </a:xfrm>
        </p:grpSpPr>
        <p:sp>
          <p:nvSpPr>
            <p:cNvPr id="218" name="TextBox 217"/>
            <p:cNvSpPr txBox="1"/>
            <p:nvPr/>
          </p:nvSpPr>
          <p:spPr>
            <a:xfrm>
              <a:off x="1608955" y="3134001"/>
              <a:ext cx="952952" cy="427377"/>
            </a:xfrm>
            <a:prstGeom prst="rect">
              <a:avLst/>
            </a:prstGeom>
            <a:noFill/>
          </p:spPr>
          <p:txBody>
            <a:bodyPr wrap="none" rtlCol="0">
              <a:normAutofit fontScale="77500" lnSpcReduction="20000"/>
            </a:bodyPr>
            <a:lstStyle/>
            <a:p>
              <a:pPr defTabSz="457200" fontAlgn="auto">
                <a:spcBef>
                  <a:spcPts val="0"/>
                </a:spcBef>
                <a:spcAft>
                  <a:spcPts val="0"/>
                </a:spcAft>
              </a:pPr>
              <a:r>
                <a:rPr lang="en-US" sz="2100" b="0" dirty="0" smtClean="0">
                  <a:solidFill>
                    <a:srgbClr val="500000"/>
                  </a:solidFill>
                  <a:latin typeface="Arial"/>
                </a:rPr>
                <a:t>Requirements</a:t>
              </a:r>
            </a:p>
            <a:p>
              <a:pPr defTabSz="457200" fontAlgn="auto">
                <a:spcBef>
                  <a:spcPts val="0"/>
                </a:spcBef>
                <a:spcAft>
                  <a:spcPts val="0"/>
                </a:spcAft>
              </a:pPr>
              <a:r>
                <a:rPr lang="en-US" sz="1400" b="0" dirty="0" smtClean="0">
                  <a:solidFill>
                    <a:srgbClr val="500000"/>
                  </a:solidFill>
                  <a:latin typeface="Arial"/>
                </a:rPr>
                <a:t>DOORS, Excel</a:t>
              </a:r>
            </a:p>
          </p:txBody>
        </p:sp>
        <p:pic>
          <p:nvPicPr>
            <p:cNvPr id="1027" name="Picture 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683221" y="3515001"/>
              <a:ext cx="787878" cy="4168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2" name="Group 229"/>
          <p:cNvGrpSpPr/>
          <p:nvPr/>
        </p:nvGrpSpPr>
        <p:grpSpPr>
          <a:xfrm>
            <a:off x="990600" y="1219200"/>
            <a:ext cx="1299005" cy="1200357"/>
            <a:chOff x="2853233" y="1454195"/>
            <a:chExt cx="1701705" cy="1626616"/>
          </a:xfrm>
        </p:grpSpPr>
        <p:sp>
          <p:nvSpPr>
            <p:cNvPr id="232" name="TextBox 231"/>
            <p:cNvSpPr txBox="1"/>
            <p:nvPr/>
          </p:nvSpPr>
          <p:spPr>
            <a:xfrm>
              <a:off x="2853233" y="1454195"/>
              <a:ext cx="1701705" cy="558159"/>
            </a:xfrm>
            <a:prstGeom prst="rect">
              <a:avLst/>
            </a:prstGeom>
            <a:noFill/>
          </p:spPr>
          <p:txBody>
            <a:bodyPr wrap="none" rtlCol="0">
              <a:normAutofit fontScale="55000" lnSpcReduction="20000"/>
            </a:bodyPr>
            <a:lstStyle/>
            <a:p>
              <a:pPr defTabSz="457200" fontAlgn="auto">
                <a:spcBef>
                  <a:spcPts val="0"/>
                </a:spcBef>
                <a:spcAft>
                  <a:spcPts val="0"/>
                </a:spcAft>
              </a:pPr>
              <a:r>
                <a:rPr lang="en-US" sz="2600" b="0" dirty="0" smtClean="0">
                  <a:solidFill>
                    <a:srgbClr val="500000"/>
                  </a:solidFill>
                  <a:latin typeface="Arial"/>
                </a:rPr>
                <a:t>SysML</a:t>
              </a:r>
            </a:p>
            <a:p>
              <a:pPr defTabSz="457200" fontAlgn="auto">
                <a:spcBef>
                  <a:spcPts val="0"/>
                </a:spcBef>
                <a:spcAft>
                  <a:spcPts val="0"/>
                </a:spcAft>
              </a:pPr>
              <a:r>
                <a:rPr lang="en-US" sz="1900" b="0" dirty="0" smtClean="0">
                  <a:solidFill>
                    <a:srgbClr val="500000"/>
                  </a:solidFill>
                  <a:latin typeface="Arial"/>
                </a:rPr>
                <a:t>Enterprise Architect</a:t>
              </a:r>
              <a:endParaRPr lang="en-US" sz="1900" b="0" dirty="0">
                <a:solidFill>
                  <a:srgbClr val="500000"/>
                </a:solidFill>
                <a:latin typeface="Arial"/>
              </a:endParaRPr>
            </a:p>
          </p:txBody>
        </p:sp>
        <p:pic>
          <p:nvPicPr>
            <p:cNvPr id="233" name="Picture 13"/>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075480" y="1939476"/>
              <a:ext cx="1298718" cy="11413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3" name="Group 240"/>
          <p:cNvGrpSpPr/>
          <p:nvPr/>
        </p:nvGrpSpPr>
        <p:grpSpPr>
          <a:xfrm>
            <a:off x="7733848" y="1117871"/>
            <a:ext cx="952952" cy="1026442"/>
            <a:chOff x="1592947" y="3008120"/>
            <a:chExt cx="952952" cy="1026442"/>
          </a:xfrm>
        </p:grpSpPr>
        <p:sp>
          <p:nvSpPr>
            <p:cNvPr id="242" name="TextBox 241"/>
            <p:cNvSpPr txBox="1"/>
            <p:nvPr/>
          </p:nvSpPr>
          <p:spPr>
            <a:xfrm>
              <a:off x="1592947" y="3008120"/>
              <a:ext cx="952952" cy="682899"/>
            </a:xfrm>
            <a:prstGeom prst="rect">
              <a:avLst/>
            </a:prstGeom>
            <a:noFill/>
          </p:spPr>
          <p:txBody>
            <a:bodyPr wrap="none" rtlCol="0">
              <a:normAutofit lnSpcReduction="10000"/>
            </a:bodyPr>
            <a:lstStyle/>
            <a:p>
              <a:pPr defTabSz="457200" fontAlgn="auto">
                <a:spcBef>
                  <a:spcPts val="0"/>
                </a:spcBef>
                <a:spcAft>
                  <a:spcPts val="0"/>
                </a:spcAft>
              </a:pPr>
              <a:r>
                <a:rPr lang="en-US" b="0" dirty="0" smtClean="0">
                  <a:solidFill>
                    <a:srgbClr val="500000"/>
                  </a:solidFill>
                  <a:latin typeface="Arial"/>
                </a:rPr>
                <a:t>Correspondence</a:t>
              </a:r>
            </a:p>
            <a:p>
              <a:pPr defTabSz="457200" fontAlgn="auto">
                <a:spcBef>
                  <a:spcPts val="0"/>
                </a:spcBef>
                <a:spcAft>
                  <a:spcPts val="0"/>
                </a:spcAft>
              </a:pPr>
              <a:r>
                <a:rPr lang="en-US" b="0" dirty="0" smtClean="0">
                  <a:solidFill>
                    <a:srgbClr val="500000"/>
                  </a:solidFill>
                  <a:latin typeface="Arial"/>
                </a:rPr>
                <a:t>Pub-Sub</a:t>
              </a:r>
            </a:p>
            <a:p>
              <a:pPr defTabSz="457200" fontAlgn="auto">
                <a:spcBef>
                  <a:spcPts val="0"/>
                </a:spcBef>
                <a:spcAft>
                  <a:spcPts val="0"/>
                </a:spcAft>
              </a:pPr>
              <a:r>
                <a:rPr lang="en-US" sz="1000" b="0" dirty="0" smtClean="0">
                  <a:solidFill>
                    <a:srgbClr val="500000"/>
                  </a:solidFill>
                  <a:latin typeface="Arial"/>
                </a:rPr>
                <a:t>Excel</a:t>
              </a:r>
            </a:p>
          </p:txBody>
        </p:sp>
        <p:pic>
          <p:nvPicPr>
            <p:cNvPr id="243" name="Picture 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683221" y="3617720"/>
              <a:ext cx="787878" cy="4168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0" name="TextBox 99"/>
          <p:cNvSpPr txBox="1"/>
          <p:nvPr/>
        </p:nvSpPr>
        <p:spPr>
          <a:xfrm>
            <a:off x="6767721" y="1755531"/>
            <a:ext cx="852279" cy="792137"/>
          </a:xfrm>
          <a:prstGeom prst="rect">
            <a:avLst/>
          </a:prstGeom>
          <a:noFill/>
        </p:spPr>
        <p:txBody>
          <a:bodyPr wrap="none" rtlCol="0">
            <a:normAutofit/>
          </a:bodyPr>
          <a:lstStyle/>
          <a:p>
            <a:pPr defTabSz="457200" fontAlgn="auto">
              <a:spcBef>
                <a:spcPts val="0"/>
              </a:spcBef>
              <a:spcAft>
                <a:spcPts val="0"/>
              </a:spcAft>
            </a:pPr>
            <a:r>
              <a:rPr lang="en-US" b="0" dirty="0" smtClean="0">
                <a:solidFill>
                  <a:srgbClr val="500000"/>
                </a:solidFill>
                <a:latin typeface="Arial"/>
              </a:rPr>
              <a:t>Hazard</a:t>
            </a:r>
          </a:p>
          <a:p>
            <a:pPr defTabSz="457200" fontAlgn="auto">
              <a:spcBef>
                <a:spcPts val="0"/>
              </a:spcBef>
              <a:spcAft>
                <a:spcPts val="0"/>
              </a:spcAft>
            </a:pPr>
            <a:r>
              <a:rPr lang="en-US" b="0" dirty="0" smtClean="0">
                <a:solidFill>
                  <a:srgbClr val="500000"/>
                </a:solidFill>
                <a:latin typeface="Arial"/>
              </a:rPr>
              <a:t>Table</a:t>
            </a:r>
          </a:p>
          <a:p>
            <a:pPr defTabSz="457200" fontAlgn="auto">
              <a:spcBef>
                <a:spcPts val="0"/>
              </a:spcBef>
              <a:spcAft>
                <a:spcPts val="0"/>
              </a:spcAft>
            </a:pPr>
            <a:r>
              <a:rPr lang="en-US" sz="1000" b="0" dirty="0" smtClean="0">
                <a:solidFill>
                  <a:srgbClr val="500000"/>
                </a:solidFill>
                <a:latin typeface="Arial"/>
              </a:rPr>
              <a:t>Excel</a:t>
            </a:r>
          </a:p>
        </p:txBody>
      </p:sp>
      <p:sp>
        <p:nvSpPr>
          <p:cNvPr id="101" name="TextBox 100"/>
          <p:cNvSpPr txBox="1"/>
          <p:nvPr/>
        </p:nvSpPr>
        <p:spPr>
          <a:xfrm>
            <a:off x="7254416" y="2730065"/>
            <a:ext cx="898984" cy="698935"/>
          </a:xfrm>
          <a:prstGeom prst="rect">
            <a:avLst/>
          </a:prstGeom>
          <a:noFill/>
        </p:spPr>
        <p:txBody>
          <a:bodyPr wrap="none" rtlCol="0">
            <a:normAutofit lnSpcReduction="10000"/>
          </a:bodyPr>
          <a:lstStyle/>
          <a:p>
            <a:pPr defTabSz="457200" fontAlgn="auto">
              <a:spcBef>
                <a:spcPts val="0"/>
              </a:spcBef>
              <a:spcAft>
                <a:spcPts val="0"/>
              </a:spcAft>
            </a:pPr>
            <a:r>
              <a:rPr lang="en-US" b="0" dirty="0" smtClean="0">
                <a:solidFill>
                  <a:srgbClr val="500000"/>
                </a:solidFill>
                <a:latin typeface="Arial"/>
              </a:rPr>
              <a:t>Markov</a:t>
            </a:r>
          </a:p>
          <a:p>
            <a:pPr defTabSz="457200" fontAlgn="auto">
              <a:spcBef>
                <a:spcPts val="0"/>
              </a:spcBef>
              <a:spcAft>
                <a:spcPts val="0"/>
              </a:spcAft>
            </a:pPr>
            <a:r>
              <a:rPr lang="en-US" b="0" dirty="0" smtClean="0">
                <a:solidFill>
                  <a:srgbClr val="500000"/>
                </a:solidFill>
                <a:latin typeface="Arial"/>
              </a:rPr>
              <a:t>Chains</a:t>
            </a:r>
          </a:p>
          <a:p>
            <a:pPr defTabSz="457200" fontAlgn="auto">
              <a:spcBef>
                <a:spcPts val="0"/>
              </a:spcBef>
              <a:spcAft>
                <a:spcPts val="0"/>
              </a:spcAft>
            </a:pPr>
            <a:r>
              <a:rPr lang="en-US" sz="1000" b="0" dirty="0" smtClean="0">
                <a:solidFill>
                  <a:srgbClr val="500000"/>
                </a:solidFill>
                <a:latin typeface="Arial"/>
              </a:rPr>
              <a:t>PRISM</a:t>
            </a:r>
          </a:p>
        </p:txBody>
      </p:sp>
      <p:sp>
        <p:nvSpPr>
          <p:cNvPr id="102" name="TextBox 101"/>
          <p:cNvSpPr txBox="1"/>
          <p:nvPr/>
        </p:nvSpPr>
        <p:spPr>
          <a:xfrm>
            <a:off x="1899483" y="4953000"/>
            <a:ext cx="996117" cy="503710"/>
          </a:xfrm>
          <a:prstGeom prst="rect">
            <a:avLst/>
          </a:prstGeom>
          <a:noFill/>
        </p:spPr>
        <p:txBody>
          <a:bodyPr wrap="none" rtlCol="0">
            <a:noAutofit/>
          </a:bodyPr>
          <a:lstStyle/>
          <a:p>
            <a:pPr defTabSz="457200" fontAlgn="auto">
              <a:spcBef>
                <a:spcPts val="0"/>
              </a:spcBef>
              <a:spcAft>
                <a:spcPts val="0"/>
              </a:spcAft>
            </a:pPr>
            <a:r>
              <a:rPr lang="en-US" b="0" dirty="0" smtClean="0">
                <a:solidFill>
                  <a:srgbClr val="500000"/>
                </a:solidFill>
                <a:latin typeface="Arial"/>
              </a:rPr>
              <a:t>Behavior</a:t>
            </a:r>
          </a:p>
          <a:p>
            <a:pPr defTabSz="457200" fontAlgn="auto">
              <a:spcBef>
                <a:spcPts val="0"/>
              </a:spcBef>
              <a:spcAft>
                <a:spcPts val="0"/>
              </a:spcAft>
            </a:pPr>
            <a:r>
              <a:rPr lang="en-US" sz="1000" b="0" dirty="0" err="1" smtClean="0">
                <a:solidFill>
                  <a:srgbClr val="500000"/>
                </a:solidFill>
                <a:latin typeface="Arial"/>
              </a:rPr>
              <a:t>Modelica</a:t>
            </a:r>
            <a:endParaRPr lang="en-US" sz="1000" b="0" dirty="0">
              <a:solidFill>
                <a:srgbClr val="500000"/>
              </a:solidFill>
              <a:latin typeface="Arial"/>
            </a:endParaRPr>
          </a:p>
        </p:txBody>
      </p:sp>
      <p:sp>
        <p:nvSpPr>
          <p:cNvPr id="103" name="Left-Right Arrow 102"/>
          <p:cNvSpPr/>
          <p:nvPr/>
        </p:nvSpPr>
        <p:spPr bwMode="auto">
          <a:xfrm rot="5400000">
            <a:off x="2703174" y="2964615"/>
            <a:ext cx="1489502" cy="201283"/>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4" name="Left-Right Arrow 103"/>
          <p:cNvSpPr/>
          <p:nvPr/>
        </p:nvSpPr>
        <p:spPr bwMode="auto">
          <a:xfrm rot="5400000">
            <a:off x="4256813" y="2980904"/>
            <a:ext cx="1439018"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5" name="Left-Right Arrow 104"/>
          <p:cNvSpPr/>
          <p:nvPr/>
        </p:nvSpPr>
        <p:spPr bwMode="auto">
          <a:xfrm rot="5400000">
            <a:off x="5449284" y="2948661"/>
            <a:ext cx="1503510"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6" name="Left-Right Arrow 105"/>
          <p:cNvSpPr/>
          <p:nvPr/>
        </p:nvSpPr>
        <p:spPr bwMode="auto">
          <a:xfrm rot="5400000">
            <a:off x="6494034" y="3016887"/>
            <a:ext cx="13670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7" name="Left-Right Arrow 106"/>
          <p:cNvSpPr/>
          <p:nvPr/>
        </p:nvSpPr>
        <p:spPr bwMode="auto">
          <a:xfrm rot="5400000">
            <a:off x="2317113"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8" name="Left-Right Arrow 107"/>
          <p:cNvSpPr/>
          <p:nvPr/>
        </p:nvSpPr>
        <p:spPr bwMode="auto">
          <a:xfrm rot="5400000">
            <a:off x="3987996"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09" name="Left-Right Arrow 108"/>
          <p:cNvSpPr/>
          <p:nvPr/>
        </p:nvSpPr>
        <p:spPr bwMode="auto">
          <a:xfrm rot="5400000">
            <a:off x="5359596" y="3474087"/>
            <a:ext cx="452652" cy="210078"/>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10" name="Left-Right Arrow 109"/>
          <p:cNvSpPr/>
          <p:nvPr/>
        </p:nvSpPr>
        <p:spPr bwMode="auto">
          <a:xfrm rot="5400000">
            <a:off x="6431913"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11" name="Left-Right Arrow 110"/>
          <p:cNvSpPr/>
          <p:nvPr/>
        </p:nvSpPr>
        <p:spPr bwMode="auto">
          <a:xfrm rot="5400000">
            <a:off x="7441035"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12" name="Left-Right Arrow 111"/>
          <p:cNvSpPr/>
          <p:nvPr/>
        </p:nvSpPr>
        <p:spPr bwMode="auto">
          <a:xfrm rot="5400000">
            <a:off x="7423359" y="2873487"/>
            <a:ext cx="1653853"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3" name="Can 2"/>
          <p:cNvSpPr/>
          <p:nvPr/>
        </p:nvSpPr>
        <p:spPr>
          <a:xfrm>
            <a:off x="3733800" y="5029200"/>
            <a:ext cx="1159563" cy="1062057"/>
          </a:xfrm>
          <a:prstGeom prst="can">
            <a:avLst/>
          </a:prstGeom>
          <a:solidFill>
            <a:srgbClr val="37900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b="0" dirty="0" smtClean="0">
                <a:solidFill>
                  <a:prstClr val="white"/>
                </a:solidFill>
                <a:cs typeface="Arial" panose="020B0604020202020204" pitchFamily="34" charset="0"/>
              </a:rPr>
              <a:t>PDM/PLM</a:t>
            </a:r>
          </a:p>
          <a:p>
            <a:pPr algn="ctr" defTabSz="457200" fontAlgn="auto">
              <a:spcBef>
                <a:spcPts val="0"/>
              </a:spcBef>
              <a:spcAft>
                <a:spcPts val="0"/>
              </a:spcAft>
            </a:pPr>
            <a:r>
              <a:rPr lang="en-US" sz="1000" b="0" dirty="0" err="1" smtClean="0">
                <a:solidFill>
                  <a:prstClr val="white"/>
                </a:solidFill>
                <a:cs typeface="Arial" panose="020B0604020202020204" pitchFamily="34" charset="0"/>
              </a:rPr>
              <a:t>TeamCenter</a:t>
            </a:r>
            <a:r>
              <a:rPr lang="en-US" sz="1000" b="0" dirty="0" smtClean="0">
                <a:solidFill>
                  <a:prstClr val="white"/>
                </a:solidFill>
                <a:cs typeface="Arial" panose="020B0604020202020204" pitchFamily="34" charset="0"/>
              </a:rPr>
              <a:t>,</a:t>
            </a:r>
          </a:p>
          <a:p>
            <a:pPr algn="ctr" defTabSz="457200" fontAlgn="auto">
              <a:spcBef>
                <a:spcPts val="0"/>
              </a:spcBef>
              <a:spcAft>
                <a:spcPts val="0"/>
              </a:spcAft>
            </a:pPr>
            <a:r>
              <a:rPr lang="en-US" sz="1000" b="0" dirty="0" err="1" smtClean="0">
                <a:solidFill>
                  <a:prstClr val="white"/>
                </a:solidFill>
                <a:cs typeface="Arial" panose="020B0604020202020204" pitchFamily="34" charset="0"/>
              </a:rPr>
              <a:t>Enovia</a:t>
            </a:r>
            <a:r>
              <a:rPr lang="en-US" sz="1000" b="0" dirty="0" smtClean="0">
                <a:solidFill>
                  <a:prstClr val="white"/>
                </a:solidFill>
                <a:cs typeface="Arial" panose="020B0604020202020204" pitchFamily="34" charset="0"/>
              </a:rPr>
              <a:t>,</a:t>
            </a:r>
          </a:p>
          <a:p>
            <a:pPr algn="ctr" defTabSz="457200" fontAlgn="auto">
              <a:spcBef>
                <a:spcPts val="0"/>
              </a:spcBef>
              <a:spcAft>
                <a:spcPts val="0"/>
              </a:spcAft>
            </a:pPr>
            <a:r>
              <a:rPr lang="en-US" sz="1000" b="0" dirty="0" err="1" smtClean="0">
                <a:solidFill>
                  <a:prstClr val="white"/>
                </a:solidFill>
                <a:cs typeface="Arial" panose="020B0604020202020204" pitchFamily="34" charset="0"/>
              </a:rPr>
              <a:t>Windchill</a:t>
            </a:r>
            <a:endParaRPr lang="en-US" sz="1000" b="0" dirty="0" smtClean="0">
              <a:solidFill>
                <a:prstClr val="white"/>
              </a:solidFill>
              <a:cs typeface="Arial" panose="020B0604020202020204" pitchFamily="34" charset="0"/>
            </a:endParaRPr>
          </a:p>
        </p:txBody>
      </p:sp>
      <p:sp>
        <p:nvSpPr>
          <p:cNvPr id="114" name="Can 113"/>
          <p:cNvSpPr/>
          <p:nvPr/>
        </p:nvSpPr>
        <p:spPr>
          <a:xfrm>
            <a:off x="5105400" y="5029200"/>
            <a:ext cx="685799" cy="636958"/>
          </a:xfrm>
          <a:prstGeom prst="can">
            <a:avLst/>
          </a:prstGeom>
          <a:solidFill>
            <a:srgbClr val="37900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b="0" dirty="0" smtClean="0">
                <a:solidFill>
                  <a:prstClr val="white"/>
                </a:solidFill>
                <a:cs typeface="Arial" panose="020B0604020202020204" pitchFamily="34" charset="0"/>
              </a:rPr>
              <a:t>ERP</a:t>
            </a:r>
          </a:p>
        </p:txBody>
      </p:sp>
      <p:sp>
        <p:nvSpPr>
          <p:cNvPr id="116" name="Left-Right Arrow 115"/>
          <p:cNvSpPr/>
          <p:nvPr/>
        </p:nvSpPr>
        <p:spPr bwMode="auto">
          <a:xfrm rot="5400000">
            <a:off x="583035" y="4697835"/>
            <a:ext cx="452652" cy="210078"/>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21" name="Left-Right Arrow 120"/>
          <p:cNvSpPr/>
          <p:nvPr/>
        </p:nvSpPr>
        <p:spPr bwMode="auto">
          <a:xfrm rot="5400000">
            <a:off x="1321364" y="4897243"/>
            <a:ext cx="849254" cy="210078"/>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25" name="Left-Right Arrow 124"/>
          <p:cNvSpPr/>
          <p:nvPr/>
        </p:nvSpPr>
        <p:spPr bwMode="auto">
          <a:xfrm rot="5400000">
            <a:off x="2177718" y="46932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80" name="Left-Right Arrow 179"/>
          <p:cNvSpPr/>
          <p:nvPr/>
        </p:nvSpPr>
        <p:spPr bwMode="auto">
          <a:xfrm rot="5400000">
            <a:off x="2608727" y="4940695"/>
            <a:ext cx="957532" cy="220142"/>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84" name="Left-Right Arrow 183"/>
          <p:cNvSpPr/>
          <p:nvPr/>
        </p:nvSpPr>
        <p:spPr bwMode="auto">
          <a:xfrm rot="5400000">
            <a:off x="4079424" y="46932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85" name="Left-Right Arrow 184"/>
          <p:cNvSpPr/>
          <p:nvPr/>
        </p:nvSpPr>
        <p:spPr bwMode="auto">
          <a:xfrm rot="5400000">
            <a:off x="5212713" y="4693287"/>
            <a:ext cx="452652" cy="210078"/>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86" name="Left-Right Arrow 185"/>
          <p:cNvSpPr/>
          <p:nvPr/>
        </p:nvSpPr>
        <p:spPr bwMode="auto">
          <a:xfrm rot="5400000">
            <a:off x="526865" y="3474087"/>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grpSp>
        <p:nvGrpSpPr>
          <p:cNvPr id="24" name="Group 10"/>
          <p:cNvGrpSpPr/>
          <p:nvPr/>
        </p:nvGrpSpPr>
        <p:grpSpPr>
          <a:xfrm>
            <a:off x="6629400" y="5029200"/>
            <a:ext cx="2150755" cy="1465752"/>
            <a:chOff x="6763278" y="5087448"/>
            <a:chExt cx="2150755" cy="1465752"/>
          </a:xfrm>
        </p:grpSpPr>
        <p:sp>
          <p:nvSpPr>
            <p:cNvPr id="187" name="TextBox 186"/>
            <p:cNvSpPr txBox="1"/>
            <p:nvPr/>
          </p:nvSpPr>
          <p:spPr>
            <a:xfrm>
              <a:off x="6858000" y="6243120"/>
              <a:ext cx="1924769" cy="310080"/>
            </a:xfrm>
            <a:prstGeom prst="rect">
              <a:avLst/>
            </a:prstGeom>
            <a:noFill/>
          </p:spPr>
          <p:txBody>
            <a:bodyPr wrap="none" rtlCol="0">
              <a:normAutofit/>
            </a:bodyPr>
            <a:lstStyle/>
            <a:p>
              <a:pPr defTabSz="457200" fontAlgn="auto">
                <a:spcBef>
                  <a:spcPts val="0"/>
                </a:spcBef>
                <a:spcAft>
                  <a:spcPts val="0"/>
                </a:spcAft>
              </a:pPr>
              <a:r>
                <a:rPr lang="en-US" sz="1200" b="0" dirty="0" err="1" smtClean="0">
                  <a:solidFill>
                    <a:srgbClr val="500000"/>
                  </a:solidFill>
                  <a:latin typeface="Arial"/>
                </a:rPr>
                <a:t>Eurostep</a:t>
              </a:r>
              <a:r>
                <a:rPr lang="en-US" sz="1200" b="0" dirty="0" smtClean="0">
                  <a:solidFill>
                    <a:srgbClr val="500000"/>
                  </a:solidFill>
                  <a:latin typeface="Arial"/>
                </a:rPr>
                <a:t> Share-A-space</a:t>
              </a:r>
              <a:r>
                <a:rPr lang="en-US" sz="1200" b="0" baseline="30000" dirty="0" smtClean="0">
                  <a:solidFill>
                    <a:srgbClr val="500000"/>
                  </a:solidFill>
                  <a:latin typeface="Arial"/>
                </a:rPr>
                <a:t>®</a:t>
              </a:r>
              <a:endParaRPr lang="en-US" sz="1200" b="0" baseline="30000" dirty="0">
                <a:solidFill>
                  <a:srgbClr val="500000"/>
                </a:solidFill>
                <a:latin typeface="Arial"/>
              </a:endParaRPr>
            </a:p>
          </p:txBody>
        </p:sp>
        <p:grpSp>
          <p:nvGrpSpPr>
            <p:cNvPr id="25" name="Group 7"/>
            <p:cNvGrpSpPr/>
            <p:nvPr/>
          </p:nvGrpSpPr>
          <p:grpSpPr>
            <a:xfrm>
              <a:off x="6763278" y="5087448"/>
              <a:ext cx="2150755" cy="1160952"/>
              <a:chOff x="1708983" y="1425146"/>
              <a:chExt cx="8258732" cy="4457964"/>
            </a:xfrm>
          </p:grpSpPr>
          <p:pic>
            <p:nvPicPr>
              <p:cNvPr id="11266" name="Picture 2" descr="http://desktop.ly/assets/devices/macbook_pro-1bb56f20ff27ca5fcd20f0a439ae62f9.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708983" y="1425146"/>
                <a:ext cx="8258732" cy="445796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5480883" y="5310907"/>
                <a:ext cx="720156" cy="143234"/>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grpSp>
        <p:pic>
          <p:nvPicPr>
            <p:cNvPr id="11267" name="Picture 3"/>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112778" y="5178080"/>
              <a:ext cx="1419610" cy="9586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88" name="Left-Right Arrow 187"/>
          <p:cNvSpPr/>
          <p:nvPr/>
        </p:nvSpPr>
        <p:spPr bwMode="auto">
          <a:xfrm rot="5400000">
            <a:off x="7441034" y="4697835"/>
            <a:ext cx="45265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189" name="Can 188"/>
          <p:cNvSpPr/>
          <p:nvPr/>
        </p:nvSpPr>
        <p:spPr>
          <a:xfrm>
            <a:off x="5943601" y="5306642"/>
            <a:ext cx="685799" cy="636958"/>
          </a:xfrm>
          <a:prstGeom prst="can">
            <a:avLst/>
          </a:prstGeom>
          <a:solidFill>
            <a:srgbClr val="37900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b="0" dirty="0" smtClean="0">
                <a:solidFill>
                  <a:prstClr val="white"/>
                </a:solidFill>
                <a:cs typeface="Arial" panose="020B0604020202020204" pitchFamily="34" charset="0"/>
              </a:rPr>
              <a:t>SVN</a:t>
            </a:r>
          </a:p>
        </p:txBody>
      </p:sp>
      <p:sp>
        <p:nvSpPr>
          <p:cNvPr id="190" name="Left-Right Arrow 189"/>
          <p:cNvSpPr/>
          <p:nvPr/>
        </p:nvSpPr>
        <p:spPr bwMode="auto">
          <a:xfrm rot="5400000">
            <a:off x="5928440" y="4834282"/>
            <a:ext cx="734642" cy="210078"/>
          </a:xfrm>
          <a:prstGeom prst="leftRightArrow">
            <a:avLst/>
          </a:prstGeom>
          <a:solidFill>
            <a:srgbClr val="37900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400" smtClean="0">
              <a:solidFill>
                <a:srgbClr val="500000"/>
              </a:solidFill>
              <a:cs typeface="Arial" charset="0"/>
            </a:endParaRPr>
          </a:p>
        </p:txBody>
      </p:sp>
      <p:sp>
        <p:nvSpPr>
          <p:cNvPr id="205" name="TextBox 204"/>
          <p:cNvSpPr txBox="1"/>
          <p:nvPr/>
        </p:nvSpPr>
        <p:spPr>
          <a:xfrm>
            <a:off x="7425761" y="3994823"/>
            <a:ext cx="727639" cy="500977"/>
          </a:xfrm>
          <a:prstGeom prst="rect">
            <a:avLst/>
          </a:prstGeom>
          <a:noFill/>
        </p:spPr>
        <p:txBody>
          <a:bodyPr wrap="none" rtlCol="0">
            <a:normAutofit fontScale="92500" lnSpcReduction="20000"/>
          </a:bodyPr>
          <a:lstStyle/>
          <a:p>
            <a:pPr defTabSz="457200" fontAlgn="auto">
              <a:spcBef>
                <a:spcPts val="0"/>
              </a:spcBef>
              <a:spcAft>
                <a:spcPts val="0"/>
              </a:spcAft>
            </a:pPr>
            <a:r>
              <a:rPr lang="en-US" b="0" dirty="0" smtClean="0">
                <a:solidFill>
                  <a:srgbClr val="500000"/>
                </a:solidFill>
                <a:latin typeface="Arial"/>
              </a:rPr>
              <a:t>2N Translation</a:t>
            </a:r>
          </a:p>
          <a:p>
            <a:pPr defTabSz="457200" fontAlgn="auto">
              <a:spcBef>
                <a:spcPts val="0"/>
              </a:spcBef>
              <a:spcAft>
                <a:spcPts val="0"/>
              </a:spcAft>
            </a:pPr>
            <a:r>
              <a:rPr lang="en-US" b="0" dirty="0" smtClean="0">
                <a:solidFill>
                  <a:srgbClr val="500000"/>
                </a:solidFill>
                <a:latin typeface="Arial"/>
              </a:rPr>
              <a:t>Exchanges</a:t>
            </a:r>
            <a:endParaRPr lang="en-US" sz="1000" b="0" dirty="0" smtClean="0">
              <a:solidFill>
                <a:srgbClr val="500000"/>
              </a:solidFill>
              <a:latin typeface="Arial"/>
            </a:endParaRPr>
          </a:p>
        </p:txBody>
      </p:sp>
    </p:spTree>
    <p:extLst>
      <p:ext uri="{BB962C8B-B14F-4D97-AF65-F5344CB8AC3E}">
        <p14:creationId xmlns="" xmlns:p14="http://schemas.microsoft.com/office/powerpoint/2010/main" val="4578882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Dependencies Are Key</a:t>
            </a:r>
            <a:endParaRPr lang="en-US" dirty="0"/>
          </a:p>
        </p:txBody>
      </p:sp>
      <p:sp>
        <p:nvSpPr>
          <p:cNvPr id="16" name="AutoShape 4"/>
          <p:cNvSpPr>
            <a:spLocks noChangeArrowheads="1"/>
          </p:cNvSpPr>
          <p:nvPr/>
        </p:nvSpPr>
        <p:spPr bwMode="auto">
          <a:xfrm>
            <a:off x="152400" y="3200400"/>
            <a:ext cx="1676400" cy="533400"/>
          </a:xfrm>
          <a:prstGeom prst="roundRect">
            <a:avLst>
              <a:gd name="adj" fmla="val 16667"/>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3500000" scaled="1"/>
            <a:tileRect/>
          </a:gradFill>
          <a:ln w="12700">
            <a:solidFill>
              <a:schemeClr val="tx1"/>
            </a:solidFill>
            <a:round/>
            <a:headEnd type="none" w="sm" len="sm"/>
            <a:tailEnd type="none" w="sm" len="sm"/>
          </a:ln>
          <a:effectLst>
            <a:glow rad="101600">
              <a:schemeClr val="accent4">
                <a:satMod val="175000"/>
                <a:alpha val="40000"/>
              </a:schemeClr>
            </a:glow>
          </a:effectLst>
        </p:spPr>
        <p:txBody>
          <a:bodyPr wrap="none" anchor="ctr"/>
          <a:lstStyle/>
          <a:p>
            <a:pPr algn="ctr" defTabSz="820738" fontAlgn="auto">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Manufacturing</a:t>
            </a:r>
            <a:endParaRPr lang="en-US" sz="1200" b="0" dirty="0">
              <a:solidFill>
                <a:srgbClr val="500000"/>
              </a:solidFill>
              <a:latin typeface="Arial"/>
              <a:ea typeface="Arial Unicode MS" pitchFamily="34" charset="-128"/>
              <a:cs typeface="Arial Unicode MS" pitchFamily="34" charset="-128"/>
            </a:endParaRPr>
          </a:p>
        </p:txBody>
      </p:sp>
      <p:sp>
        <p:nvSpPr>
          <p:cNvPr id="17" name="AutoShape 5" descr="Horizontal brick"/>
          <p:cNvSpPr>
            <a:spLocks noChangeArrowheads="1"/>
          </p:cNvSpPr>
          <p:nvPr/>
        </p:nvSpPr>
        <p:spPr bwMode="auto">
          <a:xfrm>
            <a:off x="2743200" y="1191768"/>
            <a:ext cx="1600200" cy="713232"/>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chemeClr val="tx1"/>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defTabSz="820738" fontAlgn="auto">
              <a:lnSpc>
                <a:spcPct val="90000"/>
              </a:lnSpc>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Project</a:t>
            </a:r>
          </a:p>
          <a:p>
            <a:pPr algn="ctr" defTabSz="820738" fontAlgn="auto">
              <a:lnSpc>
                <a:spcPct val="90000"/>
              </a:lnSpc>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Management</a:t>
            </a:r>
            <a:endParaRPr lang="en-US" sz="2000" b="0" dirty="0">
              <a:solidFill>
                <a:srgbClr val="500000"/>
              </a:solidFill>
              <a:latin typeface="Arial"/>
              <a:ea typeface="Arial Unicode MS" pitchFamily="34" charset="-128"/>
              <a:cs typeface="Arial Unicode MS" pitchFamily="34" charset="-128"/>
            </a:endParaRPr>
          </a:p>
        </p:txBody>
      </p:sp>
      <p:sp>
        <p:nvSpPr>
          <p:cNvPr id="18" name="AutoShape 6"/>
          <p:cNvSpPr>
            <a:spLocks noChangeArrowheads="1"/>
          </p:cNvSpPr>
          <p:nvPr/>
        </p:nvSpPr>
        <p:spPr bwMode="auto">
          <a:xfrm>
            <a:off x="609600" y="1371600"/>
            <a:ext cx="1600200" cy="1143000"/>
          </a:xfrm>
          <a:prstGeom prst="roundRect">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2700">
            <a:solidFill>
              <a:schemeClr val="tx1"/>
            </a:solidFill>
            <a:round/>
            <a:headEnd type="none" w="sm" len="sm"/>
            <a:tailEnd type="none" w="sm" len="sm"/>
          </a:ln>
          <a:effectLst/>
          <a:scene3d>
            <a:camera prst="orthographicFront"/>
            <a:lightRig rig="threePt" dir="t"/>
          </a:scene3d>
          <a:sp3d>
            <a:bevelT/>
          </a:sp3d>
        </p:spPr>
        <p:txBody>
          <a:bodyPr wrap="none" anchor="ctr"/>
          <a:lstStyle/>
          <a:p>
            <a:pPr algn="ctr" defTabSz="820738" fontAlgn="auto">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Software</a:t>
            </a:r>
          </a:p>
          <a:p>
            <a:pPr algn="ctr" defTabSz="820738" fontAlgn="auto">
              <a:spcBef>
                <a:spcPts val="0"/>
              </a:spcBef>
              <a:spcAft>
                <a:spcPts val="0"/>
              </a:spcAft>
            </a:pPr>
            <a:endParaRPr lang="en-US" sz="2000" b="0" dirty="0">
              <a:solidFill>
                <a:srgbClr val="500000"/>
              </a:solidFill>
              <a:latin typeface="Arial"/>
              <a:ea typeface="Arial Unicode MS" pitchFamily="34" charset="-128"/>
              <a:cs typeface="Arial Unicode MS" pitchFamily="34" charset="-128"/>
            </a:endParaRPr>
          </a:p>
          <a:p>
            <a:pPr algn="ctr" defTabSz="820738" fontAlgn="auto">
              <a:spcBef>
                <a:spcPts val="0"/>
              </a:spcBef>
              <a:spcAft>
                <a:spcPts val="0"/>
              </a:spcAft>
            </a:pPr>
            <a:endParaRPr lang="en-US" sz="1200" b="0" dirty="0">
              <a:solidFill>
                <a:srgbClr val="500000"/>
              </a:solidFill>
              <a:latin typeface="Arial"/>
              <a:ea typeface="Arial Unicode MS" pitchFamily="34" charset="-128"/>
              <a:cs typeface="Arial Unicode MS" pitchFamily="34" charset="-128"/>
            </a:endParaRPr>
          </a:p>
        </p:txBody>
      </p:sp>
      <p:sp>
        <p:nvSpPr>
          <p:cNvPr id="19" name="AutoShape 8" descr="Horizontal brick"/>
          <p:cNvSpPr>
            <a:spLocks noChangeArrowheads="1"/>
          </p:cNvSpPr>
          <p:nvPr/>
        </p:nvSpPr>
        <p:spPr bwMode="auto">
          <a:xfrm>
            <a:off x="7315200" y="3124200"/>
            <a:ext cx="1600200" cy="533400"/>
          </a:xfrm>
          <a:prstGeom prst="roundRect">
            <a:avLst>
              <a:gd name="adj" fmla="val 16667"/>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3500000" scaled="1"/>
            <a:tileRect/>
          </a:gradFill>
          <a:ln w="12700">
            <a:solidFill>
              <a:schemeClr val="tx1"/>
            </a:solidFill>
            <a:round/>
            <a:headEnd type="none" w="sm" len="sm"/>
            <a:tailEnd type="none" w="sm" len="sm"/>
          </a:ln>
          <a:effectLst>
            <a:glow rad="101600">
              <a:schemeClr val="accent4">
                <a:satMod val="175000"/>
                <a:alpha val="40000"/>
              </a:schemeClr>
            </a:glow>
          </a:effectLst>
        </p:spPr>
        <p:txBody>
          <a:bodyPr wrap="none" anchor="ctr"/>
          <a:lstStyle/>
          <a:p>
            <a:pPr algn="ctr" defTabSz="820738" fontAlgn="auto">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Mechanical</a:t>
            </a:r>
            <a:endParaRPr lang="en-US" sz="2000" b="0" dirty="0">
              <a:solidFill>
                <a:srgbClr val="500000"/>
              </a:solidFill>
              <a:latin typeface="Arial"/>
              <a:ea typeface="Arial Unicode MS" pitchFamily="34" charset="-128"/>
              <a:cs typeface="Arial Unicode MS" pitchFamily="34" charset="-128"/>
            </a:endParaRPr>
          </a:p>
        </p:txBody>
      </p:sp>
      <p:sp>
        <p:nvSpPr>
          <p:cNvPr id="20" name="AutoShape 9"/>
          <p:cNvSpPr>
            <a:spLocks noChangeArrowheads="1"/>
          </p:cNvSpPr>
          <p:nvPr/>
        </p:nvSpPr>
        <p:spPr bwMode="auto">
          <a:xfrm>
            <a:off x="4800600" y="1191768"/>
            <a:ext cx="1600200" cy="737616"/>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chemeClr val="tx1"/>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defTabSz="820738" fontAlgn="auto">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Systems</a:t>
            </a:r>
          </a:p>
          <a:p>
            <a:pPr algn="ctr" defTabSz="820738" fontAlgn="auto">
              <a:spcBef>
                <a:spcPts val="0"/>
              </a:spcBef>
              <a:spcAft>
                <a:spcPts val="0"/>
              </a:spcAft>
            </a:pPr>
            <a:endParaRPr lang="en-US" sz="1200" b="0" dirty="0" smtClean="0">
              <a:solidFill>
                <a:srgbClr val="500000"/>
              </a:solidFill>
              <a:latin typeface="Arial"/>
              <a:ea typeface="Arial Unicode MS" pitchFamily="34" charset="-128"/>
              <a:cs typeface="Arial Unicode MS" pitchFamily="34" charset="-128"/>
            </a:endParaRPr>
          </a:p>
          <a:p>
            <a:pPr algn="ctr" defTabSz="820738" fontAlgn="auto">
              <a:spcBef>
                <a:spcPts val="0"/>
              </a:spcBef>
              <a:spcAft>
                <a:spcPts val="0"/>
              </a:spcAft>
            </a:pPr>
            <a:endParaRPr lang="en-US" sz="1200" b="0" dirty="0">
              <a:solidFill>
                <a:srgbClr val="500000"/>
              </a:solidFill>
              <a:latin typeface="Arial"/>
              <a:ea typeface="Arial Unicode MS" pitchFamily="34" charset="-128"/>
              <a:cs typeface="Arial Unicode MS" pitchFamily="34" charset="-128"/>
            </a:endParaRPr>
          </a:p>
        </p:txBody>
      </p:sp>
      <p:sp>
        <p:nvSpPr>
          <p:cNvPr id="21" name="AutoShape 10" descr="Horizontal brick"/>
          <p:cNvSpPr>
            <a:spLocks noChangeArrowheads="1"/>
          </p:cNvSpPr>
          <p:nvPr/>
        </p:nvSpPr>
        <p:spPr bwMode="auto">
          <a:xfrm>
            <a:off x="6934200" y="1371600"/>
            <a:ext cx="1600200" cy="1143000"/>
          </a:xfrm>
          <a:prstGeom prst="roundRect">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2700">
            <a:solidFill>
              <a:schemeClr val="tx1"/>
            </a:solidFill>
            <a:round/>
            <a:headEnd type="none" w="sm" len="sm"/>
            <a:tailEnd type="none" w="sm" len="sm"/>
          </a:ln>
          <a:effectLst/>
          <a:scene3d>
            <a:camera prst="orthographicFront"/>
            <a:lightRig rig="threePt" dir="t"/>
          </a:scene3d>
          <a:sp3d>
            <a:bevelT/>
          </a:sp3d>
        </p:spPr>
        <p:txBody>
          <a:bodyPr wrap="none" anchor="ctr"/>
          <a:lstStyle/>
          <a:p>
            <a:pPr algn="ctr" defTabSz="820738" fontAlgn="auto">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Electrical</a:t>
            </a:r>
          </a:p>
          <a:p>
            <a:pPr algn="ctr" defTabSz="820738" fontAlgn="auto">
              <a:spcBef>
                <a:spcPts val="0"/>
              </a:spcBef>
              <a:spcAft>
                <a:spcPts val="0"/>
              </a:spcAft>
            </a:pPr>
            <a:endParaRPr lang="en-US" sz="2000" b="0" dirty="0">
              <a:solidFill>
                <a:srgbClr val="500000"/>
              </a:solidFill>
              <a:latin typeface="Arial"/>
              <a:ea typeface="Arial Unicode MS" pitchFamily="34" charset="-128"/>
              <a:cs typeface="Arial Unicode MS" pitchFamily="34" charset="-128"/>
            </a:endParaRPr>
          </a:p>
          <a:p>
            <a:pPr algn="ctr" defTabSz="820738" fontAlgn="auto">
              <a:spcBef>
                <a:spcPts val="0"/>
              </a:spcBef>
              <a:spcAft>
                <a:spcPts val="0"/>
              </a:spcAft>
            </a:pPr>
            <a:endParaRPr lang="en-US" sz="2000" b="0" dirty="0">
              <a:solidFill>
                <a:srgbClr val="500000"/>
              </a:solidFill>
              <a:latin typeface="Arial"/>
              <a:ea typeface="Arial Unicode MS" pitchFamily="34" charset="-128"/>
              <a:cs typeface="Arial Unicode MS" pitchFamily="34" charset="-128"/>
            </a:endParaRPr>
          </a:p>
        </p:txBody>
      </p:sp>
      <p:sp>
        <p:nvSpPr>
          <p:cNvPr id="22" name="AutoShape 11" descr="Horizontal brick"/>
          <p:cNvSpPr>
            <a:spLocks noChangeArrowheads="1"/>
          </p:cNvSpPr>
          <p:nvPr/>
        </p:nvSpPr>
        <p:spPr bwMode="auto">
          <a:xfrm>
            <a:off x="6934200" y="4343400"/>
            <a:ext cx="1600200" cy="1181100"/>
          </a:xfrm>
          <a:prstGeom prst="roundRect">
            <a:avLst>
              <a:gd name="adj" fmla="val 16667"/>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w="12700">
            <a:solidFill>
              <a:schemeClr val="tx1"/>
            </a:solidFill>
            <a:round/>
            <a:headEnd type="none" w="sm" len="sm"/>
            <a:tailEnd type="none" w="sm" len="sm"/>
          </a:ln>
          <a:effectLst>
            <a:softEdge rad="31750"/>
          </a:effectLst>
        </p:spPr>
        <p:txBody>
          <a:bodyPr wrap="none" anchor="ctr"/>
          <a:lstStyle/>
          <a:p>
            <a:pPr algn="ctr" defTabSz="820738" fontAlgn="auto">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Structures</a:t>
            </a:r>
            <a:endParaRPr lang="en-US" sz="2000" b="0" dirty="0">
              <a:solidFill>
                <a:srgbClr val="500000"/>
              </a:solidFill>
              <a:latin typeface="Arial"/>
              <a:ea typeface="Arial Unicode MS" pitchFamily="34" charset="-128"/>
              <a:cs typeface="Arial Unicode MS" pitchFamily="34" charset="-128"/>
            </a:endParaRPr>
          </a:p>
        </p:txBody>
      </p:sp>
      <p:sp>
        <p:nvSpPr>
          <p:cNvPr id="23" name="AutoShape 12" descr="Horizontal brick"/>
          <p:cNvSpPr>
            <a:spLocks noChangeArrowheads="1"/>
          </p:cNvSpPr>
          <p:nvPr/>
        </p:nvSpPr>
        <p:spPr bwMode="auto">
          <a:xfrm>
            <a:off x="2743200" y="5257800"/>
            <a:ext cx="1828800" cy="533400"/>
          </a:xfrm>
          <a:prstGeom prst="roundRect">
            <a:avLst>
              <a:gd name="adj" fmla="val 16667"/>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0800000" scaled="1"/>
            <a:tileRect/>
          </a:gradFill>
          <a:ln w="12700">
            <a:solidFill>
              <a:schemeClr val="tx1"/>
            </a:solidFill>
            <a:round/>
            <a:headEnd type="none" w="sm" len="sm"/>
            <a:tailEnd type="none" w="sm" len="sm"/>
          </a:ln>
          <a:effectLst/>
        </p:spPr>
        <p:txBody>
          <a:bodyPr wrap="none" anchor="ctr"/>
          <a:lstStyle/>
          <a:p>
            <a:pPr algn="ctr" defTabSz="820738" fontAlgn="auto">
              <a:spcBef>
                <a:spcPts val="0"/>
              </a:spcBef>
              <a:spcAft>
                <a:spcPts val="0"/>
              </a:spcAft>
            </a:pPr>
            <a:r>
              <a:rPr lang="en-US" sz="2000" b="0" dirty="0" smtClean="0">
                <a:solidFill>
                  <a:prstClr val="white"/>
                </a:solidFill>
                <a:latin typeface="Arial"/>
                <a:ea typeface="Arial Unicode MS" pitchFamily="34" charset="-128"/>
                <a:cs typeface="Arial Unicode MS" pitchFamily="34" charset="-128"/>
              </a:rPr>
              <a:t>Aerodynamics</a:t>
            </a:r>
            <a:endParaRPr lang="en-US" sz="2000" b="0" dirty="0">
              <a:solidFill>
                <a:prstClr val="white"/>
              </a:solidFill>
              <a:latin typeface="Arial"/>
              <a:ea typeface="Arial Unicode MS" pitchFamily="34" charset="-128"/>
              <a:cs typeface="Arial Unicode MS" pitchFamily="34" charset="-128"/>
            </a:endParaRPr>
          </a:p>
        </p:txBody>
      </p:sp>
      <p:sp>
        <p:nvSpPr>
          <p:cNvPr id="24" name="AutoShape 13" descr="Horizontal brick"/>
          <p:cNvSpPr>
            <a:spLocks noChangeArrowheads="1"/>
          </p:cNvSpPr>
          <p:nvPr/>
        </p:nvSpPr>
        <p:spPr bwMode="auto">
          <a:xfrm>
            <a:off x="4800600" y="5257800"/>
            <a:ext cx="1600200" cy="533400"/>
          </a:xfrm>
          <a:prstGeom prst="roundRect">
            <a:avLst>
              <a:gd name="adj" fmla="val 16667"/>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0800000" scaled="1"/>
            <a:tileRect/>
          </a:gradFill>
          <a:ln w="12700">
            <a:solidFill>
              <a:schemeClr val="tx1"/>
            </a:solidFill>
            <a:round/>
            <a:headEnd type="none" w="sm" len="sm"/>
            <a:tailEnd type="none" w="sm" len="sm"/>
          </a:ln>
          <a:effectLst/>
        </p:spPr>
        <p:txBody>
          <a:bodyPr wrap="none" anchor="ctr"/>
          <a:lstStyle/>
          <a:p>
            <a:pPr algn="ctr" defTabSz="820738" fontAlgn="auto">
              <a:spcBef>
                <a:spcPts val="0"/>
              </a:spcBef>
              <a:spcAft>
                <a:spcPts val="0"/>
              </a:spcAft>
            </a:pPr>
            <a:r>
              <a:rPr lang="en-US" sz="2000" b="0" dirty="0" smtClean="0">
                <a:solidFill>
                  <a:prstClr val="white"/>
                </a:solidFill>
                <a:latin typeface="Arial"/>
                <a:ea typeface="Arial Unicode MS" pitchFamily="34" charset="-128"/>
                <a:cs typeface="Arial Unicode MS" pitchFamily="34" charset="-128"/>
              </a:rPr>
              <a:t>Propulsion</a:t>
            </a:r>
            <a:endParaRPr lang="en-US" sz="2000" b="0" dirty="0">
              <a:solidFill>
                <a:prstClr val="white"/>
              </a:solidFill>
              <a:latin typeface="Arial"/>
              <a:ea typeface="Arial Unicode MS" pitchFamily="34" charset="-128"/>
              <a:cs typeface="Arial Unicode MS" pitchFamily="34" charset="-128"/>
            </a:endParaRPr>
          </a:p>
        </p:txBody>
      </p:sp>
      <p:sp>
        <p:nvSpPr>
          <p:cNvPr id="25" name="AutoShape 16"/>
          <p:cNvSpPr>
            <a:spLocks noChangeArrowheads="1"/>
          </p:cNvSpPr>
          <p:nvPr/>
        </p:nvSpPr>
        <p:spPr bwMode="auto">
          <a:xfrm>
            <a:off x="609600" y="4343400"/>
            <a:ext cx="1600200" cy="1181100"/>
          </a:xfrm>
          <a:prstGeom prst="roundRect">
            <a:avLst>
              <a:gd name="adj" fmla="val 16667"/>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w="12700">
            <a:solidFill>
              <a:schemeClr val="tx1"/>
            </a:solidFill>
            <a:round/>
            <a:headEnd type="none" w="sm" len="sm"/>
            <a:tailEnd type="none" w="sm" len="sm"/>
          </a:ln>
          <a:effectLst>
            <a:softEdge rad="31750"/>
          </a:effectLst>
        </p:spPr>
        <p:txBody>
          <a:bodyPr wrap="none" anchor="ctr"/>
          <a:lstStyle/>
          <a:p>
            <a:pPr algn="ctr" defTabSz="820738" fontAlgn="auto">
              <a:lnSpc>
                <a:spcPct val="85000"/>
              </a:lnSpc>
              <a:spcBef>
                <a:spcPts val="0"/>
              </a:spcBef>
              <a:spcAft>
                <a:spcPts val="600"/>
              </a:spcAft>
            </a:pPr>
            <a:endParaRPr lang="en-US" sz="2000" b="0" dirty="0" smtClean="0">
              <a:solidFill>
                <a:srgbClr val="500000"/>
              </a:solidFill>
              <a:latin typeface="Arial"/>
              <a:ea typeface="Arial Unicode MS" pitchFamily="34" charset="-128"/>
              <a:cs typeface="Arial Unicode MS" pitchFamily="34" charset="-128"/>
            </a:endParaRPr>
          </a:p>
          <a:p>
            <a:pPr algn="ctr" defTabSz="820738" fontAlgn="auto">
              <a:lnSpc>
                <a:spcPct val="85000"/>
              </a:lnSpc>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Test &amp;</a:t>
            </a:r>
          </a:p>
          <a:p>
            <a:pPr algn="ctr" defTabSz="820738" fontAlgn="auto">
              <a:lnSpc>
                <a:spcPct val="85000"/>
              </a:lnSpc>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Evaluation</a:t>
            </a:r>
            <a:endParaRPr lang="en-US" sz="1200" b="0" dirty="0">
              <a:solidFill>
                <a:srgbClr val="500000"/>
              </a:solidFill>
              <a:latin typeface="Arial"/>
              <a:ea typeface="Arial Unicode MS" pitchFamily="34" charset="-128"/>
              <a:cs typeface="Arial Unicode MS" pitchFamily="34" charset="-128"/>
            </a:endParaRPr>
          </a:p>
        </p:txBody>
      </p:sp>
      <p:pic>
        <p:nvPicPr>
          <p:cNvPr id="36" name="Picture 6" descr="C:\Users\jjc7776\AppData\Local\Microsoft\Windows\Temporary Internet Files\Content.IE5\B7D0UG58\MC910216960[1].png"/>
          <p:cNvPicPr>
            <a:picLocks noChangeAspect="1" noChangeArrowheads="1"/>
          </p:cNvPicPr>
          <p:nvPr/>
        </p:nvPicPr>
        <p:blipFill>
          <a:blip r:embed="rId2" cstate="print"/>
          <a:srcRect/>
          <a:stretch>
            <a:fillRect/>
          </a:stretch>
        </p:blipFill>
        <p:spPr bwMode="auto">
          <a:xfrm>
            <a:off x="3733800" y="2590800"/>
            <a:ext cx="1676400" cy="1676400"/>
          </a:xfrm>
          <a:prstGeom prst="rect">
            <a:avLst/>
          </a:prstGeom>
          <a:noFill/>
        </p:spPr>
      </p:pic>
      <p:sp>
        <p:nvSpPr>
          <p:cNvPr id="51" name="AutoShape 8" descr="Horizontal brick"/>
          <p:cNvSpPr>
            <a:spLocks noChangeArrowheads="1"/>
          </p:cNvSpPr>
          <p:nvPr/>
        </p:nvSpPr>
        <p:spPr bwMode="auto">
          <a:xfrm>
            <a:off x="7315200" y="3124200"/>
            <a:ext cx="1600200" cy="533400"/>
          </a:xfrm>
          <a:prstGeom prst="roundRect">
            <a:avLst>
              <a:gd name="adj" fmla="val 16667"/>
            </a:avLst>
          </a:prstGeom>
          <a:noFill/>
          <a:ln w="12700">
            <a:solidFill>
              <a:schemeClr val="tx1"/>
            </a:solidFill>
            <a:round/>
            <a:headEnd type="none" w="sm" len="sm"/>
            <a:tailEnd type="none" w="sm" len="sm"/>
          </a:ln>
          <a:effectLst/>
        </p:spPr>
        <p:txBody>
          <a:bodyPr wrap="none" anchor="ctr"/>
          <a:lstStyle/>
          <a:p>
            <a:pPr algn="ctr" defTabSz="820738" fontAlgn="auto">
              <a:spcBef>
                <a:spcPts val="0"/>
              </a:spcBef>
              <a:spcAft>
                <a:spcPts val="0"/>
              </a:spcAft>
            </a:pPr>
            <a:r>
              <a:rPr lang="en-US" sz="2000" b="0" dirty="0" smtClean="0">
                <a:solidFill>
                  <a:srgbClr val="500000"/>
                </a:solidFill>
                <a:latin typeface="Arial"/>
                <a:ea typeface="Arial Unicode MS" pitchFamily="34" charset="-128"/>
                <a:cs typeface="Arial Unicode MS" pitchFamily="34" charset="-128"/>
              </a:rPr>
              <a:t>Mechanical</a:t>
            </a:r>
            <a:endParaRPr lang="en-US" sz="2000" b="0" dirty="0">
              <a:solidFill>
                <a:srgbClr val="500000"/>
              </a:solidFill>
              <a:latin typeface="Arial"/>
              <a:ea typeface="Arial Unicode MS" pitchFamily="34" charset="-128"/>
              <a:cs typeface="Arial Unicode MS" pitchFamily="34" charset="-128"/>
            </a:endParaRPr>
          </a:p>
        </p:txBody>
      </p:sp>
      <p:cxnSp>
        <p:nvCxnSpPr>
          <p:cNvPr id="58" name="AutoShape 19"/>
          <p:cNvCxnSpPr>
            <a:cxnSpLocks noChangeShapeType="1"/>
            <a:stCxn id="68" idx="0"/>
            <a:endCxn id="17" idx="2"/>
          </p:cNvCxnSpPr>
          <p:nvPr/>
        </p:nvCxnSpPr>
        <p:spPr bwMode="auto">
          <a:xfrm flipH="1" flipV="1">
            <a:off x="3543300" y="1905000"/>
            <a:ext cx="1028700" cy="685800"/>
          </a:xfrm>
          <a:prstGeom prst="straightConnector1">
            <a:avLst/>
          </a:prstGeom>
          <a:noFill/>
          <a:ln w="12700">
            <a:solidFill>
              <a:schemeClr val="tx1"/>
            </a:solidFill>
            <a:round/>
            <a:headEnd type="triangle" w="med" len="med"/>
            <a:tailEnd type="triangle" w="med" len="med"/>
          </a:ln>
          <a:effectLst/>
        </p:spPr>
      </p:cxnSp>
      <p:cxnSp>
        <p:nvCxnSpPr>
          <p:cNvPr id="59" name="AutoShape 20"/>
          <p:cNvCxnSpPr>
            <a:cxnSpLocks noChangeShapeType="1"/>
            <a:endCxn id="68" idx="2"/>
          </p:cNvCxnSpPr>
          <p:nvPr/>
        </p:nvCxnSpPr>
        <p:spPr bwMode="auto">
          <a:xfrm flipV="1">
            <a:off x="3543300" y="4267200"/>
            <a:ext cx="1028700" cy="990600"/>
          </a:xfrm>
          <a:prstGeom prst="straightConnector1">
            <a:avLst/>
          </a:prstGeom>
          <a:noFill/>
          <a:ln w="12700">
            <a:solidFill>
              <a:schemeClr val="tx1"/>
            </a:solidFill>
            <a:round/>
            <a:headEnd type="triangle" w="med" len="med"/>
            <a:tailEnd type="triangle" w="med" len="med"/>
          </a:ln>
          <a:effectLst/>
        </p:spPr>
      </p:cxnSp>
      <p:cxnSp>
        <p:nvCxnSpPr>
          <p:cNvPr id="60" name="AutoShape 21"/>
          <p:cNvCxnSpPr>
            <a:cxnSpLocks noChangeShapeType="1"/>
            <a:endCxn id="68" idx="2"/>
          </p:cNvCxnSpPr>
          <p:nvPr/>
        </p:nvCxnSpPr>
        <p:spPr bwMode="auto">
          <a:xfrm flipH="1" flipV="1">
            <a:off x="4572000" y="4267200"/>
            <a:ext cx="1028700" cy="990600"/>
          </a:xfrm>
          <a:prstGeom prst="straightConnector1">
            <a:avLst/>
          </a:prstGeom>
          <a:noFill/>
          <a:ln w="12700">
            <a:solidFill>
              <a:schemeClr val="tx1"/>
            </a:solidFill>
            <a:round/>
            <a:headEnd type="triangle" w="med" len="med"/>
            <a:tailEnd type="triangle" w="med" len="med"/>
          </a:ln>
          <a:effectLst/>
        </p:spPr>
      </p:cxnSp>
      <p:cxnSp>
        <p:nvCxnSpPr>
          <p:cNvPr id="61" name="AutoShape 24"/>
          <p:cNvCxnSpPr>
            <a:cxnSpLocks noChangeShapeType="1"/>
            <a:stCxn id="68" idx="3"/>
          </p:cNvCxnSpPr>
          <p:nvPr/>
        </p:nvCxnSpPr>
        <p:spPr bwMode="auto">
          <a:xfrm>
            <a:off x="5410200" y="3429000"/>
            <a:ext cx="1524000" cy="1504950"/>
          </a:xfrm>
          <a:prstGeom prst="straightConnector1">
            <a:avLst/>
          </a:prstGeom>
          <a:noFill/>
          <a:ln w="12700">
            <a:solidFill>
              <a:schemeClr val="tx1"/>
            </a:solidFill>
            <a:round/>
            <a:headEnd type="triangle" w="med" len="med"/>
            <a:tailEnd type="triangle" w="med" len="med"/>
          </a:ln>
          <a:effectLst/>
        </p:spPr>
      </p:cxnSp>
      <p:cxnSp>
        <p:nvCxnSpPr>
          <p:cNvPr id="62" name="AutoShape 25"/>
          <p:cNvCxnSpPr>
            <a:cxnSpLocks noChangeShapeType="1"/>
            <a:stCxn id="68" idx="3"/>
            <a:endCxn id="51" idx="1"/>
          </p:cNvCxnSpPr>
          <p:nvPr/>
        </p:nvCxnSpPr>
        <p:spPr bwMode="auto">
          <a:xfrm flipV="1">
            <a:off x="5410200" y="3390900"/>
            <a:ext cx="1905000" cy="38100"/>
          </a:xfrm>
          <a:prstGeom prst="straightConnector1">
            <a:avLst/>
          </a:prstGeom>
          <a:noFill/>
          <a:ln w="12700">
            <a:solidFill>
              <a:schemeClr val="tx1"/>
            </a:solidFill>
            <a:round/>
            <a:headEnd type="triangle" w="med" len="med"/>
            <a:tailEnd type="triangle" w="med" len="med"/>
          </a:ln>
          <a:effectLst/>
        </p:spPr>
      </p:cxnSp>
      <p:cxnSp>
        <p:nvCxnSpPr>
          <p:cNvPr id="63" name="AutoShape 26"/>
          <p:cNvCxnSpPr>
            <a:cxnSpLocks noChangeShapeType="1"/>
            <a:stCxn id="70" idx="6"/>
            <a:endCxn id="91" idx="1"/>
          </p:cNvCxnSpPr>
          <p:nvPr/>
        </p:nvCxnSpPr>
        <p:spPr bwMode="auto">
          <a:xfrm>
            <a:off x="6096000" y="1600200"/>
            <a:ext cx="457200" cy="114300"/>
          </a:xfrm>
          <a:prstGeom prst="straightConnector1">
            <a:avLst/>
          </a:prstGeom>
          <a:noFill/>
          <a:ln w="12700">
            <a:solidFill>
              <a:schemeClr val="tx1"/>
            </a:solidFill>
            <a:prstDash val="dash"/>
            <a:round/>
            <a:headEnd type="none" w="med" len="med"/>
            <a:tailEnd type="triangle" w="med" len="med"/>
          </a:ln>
          <a:effectLst/>
        </p:spPr>
      </p:cxnSp>
      <p:cxnSp>
        <p:nvCxnSpPr>
          <p:cNvPr id="64" name="AutoShape 27"/>
          <p:cNvCxnSpPr>
            <a:cxnSpLocks noChangeShapeType="1"/>
            <a:endCxn id="68" idx="1"/>
          </p:cNvCxnSpPr>
          <p:nvPr/>
        </p:nvCxnSpPr>
        <p:spPr bwMode="auto">
          <a:xfrm flipV="1">
            <a:off x="2209800" y="3429000"/>
            <a:ext cx="1524000" cy="1600200"/>
          </a:xfrm>
          <a:prstGeom prst="straightConnector1">
            <a:avLst/>
          </a:prstGeom>
          <a:noFill/>
          <a:ln w="12700">
            <a:solidFill>
              <a:schemeClr val="tx1"/>
            </a:solidFill>
            <a:round/>
            <a:headEnd type="triangle" w="med" len="med"/>
            <a:tailEnd type="triangle" w="med" len="med"/>
          </a:ln>
          <a:effectLst/>
        </p:spPr>
      </p:cxnSp>
      <p:cxnSp>
        <p:nvCxnSpPr>
          <p:cNvPr id="65" name="AutoShape 28"/>
          <p:cNvCxnSpPr>
            <a:cxnSpLocks noChangeShapeType="1"/>
            <a:stCxn id="20" idx="2"/>
            <a:endCxn id="68" idx="0"/>
          </p:cNvCxnSpPr>
          <p:nvPr/>
        </p:nvCxnSpPr>
        <p:spPr bwMode="auto">
          <a:xfrm flipH="1">
            <a:off x="4572000" y="1929384"/>
            <a:ext cx="1028700" cy="661416"/>
          </a:xfrm>
          <a:prstGeom prst="straightConnector1">
            <a:avLst/>
          </a:prstGeom>
          <a:noFill/>
          <a:ln w="12700">
            <a:solidFill>
              <a:schemeClr val="tx1"/>
            </a:solidFill>
            <a:round/>
            <a:headEnd type="triangle" w="med" len="med"/>
            <a:tailEnd type="triangle" w="med" len="med"/>
          </a:ln>
          <a:effectLst/>
        </p:spPr>
      </p:cxnSp>
      <p:cxnSp>
        <p:nvCxnSpPr>
          <p:cNvPr id="66" name="AutoShape 30"/>
          <p:cNvCxnSpPr>
            <a:cxnSpLocks noChangeShapeType="1"/>
            <a:endCxn id="68" idx="1"/>
          </p:cNvCxnSpPr>
          <p:nvPr/>
        </p:nvCxnSpPr>
        <p:spPr bwMode="auto">
          <a:xfrm>
            <a:off x="2209800" y="1943100"/>
            <a:ext cx="1524000" cy="1485900"/>
          </a:xfrm>
          <a:prstGeom prst="straightConnector1">
            <a:avLst/>
          </a:prstGeom>
          <a:noFill/>
          <a:ln w="12700">
            <a:solidFill>
              <a:schemeClr val="tx1"/>
            </a:solidFill>
            <a:round/>
            <a:headEnd type="triangle" w="med" len="med"/>
            <a:tailEnd type="triangle" w="med" len="med"/>
          </a:ln>
          <a:effectLst/>
        </p:spPr>
      </p:cxnSp>
      <p:cxnSp>
        <p:nvCxnSpPr>
          <p:cNvPr id="67" name="AutoShape 31"/>
          <p:cNvCxnSpPr>
            <a:cxnSpLocks noChangeShapeType="1"/>
            <a:endCxn id="68" idx="1"/>
          </p:cNvCxnSpPr>
          <p:nvPr/>
        </p:nvCxnSpPr>
        <p:spPr bwMode="auto">
          <a:xfrm flipV="1">
            <a:off x="1828800" y="3429000"/>
            <a:ext cx="1905000" cy="38100"/>
          </a:xfrm>
          <a:prstGeom prst="straightConnector1">
            <a:avLst/>
          </a:prstGeom>
          <a:noFill/>
          <a:ln w="12700">
            <a:solidFill>
              <a:schemeClr val="tx1"/>
            </a:solidFill>
            <a:round/>
            <a:headEnd type="triangle" w="med" len="med"/>
            <a:tailEnd type="triangle" w="med" len="med"/>
          </a:ln>
          <a:effectLst/>
        </p:spPr>
      </p:cxnSp>
      <p:pic>
        <p:nvPicPr>
          <p:cNvPr id="68" name="Picture 6" descr="C:\Users\jjc7776\AppData\Local\Microsoft\Windows\Temporary Internet Files\Content.IE5\B7D0UG58\MC910216960[1].png"/>
          <p:cNvPicPr>
            <a:picLocks noChangeAspect="1" noChangeArrowheads="1"/>
          </p:cNvPicPr>
          <p:nvPr/>
        </p:nvPicPr>
        <p:blipFill>
          <a:blip r:embed="rId2" cstate="print"/>
          <a:srcRect/>
          <a:stretch>
            <a:fillRect/>
          </a:stretch>
        </p:blipFill>
        <p:spPr bwMode="auto">
          <a:xfrm>
            <a:off x="3733800" y="2590800"/>
            <a:ext cx="1676400" cy="1676400"/>
          </a:xfrm>
          <a:prstGeom prst="rect">
            <a:avLst/>
          </a:prstGeom>
          <a:noFill/>
        </p:spPr>
      </p:pic>
      <p:sp>
        <p:nvSpPr>
          <p:cNvPr id="69" name="Rectangle 3"/>
          <p:cNvSpPr txBox="1">
            <a:spLocks noChangeArrowheads="1"/>
          </p:cNvSpPr>
          <p:nvPr/>
        </p:nvSpPr>
        <p:spPr bwMode="auto">
          <a:xfrm>
            <a:off x="304800" y="5858256"/>
            <a:ext cx="8534400" cy="5539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0663" indent="-220663">
              <a:spcBef>
                <a:spcPct val="20000"/>
              </a:spcBef>
              <a:buClr>
                <a:srgbClr val="500000"/>
              </a:buClr>
              <a:buFont typeface="Wingdings" pitchFamily="2" charset="2"/>
              <a:buChar char="n"/>
              <a:defRPr/>
            </a:pPr>
            <a:r>
              <a:rPr lang="en-US" sz="1800" kern="0" dirty="0" smtClean="0">
                <a:solidFill>
                  <a:srgbClr val="500000"/>
                </a:solidFill>
                <a:latin typeface="Arial"/>
              </a:rPr>
              <a:t>Each dependency needs to be identified, tracked and checked throughout the life cycle</a:t>
            </a:r>
            <a:endParaRPr lang="en-US" kern="0" dirty="0">
              <a:solidFill>
                <a:srgbClr val="500000"/>
              </a:solidFill>
              <a:latin typeface="Arial"/>
            </a:endParaRPr>
          </a:p>
        </p:txBody>
      </p:sp>
      <p:sp>
        <p:nvSpPr>
          <p:cNvPr id="70" name="Oval 69"/>
          <p:cNvSpPr/>
          <p:nvPr/>
        </p:nvSpPr>
        <p:spPr>
          <a:xfrm>
            <a:off x="5943600" y="15240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71" name="Oval 70"/>
          <p:cNvSpPr/>
          <p:nvPr/>
        </p:nvSpPr>
        <p:spPr>
          <a:xfrm>
            <a:off x="5638800" y="15240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72" name="Oval 71"/>
          <p:cNvSpPr/>
          <p:nvPr/>
        </p:nvSpPr>
        <p:spPr>
          <a:xfrm>
            <a:off x="5029200" y="15240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73" name="Oval 72"/>
          <p:cNvSpPr/>
          <p:nvPr/>
        </p:nvSpPr>
        <p:spPr>
          <a:xfrm>
            <a:off x="5334000" y="17526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74" name="Oval 73"/>
          <p:cNvSpPr/>
          <p:nvPr/>
        </p:nvSpPr>
        <p:spPr>
          <a:xfrm>
            <a:off x="7162800" y="17526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75" name="Oval 74"/>
          <p:cNvSpPr/>
          <p:nvPr/>
        </p:nvSpPr>
        <p:spPr>
          <a:xfrm>
            <a:off x="7162800" y="22098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cxnSp>
        <p:nvCxnSpPr>
          <p:cNvPr id="76" name="Straight Connector 75"/>
          <p:cNvCxnSpPr>
            <a:stCxn id="72" idx="5"/>
            <a:endCxn id="73" idx="1"/>
          </p:cNvCxnSpPr>
          <p:nvPr/>
        </p:nvCxnSpPr>
        <p:spPr>
          <a:xfrm>
            <a:off x="5159282" y="1654082"/>
            <a:ext cx="197036" cy="120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2" idx="6"/>
            <a:endCxn id="71" idx="2"/>
          </p:cNvCxnSpPr>
          <p:nvPr/>
        </p:nvCxnSpPr>
        <p:spPr>
          <a:xfrm>
            <a:off x="5181600" y="1600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3" idx="6"/>
            <a:endCxn id="71" idx="4"/>
          </p:cNvCxnSpPr>
          <p:nvPr/>
        </p:nvCxnSpPr>
        <p:spPr>
          <a:xfrm flipV="1">
            <a:off x="5486400" y="167640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1" idx="6"/>
            <a:endCxn id="70" idx="2"/>
          </p:cNvCxnSpPr>
          <p:nvPr/>
        </p:nvCxnSpPr>
        <p:spPr>
          <a:xfrm>
            <a:off x="5791200" y="1600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4" idx="6"/>
            <a:endCxn id="84" idx="2"/>
          </p:cNvCxnSpPr>
          <p:nvPr/>
        </p:nvCxnSpPr>
        <p:spPr>
          <a:xfrm>
            <a:off x="7315200" y="18288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5" idx="0"/>
            <a:endCxn id="84" idx="3"/>
          </p:cNvCxnSpPr>
          <p:nvPr/>
        </p:nvCxnSpPr>
        <p:spPr>
          <a:xfrm flipV="1">
            <a:off x="7239000" y="1882682"/>
            <a:ext cx="327118" cy="327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7" idx="2"/>
            <a:endCxn id="75" idx="6"/>
          </p:cNvCxnSpPr>
          <p:nvPr/>
        </p:nvCxnSpPr>
        <p:spPr>
          <a:xfrm flipH="1">
            <a:off x="7315200" y="22860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5" idx="3"/>
            <a:endCxn id="75" idx="7"/>
          </p:cNvCxnSpPr>
          <p:nvPr/>
        </p:nvCxnSpPr>
        <p:spPr>
          <a:xfrm flipH="1">
            <a:off x="7292882" y="1882682"/>
            <a:ext cx="654236" cy="349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7543800" y="17526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85" name="Oval 84"/>
          <p:cNvSpPr/>
          <p:nvPr/>
        </p:nvSpPr>
        <p:spPr>
          <a:xfrm>
            <a:off x="7924800" y="17526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86" name="Oval 85"/>
          <p:cNvSpPr/>
          <p:nvPr/>
        </p:nvSpPr>
        <p:spPr>
          <a:xfrm>
            <a:off x="8229600" y="21336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87" name="Oval 86"/>
          <p:cNvSpPr/>
          <p:nvPr/>
        </p:nvSpPr>
        <p:spPr>
          <a:xfrm>
            <a:off x="7772400" y="22098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cxnSp>
        <p:nvCxnSpPr>
          <p:cNvPr id="88" name="Straight Connector 87"/>
          <p:cNvCxnSpPr>
            <a:stCxn id="85" idx="5"/>
            <a:endCxn id="86" idx="1"/>
          </p:cNvCxnSpPr>
          <p:nvPr/>
        </p:nvCxnSpPr>
        <p:spPr>
          <a:xfrm>
            <a:off x="8054882" y="1882682"/>
            <a:ext cx="197036" cy="27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5" idx="4"/>
            <a:endCxn id="87" idx="0"/>
          </p:cNvCxnSpPr>
          <p:nvPr/>
        </p:nvCxnSpPr>
        <p:spPr>
          <a:xfrm flipH="1">
            <a:off x="7848600" y="1905000"/>
            <a:ext cx="152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2"/>
            <a:endCxn id="87" idx="6"/>
          </p:cNvCxnSpPr>
          <p:nvPr/>
        </p:nvCxnSpPr>
        <p:spPr>
          <a:xfrm flipH="1">
            <a:off x="7924800" y="22098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6553200" y="1600200"/>
            <a:ext cx="2286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sz="1800" b="0" dirty="0" smtClean="0">
                <a:solidFill>
                  <a:srgbClr val="0070C0"/>
                </a:solidFill>
              </a:rPr>
              <a:t>D</a:t>
            </a:r>
            <a:endParaRPr lang="en-US" sz="1800" b="0" dirty="0">
              <a:solidFill>
                <a:srgbClr val="0070C0"/>
              </a:solidFill>
            </a:endParaRPr>
          </a:p>
        </p:txBody>
      </p:sp>
      <p:cxnSp>
        <p:nvCxnSpPr>
          <p:cNvPr id="92" name="AutoShape 26"/>
          <p:cNvCxnSpPr>
            <a:cxnSpLocks noChangeShapeType="1"/>
            <a:stCxn id="91" idx="3"/>
            <a:endCxn id="74" idx="2"/>
          </p:cNvCxnSpPr>
          <p:nvPr/>
        </p:nvCxnSpPr>
        <p:spPr bwMode="auto">
          <a:xfrm>
            <a:off x="6781800" y="1714500"/>
            <a:ext cx="381000" cy="114300"/>
          </a:xfrm>
          <a:prstGeom prst="straightConnector1">
            <a:avLst/>
          </a:prstGeom>
          <a:noFill/>
          <a:ln w="12700">
            <a:solidFill>
              <a:schemeClr val="tx1"/>
            </a:solidFill>
            <a:prstDash val="dash"/>
            <a:round/>
            <a:headEnd type="none" w="med" len="med"/>
            <a:tailEnd type="triangle" w="med" len="med"/>
          </a:ln>
          <a:effectLst/>
        </p:spPr>
      </p:cxnSp>
      <p:sp>
        <p:nvSpPr>
          <p:cNvPr id="93" name="Rectangle 92"/>
          <p:cNvSpPr/>
          <p:nvPr/>
        </p:nvSpPr>
        <p:spPr>
          <a:xfrm>
            <a:off x="6553200" y="2438400"/>
            <a:ext cx="2286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sz="1800" b="0" dirty="0" smtClean="0">
                <a:solidFill>
                  <a:srgbClr val="0070C0"/>
                </a:solidFill>
              </a:rPr>
              <a:t>D</a:t>
            </a:r>
            <a:endParaRPr lang="en-US" sz="1800" b="0" dirty="0">
              <a:solidFill>
                <a:srgbClr val="0070C0"/>
              </a:solidFill>
            </a:endParaRPr>
          </a:p>
        </p:txBody>
      </p:sp>
      <p:cxnSp>
        <p:nvCxnSpPr>
          <p:cNvPr id="94" name="AutoShape 26"/>
          <p:cNvCxnSpPr>
            <a:cxnSpLocks noChangeShapeType="1"/>
            <a:stCxn id="93" idx="3"/>
            <a:endCxn id="75" idx="2"/>
          </p:cNvCxnSpPr>
          <p:nvPr/>
        </p:nvCxnSpPr>
        <p:spPr bwMode="auto">
          <a:xfrm flipV="1">
            <a:off x="6781800" y="2286000"/>
            <a:ext cx="381000" cy="266700"/>
          </a:xfrm>
          <a:prstGeom prst="straightConnector1">
            <a:avLst/>
          </a:prstGeom>
          <a:noFill/>
          <a:ln w="12700">
            <a:solidFill>
              <a:schemeClr val="tx1"/>
            </a:solidFill>
            <a:prstDash val="dash"/>
            <a:round/>
            <a:headEnd type="none" w="med" len="med"/>
            <a:tailEnd type="triangle" w="med" len="med"/>
          </a:ln>
          <a:effectLst/>
        </p:spPr>
      </p:cxnSp>
      <p:cxnSp>
        <p:nvCxnSpPr>
          <p:cNvPr id="95" name="AutoShape 26"/>
          <p:cNvCxnSpPr>
            <a:cxnSpLocks noChangeShapeType="1"/>
            <a:stCxn id="71" idx="5"/>
            <a:endCxn id="93" idx="0"/>
          </p:cNvCxnSpPr>
          <p:nvPr/>
        </p:nvCxnSpPr>
        <p:spPr bwMode="auto">
          <a:xfrm>
            <a:off x="5768882" y="1654082"/>
            <a:ext cx="898618" cy="784318"/>
          </a:xfrm>
          <a:prstGeom prst="straightConnector1">
            <a:avLst/>
          </a:prstGeom>
          <a:noFill/>
          <a:ln w="12700">
            <a:solidFill>
              <a:schemeClr val="tx1"/>
            </a:solidFill>
            <a:prstDash val="dash"/>
            <a:round/>
            <a:headEnd type="none" w="med" len="med"/>
            <a:tailEnd type="triangle" w="med" len="med"/>
          </a:ln>
          <a:effectLst/>
        </p:spPr>
      </p:cxnSp>
      <p:cxnSp>
        <p:nvCxnSpPr>
          <p:cNvPr id="96" name="AutoShape 26"/>
          <p:cNvCxnSpPr>
            <a:cxnSpLocks noChangeShapeType="1"/>
            <a:stCxn id="73" idx="5"/>
            <a:endCxn id="93" idx="1"/>
          </p:cNvCxnSpPr>
          <p:nvPr/>
        </p:nvCxnSpPr>
        <p:spPr bwMode="auto">
          <a:xfrm>
            <a:off x="5464082" y="1882682"/>
            <a:ext cx="1089118" cy="670018"/>
          </a:xfrm>
          <a:prstGeom prst="straightConnector1">
            <a:avLst/>
          </a:prstGeom>
          <a:noFill/>
          <a:ln w="12700">
            <a:solidFill>
              <a:schemeClr val="tx1"/>
            </a:solidFill>
            <a:prstDash val="dash"/>
            <a:round/>
            <a:headEnd type="none" w="med" len="med"/>
            <a:tailEnd type="triangle" w="med" len="med"/>
          </a:ln>
          <a:effectLst/>
        </p:spPr>
      </p:cxnSp>
      <p:sp>
        <p:nvSpPr>
          <p:cNvPr id="97" name="Oval 96"/>
          <p:cNvSpPr/>
          <p:nvPr/>
        </p:nvSpPr>
        <p:spPr>
          <a:xfrm>
            <a:off x="860518" y="1851118"/>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98" name="Oval 97"/>
          <p:cNvSpPr/>
          <p:nvPr/>
        </p:nvSpPr>
        <p:spPr>
          <a:xfrm>
            <a:off x="860518" y="2308318"/>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cxnSp>
        <p:nvCxnSpPr>
          <p:cNvPr id="99" name="Straight Connector 98"/>
          <p:cNvCxnSpPr>
            <a:stCxn id="97" idx="6"/>
            <a:endCxn id="103" idx="2"/>
          </p:cNvCxnSpPr>
          <p:nvPr/>
        </p:nvCxnSpPr>
        <p:spPr>
          <a:xfrm>
            <a:off x="1012918" y="192731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8" idx="0"/>
            <a:endCxn id="103" idx="3"/>
          </p:cNvCxnSpPr>
          <p:nvPr/>
        </p:nvCxnSpPr>
        <p:spPr>
          <a:xfrm flipV="1">
            <a:off x="936718" y="1981200"/>
            <a:ext cx="327118" cy="327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06" idx="2"/>
            <a:endCxn id="98" idx="6"/>
          </p:cNvCxnSpPr>
          <p:nvPr/>
        </p:nvCxnSpPr>
        <p:spPr>
          <a:xfrm flipH="1">
            <a:off x="1012918" y="238451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04" idx="3"/>
            <a:endCxn id="98" idx="7"/>
          </p:cNvCxnSpPr>
          <p:nvPr/>
        </p:nvCxnSpPr>
        <p:spPr>
          <a:xfrm flipH="1">
            <a:off x="990600" y="1981200"/>
            <a:ext cx="654236" cy="349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241518" y="1851118"/>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104" name="Oval 103"/>
          <p:cNvSpPr/>
          <p:nvPr/>
        </p:nvSpPr>
        <p:spPr>
          <a:xfrm>
            <a:off x="1622518" y="1851118"/>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105" name="Oval 104"/>
          <p:cNvSpPr/>
          <p:nvPr/>
        </p:nvSpPr>
        <p:spPr>
          <a:xfrm>
            <a:off x="1927318" y="2232118"/>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106" name="Oval 105"/>
          <p:cNvSpPr/>
          <p:nvPr/>
        </p:nvSpPr>
        <p:spPr>
          <a:xfrm>
            <a:off x="1470118" y="2308318"/>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cxnSp>
        <p:nvCxnSpPr>
          <p:cNvPr id="107" name="Straight Connector 106"/>
          <p:cNvCxnSpPr>
            <a:stCxn id="104" idx="5"/>
            <a:endCxn id="105" idx="1"/>
          </p:cNvCxnSpPr>
          <p:nvPr/>
        </p:nvCxnSpPr>
        <p:spPr>
          <a:xfrm>
            <a:off x="1752600" y="1981200"/>
            <a:ext cx="197036" cy="27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4" idx="4"/>
            <a:endCxn id="106" idx="0"/>
          </p:cNvCxnSpPr>
          <p:nvPr/>
        </p:nvCxnSpPr>
        <p:spPr>
          <a:xfrm flipH="1">
            <a:off x="1546318" y="2003518"/>
            <a:ext cx="152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5" idx="2"/>
            <a:endCxn id="106" idx="6"/>
          </p:cNvCxnSpPr>
          <p:nvPr/>
        </p:nvCxnSpPr>
        <p:spPr>
          <a:xfrm flipH="1">
            <a:off x="1622518" y="2308318"/>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48000" y="2209800"/>
            <a:ext cx="2286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sz="1800" b="0" dirty="0" smtClean="0">
                <a:solidFill>
                  <a:srgbClr val="0070C0"/>
                </a:solidFill>
              </a:rPr>
              <a:t>D</a:t>
            </a:r>
            <a:endParaRPr lang="en-US" sz="1800" b="0" dirty="0">
              <a:solidFill>
                <a:srgbClr val="0070C0"/>
              </a:solidFill>
            </a:endParaRPr>
          </a:p>
        </p:txBody>
      </p:sp>
      <p:cxnSp>
        <p:nvCxnSpPr>
          <p:cNvPr id="111" name="AutoShape 26"/>
          <p:cNvCxnSpPr>
            <a:cxnSpLocks noChangeShapeType="1"/>
            <a:stCxn id="72" idx="3"/>
            <a:endCxn id="110" idx="3"/>
          </p:cNvCxnSpPr>
          <p:nvPr/>
        </p:nvCxnSpPr>
        <p:spPr bwMode="auto">
          <a:xfrm flipH="1">
            <a:off x="3276600" y="1654082"/>
            <a:ext cx="1774918" cy="670018"/>
          </a:xfrm>
          <a:prstGeom prst="straightConnector1">
            <a:avLst/>
          </a:prstGeom>
          <a:noFill/>
          <a:ln w="12700">
            <a:solidFill>
              <a:schemeClr val="tx1"/>
            </a:solidFill>
            <a:prstDash val="dash"/>
            <a:round/>
            <a:headEnd type="none" w="med" len="med"/>
            <a:tailEnd type="triangle" w="med" len="med"/>
          </a:ln>
          <a:effectLst/>
        </p:spPr>
      </p:cxnSp>
      <p:cxnSp>
        <p:nvCxnSpPr>
          <p:cNvPr id="112" name="AutoShape 26"/>
          <p:cNvCxnSpPr>
            <a:cxnSpLocks noChangeShapeType="1"/>
            <a:stCxn id="110" idx="1"/>
            <a:endCxn id="104" idx="6"/>
          </p:cNvCxnSpPr>
          <p:nvPr/>
        </p:nvCxnSpPr>
        <p:spPr bwMode="auto">
          <a:xfrm flipH="1" flipV="1">
            <a:off x="1774918" y="1927318"/>
            <a:ext cx="1273082" cy="396782"/>
          </a:xfrm>
          <a:prstGeom prst="straightConnector1">
            <a:avLst/>
          </a:prstGeom>
          <a:noFill/>
          <a:ln w="12700">
            <a:solidFill>
              <a:schemeClr val="tx1"/>
            </a:solidFill>
            <a:prstDash val="dash"/>
            <a:round/>
            <a:headEnd type="none" w="med" len="med"/>
            <a:tailEnd type="triangle" w="med" len="med"/>
          </a:ln>
          <a:effectLst/>
        </p:spPr>
      </p:cxnSp>
      <p:cxnSp>
        <p:nvCxnSpPr>
          <p:cNvPr id="113" name="AutoShape 26"/>
          <p:cNvCxnSpPr>
            <a:cxnSpLocks noChangeShapeType="1"/>
            <a:stCxn id="110" idx="1"/>
            <a:endCxn id="105" idx="6"/>
          </p:cNvCxnSpPr>
          <p:nvPr/>
        </p:nvCxnSpPr>
        <p:spPr bwMode="auto">
          <a:xfrm flipH="1" flipV="1">
            <a:off x="2079718" y="2308318"/>
            <a:ext cx="968282" cy="15782"/>
          </a:xfrm>
          <a:prstGeom prst="straightConnector1">
            <a:avLst/>
          </a:prstGeom>
          <a:noFill/>
          <a:ln w="12700">
            <a:solidFill>
              <a:schemeClr val="tx1"/>
            </a:solidFill>
            <a:prstDash val="dash"/>
            <a:round/>
            <a:headEnd type="none" w="med" len="med"/>
            <a:tailEnd type="triangle" w="med" len="med"/>
          </a:ln>
          <a:effectLst/>
        </p:spPr>
      </p:cxnSp>
      <p:sp>
        <p:nvSpPr>
          <p:cNvPr id="114" name="Oval 113"/>
          <p:cNvSpPr/>
          <p:nvPr/>
        </p:nvSpPr>
        <p:spPr>
          <a:xfrm>
            <a:off x="1905000" y="44958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115" name="Oval 114"/>
          <p:cNvSpPr/>
          <p:nvPr/>
        </p:nvSpPr>
        <p:spPr>
          <a:xfrm>
            <a:off x="1600200" y="44958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116" name="Oval 115"/>
          <p:cNvSpPr/>
          <p:nvPr/>
        </p:nvSpPr>
        <p:spPr>
          <a:xfrm>
            <a:off x="990600" y="44958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sp>
        <p:nvSpPr>
          <p:cNvPr id="117" name="Oval 116"/>
          <p:cNvSpPr/>
          <p:nvPr/>
        </p:nvSpPr>
        <p:spPr>
          <a:xfrm>
            <a:off x="1295400" y="4724400"/>
            <a:ext cx="152400" cy="1524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endParaRPr>
          </a:p>
        </p:txBody>
      </p:sp>
      <p:cxnSp>
        <p:nvCxnSpPr>
          <p:cNvPr id="118" name="Straight Connector 117"/>
          <p:cNvCxnSpPr>
            <a:stCxn id="116" idx="5"/>
            <a:endCxn id="117" idx="1"/>
          </p:cNvCxnSpPr>
          <p:nvPr/>
        </p:nvCxnSpPr>
        <p:spPr>
          <a:xfrm>
            <a:off x="1120682" y="4625882"/>
            <a:ext cx="197036" cy="120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6" idx="6"/>
            <a:endCxn id="115" idx="2"/>
          </p:cNvCxnSpPr>
          <p:nvPr/>
        </p:nvCxnSpPr>
        <p:spPr>
          <a:xfrm>
            <a:off x="1143000" y="45720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7" idx="6"/>
            <a:endCxn id="115" idx="4"/>
          </p:cNvCxnSpPr>
          <p:nvPr/>
        </p:nvCxnSpPr>
        <p:spPr>
          <a:xfrm flipV="1">
            <a:off x="1447800" y="464820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5" idx="6"/>
            <a:endCxn id="114" idx="2"/>
          </p:cNvCxnSpPr>
          <p:nvPr/>
        </p:nvCxnSpPr>
        <p:spPr>
          <a:xfrm>
            <a:off x="1752600" y="4572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2743200" y="3048000"/>
            <a:ext cx="2286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sz="1800" b="0" dirty="0" smtClean="0">
                <a:solidFill>
                  <a:srgbClr val="0070C0"/>
                </a:solidFill>
              </a:rPr>
              <a:t>D</a:t>
            </a:r>
            <a:endParaRPr lang="en-US" sz="1800" b="0" dirty="0">
              <a:solidFill>
                <a:srgbClr val="0070C0"/>
              </a:solidFill>
            </a:endParaRPr>
          </a:p>
        </p:txBody>
      </p:sp>
      <p:cxnSp>
        <p:nvCxnSpPr>
          <p:cNvPr id="123" name="AutoShape 26"/>
          <p:cNvCxnSpPr>
            <a:cxnSpLocks noChangeShapeType="1"/>
            <a:stCxn id="105" idx="5"/>
            <a:endCxn id="122" idx="1"/>
          </p:cNvCxnSpPr>
          <p:nvPr/>
        </p:nvCxnSpPr>
        <p:spPr bwMode="auto">
          <a:xfrm>
            <a:off x="2057400" y="2362200"/>
            <a:ext cx="685800" cy="800100"/>
          </a:xfrm>
          <a:prstGeom prst="straightConnector1">
            <a:avLst/>
          </a:prstGeom>
          <a:noFill/>
          <a:ln w="12700">
            <a:solidFill>
              <a:schemeClr val="tx1"/>
            </a:solidFill>
            <a:prstDash val="dash"/>
            <a:round/>
            <a:headEnd type="none" w="med" len="med"/>
            <a:tailEnd type="triangle" w="med" len="med"/>
          </a:ln>
          <a:effectLst/>
        </p:spPr>
      </p:cxnSp>
      <p:cxnSp>
        <p:nvCxnSpPr>
          <p:cNvPr id="124" name="AutoShape 26"/>
          <p:cNvCxnSpPr>
            <a:cxnSpLocks noChangeShapeType="1"/>
            <a:stCxn id="106" idx="5"/>
            <a:endCxn id="122" idx="1"/>
          </p:cNvCxnSpPr>
          <p:nvPr/>
        </p:nvCxnSpPr>
        <p:spPr bwMode="auto">
          <a:xfrm>
            <a:off x="1600200" y="2438400"/>
            <a:ext cx="1143000" cy="723900"/>
          </a:xfrm>
          <a:prstGeom prst="straightConnector1">
            <a:avLst/>
          </a:prstGeom>
          <a:noFill/>
          <a:ln w="12700">
            <a:solidFill>
              <a:schemeClr val="tx1"/>
            </a:solidFill>
            <a:prstDash val="dash"/>
            <a:round/>
            <a:headEnd type="none" w="med" len="med"/>
            <a:tailEnd type="triangle" w="med" len="med"/>
          </a:ln>
          <a:effectLst/>
        </p:spPr>
      </p:cxnSp>
      <p:cxnSp>
        <p:nvCxnSpPr>
          <p:cNvPr id="125" name="AutoShape 26"/>
          <p:cNvCxnSpPr>
            <a:cxnSpLocks noChangeShapeType="1"/>
            <a:stCxn id="98" idx="5"/>
            <a:endCxn id="122" idx="1"/>
          </p:cNvCxnSpPr>
          <p:nvPr/>
        </p:nvCxnSpPr>
        <p:spPr bwMode="auto">
          <a:xfrm>
            <a:off x="990600" y="2438400"/>
            <a:ext cx="1752600" cy="723900"/>
          </a:xfrm>
          <a:prstGeom prst="straightConnector1">
            <a:avLst/>
          </a:prstGeom>
          <a:noFill/>
          <a:ln w="12700">
            <a:solidFill>
              <a:schemeClr val="tx1"/>
            </a:solidFill>
            <a:prstDash val="dash"/>
            <a:round/>
            <a:headEnd type="none" w="med" len="med"/>
            <a:tailEnd type="triangle" w="med" len="med"/>
          </a:ln>
          <a:effectLst/>
        </p:spPr>
      </p:cxnSp>
      <p:cxnSp>
        <p:nvCxnSpPr>
          <p:cNvPr id="126" name="AutoShape 26"/>
          <p:cNvCxnSpPr>
            <a:cxnSpLocks noChangeShapeType="1"/>
            <a:stCxn id="122" idx="2"/>
            <a:endCxn id="115" idx="7"/>
          </p:cNvCxnSpPr>
          <p:nvPr/>
        </p:nvCxnSpPr>
        <p:spPr bwMode="auto">
          <a:xfrm flipH="1">
            <a:off x="1730282" y="3276600"/>
            <a:ext cx="1127218" cy="1241518"/>
          </a:xfrm>
          <a:prstGeom prst="straightConnector1">
            <a:avLst/>
          </a:prstGeom>
          <a:noFill/>
          <a:ln w="12700">
            <a:solidFill>
              <a:schemeClr val="tx1"/>
            </a:solidFill>
            <a:prstDash val="dash"/>
            <a:round/>
            <a:headEnd type="none" w="med" len="med"/>
            <a:tailEnd type="triangle" w="med" len="med"/>
          </a:ln>
          <a:effectLst/>
        </p:spPr>
      </p:cxnSp>
      <p:cxnSp>
        <p:nvCxnSpPr>
          <p:cNvPr id="127" name="AutoShape 26"/>
          <p:cNvCxnSpPr>
            <a:cxnSpLocks noChangeShapeType="1"/>
            <a:stCxn id="122" idx="2"/>
            <a:endCxn id="114" idx="7"/>
          </p:cNvCxnSpPr>
          <p:nvPr/>
        </p:nvCxnSpPr>
        <p:spPr bwMode="auto">
          <a:xfrm flipH="1">
            <a:off x="2035082" y="3276600"/>
            <a:ext cx="822418" cy="1241518"/>
          </a:xfrm>
          <a:prstGeom prst="straightConnector1">
            <a:avLst/>
          </a:prstGeom>
          <a:noFill/>
          <a:ln w="12700">
            <a:solidFill>
              <a:schemeClr val="tx1"/>
            </a:solidFill>
            <a:prstDash val="dash"/>
            <a:round/>
            <a:headEnd type="none" w="med" len="med"/>
            <a:tailEnd type="triangle" w="med" len="med"/>
          </a:ln>
          <a:effectLst/>
        </p:spPr>
      </p:cxnSp>
      <p:cxnSp>
        <p:nvCxnSpPr>
          <p:cNvPr id="128" name="AutoShape 25"/>
          <p:cNvCxnSpPr>
            <a:cxnSpLocks noChangeShapeType="1"/>
            <a:stCxn id="68" idx="3"/>
          </p:cNvCxnSpPr>
          <p:nvPr/>
        </p:nvCxnSpPr>
        <p:spPr bwMode="auto">
          <a:xfrm flipV="1">
            <a:off x="5410200" y="1866900"/>
            <a:ext cx="1524000" cy="1562100"/>
          </a:xfrm>
          <a:prstGeom prst="straightConnector1">
            <a:avLst/>
          </a:prstGeom>
          <a:noFill/>
          <a:ln w="12700">
            <a:solidFill>
              <a:schemeClr val="tx1"/>
            </a:solidFill>
            <a:round/>
            <a:headEnd type="triangle" w="med" len="med"/>
            <a:tailEnd type="triangle" w="med" len="med"/>
          </a:ln>
          <a:effectLst/>
        </p:spPr>
      </p:cxnSp>
      <p:graphicFrame>
        <p:nvGraphicFramePr>
          <p:cNvPr id="129" name="Table 128"/>
          <p:cNvGraphicFramePr>
            <a:graphicFrameLocks noGrp="1"/>
          </p:cNvGraphicFramePr>
          <p:nvPr>
            <p:extLst>
              <p:ext uri="{D42A27DB-BD31-4B8C-83A1-F6EECF244321}">
                <p14:modId xmlns:p14="http://schemas.microsoft.com/office/powerpoint/2010/main" xmlns="" val="2094225575"/>
              </p:ext>
            </p:extLst>
          </p:nvPr>
        </p:nvGraphicFramePr>
        <p:xfrm>
          <a:off x="1680632" y="73031"/>
          <a:ext cx="6908615" cy="304800"/>
        </p:xfrm>
        <a:graphic>
          <a:graphicData uri="http://schemas.openxmlformats.org/drawingml/2006/table">
            <a:tbl>
              <a:tblPr>
                <a:tableStyleId>{5C22544A-7EE6-4342-B048-85BDC9FD1C3A}</a:tableStyleId>
              </a:tblPr>
              <a:tblGrid>
                <a:gridCol w="1096435"/>
                <a:gridCol w="1507066"/>
                <a:gridCol w="1790191"/>
                <a:gridCol w="1346450"/>
                <a:gridCol w="1168473"/>
              </a:tblGrid>
              <a:tr h="259080">
                <a:tc>
                  <a:txBody>
                    <a:bodyPr/>
                    <a:lstStyle/>
                    <a:p>
                      <a:pPr algn="ctr"/>
                      <a:r>
                        <a:rPr lang="en-US" sz="1400" b="0" dirty="0" smtClean="0">
                          <a:solidFill>
                            <a:srgbClr val="BB0000"/>
                          </a:solidFill>
                        </a:rPr>
                        <a:t>AVSI</a:t>
                      </a:r>
                      <a:endParaRPr lang="en-US" sz="1400" b="0" dirty="0">
                        <a:solidFill>
                          <a:srgbClr val="BB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Motivation</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smtClean="0">
                          <a:solidFill>
                            <a:srgbClr val="00FF00"/>
                          </a:solidFill>
                        </a:rPr>
                        <a:t>SAVI Concepts</a:t>
                      </a:r>
                      <a:endParaRPr lang="en-US" sz="1400" b="1" dirty="0">
                        <a:solidFill>
                          <a:srgbClr val="00FF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2013</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2014</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30" name="Date Placeholder 3"/>
          <p:cNvSpPr>
            <a:spLocks noGrp="1"/>
          </p:cNvSpPr>
          <p:nvPr>
            <p:ph type="dt" sz="half" idx="10"/>
          </p:nvPr>
        </p:nvSpPr>
        <p:spPr>
          <a:xfrm>
            <a:off x="457200" y="6412050"/>
            <a:ext cx="2133600" cy="365125"/>
          </a:xfrm>
        </p:spPr>
        <p:txBody>
          <a:bodyPr/>
          <a:lstStyle/>
          <a:p>
            <a:r>
              <a:rPr lang="en-US" dirty="0" smtClean="0">
                <a:solidFill>
                  <a:srgbClr val="500000"/>
                </a:solidFill>
              </a:rPr>
              <a:t>Jan 26, 2015</a:t>
            </a:r>
            <a:endParaRPr lang="en-US" dirty="0">
              <a:solidFill>
                <a:srgbClr val="500000"/>
              </a:solidFill>
            </a:endParaRPr>
          </a:p>
        </p:txBody>
      </p:sp>
      <p:sp>
        <p:nvSpPr>
          <p:cNvPr id="132" name="Slide Number Placeholder 4"/>
          <p:cNvSpPr>
            <a:spLocks noGrp="1"/>
          </p:cNvSpPr>
          <p:nvPr>
            <p:ph type="sldNum" sz="quarter" idx="12"/>
          </p:nvPr>
        </p:nvSpPr>
        <p:spPr>
          <a:xfrm>
            <a:off x="6553200" y="6412050"/>
            <a:ext cx="2133600" cy="365125"/>
          </a:xfrm>
        </p:spPr>
        <p:txBody>
          <a:bodyPr/>
          <a:lstStyle/>
          <a:p>
            <a:fld id="{7752658E-D922-2744-8F1B-96610776A3A4}" type="slidenum">
              <a:rPr lang="en-US" smtClean="0">
                <a:solidFill>
                  <a:srgbClr val="500000"/>
                </a:solidFill>
              </a:rPr>
              <a:pPr/>
              <a:t>41</a:t>
            </a:fld>
            <a:endParaRPr lang="en-US" dirty="0">
              <a:solidFill>
                <a:srgbClr val="500000"/>
              </a:solidFill>
            </a:endParaRPr>
          </a:p>
        </p:txBody>
      </p:sp>
      <p:sp>
        <p:nvSpPr>
          <p:cNvPr id="135" name="Footer Placeholder 5"/>
          <p:cNvSpPr>
            <a:spLocks noGrp="1"/>
          </p:cNvSpPr>
          <p:nvPr>
            <p:ph type="ftr" sz="quarter" idx="3"/>
          </p:nvPr>
        </p:nvSpPr>
        <p:spPr>
          <a:xfrm>
            <a:off x="1749255" y="6412050"/>
            <a:ext cx="6496834" cy="365125"/>
          </a:xfrm>
        </p:spPr>
        <p:txBody>
          <a:bodyPr/>
          <a:lstStyle/>
          <a:p>
            <a:r>
              <a:rPr lang="en-US" sz="1400" dirty="0" smtClean="0">
                <a:solidFill>
                  <a:srgbClr val="500000"/>
                </a:solidFill>
              </a:rPr>
              <a:t>Used with SAVI Permission</a:t>
            </a:r>
            <a:r>
              <a:rPr lang="en-US" dirty="0" smtClean="0">
                <a:solidFill>
                  <a:srgbClr val="500000"/>
                </a:solidFill>
              </a:rPr>
              <a:t> © AVSI</a:t>
            </a:r>
            <a:endParaRPr lang="en-US" dirty="0">
              <a:solidFill>
                <a:srgbClr val="500000"/>
              </a:solidFill>
            </a:endParaRPr>
          </a:p>
        </p:txBody>
      </p:sp>
    </p:spTree>
    <p:extLst>
      <p:ext uri="{BB962C8B-B14F-4D97-AF65-F5344CB8AC3E}">
        <p14:creationId xmlns:p14="http://schemas.microsoft.com/office/powerpoint/2010/main" xmlns="" val="303700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3" grpId="0" animBg="1"/>
      <p:bldP spid="110" grpId="0" animBg="1"/>
      <p:bldP spid="1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533400" y="1537850"/>
            <a:ext cx="8229600" cy="4525963"/>
          </a:xfrm>
        </p:spPr>
        <p:txBody>
          <a:bodyPr>
            <a:normAutofit fontScale="77500" lnSpcReduction="20000"/>
          </a:bodyPr>
          <a:lstStyle/>
          <a:p>
            <a:r>
              <a:rPr lang="en-US" sz="3500" dirty="0" smtClean="0">
                <a:cs typeface="Arial" pitchFamily="34" charset="0"/>
              </a:rPr>
              <a:t>A typical commercial airplane development program should cost ~$10B in 2007</a:t>
            </a:r>
          </a:p>
          <a:p>
            <a:pPr lvl="1"/>
            <a:r>
              <a:rPr lang="en-US" sz="3100" dirty="0" smtClean="0">
                <a:cs typeface="Arial" pitchFamily="34" charset="0"/>
              </a:rPr>
              <a:t>$2B/year x 5 years = $10B</a:t>
            </a:r>
          </a:p>
          <a:p>
            <a:pPr lvl="1"/>
            <a:r>
              <a:rPr lang="en-US" sz="3100" dirty="0" smtClean="0">
                <a:cs typeface="Arial" pitchFamily="34" charset="0"/>
              </a:rPr>
              <a:t>“</a:t>
            </a:r>
            <a:r>
              <a:rPr lang="en-US" sz="2800" dirty="0" smtClean="0"/>
              <a:t>The development cost of the A380 had grown to €11 billion when the first aircraft was completed.”</a:t>
            </a:r>
            <a:r>
              <a:rPr lang="en-US" sz="3100" dirty="0" smtClean="0">
                <a:cs typeface="Arial" pitchFamily="34" charset="0"/>
              </a:rPr>
              <a:t> http://en.wikipedia.org/wiki/A380</a:t>
            </a:r>
          </a:p>
          <a:p>
            <a:r>
              <a:rPr lang="en-US" sz="3500" dirty="0" smtClean="0">
                <a:cs typeface="Arial" pitchFamily="34" charset="0"/>
              </a:rPr>
              <a:t>In aerospace, rework is in the 50% range</a:t>
            </a:r>
          </a:p>
          <a:p>
            <a:r>
              <a:rPr lang="en-US" sz="3500" dirty="0" smtClean="0">
                <a:cs typeface="Arial" pitchFamily="34" charset="0"/>
              </a:rPr>
              <a:t>50% rework x $10B = $5B opportunity</a:t>
            </a:r>
          </a:p>
          <a:p>
            <a:r>
              <a:rPr lang="en-US" sz="3500" dirty="0" smtClean="0">
                <a:cs typeface="Arial" pitchFamily="34" charset="0"/>
              </a:rPr>
              <a:t>About half of this opportunity, $2.5B, will be related to airplane systems</a:t>
            </a:r>
          </a:p>
          <a:p>
            <a:r>
              <a:rPr lang="en-US" sz="3500" dirty="0" smtClean="0">
                <a:cs typeface="Arial" pitchFamily="34" charset="0"/>
              </a:rPr>
              <a:t>Most of that will be related to software</a:t>
            </a:r>
          </a:p>
          <a:p>
            <a:r>
              <a:rPr lang="en-US" sz="3500" b="1" dirty="0" smtClean="0">
                <a:cs typeface="Arial" pitchFamily="34" charset="0"/>
              </a:rPr>
              <a:t>There is a large opportunity</a:t>
            </a:r>
          </a:p>
        </p:txBody>
      </p:sp>
      <p:sp>
        <p:nvSpPr>
          <p:cNvPr id="9219" name="TextBox 3"/>
          <p:cNvSpPr txBox="1">
            <a:spLocks noChangeArrowheads="1"/>
          </p:cNvSpPr>
          <p:nvPr/>
        </p:nvSpPr>
        <p:spPr bwMode="auto">
          <a:xfrm>
            <a:off x="0" y="473988"/>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defTabSz="457200" fontAlgn="auto">
              <a:spcBef>
                <a:spcPts val="0"/>
              </a:spcBef>
              <a:spcAft>
                <a:spcPts val="0"/>
              </a:spcAft>
            </a:pPr>
            <a:r>
              <a:rPr lang="en-US" sz="3200" dirty="0" smtClean="0">
                <a:solidFill>
                  <a:srgbClr val="500000"/>
                </a:solidFill>
                <a:latin typeface="Arial"/>
                <a:cs typeface="Arial" pitchFamily="34" charset="0"/>
              </a:rPr>
              <a:t>There is No Magic</a:t>
            </a:r>
            <a:endParaRPr lang="en-US" sz="3200" dirty="0">
              <a:solidFill>
                <a:srgbClr val="500000"/>
              </a:solidFill>
              <a:latin typeface="Arial"/>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694076771"/>
              </p:ext>
            </p:extLst>
          </p:nvPr>
        </p:nvGraphicFramePr>
        <p:xfrm>
          <a:off x="1680632" y="73031"/>
          <a:ext cx="6908615" cy="304800"/>
        </p:xfrm>
        <a:graphic>
          <a:graphicData uri="http://schemas.openxmlformats.org/drawingml/2006/table">
            <a:tbl>
              <a:tblPr>
                <a:tableStyleId>{5C22544A-7EE6-4342-B048-85BDC9FD1C3A}</a:tableStyleId>
              </a:tblPr>
              <a:tblGrid>
                <a:gridCol w="1096435"/>
                <a:gridCol w="1507066"/>
                <a:gridCol w="1790191"/>
                <a:gridCol w="1346450"/>
                <a:gridCol w="1168473"/>
              </a:tblGrid>
              <a:tr h="259080">
                <a:tc>
                  <a:txBody>
                    <a:bodyPr/>
                    <a:lstStyle/>
                    <a:p>
                      <a:pPr algn="ctr"/>
                      <a:r>
                        <a:rPr lang="en-US" sz="1400" b="0" dirty="0" smtClean="0">
                          <a:solidFill>
                            <a:srgbClr val="BB0000"/>
                          </a:solidFill>
                        </a:rPr>
                        <a:t>AVSI</a:t>
                      </a:r>
                      <a:endParaRPr lang="en-US" sz="1400" b="0" dirty="0">
                        <a:solidFill>
                          <a:srgbClr val="BB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Motivation</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1400" b="0" kern="1200" dirty="0" smtClean="0">
                          <a:solidFill>
                            <a:schemeClr val="tx1">
                              <a:lumMod val="75000"/>
                              <a:lumOff val="25000"/>
                            </a:schemeClr>
                          </a:solidFill>
                          <a:latin typeface="+mn-lt"/>
                          <a:ea typeface="+mn-ea"/>
                          <a:cs typeface="+mn-cs"/>
                        </a:rPr>
                        <a:t>SAVI Concepts</a:t>
                      </a:r>
                      <a:endParaRPr lang="en-US" sz="1400" b="0" kern="1200" dirty="0">
                        <a:solidFill>
                          <a:schemeClr val="tx1">
                            <a:lumMod val="75000"/>
                            <a:lumOff val="2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1400" b="1" kern="1200" dirty="0" err="1" smtClean="0">
                          <a:solidFill>
                            <a:srgbClr val="00FF00"/>
                          </a:solidFill>
                          <a:latin typeface="+mn-lt"/>
                          <a:ea typeface="+mn-ea"/>
                          <a:cs typeface="+mn-cs"/>
                        </a:rPr>
                        <a:t>RoI</a:t>
                      </a:r>
                      <a:endParaRPr lang="en-US" sz="1400" b="1" kern="1200" dirty="0">
                        <a:solidFill>
                          <a:srgbClr val="00FF00"/>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2014</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Footer Placeholder 5"/>
          <p:cNvSpPr txBox="1">
            <a:spLocks/>
          </p:cNvSpPr>
          <p:nvPr/>
        </p:nvSpPr>
        <p:spPr>
          <a:xfrm>
            <a:off x="1749255" y="6310288"/>
            <a:ext cx="6496834" cy="466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1400" dirty="0" smtClean="0">
                <a:solidFill>
                  <a:srgbClr val="500000"/>
                </a:solidFill>
              </a:rPr>
              <a:t>Used with SAVI permission   © AVSI</a:t>
            </a:r>
          </a:p>
        </p:txBody>
      </p:sp>
      <p:sp>
        <p:nvSpPr>
          <p:cNvPr id="11" name="Date Placeholder 3"/>
          <p:cNvSpPr txBox="1">
            <a:spLocks/>
          </p:cNvSpPr>
          <p:nvPr/>
        </p:nvSpPr>
        <p:spPr>
          <a:xfrm>
            <a:off x="457200" y="64120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dirty="0" smtClean="0">
                <a:solidFill>
                  <a:srgbClr val="500000"/>
                </a:solidFill>
              </a:rPr>
              <a:t>26 Jan 2015</a:t>
            </a:r>
            <a:endParaRPr lang="en-US" sz="1200" dirty="0">
              <a:solidFill>
                <a:srgbClr val="500000"/>
              </a:solidFill>
            </a:endParaRPr>
          </a:p>
        </p:txBody>
      </p:sp>
      <p:sp>
        <p:nvSpPr>
          <p:cNvPr id="12" name="Slide Number Placeholder 4"/>
          <p:cNvSpPr txBox="1">
            <a:spLocks/>
          </p:cNvSpPr>
          <p:nvPr/>
        </p:nvSpPr>
        <p:spPr>
          <a:xfrm>
            <a:off x="6553200" y="64120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7752658E-D922-2744-8F1B-96610776A3A4}" type="slidenum">
              <a:rPr lang="en-US" sz="1200" b="0" smtClean="0">
                <a:solidFill>
                  <a:srgbClr val="500000"/>
                </a:solidFill>
              </a:rPr>
              <a:pPr algn="r" fontAlgn="auto">
                <a:spcBef>
                  <a:spcPts val="0"/>
                </a:spcBef>
                <a:spcAft>
                  <a:spcPts val="0"/>
                </a:spcAft>
              </a:pPr>
              <a:t>42</a:t>
            </a:fld>
            <a:endParaRPr lang="en-US" sz="1200" b="0" dirty="0">
              <a:solidFill>
                <a:srgbClr val="500000"/>
              </a:solidFill>
            </a:endParaRPr>
          </a:p>
        </p:txBody>
      </p:sp>
    </p:spTree>
    <p:extLst>
      <p:ext uri="{BB962C8B-B14F-4D97-AF65-F5344CB8AC3E}">
        <p14:creationId xmlns:p14="http://schemas.microsoft.com/office/powerpoint/2010/main" xmlns="" val="2790192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305800" cy="775597"/>
          </a:xfrm>
        </p:spPr>
        <p:txBody>
          <a:bodyPr/>
          <a:lstStyle/>
          <a:p>
            <a:r>
              <a:rPr lang="en-US" dirty="0"/>
              <a:t>Towards </a:t>
            </a:r>
            <a:r>
              <a:rPr lang="en-US" dirty="0" smtClean="0"/>
              <a:t>Analyzable Requirements Specification</a:t>
            </a:r>
            <a:endParaRPr lang="en-US" dirty="0"/>
          </a:p>
        </p:txBody>
      </p:sp>
      <p:sp>
        <p:nvSpPr>
          <p:cNvPr id="3" name="Content Placeholder 2"/>
          <p:cNvSpPr>
            <a:spLocks noGrp="1"/>
          </p:cNvSpPr>
          <p:nvPr>
            <p:ph idx="1"/>
          </p:nvPr>
        </p:nvSpPr>
        <p:spPr>
          <a:xfrm>
            <a:off x="533400" y="1066800"/>
            <a:ext cx="8153400" cy="4800600"/>
          </a:xfrm>
        </p:spPr>
        <p:txBody>
          <a:bodyPr/>
          <a:lstStyle/>
          <a:p>
            <a:r>
              <a:rPr lang="en-US" dirty="0" smtClean="0"/>
              <a:t>Best practice industry study for FAA [2009]</a:t>
            </a:r>
          </a:p>
          <a:p>
            <a:pPr lvl="1"/>
            <a:r>
              <a:rPr lang="en-US" dirty="0" smtClean="0"/>
              <a:t>Primarily textual </a:t>
            </a:r>
            <a:r>
              <a:rPr lang="en-US" dirty="0" err="1" smtClean="0"/>
              <a:t>shalls</a:t>
            </a:r>
            <a:r>
              <a:rPr lang="en-US" dirty="0" smtClean="0"/>
              <a:t> , tables, and diagrams, MS Word and DOORS</a:t>
            </a:r>
          </a:p>
          <a:p>
            <a:r>
              <a:rPr lang="en-US" dirty="0" smtClean="0"/>
              <a:t>FAA Requirements Engineering Management (REM) Handbook [2009]</a:t>
            </a:r>
          </a:p>
          <a:p>
            <a:pPr lvl="1"/>
            <a:r>
              <a:rPr lang="en-US" dirty="0" smtClean="0"/>
              <a:t>Draws on </a:t>
            </a:r>
            <a:r>
              <a:rPr lang="en-US" dirty="0" err="1" smtClean="0"/>
              <a:t>SpecTRM</a:t>
            </a:r>
            <a:r>
              <a:rPr lang="en-US" dirty="0" smtClean="0"/>
              <a:t>, Rockwell Collins experience with model checking</a:t>
            </a:r>
          </a:p>
          <a:p>
            <a:pPr lvl="1"/>
            <a:r>
              <a:rPr lang="en-US" dirty="0" smtClean="0"/>
              <a:t>11 step process with avionics and medical device examples</a:t>
            </a:r>
          </a:p>
          <a:p>
            <a:r>
              <a:rPr lang="en-US" dirty="0" smtClean="0"/>
              <a:t>Requirements Definition and Analysis Annex </a:t>
            </a:r>
          </a:p>
          <a:p>
            <a:pPr lvl="1"/>
            <a:r>
              <a:rPr lang="en-US" dirty="0" smtClean="0"/>
              <a:t>Separation of concerns: problem (requirements) / solution (design)</a:t>
            </a:r>
          </a:p>
          <a:p>
            <a:pPr lvl="1"/>
            <a:r>
              <a:rPr lang="en-US" dirty="0" smtClean="0"/>
              <a:t>Incorporates concepts from </a:t>
            </a:r>
            <a:r>
              <a:rPr lang="en-US" dirty="0" err="1" smtClean="0"/>
              <a:t>SysML</a:t>
            </a:r>
            <a:r>
              <a:rPr lang="en-US" dirty="0" smtClean="0"/>
              <a:t>, KAOS, URN, FAA REM Handbook</a:t>
            </a:r>
          </a:p>
          <a:p>
            <a:pPr lvl="1"/>
            <a:r>
              <a:rPr lang="en-US" dirty="0" smtClean="0"/>
              <a:t>Goals, requirements, refinement, decomposition, verification, risks</a:t>
            </a:r>
          </a:p>
          <a:p>
            <a:pPr lvl="1"/>
            <a:r>
              <a:rPr lang="en-US" dirty="0" smtClean="0"/>
              <a:t>Semantics: validation of requirement specifications, verification of formally specified requirements</a:t>
            </a:r>
          </a:p>
          <a:p>
            <a:pPr lvl="1"/>
            <a:r>
              <a:rPr lang="en-US" dirty="0" smtClean="0"/>
              <a:t>Extensible with respect to constraints, use cases, and traceability links</a:t>
            </a:r>
          </a:p>
          <a:p>
            <a:pPr lvl="1"/>
            <a:r>
              <a:rPr lang="en-US" dirty="0" smtClean="0"/>
              <a:t>Demonstrated on FAA REM Handbook process with medical device example</a:t>
            </a:r>
          </a:p>
          <a:p>
            <a:pPr lvl="1"/>
            <a:r>
              <a:rPr lang="en-US" dirty="0" smtClean="0"/>
              <a:t>Applicable to AADL and other ADLs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981" y="0"/>
            <a:ext cx="5975797" cy="864524"/>
          </a:xfrm>
        </p:spPr>
        <p:txBody>
          <a:bodyPr/>
          <a:lstStyle/>
          <a:p>
            <a:r>
              <a:rPr lang="en-US" sz="1800" dirty="0" smtClean="0"/>
              <a:t>Summarized Case for </a:t>
            </a:r>
            <a:br>
              <a:rPr lang="en-US" sz="1800" dirty="0" smtClean="0"/>
            </a:br>
            <a:r>
              <a:rPr lang="en-US" sz="1800" dirty="0" smtClean="0"/>
              <a:t>Architecture Centric Virtual Integration</a:t>
            </a:r>
            <a:endParaRPr lang="en-US" sz="1800" dirty="0"/>
          </a:p>
        </p:txBody>
      </p:sp>
      <p:sp>
        <p:nvSpPr>
          <p:cNvPr id="3" name="Content Placeholder 2"/>
          <p:cNvSpPr>
            <a:spLocks noGrp="1"/>
          </p:cNvSpPr>
          <p:nvPr>
            <p:ph idx="1"/>
          </p:nvPr>
        </p:nvSpPr>
        <p:spPr>
          <a:xfrm>
            <a:off x="457200" y="974361"/>
            <a:ext cx="8390238" cy="5651291"/>
          </a:xfrm>
        </p:spPr>
        <p:txBody>
          <a:bodyPr/>
          <a:lstStyle/>
          <a:p>
            <a:r>
              <a:rPr lang="en-US" dirty="0" smtClean="0">
                <a:solidFill>
                  <a:srgbClr val="0070C0"/>
                </a:solidFill>
              </a:rPr>
              <a:t>Problem:</a:t>
            </a:r>
            <a:r>
              <a:rPr lang="en-US" dirty="0" smtClean="0"/>
              <a:t> Costs to develop complex RT Software Reliant Systems accelerating rapidly with size, already reaching affordability limits (10B) for advanced aircraft.  </a:t>
            </a:r>
          </a:p>
          <a:p>
            <a:r>
              <a:rPr lang="en-US" dirty="0" smtClean="0">
                <a:solidFill>
                  <a:srgbClr val="0070C0"/>
                </a:solidFill>
              </a:rPr>
              <a:t>Underlying Issue: </a:t>
            </a:r>
            <a:r>
              <a:rPr lang="en-US" dirty="0" smtClean="0"/>
              <a:t>A major part of this cost is driven by composition and interaction complexity resulting in errors driving rework at high cost multipliers.</a:t>
            </a:r>
          </a:p>
          <a:p>
            <a:pPr lvl="1"/>
            <a:r>
              <a:rPr lang="en-US" dirty="0" smtClean="0"/>
              <a:t>70% of errors introduced in requirements and design, 3% found </a:t>
            </a:r>
          </a:p>
          <a:p>
            <a:pPr lvl="1"/>
            <a:r>
              <a:rPr lang="en-US" dirty="0" smtClean="0"/>
              <a:t>80% of errors not discovered until system integration, 20X-1000X</a:t>
            </a:r>
          </a:p>
          <a:p>
            <a:pPr lvl="1"/>
            <a:r>
              <a:rPr lang="en-US" dirty="0" smtClean="0"/>
              <a:t>20% of errors introduced in coding, 16% found, not the big issue.</a:t>
            </a:r>
          </a:p>
          <a:p>
            <a:pPr marL="342900" lvl="1" indent="-342900">
              <a:buFontTx/>
              <a:buChar char="•"/>
            </a:pPr>
            <a:r>
              <a:rPr lang="en-US" dirty="0" smtClean="0"/>
              <a:t> </a:t>
            </a:r>
            <a:r>
              <a:rPr lang="en-US" dirty="0" smtClean="0">
                <a:solidFill>
                  <a:srgbClr val="0070C0"/>
                </a:solidFill>
              </a:rPr>
              <a:t>Key Concept: </a:t>
            </a:r>
            <a:r>
              <a:rPr lang="en-US" dirty="0" smtClean="0"/>
              <a:t> </a:t>
            </a:r>
            <a:r>
              <a:rPr lang="en-US" dirty="0"/>
              <a:t>Architecture Centric Virtual Integration Process (ACVIP)</a:t>
            </a:r>
          </a:p>
          <a:p>
            <a:pPr lvl="1"/>
            <a:r>
              <a:rPr lang="en-US" dirty="0" smtClean="0"/>
              <a:t>Reducing integration errors through early, predictive and incremental virtual integration and enhanced qualification. </a:t>
            </a:r>
          </a:p>
          <a:p>
            <a:pPr lvl="1"/>
            <a:r>
              <a:rPr lang="en-US" dirty="0" smtClean="0"/>
              <a:t>Predictive architectural analysis across multiple system qualities. </a:t>
            </a:r>
          </a:p>
          <a:p>
            <a:pPr lvl="1"/>
            <a:r>
              <a:rPr lang="en-US" dirty="0" smtClean="0"/>
              <a:t>Across a single integrated consistent architectural specification. </a:t>
            </a:r>
          </a:p>
          <a:p>
            <a:r>
              <a:rPr lang="en-US" dirty="0" smtClean="0">
                <a:solidFill>
                  <a:srgbClr val="0070C0"/>
                </a:solidFill>
              </a:rPr>
              <a:t>Enabling Advancement:</a:t>
            </a:r>
            <a:r>
              <a:rPr lang="en-US" dirty="0" smtClean="0"/>
              <a:t> Architecture language with strong semantics, plus verification methods leveraging ACVIP. </a:t>
            </a:r>
          </a:p>
          <a:p>
            <a:r>
              <a:rPr lang="en-US" dirty="0" smtClean="0">
                <a:solidFill>
                  <a:srgbClr val="0070C0"/>
                </a:solidFill>
              </a:rPr>
              <a:t>Research Task:</a:t>
            </a:r>
            <a:r>
              <a:rPr lang="en-US" dirty="0" smtClean="0"/>
              <a:t> Excellent opportunity for experimental application of ACVIP paradigm in Joint Multi-Role Aircraft, prepare for FVL.</a:t>
            </a:r>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Centric Model Based Virtual Integration</a:t>
            </a:r>
            <a:endParaRPr lang="en-US" dirty="0"/>
          </a:p>
        </p:txBody>
      </p:sp>
      <p:sp>
        <p:nvSpPr>
          <p:cNvPr id="3" name="Content Placeholder 2"/>
          <p:cNvSpPr>
            <a:spLocks noGrp="1"/>
          </p:cNvSpPr>
          <p:nvPr>
            <p:ph idx="1"/>
          </p:nvPr>
        </p:nvSpPr>
        <p:spPr>
          <a:xfrm>
            <a:off x="457200" y="1274164"/>
            <a:ext cx="8229600" cy="5126636"/>
          </a:xfrm>
        </p:spPr>
        <p:txBody>
          <a:bodyPr/>
          <a:lstStyle/>
          <a:p>
            <a:r>
              <a:rPr lang="en-US" dirty="0" smtClean="0">
                <a:solidFill>
                  <a:srgbClr val="0070C0"/>
                </a:solidFill>
              </a:rPr>
              <a:t>Current - Build then Test  </a:t>
            </a:r>
            <a:r>
              <a:rPr lang="en-US" dirty="0" smtClean="0"/>
              <a:t>-   Applied with best SWE.  Not proving effective for increasingly complex systems.  Difficult to modify.  Many side effects.  (50% detailed requirements change after CDR)</a:t>
            </a:r>
          </a:p>
          <a:p>
            <a:r>
              <a:rPr lang="en-US" dirty="0" smtClean="0">
                <a:solidFill>
                  <a:srgbClr val="0070C0"/>
                </a:solidFill>
              </a:rPr>
              <a:t>Future - Integrate then Build </a:t>
            </a:r>
            <a:r>
              <a:rPr lang="en-US" dirty="0" smtClean="0"/>
              <a:t>– New paradigm. Keep best SWE but add ability to </a:t>
            </a:r>
            <a:r>
              <a:rPr lang="en-US" dirty="0" err="1" smtClean="0"/>
              <a:t>predictively</a:t>
            </a:r>
            <a:r>
              <a:rPr lang="en-US" dirty="0" smtClean="0"/>
              <a:t> compose system, subsystem, SW and HW components into an architecture via models before we build the system to achieve the required system behavior and qualities.  </a:t>
            </a:r>
          </a:p>
          <a:p>
            <a:r>
              <a:rPr lang="en-US" dirty="0" smtClean="0">
                <a:solidFill>
                  <a:srgbClr val="0070C0"/>
                </a:solidFill>
              </a:rPr>
              <a:t>Upgrades process </a:t>
            </a:r>
            <a:r>
              <a:rPr lang="en-US" dirty="0" smtClean="0"/>
              <a:t>- Integrates component models across system suppliers using a standardized language with well defined meaning supporting tool and analysis interoperability across analysis domains.</a:t>
            </a:r>
          </a:p>
          <a:p>
            <a:r>
              <a:rPr lang="en-US" dirty="0" smtClean="0">
                <a:solidFill>
                  <a:srgbClr val="0070C0"/>
                </a:solidFill>
              </a:rPr>
              <a:t>Requires</a:t>
            </a:r>
            <a:r>
              <a:rPr lang="en-US" dirty="0" smtClean="0"/>
              <a:t> - a language (tools and a process) to describe the integrated software and hardware components and to quantitatively predict the integrated system execution behavior and constraints.  </a:t>
            </a:r>
          </a:p>
          <a:p>
            <a:r>
              <a:rPr lang="en-US" dirty="0" smtClean="0">
                <a:solidFill>
                  <a:srgbClr val="0070C0"/>
                </a:solidFill>
              </a:rPr>
              <a:t>Supported</a:t>
            </a:r>
            <a:r>
              <a:rPr lang="en-US" dirty="0" smtClean="0"/>
              <a:t> - Architecture Analysis &amp; Design Language (AADL) provides the capability.  Industry standard, research demonstrations on SAVI and CAAS and Apache.  </a:t>
            </a:r>
          </a:p>
          <a:p>
            <a:r>
              <a:rPr lang="en-US" dirty="0" smtClean="0">
                <a:solidFill>
                  <a:srgbClr val="0070C0"/>
                </a:solidFill>
              </a:rPr>
              <a:t>Critical </a:t>
            </a:r>
            <a:r>
              <a:rPr lang="en-US" dirty="0" smtClean="0"/>
              <a:t>–  Key competitive advantage on cost/schedule/rapid change/robustness/trade space optimization</a:t>
            </a:r>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Results</a:t>
            </a:r>
            <a:endParaRPr lang="en-US" dirty="0"/>
          </a:p>
        </p:txBody>
      </p:sp>
      <p:sp>
        <p:nvSpPr>
          <p:cNvPr id="3" name="Content Placeholder 2"/>
          <p:cNvSpPr>
            <a:spLocks noGrp="1"/>
          </p:cNvSpPr>
          <p:nvPr>
            <p:ph idx="1"/>
          </p:nvPr>
        </p:nvSpPr>
        <p:spPr/>
        <p:txBody>
          <a:bodyPr/>
          <a:lstStyle/>
          <a:p>
            <a:r>
              <a:rPr lang="en-US" dirty="0" smtClean="0"/>
              <a:t>Several proof of concept phases have researched the feasibility of the SAVI VIP, exploring topics including:</a:t>
            </a:r>
          </a:p>
        </p:txBody>
      </p:sp>
      <p:sp>
        <p:nvSpPr>
          <p:cNvPr id="4" name="Date Placeholder 3"/>
          <p:cNvSpPr>
            <a:spLocks noGrp="1"/>
          </p:cNvSpPr>
          <p:nvPr>
            <p:ph type="dt" sz="half" idx="10"/>
          </p:nvPr>
        </p:nvSpPr>
        <p:spPr/>
        <p:txBody>
          <a:bodyPr/>
          <a:lstStyle/>
          <a:p>
            <a:r>
              <a:rPr lang="en-US" smtClean="0">
                <a:solidFill>
                  <a:srgbClr val="500000"/>
                </a:solidFill>
              </a:rPr>
              <a:t>October 29, 2013</a:t>
            </a:r>
            <a:endParaRPr lang="en-US">
              <a:solidFill>
                <a:srgbClr val="500000"/>
              </a:solidFill>
            </a:endParaRPr>
          </a:p>
        </p:txBody>
      </p:sp>
      <p:sp>
        <p:nvSpPr>
          <p:cNvPr id="6" name="Slide Number Placeholder 5"/>
          <p:cNvSpPr>
            <a:spLocks noGrp="1"/>
          </p:cNvSpPr>
          <p:nvPr>
            <p:ph type="sldNum" sz="quarter" idx="12"/>
          </p:nvPr>
        </p:nvSpPr>
        <p:spPr/>
        <p:txBody>
          <a:bodyPr/>
          <a:lstStyle/>
          <a:p>
            <a:fld id="{7752658E-D922-2744-8F1B-96610776A3A4}" type="slidenum">
              <a:rPr lang="en-US" smtClean="0">
                <a:solidFill>
                  <a:srgbClr val="500000"/>
                </a:solidFill>
              </a:rPr>
              <a:pPr/>
              <a:t>46</a:t>
            </a:fld>
            <a:endParaRPr lang="en-US">
              <a:solidFill>
                <a:srgbClr val="500000"/>
              </a:solidFill>
            </a:endParaRPr>
          </a:p>
        </p:txBody>
      </p:sp>
      <p:sp>
        <p:nvSpPr>
          <p:cNvPr id="5" name="Footer Placeholder 4"/>
          <p:cNvSpPr>
            <a:spLocks noGrp="1"/>
          </p:cNvSpPr>
          <p:nvPr>
            <p:ph type="ftr" sz="quarter" idx="3"/>
          </p:nvPr>
        </p:nvSpPr>
        <p:spPr>
          <a:xfrm>
            <a:off x="2688571" y="6412050"/>
            <a:ext cx="3784581" cy="365125"/>
          </a:xfrm>
        </p:spPr>
        <p:txBody>
          <a:bodyPr/>
          <a:lstStyle/>
          <a:p>
            <a:r>
              <a:rPr lang="en-US" dirty="0" smtClean="0">
                <a:solidFill>
                  <a:srgbClr val="500000"/>
                </a:solidFill>
              </a:rPr>
              <a:t>16th Annual NDIA Systems Engineering Conference © AVSI</a:t>
            </a:r>
            <a:endParaRPr lang="en-US" dirty="0">
              <a:solidFill>
                <a:srgbClr val="500000"/>
              </a:solidFill>
            </a:endParaRPr>
          </a:p>
        </p:txBody>
      </p:sp>
      <p:sp>
        <p:nvSpPr>
          <p:cNvPr id="7" name="TextBox 6"/>
          <p:cNvSpPr txBox="1"/>
          <p:nvPr/>
        </p:nvSpPr>
        <p:spPr>
          <a:xfrm>
            <a:off x="457200" y="2796435"/>
            <a:ext cx="8229600" cy="3489130"/>
          </a:xfrm>
          <a:prstGeom prst="rect">
            <a:avLst/>
          </a:prstGeom>
        </p:spPr>
        <p:txBody>
          <a:bodyPr vert="horz" lIns="91440" tIns="45720" rIns="91440" bIns="45720" numCol="2" rtlCol="0">
            <a:normAutofit fontScale="92500" lnSpcReduction="20000"/>
          </a:bodyPr>
          <a:lstStyle>
            <a:lvl1pPr marL="342900" indent="-342900">
              <a:spcBef>
                <a:spcPts val="600"/>
              </a:spcBef>
              <a:buFont typeface="Arial"/>
              <a:buChar char="•"/>
              <a:defRPr sz="2800">
                <a:latin typeface="Arial"/>
              </a:defRPr>
            </a:lvl1pPr>
            <a:lvl2pPr marL="742950" indent="-285750">
              <a:spcBef>
                <a:spcPts val="600"/>
              </a:spcBef>
              <a:buFont typeface="Arial"/>
              <a:buChar char="–"/>
              <a:defRPr sz="2400">
                <a:latin typeface="Arial"/>
              </a:defRPr>
            </a:lvl2pPr>
            <a:lvl3pPr marL="1143000" indent="-228600">
              <a:spcBef>
                <a:spcPts val="600"/>
              </a:spcBef>
              <a:buFont typeface="Arial"/>
              <a:buChar char="•"/>
              <a:defRPr sz="2000">
                <a:latin typeface="Arial"/>
              </a:defRPr>
            </a:lvl3pPr>
            <a:lvl4pPr marL="1600200" indent="-228600">
              <a:spcBef>
                <a:spcPts val="600"/>
              </a:spcBef>
              <a:buFont typeface="Arial"/>
              <a:buChar char="–"/>
              <a:defRPr>
                <a:latin typeface="Arial"/>
              </a:defRPr>
            </a:lvl4pPr>
            <a:lvl5pPr marL="2057400" indent="-228600">
              <a:spcBef>
                <a:spcPts val="600"/>
              </a:spcBef>
              <a:buFont typeface="Arial"/>
              <a:buChar char="»"/>
              <a:defRPr>
                <a:latin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spcAft>
                <a:spcPts val="0"/>
              </a:spcAft>
            </a:pPr>
            <a:r>
              <a:rPr lang="en-US" b="0" dirty="0" smtClean="0">
                <a:solidFill>
                  <a:srgbClr val="500000"/>
                </a:solidFill>
              </a:rPr>
              <a:t>Model-based vs. document based systems acquisition</a:t>
            </a:r>
          </a:p>
          <a:p>
            <a:pPr lvl="1" defTabSz="457200" fontAlgn="auto">
              <a:spcAft>
                <a:spcPts val="0"/>
              </a:spcAft>
            </a:pPr>
            <a:r>
              <a:rPr lang="en-US" b="0" dirty="0" smtClean="0">
                <a:solidFill>
                  <a:srgbClr val="500000"/>
                </a:solidFill>
              </a:rPr>
              <a:t>SAVI return on investment (</a:t>
            </a:r>
            <a:r>
              <a:rPr lang="en-US" b="0" dirty="0" err="1" smtClean="0">
                <a:solidFill>
                  <a:srgbClr val="500000"/>
                </a:solidFill>
              </a:rPr>
              <a:t>RoI</a:t>
            </a:r>
            <a:r>
              <a:rPr lang="en-US" b="0" dirty="0" smtClean="0">
                <a:solidFill>
                  <a:srgbClr val="500000"/>
                </a:solidFill>
              </a:rPr>
              <a:t>)</a:t>
            </a:r>
          </a:p>
          <a:p>
            <a:pPr lvl="1" defTabSz="457200" fontAlgn="auto">
              <a:spcAft>
                <a:spcPts val="0"/>
              </a:spcAft>
            </a:pPr>
            <a:r>
              <a:rPr lang="en-US" b="0" dirty="0" smtClean="0">
                <a:solidFill>
                  <a:srgbClr val="500000"/>
                </a:solidFill>
              </a:rPr>
              <a:t>Architectural description language capabilities and extensions</a:t>
            </a:r>
          </a:p>
          <a:p>
            <a:pPr lvl="1" defTabSz="457200" fontAlgn="auto">
              <a:spcAft>
                <a:spcPts val="0"/>
              </a:spcAft>
            </a:pPr>
            <a:r>
              <a:rPr lang="en-US" b="0" dirty="0" smtClean="0">
                <a:solidFill>
                  <a:srgbClr val="500000"/>
                </a:solidFill>
              </a:rPr>
              <a:t>Inter-domain tool integration</a:t>
            </a:r>
          </a:p>
          <a:p>
            <a:pPr lvl="1" defTabSz="457200" fontAlgn="auto">
              <a:spcAft>
                <a:spcPts val="0"/>
              </a:spcAft>
            </a:pPr>
            <a:r>
              <a:rPr lang="en-US" b="0" dirty="0" smtClean="0">
                <a:solidFill>
                  <a:srgbClr val="500000"/>
                </a:solidFill>
              </a:rPr>
              <a:t>Model repository attributes for virtual integration</a:t>
            </a:r>
          </a:p>
          <a:p>
            <a:pPr lvl="1" defTabSz="457200" fontAlgn="auto">
              <a:spcAft>
                <a:spcPts val="0"/>
              </a:spcAft>
            </a:pPr>
            <a:r>
              <a:rPr lang="en-US" b="0" dirty="0" smtClean="0">
                <a:solidFill>
                  <a:srgbClr val="500000"/>
                </a:solidFill>
              </a:rPr>
              <a:t>Model data exchange protocols and technologies</a:t>
            </a:r>
          </a:p>
          <a:p>
            <a:pPr lvl="1" defTabSz="457200" fontAlgn="auto">
              <a:spcAft>
                <a:spcPts val="0"/>
              </a:spcAft>
            </a:pPr>
            <a:r>
              <a:rPr lang="en-US" b="0" dirty="0" smtClean="0">
                <a:solidFill>
                  <a:srgbClr val="500000"/>
                </a:solidFill>
              </a:rPr>
              <a:t>IP protection in an integrated, multi-participant modeling environment</a:t>
            </a:r>
          </a:p>
          <a:p>
            <a:pPr lvl="1" defTabSz="457200" fontAlgn="auto">
              <a:spcAft>
                <a:spcPts val="0"/>
              </a:spcAft>
            </a:pPr>
            <a:r>
              <a:rPr lang="en-US" b="0" dirty="0" smtClean="0">
                <a:solidFill>
                  <a:srgbClr val="500000"/>
                </a:solidFill>
              </a:rPr>
              <a:t>Assurance methods</a:t>
            </a:r>
          </a:p>
          <a:p>
            <a:pPr defTabSz="457200" fontAlgn="auto">
              <a:spcAft>
                <a:spcPts val="0"/>
              </a:spcAft>
            </a:pPr>
            <a:endParaRPr lang="en-US" b="0" dirty="0">
              <a:solidFill>
                <a:srgbClr val="500000"/>
              </a:solidFill>
            </a:endParaRPr>
          </a:p>
        </p:txBody>
      </p:sp>
      <p:graphicFrame>
        <p:nvGraphicFramePr>
          <p:cNvPr id="11" name="Table 10"/>
          <p:cNvGraphicFramePr>
            <a:graphicFrameLocks noGrp="1"/>
          </p:cNvGraphicFramePr>
          <p:nvPr>
            <p:extLst>
              <p:ext uri="{D42A27DB-BD31-4B8C-83A1-F6EECF244321}">
                <p14:modId xmlns="" xmlns:p14="http://schemas.microsoft.com/office/powerpoint/2010/main" val="2501232221"/>
              </p:ext>
            </p:extLst>
          </p:nvPr>
        </p:nvGraphicFramePr>
        <p:xfrm>
          <a:off x="1680634" y="73031"/>
          <a:ext cx="6908615" cy="304800"/>
        </p:xfrm>
        <a:graphic>
          <a:graphicData uri="http://schemas.openxmlformats.org/drawingml/2006/table">
            <a:tbl>
              <a:tblPr>
                <a:tableStyleId>{5C22544A-7EE6-4342-B048-85BDC9FD1C3A}</a:tableStyleId>
              </a:tblPr>
              <a:tblGrid>
                <a:gridCol w="1381723"/>
                <a:gridCol w="1381723"/>
                <a:gridCol w="1381723"/>
                <a:gridCol w="1381723"/>
                <a:gridCol w="1381723"/>
              </a:tblGrid>
              <a:tr h="259080">
                <a:tc>
                  <a:txBody>
                    <a:bodyPr/>
                    <a:lstStyle/>
                    <a:p>
                      <a:pPr algn="ctr"/>
                      <a:r>
                        <a:rPr lang="en-US" sz="1400" b="1" dirty="0" smtClean="0">
                          <a:solidFill>
                            <a:srgbClr val="00FF00"/>
                          </a:solidFill>
                        </a:rPr>
                        <a:t>SAVI</a:t>
                      </a:r>
                      <a:endParaRPr lang="en-US" sz="1400" b="1" dirty="0">
                        <a:solidFill>
                          <a:srgbClr val="00FF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Error Model</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Evaluation</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Case Study</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Future</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0611493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Results</a:t>
            </a:r>
            <a:endParaRPr lang="en-US" dirty="0"/>
          </a:p>
        </p:txBody>
      </p:sp>
      <p:sp>
        <p:nvSpPr>
          <p:cNvPr id="3" name="Content Placeholder 2"/>
          <p:cNvSpPr>
            <a:spLocks noGrp="1"/>
          </p:cNvSpPr>
          <p:nvPr>
            <p:ph idx="1"/>
          </p:nvPr>
        </p:nvSpPr>
        <p:spPr/>
        <p:txBody>
          <a:bodyPr/>
          <a:lstStyle/>
          <a:p>
            <a:r>
              <a:rPr lang="en-US" dirty="0" smtClean="0"/>
              <a:t>Several proof of concept phases have researched the feasibility of the SAVI VIP, exploring topics including:</a:t>
            </a:r>
          </a:p>
        </p:txBody>
      </p:sp>
      <p:sp>
        <p:nvSpPr>
          <p:cNvPr id="4" name="Date Placeholder 3"/>
          <p:cNvSpPr>
            <a:spLocks noGrp="1"/>
          </p:cNvSpPr>
          <p:nvPr>
            <p:ph type="dt" sz="half" idx="10"/>
          </p:nvPr>
        </p:nvSpPr>
        <p:spPr/>
        <p:txBody>
          <a:bodyPr/>
          <a:lstStyle/>
          <a:p>
            <a:r>
              <a:rPr lang="en-US" dirty="0" smtClean="0">
                <a:solidFill>
                  <a:srgbClr val="500000"/>
                </a:solidFill>
              </a:rPr>
              <a:t>26 Jan 2015</a:t>
            </a:r>
            <a:endParaRPr lang="en-US" dirty="0">
              <a:solidFill>
                <a:srgbClr val="500000"/>
              </a:solidFill>
            </a:endParaRPr>
          </a:p>
        </p:txBody>
      </p:sp>
      <p:sp>
        <p:nvSpPr>
          <p:cNvPr id="6" name="Slide Number Placeholder 5"/>
          <p:cNvSpPr>
            <a:spLocks noGrp="1"/>
          </p:cNvSpPr>
          <p:nvPr>
            <p:ph type="sldNum" sz="quarter" idx="12"/>
          </p:nvPr>
        </p:nvSpPr>
        <p:spPr/>
        <p:txBody>
          <a:bodyPr/>
          <a:lstStyle/>
          <a:p>
            <a:fld id="{7752658E-D922-2744-8F1B-96610776A3A4}" type="slidenum">
              <a:rPr lang="en-US" smtClean="0">
                <a:solidFill>
                  <a:srgbClr val="500000"/>
                </a:solidFill>
              </a:rPr>
              <a:pPr/>
              <a:t>47</a:t>
            </a:fld>
            <a:endParaRPr lang="en-US">
              <a:solidFill>
                <a:srgbClr val="500000"/>
              </a:solidFill>
            </a:endParaRPr>
          </a:p>
        </p:txBody>
      </p:sp>
      <p:sp>
        <p:nvSpPr>
          <p:cNvPr id="5" name="Footer Placeholder 4"/>
          <p:cNvSpPr>
            <a:spLocks noGrp="1"/>
          </p:cNvSpPr>
          <p:nvPr>
            <p:ph type="ftr" sz="quarter" idx="3"/>
          </p:nvPr>
        </p:nvSpPr>
        <p:spPr>
          <a:xfrm>
            <a:off x="2688571" y="6412050"/>
            <a:ext cx="3784581" cy="365125"/>
          </a:xfrm>
        </p:spPr>
        <p:txBody>
          <a:bodyPr/>
          <a:lstStyle/>
          <a:p>
            <a:r>
              <a:rPr lang="en-US" dirty="0" smtClean="0">
                <a:solidFill>
                  <a:srgbClr val="500000"/>
                </a:solidFill>
              </a:rPr>
              <a:t>Used with permission © AVSI</a:t>
            </a:r>
            <a:endParaRPr lang="en-US" dirty="0">
              <a:solidFill>
                <a:srgbClr val="500000"/>
              </a:solidFill>
            </a:endParaRPr>
          </a:p>
        </p:txBody>
      </p:sp>
      <p:sp>
        <p:nvSpPr>
          <p:cNvPr id="7" name="TextBox 6"/>
          <p:cNvSpPr txBox="1"/>
          <p:nvPr/>
        </p:nvSpPr>
        <p:spPr>
          <a:xfrm>
            <a:off x="457200" y="2796435"/>
            <a:ext cx="8229600" cy="3489130"/>
          </a:xfrm>
          <a:prstGeom prst="rect">
            <a:avLst/>
          </a:prstGeom>
        </p:spPr>
        <p:txBody>
          <a:bodyPr vert="horz" lIns="91440" tIns="45720" rIns="91440" bIns="45720" numCol="2" rtlCol="0">
            <a:normAutofit fontScale="85000" lnSpcReduction="10000"/>
          </a:bodyPr>
          <a:lstStyle>
            <a:lvl1pPr marL="342900" indent="-342900">
              <a:spcBef>
                <a:spcPts val="600"/>
              </a:spcBef>
              <a:buFont typeface="Arial"/>
              <a:buChar char="•"/>
              <a:defRPr sz="2800">
                <a:latin typeface="Arial"/>
              </a:defRPr>
            </a:lvl1pPr>
            <a:lvl2pPr marL="742950" indent="-285750">
              <a:spcBef>
                <a:spcPts val="600"/>
              </a:spcBef>
              <a:buFont typeface="Arial"/>
              <a:buChar char="–"/>
              <a:defRPr sz="2400">
                <a:latin typeface="Arial"/>
              </a:defRPr>
            </a:lvl2pPr>
            <a:lvl3pPr marL="1143000" indent="-228600">
              <a:spcBef>
                <a:spcPts val="600"/>
              </a:spcBef>
              <a:buFont typeface="Arial"/>
              <a:buChar char="•"/>
              <a:defRPr sz="2000">
                <a:latin typeface="Arial"/>
              </a:defRPr>
            </a:lvl3pPr>
            <a:lvl4pPr marL="1600200" indent="-228600">
              <a:spcBef>
                <a:spcPts val="600"/>
              </a:spcBef>
              <a:buFont typeface="Arial"/>
              <a:buChar char="–"/>
              <a:defRPr>
                <a:latin typeface="Arial"/>
              </a:defRPr>
            </a:lvl4pPr>
            <a:lvl5pPr marL="2057400" indent="-228600">
              <a:spcBef>
                <a:spcPts val="600"/>
              </a:spcBef>
              <a:buFont typeface="Arial"/>
              <a:buChar char="»"/>
              <a:defRPr>
                <a:latin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spcAft>
                <a:spcPts val="0"/>
              </a:spcAft>
            </a:pPr>
            <a:r>
              <a:rPr lang="en-US" b="0" dirty="0" smtClean="0">
                <a:solidFill>
                  <a:srgbClr val="500000"/>
                </a:solidFill>
              </a:rPr>
              <a:t>Model-based vs. document based systems acquisition</a:t>
            </a:r>
          </a:p>
          <a:p>
            <a:pPr lvl="1" defTabSz="457200" fontAlgn="auto">
              <a:spcAft>
                <a:spcPts val="0"/>
              </a:spcAft>
            </a:pPr>
            <a:r>
              <a:rPr lang="en-US" b="0" dirty="0" smtClean="0">
                <a:solidFill>
                  <a:srgbClr val="500000"/>
                </a:solidFill>
              </a:rPr>
              <a:t>SAVI return on investment (</a:t>
            </a:r>
            <a:r>
              <a:rPr lang="en-US" b="0" dirty="0" err="1" smtClean="0">
                <a:solidFill>
                  <a:srgbClr val="500000"/>
                </a:solidFill>
              </a:rPr>
              <a:t>RoI</a:t>
            </a:r>
            <a:r>
              <a:rPr lang="en-US" b="0" dirty="0" smtClean="0">
                <a:solidFill>
                  <a:srgbClr val="500000"/>
                </a:solidFill>
              </a:rPr>
              <a:t>)</a:t>
            </a:r>
          </a:p>
          <a:p>
            <a:pPr lvl="1" defTabSz="457200" fontAlgn="auto">
              <a:spcAft>
                <a:spcPts val="0"/>
              </a:spcAft>
            </a:pPr>
            <a:r>
              <a:rPr lang="en-US" b="0" dirty="0" smtClean="0">
                <a:solidFill>
                  <a:srgbClr val="500000"/>
                </a:solidFill>
              </a:rPr>
              <a:t>Architectural description language capabilities and extensions</a:t>
            </a:r>
          </a:p>
          <a:p>
            <a:pPr lvl="1" defTabSz="457200" fontAlgn="auto">
              <a:spcAft>
                <a:spcPts val="0"/>
              </a:spcAft>
            </a:pPr>
            <a:r>
              <a:rPr lang="en-US" b="0" dirty="0" smtClean="0">
                <a:solidFill>
                  <a:srgbClr val="500000"/>
                </a:solidFill>
              </a:rPr>
              <a:t>Inter-domain tool integration</a:t>
            </a:r>
          </a:p>
          <a:p>
            <a:pPr lvl="1" defTabSz="457200" fontAlgn="auto">
              <a:spcAft>
                <a:spcPts val="0"/>
              </a:spcAft>
            </a:pPr>
            <a:r>
              <a:rPr lang="en-US" b="0" dirty="0" smtClean="0">
                <a:solidFill>
                  <a:srgbClr val="500000"/>
                </a:solidFill>
              </a:rPr>
              <a:t>Model repository attributes for virtual integration</a:t>
            </a:r>
          </a:p>
          <a:p>
            <a:pPr lvl="1" defTabSz="457200" fontAlgn="auto">
              <a:spcAft>
                <a:spcPts val="0"/>
              </a:spcAft>
            </a:pPr>
            <a:r>
              <a:rPr lang="en-US" b="0" dirty="0" smtClean="0">
                <a:solidFill>
                  <a:srgbClr val="500000"/>
                </a:solidFill>
              </a:rPr>
              <a:t>Model data exchange protocols and technologies</a:t>
            </a:r>
          </a:p>
          <a:p>
            <a:pPr lvl="1" defTabSz="457200" fontAlgn="auto">
              <a:spcAft>
                <a:spcPts val="0"/>
              </a:spcAft>
            </a:pPr>
            <a:r>
              <a:rPr lang="en-US" b="0" dirty="0" smtClean="0">
                <a:solidFill>
                  <a:srgbClr val="500000"/>
                </a:solidFill>
              </a:rPr>
              <a:t>Scalability</a:t>
            </a:r>
          </a:p>
          <a:p>
            <a:pPr lvl="1" defTabSz="457200" fontAlgn="auto">
              <a:spcAft>
                <a:spcPts val="0"/>
              </a:spcAft>
            </a:pPr>
            <a:r>
              <a:rPr lang="en-US" b="0" dirty="0" smtClean="0">
                <a:solidFill>
                  <a:srgbClr val="500000"/>
                </a:solidFill>
              </a:rPr>
              <a:t>IP protection in an integrated, multi-participant modeling environment</a:t>
            </a:r>
          </a:p>
          <a:p>
            <a:pPr lvl="1" defTabSz="457200" fontAlgn="auto">
              <a:spcAft>
                <a:spcPts val="0"/>
              </a:spcAft>
            </a:pPr>
            <a:r>
              <a:rPr lang="en-US" b="0" dirty="0" smtClean="0">
                <a:solidFill>
                  <a:srgbClr val="500000"/>
                </a:solidFill>
              </a:rPr>
              <a:t>Assurance methods</a:t>
            </a:r>
          </a:p>
          <a:p>
            <a:pPr defTabSz="457200" fontAlgn="auto">
              <a:spcAft>
                <a:spcPts val="0"/>
              </a:spcAft>
            </a:pPr>
            <a:endParaRPr lang="en-US" b="0" dirty="0">
              <a:solidFill>
                <a:srgbClr val="500000"/>
              </a:solidFill>
            </a:endParaRPr>
          </a:p>
        </p:txBody>
      </p:sp>
      <p:sp>
        <p:nvSpPr>
          <p:cNvPr id="8" name="Content Placeholder 2"/>
          <p:cNvSpPr txBox="1">
            <a:spLocks/>
          </p:cNvSpPr>
          <p:nvPr/>
        </p:nvSpPr>
        <p:spPr>
          <a:xfrm>
            <a:off x="444371" y="3514785"/>
            <a:ext cx="8310235" cy="1808703"/>
          </a:xfrm>
          <a:prstGeom prst="rect">
            <a:avLst/>
          </a:prstGeom>
          <a:solidFill>
            <a:schemeClr val="tx1">
              <a:lumMod val="90000"/>
              <a:lumOff val="10000"/>
            </a:schemeClr>
          </a:solidFill>
          <a:ln w="38100" cmpd="sng">
            <a:solidFill>
              <a:schemeClr val="tx1"/>
            </a:solidFill>
          </a:ln>
          <a:effectLst>
            <a:outerShdw blurRad="50800" dist="38100" dir="2700000" algn="tl" rotWithShape="0">
              <a:prstClr val="black">
                <a:alpha val="40000"/>
              </a:prstClr>
            </a:outerShdw>
          </a:effectLst>
        </p:spPr>
        <p:txBody>
          <a:bodyPr anchor="ct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3200" dirty="0" smtClean="0">
                <a:solidFill>
                  <a:srgbClr val="FFFFFF"/>
                </a:solidFill>
              </a:rPr>
              <a:t>SAVI Members have concluded that there is compelling evidence to justify development of the SAVI VIP</a:t>
            </a:r>
            <a:endParaRPr lang="en-US" sz="3200" dirty="0">
              <a:solidFill>
                <a:srgbClr val="FFFFFF"/>
              </a:solidFill>
            </a:endParaRPr>
          </a:p>
        </p:txBody>
      </p:sp>
      <p:graphicFrame>
        <p:nvGraphicFramePr>
          <p:cNvPr id="11" name="Table 10"/>
          <p:cNvGraphicFramePr>
            <a:graphicFrameLocks noGrp="1"/>
          </p:cNvGraphicFramePr>
          <p:nvPr>
            <p:extLst>
              <p:ext uri="{D42A27DB-BD31-4B8C-83A1-F6EECF244321}">
                <p14:modId xmlns="" xmlns:p14="http://schemas.microsoft.com/office/powerpoint/2010/main" val="2501232221"/>
              </p:ext>
            </p:extLst>
          </p:nvPr>
        </p:nvGraphicFramePr>
        <p:xfrm>
          <a:off x="1680634" y="73031"/>
          <a:ext cx="6908615" cy="304800"/>
        </p:xfrm>
        <a:graphic>
          <a:graphicData uri="http://schemas.openxmlformats.org/drawingml/2006/table">
            <a:tbl>
              <a:tblPr>
                <a:tableStyleId>{5C22544A-7EE6-4342-B048-85BDC9FD1C3A}</a:tableStyleId>
              </a:tblPr>
              <a:tblGrid>
                <a:gridCol w="1381723"/>
                <a:gridCol w="1381723"/>
                <a:gridCol w="1381723"/>
                <a:gridCol w="1381723"/>
                <a:gridCol w="1381723"/>
              </a:tblGrid>
              <a:tr h="259080">
                <a:tc>
                  <a:txBody>
                    <a:bodyPr/>
                    <a:lstStyle/>
                    <a:p>
                      <a:pPr algn="ctr"/>
                      <a:r>
                        <a:rPr lang="en-US" sz="1400" b="1" dirty="0" smtClean="0">
                          <a:solidFill>
                            <a:srgbClr val="00FF00"/>
                          </a:solidFill>
                        </a:rPr>
                        <a:t>SAVI</a:t>
                      </a:r>
                      <a:endParaRPr lang="en-US" sz="1400" b="1" dirty="0">
                        <a:solidFill>
                          <a:srgbClr val="00FF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Error Model</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Evaluation</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Case Study</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lumMod val="75000"/>
                              <a:lumOff val="25000"/>
                            </a:schemeClr>
                          </a:solidFill>
                        </a:rPr>
                        <a:t>Future</a:t>
                      </a:r>
                      <a:endParaRPr lang="en-US" sz="1400" b="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404561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262063"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60419" name="Line 2"/>
          <p:cNvSpPr>
            <a:spLocks noChangeShapeType="1"/>
          </p:cNvSpPr>
          <p:nvPr/>
        </p:nvSpPr>
        <p:spPr bwMode="auto">
          <a:xfrm>
            <a:off x="1219200" y="0"/>
            <a:ext cx="0" cy="6858000"/>
          </a:xfrm>
          <a:prstGeom prst="line">
            <a:avLst/>
          </a:prstGeom>
          <a:noFill/>
          <a:ln w="12700">
            <a:solidFill>
              <a:srgbClr val="75237F"/>
            </a:solidFill>
            <a:round/>
            <a:headEnd/>
            <a:tailEnd/>
          </a:ln>
          <a:extLst>
            <a:ext uri="{909E8E84-426E-40DD-AFC4-6F175D3DCCD1}">
              <a14:hiddenFill xmlns="" xmlns:a14="http://schemas.microsoft.com/office/drawing/2010/main">
                <a:noFill/>
              </a14:hiddenFill>
            </a:ext>
          </a:extLst>
        </p:spPr>
        <p:txBody>
          <a:bodyPr/>
          <a:lstStyle/>
          <a:p>
            <a:pPr algn="l">
              <a:spcBef>
                <a:spcPct val="0"/>
              </a:spcBef>
            </a:pPr>
            <a:endParaRPr lang="en-US" sz="1800" b="0" smtClean="0">
              <a:solidFill>
                <a:srgbClr val="999999"/>
              </a:solidFill>
              <a:latin typeface="Verdana" pitchFamily="34" charset="0"/>
              <a:ea typeface="ヒラギノ角ゴ ProN W3" charset="-128"/>
              <a:sym typeface="Verdana" pitchFamily="34" charset="0"/>
            </a:endParaRPr>
          </a:p>
        </p:txBody>
      </p:sp>
      <p:sp>
        <p:nvSpPr>
          <p:cNvPr id="60420" name="Rectangle 3"/>
          <p:cNvSpPr>
            <a:spLocks noGrp="1" noChangeArrowheads="1"/>
          </p:cNvSpPr>
          <p:nvPr>
            <p:ph type="title" idx="4294967295"/>
          </p:nvPr>
        </p:nvSpPr>
        <p:spPr/>
        <p:txBody>
          <a:bodyPr/>
          <a:lstStyle/>
          <a:p>
            <a:pPr eaLnBrk="1" hangingPunct="1"/>
            <a:r>
              <a:rPr lang="en-US" altLang="en-US" sz="1800" smtClean="0"/>
              <a:t>The ASSERT process</a:t>
            </a:r>
          </a:p>
        </p:txBody>
      </p:sp>
      <p:sp>
        <p:nvSpPr>
          <p:cNvPr id="135173" name="Rectangle 1029"/>
          <p:cNvSpPr>
            <a:spLocks noChangeArrowheads="1"/>
          </p:cNvSpPr>
          <p:nvPr/>
        </p:nvSpPr>
        <p:spPr bwMode="auto">
          <a:xfrm>
            <a:off x="1012825" y="1717675"/>
            <a:ext cx="1636713" cy="688975"/>
          </a:xfrm>
          <a:prstGeom prst="rect">
            <a:avLst/>
          </a:prstGeom>
          <a:solidFill>
            <a:srgbClr val="FF6600"/>
          </a:solidFill>
          <a:ln w="9525">
            <a:solidFill>
              <a:schemeClr val="accent2"/>
            </a:solidFill>
            <a:miter lim="800000"/>
            <a:headEnd/>
            <a:tailEnd/>
          </a:ln>
        </p:spPr>
        <p:txBody>
          <a:bodyPr wrap="none" lIns="0" tIns="0" rIns="0" bIns="0"/>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endParaRPr lang="en-GB" altLang="en-US" sz="600" smtClean="0">
              <a:solidFill>
                <a:srgbClr val="000000"/>
              </a:solidFill>
              <a:latin typeface="Arial" pitchFamily="34" charset="0"/>
            </a:endParaRPr>
          </a:p>
          <a:p>
            <a:pPr>
              <a:spcBef>
                <a:spcPct val="0"/>
              </a:spcBef>
            </a:pPr>
            <a:r>
              <a:rPr lang="en-GB" altLang="en-US" sz="1400" smtClean="0">
                <a:solidFill>
                  <a:srgbClr val="000000"/>
                </a:solidFill>
                <a:latin typeface="Arial" pitchFamily="34" charset="0"/>
              </a:rPr>
              <a:t> ASN.1 Code</a:t>
            </a:r>
          </a:p>
          <a:p>
            <a:pPr>
              <a:spcBef>
                <a:spcPct val="0"/>
              </a:spcBef>
            </a:pPr>
            <a:r>
              <a:rPr lang="en-GB" altLang="en-US" sz="1400" smtClean="0">
                <a:solidFill>
                  <a:srgbClr val="000000"/>
                </a:solidFill>
                <a:latin typeface="Arial" pitchFamily="34" charset="0"/>
              </a:rPr>
              <a:t> generators</a:t>
            </a:r>
            <a:endParaRPr lang="en-GB" altLang="en-US" smtClean="0">
              <a:solidFill>
                <a:srgbClr val="000000"/>
              </a:solidFill>
            </a:endParaRPr>
          </a:p>
        </p:txBody>
      </p:sp>
      <p:sp>
        <p:nvSpPr>
          <p:cNvPr id="135174" name="Rectangle 1030"/>
          <p:cNvSpPr>
            <a:spLocks noChangeArrowheads="1"/>
          </p:cNvSpPr>
          <p:nvPr/>
        </p:nvSpPr>
        <p:spPr bwMode="auto">
          <a:xfrm>
            <a:off x="3884613" y="836613"/>
            <a:ext cx="1524000" cy="633412"/>
          </a:xfrm>
          <a:prstGeom prst="rect">
            <a:avLst/>
          </a:prstGeom>
          <a:solidFill>
            <a:srgbClr val="FFCC99"/>
          </a:solidFill>
          <a:ln w="9525">
            <a:solidFill>
              <a:schemeClr val="accent2"/>
            </a:solidFill>
            <a:miter lim="800000"/>
            <a:headEnd/>
            <a:tailEnd/>
          </a:ln>
        </p:spPr>
        <p:txBody>
          <a:bodyPr wrap="none" lIns="0" tIns="0" rIns="0" bIns="0"/>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smtClean="0">
                <a:solidFill>
                  <a:srgbClr val="000000"/>
                </a:solidFill>
                <a:latin typeface="Arial" pitchFamily="34" charset="0"/>
              </a:rPr>
              <a:t>System</a:t>
            </a:r>
          </a:p>
          <a:p>
            <a:pPr>
              <a:spcBef>
                <a:spcPct val="0"/>
              </a:spcBef>
            </a:pPr>
            <a:r>
              <a:rPr lang="en-GB" altLang="en-US" sz="1400" smtClean="0">
                <a:solidFill>
                  <a:srgbClr val="000000"/>
                </a:solidFill>
                <a:latin typeface="Arial" pitchFamily="34" charset="0"/>
              </a:rPr>
              <a:t>Model</a:t>
            </a:r>
          </a:p>
          <a:p>
            <a:pPr>
              <a:spcBef>
                <a:spcPct val="0"/>
              </a:spcBef>
            </a:pPr>
            <a:r>
              <a:rPr lang="en-GB" altLang="en-US" sz="1400" smtClean="0">
                <a:solidFill>
                  <a:srgbClr val="000000"/>
                </a:solidFill>
                <a:latin typeface="Arial" pitchFamily="34" charset="0"/>
              </a:rPr>
              <a:t>(AADL)</a:t>
            </a:r>
          </a:p>
        </p:txBody>
      </p:sp>
      <p:sp>
        <p:nvSpPr>
          <p:cNvPr id="135175" name="Rectangle 1031"/>
          <p:cNvSpPr>
            <a:spLocks noChangeArrowheads="1"/>
          </p:cNvSpPr>
          <p:nvPr/>
        </p:nvSpPr>
        <p:spPr bwMode="auto">
          <a:xfrm>
            <a:off x="3892550" y="1838325"/>
            <a:ext cx="1508125" cy="434975"/>
          </a:xfrm>
          <a:prstGeom prst="rect">
            <a:avLst/>
          </a:prstGeom>
          <a:solidFill>
            <a:srgbClr val="FFFF99"/>
          </a:solidFill>
          <a:ln w="9525">
            <a:solidFill>
              <a:schemeClr val="accent2"/>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smtClean="0">
                <a:solidFill>
                  <a:srgbClr val="000000"/>
                </a:solidFill>
                <a:latin typeface="Arial" pitchFamily="34" charset="0"/>
              </a:rPr>
              <a:t>Data Models</a:t>
            </a:r>
          </a:p>
          <a:p>
            <a:pPr>
              <a:spcBef>
                <a:spcPct val="0"/>
              </a:spcBef>
            </a:pPr>
            <a:r>
              <a:rPr lang="en-GB" altLang="en-US" sz="1400" smtClean="0">
                <a:solidFill>
                  <a:srgbClr val="000000"/>
                </a:solidFill>
                <a:latin typeface="Arial" pitchFamily="34" charset="0"/>
              </a:rPr>
              <a:t>(ASN1)</a:t>
            </a:r>
            <a:endParaRPr lang="en-GB" altLang="en-US" smtClean="0">
              <a:solidFill>
                <a:srgbClr val="000000"/>
              </a:solidFill>
            </a:endParaRPr>
          </a:p>
        </p:txBody>
      </p:sp>
      <p:sp>
        <p:nvSpPr>
          <p:cNvPr id="135176" name="Rectangle 1032"/>
          <p:cNvSpPr>
            <a:spLocks noChangeArrowheads="1"/>
          </p:cNvSpPr>
          <p:nvPr/>
        </p:nvSpPr>
        <p:spPr bwMode="auto">
          <a:xfrm>
            <a:off x="3862388" y="3635375"/>
            <a:ext cx="1566862" cy="434975"/>
          </a:xfrm>
          <a:prstGeom prst="rect">
            <a:avLst/>
          </a:prstGeom>
          <a:solidFill>
            <a:srgbClr val="CCFFFF"/>
          </a:solidFill>
          <a:ln w="9525">
            <a:solidFill>
              <a:schemeClr val="accent2"/>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smtClean="0">
                <a:solidFill>
                  <a:srgbClr val="000000"/>
                </a:solidFill>
                <a:latin typeface="Arial" pitchFamily="34" charset="0"/>
              </a:rPr>
              <a:t>ASN1 compiler</a:t>
            </a:r>
          </a:p>
          <a:p>
            <a:pPr>
              <a:spcBef>
                <a:spcPct val="0"/>
              </a:spcBef>
            </a:pPr>
            <a:r>
              <a:rPr lang="en-GB" altLang="en-US" sz="1400" smtClean="0">
                <a:solidFill>
                  <a:srgbClr val="000000"/>
                </a:solidFill>
                <a:latin typeface="Arial" pitchFamily="34" charset="0"/>
              </a:rPr>
              <a:t>(asn1c)</a:t>
            </a:r>
            <a:endParaRPr lang="en-GB" altLang="en-US" smtClean="0">
              <a:solidFill>
                <a:srgbClr val="000000"/>
              </a:solidFill>
            </a:endParaRPr>
          </a:p>
        </p:txBody>
      </p:sp>
      <p:sp>
        <p:nvSpPr>
          <p:cNvPr id="135177" name="Rectangle 1033"/>
          <p:cNvSpPr>
            <a:spLocks noChangeArrowheads="1"/>
          </p:cNvSpPr>
          <p:nvPr/>
        </p:nvSpPr>
        <p:spPr bwMode="auto">
          <a:xfrm>
            <a:off x="2879725" y="4386263"/>
            <a:ext cx="792163" cy="434975"/>
          </a:xfrm>
          <a:prstGeom prst="rect">
            <a:avLst/>
          </a:prstGeom>
          <a:solidFill>
            <a:srgbClr val="FF6600"/>
          </a:solidFill>
          <a:ln w="9525">
            <a:solidFill>
              <a:srgbClr val="3366FF"/>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smtClean="0">
                <a:solidFill>
                  <a:srgbClr val="000000"/>
                </a:solidFill>
                <a:latin typeface="Arial" pitchFamily="34" charset="0"/>
              </a:rPr>
              <a:t>C code </a:t>
            </a:r>
          </a:p>
          <a:p>
            <a:pPr>
              <a:spcBef>
                <a:spcPct val="0"/>
              </a:spcBef>
            </a:pPr>
            <a:r>
              <a:rPr lang="en-GB" altLang="en-US" sz="1400" smtClean="0">
                <a:solidFill>
                  <a:srgbClr val="000000"/>
                </a:solidFill>
                <a:latin typeface="Arial" pitchFamily="34" charset="0"/>
              </a:rPr>
              <a:t>mapping</a:t>
            </a:r>
            <a:r>
              <a:rPr lang="en-GB" altLang="en-US" sz="1400" b="0" smtClean="0">
                <a:solidFill>
                  <a:srgbClr val="000000"/>
                </a:solidFill>
                <a:latin typeface="Arial" pitchFamily="34" charset="0"/>
              </a:rPr>
              <a:t> </a:t>
            </a:r>
            <a:endParaRPr lang="en-GB" altLang="en-US" b="0" smtClean="0">
              <a:solidFill>
                <a:srgbClr val="000000"/>
              </a:solidFill>
            </a:endParaRPr>
          </a:p>
        </p:txBody>
      </p:sp>
      <p:grpSp>
        <p:nvGrpSpPr>
          <p:cNvPr id="2" name="Group 1034"/>
          <p:cNvGrpSpPr>
            <a:grpSpLocks/>
          </p:cNvGrpSpPr>
          <p:nvPr/>
        </p:nvGrpSpPr>
        <p:grpSpPr bwMode="auto">
          <a:xfrm>
            <a:off x="3875088" y="4392613"/>
            <a:ext cx="1544637" cy="882650"/>
            <a:chOff x="2379" y="2907"/>
            <a:chExt cx="973" cy="556"/>
          </a:xfrm>
        </p:grpSpPr>
        <p:sp>
          <p:nvSpPr>
            <p:cNvPr id="60465" name="Rectangle 1035"/>
            <p:cNvSpPr>
              <a:spLocks noChangeArrowheads="1"/>
            </p:cNvSpPr>
            <p:nvPr/>
          </p:nvSpPr>
          <p:spPr bwMode="auto">
            <a:xfrm>
              <a:off x="2379" y="2907"/>
              <a:ext cx="973" cy="556"/>
            </a:xfrm>
            <a:prstGeom prst="rect">
              <a:avLst/>
            </a:prstGeom>
            <a:solidFill>
              <a:srgbClr val="CCFFCC"/>
            </a:solidFill>
            <a:ln w="9525">
              <a:solidFill>
                <a:srgbClr val="0000FF"/>
              </a:solidFill>
              <a:miter lim="800000"/>
              <a:headEnd/>
              <a:tailEnd/>
            </a:ln>
          </p:spPr>
          <p:txBody>
            <a:bodyPr wrap="none" lIns="0" tIns="0" rIns="0" bIns="0"/>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lgn="l">
                <a:spcBef>
                  <a:spcPct val="0"/>
                </a:spcBef>
              </a:pPr>
              <a:r>
                <a:rPr lang="en-GB" altLang="en-US" sz="1400" b="0" smtClean="0">
                  <a:solidFill>
                    <a:srgbClr val="000000"/>
                  </a:solidFill>
                  <a:latin typeface="Arial" pitchFamily="34" charset="0"/>
                </a:rPr>
                <a:t> C code</a:t>
              </a:r>
              <a:r>
                <a:rPr lang="en-GB" altLang="en-US" sz="1400" b="0" u="sng" smtClean="0">
                  <a:solidFill>
                    <a:srgbClr val="000000"/>
                  </a:solidFill>
                  <a:latin typeface="Arial" pitchFamily="34" charset="0"/>
                </a:rPr>
                <a:t> </a:t>
              </a:r>
              <a:endParaRPr lang="en-GB" altLang="en-US" b="0" u="sng" smtClean="0">
                <a:solidFill>
                  <a:srgbClr val="000000"/>
                </a:solidFill>
              </a:endParaRPr>
            </a:p>
          </p:txBody>
        </p:sp>
        <p:sp>
          <p:nvSpPr>
            <p:cNvPr id="60466" name="Rectangle 1036"/>
            <p:cNvSpPr>
              <a:spLocks noChangeArrowheads="1"/>
            </p:cNvSpPr>
            <p:nvPr/>
          </p:nvSpPr>
          <p:spPr bwMode="auto">
            <a:xfrm>
              <a:off x="2480" y="3048"/>
              <a:ext cx="765" cy="140"/>
            </a:xfrm>
            <a:prstGeom prst="rect">
              <a:avLst/>
            </a:prstGeom>
            <a:solidFill>
              <a:srgbClr val="CCFFCC"/>
            </a:solidFill>
            <a:ln w="9525">
              <a:solidFill>
                <a:srgbClr val="0000FF"/>
              </a:solidFill>
              <a:miter lim="800000"/>
              <a:headEnd/>
              <a:tailEnd/>
            </a:ln>
          </p:spPr>
          <p:txBody>
            <a:bodyPr wrap="none"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lgn="l">
                <a:spcBef>
                  <a:spcPct val="0"/>
                </a:spcBef>
              </a:pPr>
              <a:r>
                <a:rPr lang="en-GB" altLang="en-US" sz="1400" b="0" smtClean="0">
                  <a:solidFill>
                    <a:srgbClr val="000000"/>
                  </a:solidFill>
                  <a:latin typeface="Arial" pitchFamily="34" charset="0"/>
                </a:rPr>
                <a:t>Data structures</a:t>
              </a:r>
              <a:endParaRPr lang="en-GB" altLang="en-US" b="0" smtClean="0">
                <a:solidFill>
                  <a:srgbClr val="000000"/>
                </a:solidFill>
              </a:endParaRPr>
            </a:p>
          </p:txBody>
        </p:sp>
        <p:sp>
          <p:nvSpPr>
            <p:cNvPr id="60467" name="Rectangle 1037"/>
            <p:cNvSpPr>
              <a:spLocks noChangeArrowheads="1"/>
            </p:cNvSpPr>
            <p:nvPr/>
          </p:nvSpPr>
          <p:spPr bwMode="auto">
            <a:xfrm>
              <a:off x="2432" y="3265"/>
              <a:ext cx="859" cy="140"/>
            </a:xfrm>
            <a:prstGeom prst="rect">
              <a:avLst/>
            </a:prstGeom>
            <a:solidFill>
              <a:srgbClr val="CCFFCC"/>
            </a:solidFill>
            <a:ln w="9525">
              <a:solidFill>
                <a:srgbClr val="0000FF"/>
              </a:solidFill>
              <a:miter lim="800000"/>
              <a:headEnd/>
              <a:tailEnd/>
            </a:ln>
          </p:spPr>
          <p:txBody>
            <a:bodyPr wrap="none"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lgn="l">
                <a:spcBef>
                  <a:spcPct val="0"/>
                </a:spcBef>
              </a:pPr>
              <a:r>
                <a:rPr lang="en-GB" altLang="en-US" sz="1400" b="0" smtClean="0">
                  <a:solidFill>
                    <a:srgbClr val="000000"/>
                  </a:solidFill>
                  <a:latin typeface="Arial" pitchFamily="34" charset="0"/>
                </a:rPr>
                <a:t>Encoder/decoder</a:t>
              </a:r>
              <a:endParaRPr lang="en-GB" altLang="en-US" b="0" smtClean="0">
                <a:solidFill>
                  <a:srgbClr val="000000"/>
                </a:solidFill>
              </a:endParaRPr>
            </a:p>
          </p:txBody>
        </p:sp>
      </p:grpSp>
      <p:grpSp>
        <p:nvGrpSpPr>
          <p:cNvPr id="3" name="Group 1038"/>
          <p:cNvGrpSpPr>
            <a:grpSpLocks/>
          </p:cNvGrpSpPr>
          <p:nvPr/>
        </p:nvGrpSpPr>
        <p:grpSpPr bwMode="auto">
          <a:xfrm>
            <a:off x="1008063" y="4265613"/>
            <a:ext cx="1368425" cy="882650"/>
            <a:chOff x="567" y="2827"/>
            <a:chExt cx="862" cy="556"/>
          </a:xfrm>
        </p:grpSpPr>
        <p:sp>
          <p:nvSpPr>
            <p:cNvPr id="60462" name="Rectangle 1039"/>
            <p:cNvSpPr>
              <a:spLocks noChangeArrowheads="1"/>
            </p:cNvSpPr>
            <p:nvPr/>
          </p:nvSpPr>
          <p:spPr bwMode="auto">
            <a:xfrm>
              <a:off x="567" y="2827"/>
              <a:ext cx="862" cy="556"/>
            </a:xfrm>
            <a:prstGeom prst="rect">
              <a:avLst/>
            </a:prstGeom>
            <a:solidFill>
              <a:srgbClr val="FFCC99"/>
            </a:solidFill>
            <a:ln w="9525">
              <a:solidFill>
                <a:srgbClr val="0000FF"/>
              </a:solidFill>
              <a:miter lim="800000"/>
              <a:headEnd/>
              <a:tailEnd/>
            </a:ln>
          </p:spPr>
          <p:txBody>
            <a:bodyPr wrap="none" lIns="0" tIns="0" rIns="0" bIns="0"/>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lgn="l">
                <a:spcBef>
                  <a:spcPct val="0"/>
                </a:spcBef>
              </a:pPr>
              <a:r>
                <a:rPr lang="en-GB" altLang="en-US" sz="1400" b="0" smtClean="0">
                  <a:solidFill>
                    <a:srgbClr val="000000"/>
                  </a:solidFill>
                  <a:latin typeface="Arial" pitchFamily="34" charset="0"/>
                </a:rPr>
                <a:t> C code </a:t>
              </a:r>
              <a:endParaRPr lang="en-GB" altLang="en-US" b="0" smtClean="0">
                <a:solidFill>
                  <a:srgbClr val="000000"/>
                </a:solidFill>
              </a:endParaRPr>
            </a:p>
          </p:txBody>
        </p:sp>
        <p:sp>
          <p:nvSpPr>
            <p:cNvPr id="60463" name="Rectangle 1040"/>
            <p:cNvSpPr>
              <a:spLocks noChangeArrowheads="1"/>
            </p:cNvSpPr>
            <p:nvPr/>
          </p:nvSpPr>
          <p:spPr bwMode="auto">
            <a:xfrm>
              <a:off x="620" y="3177"/>
              <a:ext cx="765" cy="140"/>
            </a:xfrm>
            <a:prstGeom prst="rect">
              <a:avLst/>
            </a:prstGeom>
            <a:solidFill>
              <a:srgbClr val="FFCC99"/>
            </a:solidFill>
            <a:ln w="9525">
              <a:solidFill>
                <a:srgbClr val="0000FF"/>
              </a:solidFill>
              <a:miter lim="800000"/>
              <a:headEnd/>
              <a:tailEnd/>
            </a:ln>
          </p:spPr>
          <p:txBody>
            <a:bodyPr wrap="none"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lgn="l">
                <a:spcBef>
                  <a:spcPct val="0"/>
                </a:spcBef>
              </a:pPr>
              <a:r>
                <a:rPr lang="en-GB" altLang="en-US" sz="1400" b="0" smtClean="0">
                  <a:solidFill>
                    <a:srgbClr val="000000"/>
                  </a:solidFill>
                  <a:latin typeface="Arial" pitchFamily="34" charset="0"/>
                </a:rPr>
                <a:t>Data structures</a:t>
              </a:r>
              <a:endParaRPr lang="en-GB" altLang="en-US" b="0" smtClean="0">
                <a:solidFill>
                  <a:srgbClr val="000000"/>
                </a:solidFill>
              </a:endParaRPr>
            </a:p>
          </p:txBody>
        </p:sp>
        <p:sp>
          <p:nvSpPr>
            <p:cNvPr id="60464" name="Rectangle 1041"/>
            <p:cNvSpPr>
              <a:spLocks noChangeArrowheads="1"/>
            </p:cNvSpPr>
            <p:nvPr/>
          </p:nvSpPr>
          <p:spPr bwMode="auto">
            <a:xfrm>
              <a:off x="793" y="2965"/>
              <a:ext cx="584" cy="140"/>
            </a:xfrm>
            <a:prstGeom prst="rect">
              <a:avLst/>
            </a:prstGeom>
            <a:solidFill>
              <a:srgbClr val="FFCC99"/>
            </a:solidFill>
            <a:ln w="9525">
              <a:solidFill>
                <a:srgbClr val="0000FF"/>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b="0" smtClean="0">
                  <a:solidFill>
                    <a:srgbClr val="000000"/>
                  </a:solidFill>
                  <a:latin typeface="Arial" pitchFamily="34" charset="0"/>
                </a:rPr>
                <a:t>Behavior</a:t>
              </a:r>
              <a:endParaRPr lang="en-GB" altLang="en-US" b="0" smtClean="0">
                <a:solidFill>
                  <a:srgbClr val="000000"/>
                </a:solidFill>
              </a:endParaRPr>
            </a:p>
          </p:txBody>
        </p:sp>
      </p:grpSp>
      <p:cxnSp>
        <p:nvCxnSpPr>
          <p:cNvPr id="135186" name="AutoShape 1042"/>
          <p:cNvCxnSpPr>
            <a:cxnSpLocks noChangeShapeType="1"/>
            <a:stCxn id="135174" idx="2"/>
            <a:endCxn id="135175" idx="0"/>
          </p:cNvCxnSpPr>
          <p:nvPr/>
        </p:nvCxnSpPr>
        <p:spPr bwMode="auto">
          <a:xfrm rot="5400000">
            <a:off x="4462463" y="1654175"/>
            <a:ext cx="368300" cy="0"/>
          </a:xfrm>
          <a:prstGeom prst="straightConnector1">
            <a:avLst/>
          </a:prstGeom>
          <a:noFill/>
          <a:ln w="158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5187" name="AutoShape 1043"/>
          <p:cNvCxnSpPr>
            <a:cxnSpLocks noChangeShapeType="1"/>
            <a:stCxn id="135175" idx="2"/>
            <a:endCxn id="135176" idx="0"/>
          </p:cNvCxnSpPr>
          <p:nvPr/>
        </p:nvCxnSpPr>
        <p:spPr bwMode="auto">
          <a:xfrm rot="5400000">
            <a:off x="3965575" y="2954338"/>
            <a:ext cx="1362075" cy="0"/>
          </a:xfrm>
          <a:prstGeom prst="straightConnector1">
            <a:avLst/>
          </a:prstGeom>
          <a:noFill/>
          <a:ln w="158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5188" name="AutoShape 1044"/>
          <p:cNvCxnSpPr>
            <a:cxnSpLocks noChangeShapeType="1"/>
            <a:stCxn id="135175" idx="1"/>
            <a:endCxn id="135212" idx="0"/>
          </p:cNvCxnSpPr>
          <p:nvPr/>
        </p:nvCxnSpPr>
        <p:spPr bwMode="auto">
          <a:xfrm rot="10800000" flipV="1">
            <a:off x="3376613" y="2055813"/>
            <a:ext cx="515937" cy="1103312"/>
          </a:xfrm>
          <a:prstGeom prst="bentConnector2">
            <a:avLst/>
          </a:prstGeom>
          <a:noFill/>
          <a:ln w="15875">
            <a:solidFill>
              <a:srgbClr val="FF6600"/>
            </a:solidFill>
            <a:miter lim="800000"/>
            <a:headEnd/>
            <a:tailEnd type="triangle" w="med" len="med"/>
          </a:ln>
          <a:extLst>
            <a:ext uri="{909E8E84-426E-40DD-AFC4-6F175D3DCCD1}">
              <a14:hiddenFill xmlns="" xmlns:a14="http://schemas.microsoft.com/office/drawing/2010/main">
                <a:noFill/>
              </a14:hiddenFill>
            </a:ext>
          </a:extLst>
        </p:spPr>
      </p:cxnSp>
      <p:cxnSp>
        <p:nvCxnSpPr>
          <p:cNvPr id="135189" name="AutoShape 1045"/>
          <p:cNvCxnSpPr>
            <a:cxnSpLocks noChangeShapeType="1"/>
            <a:stCxn id="135175" idx="3"/>
            <a:endCxn id="135213" idx="0"/>
          </p:cNvCxnSpPr>
          <p:nvPr/>
        </p:nvCxnSpPr>
        <p:spPr bwMode="auto">
          <a:xfrm>
            <a:off x="5400675" y="2055813"/>
            <a:ext cx="612775" cy="1103312"/>
          </a:xfrm>
          <a:prstGeom prst="bentConnector2">
            <a:avLst/>
          </a:prstGeom>
          <a:noFill/>
          <a:ln w="15875">
            <a:solidFill>
              <a:srgbClr val="FF6600"/>
            </a:solidFill>
            <a:miter lim="800000"/>
            <a:headEnd/>
            <a:tailEnd type="triangle" w="med" len="med"/>
          </a:ln>
          <a:extLst>
            <a:ext uri="{909E8E84-426E-40DD-AFC4-6F175D3DCCD1}">
              <a14:hiddenFill xmlns="" xmlns:a14="http://schemas.microsoft.com/office/drawing/2010/main">
                <a:noFill/>
              </a14:hiddenFill>
            </a:ext>
          </a:extLst>
        </p:spPr>
      </p:cxnSp>
      <p:cxnSp>
        <p:nvCxnSpPr>
          <p:cNvPr id="135190" name="AutoShape 1046"/>
          <p:cNvCxnSpPr>
            <a:cxnSpLocks noChangeShapeType="1"/>
            <a:stCxn id="135173" idx="2"/>
          </p:cNvCxnSpPr>
          <p:nvPr/>
        </p:nvCxnSpPr>
        <p:spPr bwMode="auto">
          <a:xfrm rot="16200000" flipH="1">
            <a:off x="2456656" y="1781969"/>
            <a:ext cx="295275" cy="1544638"/>
          </a:xfrm>
          <a:prstGeom prst="bentConnector2">
            <a:avLst/>
          </a:prstGeom>
          <a:noFill/>
          <a:ln w="15875">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135191" name="AutoShape 1047"/>
          <p:cNvCxnSpPr>
            <a:cxnSpLocks noChangeShapeType="1"/>
            <a:stCxn id="135173" idx="2"/>
          </p:cNvCxnSpPr>
          <p:nvPr/>
        </p:nvCxnSpPr>
        <p:spPr bwMode="auto">
          <a:xfrm rot="16200000" flipH="1">
            <a:off x="3621087" y="617538"/>
            <a:ext cx="512763" cy="4090988"/>
          </a:xfrm>
          <a:prstGeom prst="bentConnector2">
            <a:avLst/>
          </a:prstGeom>
          <a:noFill/>
          <a:ln w="15875">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sp>
        <p:nvSpPr>
          <p:cNvPr id="135192" name="Text Box 1048"/>
          <p:cNvSpPr txBox="1">
            <a:spLocks noChangeArrowheads="1"/>
          </p:cNvSpPr>
          <p:nvPr/>
        </p:nvSpPr>
        <p:spPr bwMode="auto">
          <a:xfrm>
            <a:off x="5400675" y="2414588"/>
            <a:ext cx="503238"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lgn="l">
              <a:spcBef>
                <a:spcPct val="0"/>
              </a:spcBef>
            </a:pPr>
            <a:r>
              <a:rPr lang="en-GB" altLang="en-US" sz="1200" i="1" smtClean="0">
                <a:solidFill>
                  <a:srgbClr val="000000"/>
                </a:solidFill>
                <a:latin typeface="Arial" pitchFamily="34" charset="0"/>
              </a:rPr>
              <a:t>Lustre</a:t>
            </a:r>
          </a:p>
        </p:txBody>
      </p:sp>
      <p:sp>
        <p:nvSpPr>
          <p:cNvPr id="135193" name="Text Box 1049"/>
          <p:cNvSpPr txBox="1">
            <a:spLocks noChangeArrowheads="1"/>
          </p:cNvSpPr>
          <p:nvPr/>
        </p:nvSpPr>
        <p:spPr bwMode="auto">
          <a:xfrm>
            <a:off x="3455988" y="2414588"/>
            <a:ext cx="7366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lgn="l">
              <a:spcBef>
                <a:spcPct val="0"/>
              </a:spcBef>
            </a:pPr>
            <a:r>
              <a:rPr lang="en-GB" altLang="en-US" sz="1200" i="1" smtClean="0">
                <a:solidFill>
                  <a:srgbClr val="000000"/>
                </a:solidFill>
                <a:latin typeface="Arial" pitchFamily="34" charset="0"/>
              </a:rPr>
              <a:t>SDL</a:t>
            </a:r>
          </a:p>
        </p:txBody>
      </p:sp>
      <p:sp>
        <p:nvSpPr>
          <p:cNvPr id="135194" name="Rectangle 1050"/>
          <p:cNvSpPr>
            <a:spLocks noChangeArrowheads="1"/>
          </p:cNvSpPr>
          <p:nvPr/>
        </p:nvSpPr>
        <p:spPr bwMode="auto">
          <a:xfrm>
            <a:off x="5688013" y="4398963"/>
            <a:ext cx="936625" cy="434975"/>
          </a:xfrm>
          <a:prstGeom prst="rect">
            <a:avLst/>
          </a:prstGeom>
          <a:solidFill>
            <a:srgbClr val="FF6600"/>
          </a:solidFill>
          <a:ln w="9525">
            <a:solidFill>
              <a:srgbClr val="3366FF"/>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smtClean="0">
                <a:solidFill>
                  <a:srgbClr val="000000"/>
                </a:solidFill>
                <a:latin typeface="Arial" pitchFamily="34" charset="0"/>
              </a:rPr>
              <a:t>C code </a:t>
            </a:r>
          </a:p>
          <a:p>
            <a:pPr>
              <a:spcBef>
                <a:spcPct val="0"/>
              </a:spcBef>
            </a:pPr>
            <a:r>
              <a:rPr lang="en-GB" altLang="en-US" sz="1400" smtClean="0">
                <a:solidFill>
                  <a:srgbClr val="000000"/>
                </a:solidFill>
                <a:latin typeface="Arial" pitchFamily="34" charset="0"/>
              </a:rPr>
              <a:t>mapping</a:t>
            </a:r>
            <a:r>
              <a:rPr lang="en-GB" altLang="en-US" sz="1400" b="0" smtClean="0">
                <a:solidFill>
                  <a:srgbClr val="000000"/>
                </a:solidFill>
                <a:latin typeface="Arial" pitchFamily="34" charset="0"/>
              </a:rPr>
              <a:t> </a:t>
            </a:r>
            <a:endParaRPr lang="en-GB" altLang="en-US" b="0" smtClean="0">
              <a:solidFill>
                <a:srgbClr val="000000"/>
              </a:solidFill>
            </a:endParaRPr>
          </a:p>
        </p:txBody>
      </p:sp>
      <p:grpSp>
        <p:nvGrpSpPr>
          <p:cNvPr id="4" name="Group 1051"/>
          <p:cNvGrpSpPr>
            <a:grpSpLocks/>
          </p:cNvGrpSpPr>
          <p:nvPr/>
        </p:nvGrpSpPr>
        <p:grpSpPr bwMode="auto">
          <a:xfrm>
            <a:off x="6911975" y="4268788"/>
            <a:ext cx="1368425" cy="882650"/>
            <a:chOff x="4286" y="2829"/>
            <a:chExt cx="862" cy="556"/>
          </a:xfrm>
        </p:grpSpPr>
        <p:sp>
          <p:nvSpPr>
            <p:cNvPr id="60459" name="Rectangle 1052"/>
            <p:cNvSpPr>
              <a:spLocks noChangeArrowheads="1"/>
            </p:cNvSpPr>
            <p:nvPr/>
          </p:nvSpPr>
          <p:spPr bwMode="auto">
            <a:xfrm>
              <a:off x="4286" y="2829"/>
              <a:ext cx="862" cy="556"/>
            </a:xfrm>
            <a:prstGeom prst="rect">
              <a:avLst/>
            </a:prstGeom>
            <a:solidFill>
              <a:srgbClr val="FFCC99"/>
            </a:solidFill>
            <a:ln w="9525">
              <a:solidFill>
                <a:srgbClr val="0000FF"/>
              </a:solidFill>
              <a:miter lim="800000"/>
              <a:headEnd/>
              <a:tailEnd/>
            </a:ln>
          </p:spPr>
          <p:txBody>
            <a:bodyPr wrap="none" lIns="0" tIns="0" rIns="0" bIns="0"/>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lgn="l">
                <a:spcBef>
                  <a:spcPct val="0"/>
                </a:spcBef>
              </a:pPr>
              <a:r>
                <a:rPr lang="en-GB" altLang="en-US" sz="1400" b="0" smtClean="0">
                  <a:solidFill>
                    <a:srgbClr val="000000"/>
                  </a:solidFill>
                  <a:latin typeface="Arial" pitchFamily="34" charset="0"/>
                </a:rPr>
                <a:t> C code </a:t>
              </a:r>
              <a:endParaRPr lang="en-GB" altLang="en-US" b="0" smtClean="0">
                <a:solidFill>
                  <a:srgbClr val="000000"/>
                </a:solidFill>
              </a:endParaRPr>
            </a:p>
          </p:txBody>
        </p:sp>
        <p:sp>
          <p:nvSpPr>
            <p:cNvPr id="60460" name="Rectangle 1053"/>
            <p:cNvSpPr>
              <a:spLocks noChangeArrowheads="1"/>
            </p:cNvSpPr>
            <p:nvPr/>
          </p:nvSpPr>
          <p:spPr bwMode="auto">
            <a:xfrm>
              <a:off x="4332" y="3179"/>
              <a:ext cx="765" cy="140"/>
            </a:xfrm>
            <a:prstGeom prst="rect">
              <a:avLst/>
            </a:prstGeom>
            <a:solidFill>
              <a:srgbClr val="FFCC99"/>
            </a:solidFill>
            <a:ln w="9525">
              <a:solidFill>
                <a:srgbClr val="0000FF"/>
              </a:solidFill>
              <a:miter lim="800000"/>
              <a:headEnd/>
              <a:tailEnd/>
            </a:ln>
          </p:spPr>
          <p:txBody>
            <a:bodyPr wrap="none"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lgn="l">
                <a:spcBef>
                  <a:spcPct val="0"/>
                </a:spcBef>
              </a:pPr>
              <a:r>
                <a:rPr lang="en-GB" altLang="en-US" sz="1400" b="0" smtClean="0">
                  <a:solidFill>
                    <a:srgbClr val="000000"/>
                  </a:solidFill>
                  <a:latin typeface="Arial" pitchFamily="34" charset="0"/>
                </a:rPr>
                <a:t>Data structures</a:t>
              </a:r>
              <a:endParaRPr lang="en-GB" altLang="en-US" b="0" smtClean="0">
                <a:solidFill>
                  <a:srgbClr val="000000"/>
                </a:solidFill>
              </a:endParaRPr>
            </a:p>
          </p:txBody>
        </p:sp>
        <p:sp>
          <p:nvSpPr>
            <p:cNvPr id="60461" name="Rectangle 1054"/>
            <p:cNvSpPr>
              <a:spLocks noChangeArrowheads="1"/>
            </p:cNvSpPr>
            <p:nvPr/>
          </p:nvSpPr>
          <p:spPr bwMode="auto">
            <a:xfrm>
              <a:off x="4558" y="2967"/>
              <a:ext cx="525" cy="140"/>
            </a:xfrm>
            <a:prstGeom prst="rect">
              <a:avLst/>
            </a:prstGeom>
            <a:solidFill>
              <a:srgbClr val="FFCC99"/>
            </a:solidFill>
            <a:ln w="9525">
              <a:solidFill>
                <a:srgbClr val="0000FF"/>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b="0" smtClean="0">
                  <a:solidFill>
                    <a:srgbClr val="000000"/>
                  </a:solidFill>
                  <a:latin typeface="Arial" pitchFamily="34" charset="0"/>
                </a:rPr>
                <a:t>Behavior</a:t>
              </a:r>
              <a:endParaRPr lang="en-GB" altLang="en-US" b="0" smtClean="0">
                <a:solidFill>
                  <a:srgbClr val="000000"/>
                </a:solidFill>
              </a:endParaRPr>
            </a:p>
          </p:txBody>
        </p:sp>
      </p:grpSp>
      <p:cxnSp>
        <p:nvCxnSpPr>
          <p:cNvPr id="135199" name="AutoShape 1055"/>
          <p:cNvCxnSpPr>
            <a:cxnSpLocks noChangeShapeType="1"/>
            <a:stCxn id="135173" idx="2"/>
            <a:endCxn id="135177" idx="0"/>
          </p:cNvCxnSpPr>
          <p:nvPr/>
        </p:nvCxnSpPr>
        <p:spPr bwMode="auto">
          <a:xfrm rot="16200000" flipH="1">
            <a:off x="1564481" y="2674144"/>
            <a:ext cx="1979613" cy="1444625"/>
          </a:xfrm>
          <a:prstGeom prst="bentConnector3">
            <a:avLst>
              <a:gd name="adj1" fmla="val 68801"/>
            </a:avLst>
          </a:prstGeom>
          <a:noFill/>
          <a:ln w="15875">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135200" name="AutoShape 1056"/>
          <p:cNvCxnSpPr>
            <a:cxnSpLocks noChangeShapeType="1"/>
            <a:stCxn id="135173" idx="2"/>
            <a:endCxn id="135194" idx="0"/>
          </p:cNvCxnSpPr>
          <p:nvPr/>
        </p:nvCxnSpPr>
        <p:spPr bwMode="auto">
          <a:xfrm rot="16200000" flipH="1">
            <a:off x="2997993" y="1240632"/>
            <a:ext cx="1992313" cy="4324350"/>
          </a:xfrm>
          <a:prstGeom prst="bentConnector3">
            <a:avLst>
              <a:gd name="adj1" fmla="val 53782"/>
            </a:avLst>
          </a:prstGeom>
          <a:noFill/>
          <a:ln w="15875">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135201" name="AutoShape 1057"/>
          <p:cNvCxnSpPr>
            <a:cxnSpLocks noChangeShapeType="1"/>
            <a:stCxn id="60463" idx="3"/>
            <a:endCxn id="135177" idx="1"/>
          </p:cNvCxnSpPr>
          <p:nvPr/>
        </p:nvCxnSpPr>
        <p:spPr bwMode="auto">
          <a:xfrm flipV="1">
            <a:off x="2306638" y="4603750"/>
            <a:ext cx="573087" cy="328613"/>
          </a:xfrm>
          <a:prstGeom prst="bentConnector3">
            <a:avLst>
              <a:gd name="adj1" fmla="val 49861"/>
            </a:avLst>
          </a:prstGeom>
          <a:noFill/>
          <a:ln w="15875">
            <a:solidFill>
              <a:schemeClr val="tx1"/>
            </a:solidFill>
            <a:miter lim="800000"/>
            <a:headEnd type="triangle" w="med" len="med"/>
            <a:tailEnd type="triangle" w="med" len="med"/>
          </a:ln>
          <a:extLst>
            <a:ext uri="{909E8E84-426E-40DD-AFC4-6F175D3DCCD1}">
              <a14:hiddenFill xmlns="" xmlns:a14="http://schemas.microsoft.com/office/drawing/2010/main">
                <a:noFill/>
              </a14:hiddenFill>
            </a:ext>
          </a:extLst>
        </p:spPr>
      </p:cxnSp>
      <p:cxnSp>
        <p:nvCxnSpPr>
          <p:cNvPr id="135202" name="AutoShape 1058"/>
          <p:cNvCxnSpPr>
            <a:cxnSpLocks noChangeShapeType="1"/>
            <a:stCxn id="135177" idx="3"/>
            <a:endCxn id="60466" idx="1"/>
          </p:cNvCxnSpPr>
          <p:nvPr/>
        </p:nvCxnSpPr>
        <p:spPr bwMode="auto">
          <a:xfrm>
            <a:off x="3671888" y="4603750"/>
            <a:ext cx="363537" cy="123825"/>
          </a:xfrm>
          <a:prstGeom prst="bentConnector3">
            <a:avLst>
              <a:gd name="adj1" fmla="val 49782"/>
            </a:avLst>
          </a:prstGeom>
          <a:noFill/>
          <a:ln w="15875">
            <a:solidFill>
              <a:schemeClr val="tx1"/>
            </a:solidFill>
            <a:miter lim="800000"/>
            <a:headEnd type="triangle" w="med" len="med"/>
            <a:tailEnd type="triangle" w="med" len="med"/>
          </a:ln>
          <a:extLst>
            <a:ext uri="{909E8E84-426E-40DD-AFC4-6F175D3DCCD1}">
              <a14:hiddenFill xmlns="" xmlns:a14="http://schemas.microsoft.com/office/drawing/2010/main">
                <a:noFill/>
              </a14:hiddenFill>
            </a:ext>
          </a:extLst>
        </p:spPr>
      </p:cxnSp>
      <p:cxnSp>
        <p:nvCxnSpPr>
          <p:cNvPr id="135203" name="AutoShape 1059"/>
          <p:cNvCxnSpPr>
            <a:cxnSpLocks noChangeShapeType="1"/>
            <a:stCxn id="60466" idx="3"/>
            <a:endCxn id="135194" idx="1"/>
          </p:cNvCxnSpPr>
          <p:nvPr/>
        </p:nvCxnSpPr>
        <p:spPr bwMode="auto">
          <a:xfrm flipV="1">
            <a:off x="5249863" y="4616450"/>
            <a:ext cx="438150" cy="111125"/>
          </a:xfrm>
          <a:prstGeom prst="bentConnector3">
            <a:avLst>
              <a:gd name="adj1" fmla="val 50000"/>
            </a:avLst>
          </a:prstGeom>
          <a:noFill/>
          <a:ln w="15875">
            <a:solidFill>
              <a:schemeClr val="tx1"/>
            </a:solidFill>
            <a:miter lim="800000"/>
            <a:headEnd type="triangle" w="med" len="med"/>
            <a:tailEnd type="triangle" w="med" len="med"/>
          </a:ln>
          <a:extLst>
            <a:ext uri="{909E8E84-426E-40DD-AFC4-6F175D3DCCD1}">
              <a14:hiddenFill xmlns="" xmlns:a14="http://schemas.microsoft.com/office/drawing/2010/main">
                <a:noFill/>
              </a14:hiddenFill>
            </a:ext>
          </a:extLst>
        </p:spPr>
      </p:cxnSp>
      <p:cxnSp>
        <p:nvCxnSpPr>
          <p:cNvPr id="135204" name="AutoShape 1060"/>
          <p:cNvCxnSpPr>
            <a:cxnSpLocks noChangeShapeType="1"/>
            <a:stCxn id="135194" idx="3"/>
            <a:endCxn id="60460" idx="1"/>
          </p:cNvCxnSpPr>
          <p:nvPr/>
        </p:nvCxnSpPr>
        <p:spPr bwMode="auto">
          <a:xfrm>
            <a:off x="6624638" y="4616450"/>
            <a:ext cx="360362" cy="319088"/>
          </a:xfrm>
          <a:prstGeom prst="bentConnector3">
            <a:avLst>
              <a:gd name="adj1" fmla="val 49778"/>
            </a:avLst>
          </a:prstGeom>
          <a:noFill/>
          <a:ln w="15875">
            <a:solidFill>
              <a:schemeClr val="tx1"/>
            </a:solidFill>
            <a:miter lim="800000"/>
            <a:headEnd type="triangle" w="med" len="med"/>
            <a:tailEnd type="triangle" w="med" len="med"/>
          </a:ln>
          <a:extLst>
            <a:ext uri="{909E8E84-426E-40DD-AFC4-6F175D3DCCD1}">
              <a14:hiddenFill xmlns="" xmlns:a14="http://schemas.microsoft.com/office/drawing/2010/main">
                <a:noFill/>
              </a14:hiddenFill>
            </a:ext>
          </a:extLst>
        </p:spPr>
      </p:cxnSp>
      <p:cxnSp>
        <p:nvCxnSpPr>
          <p:cNvPr id="135205" name="AutoShape 1061"/>
          <p:cNvCxnSpPr>
            <a:cxnSpLocks noChangeShapeType="1"/>
            <a:stCxn id="135174" idx="1"/>
            <a:endCxn id="135173" idx="0"/>
          </p:cNvCxnSpPr>
          <p:nvPr/>
        </p:nvCxnSpPr>
        <p:spPr bwMode="auto">
          <a:xfrm rot="10800000" flipV="1">
            <a:off x="1831975" y="1154113"/>
            <a:ext cx="2052638" cy="563562"/>
          </a:xfrm>
          <a:prstGeom prst="bentConnector2">
            <a:avLst/>
          </a:prstGeom>
          <a:noFill/>
          <a:ln w="1587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135206" name="AutoShape 1062"/>
          <p:cNvCxnSpPr>
            <a:cxnSpLocks noChangeShapeType="1"/>
            <a:stCxn id="135176" idx="2"/>
            <a:endCxn id="60465" idx="0"/>
          </p:cNvCxnSpPr>
          <p:nvPr/>
        </p:nvCxnSpPr>
        <p:spPr bwMode="auto">
          <a:xfrm rot="16200000" flipH="1">
            <a:off x="4486275" y="4230688"/>
            <a:ext cx="322263" cy="1587"/>
          </a:xfrm>
          <a:prstGeom prst="bentConnector3">
            <a:avLst>
              <a:gd name="adj1" fmla="val 49755"/>
            </a:avLst>
          </a:prstGeom>
          <a:noFill/>
          <a:ln w="1587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135207" name="Rectangle 1063"/>
          <p:cNvSpPr>
            <a:spLocks noChangeArrowheads="1"/>
          </p:cNvSpPr>
          <p:nvPr/>
        </p:nvSpPr>
        <p:spPr bwMode="auto">
          <a:xfrm>
            <a:off x="717550" y="5294313"/>
            <a:ext cx="2162175" cy="222250"/>
          </a:xfrm>
          <a:prstGeom prst="rect">
            <a:avLst/>
          </a:prstGeom>
          <a:solidFill>
            <a:srgbClr val="00FF00"/>
          </a:solidFill>
          <a:ln w="9525">
            <a:solidFill>
              <a:srgbClr val="3366FF"/>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smtClean="0">
                <a:solidFill>
                  <a:srgbClr val="000000"/>
                </a:solidFill>
                <a:latin typeface="Arial" pitchFamily="34" charset="0"/>
              </a:rPr>
              <a:t>AADL container</a:t>
            </a:r>
            <a:endParaRPr lang="en-GB" altLang="en-US" smtClean="0">
              <a:solidFill>
                <a:srgbClr val="000000"/>
              </a:solidFill>
            </a:endParaRPr>
          </a:p>
        </p:txBody>
      </p:sp>
      <p:sp>
        <p:nvSpPr>
          <p:cNvPr id="135208" name="Rectangle 1064"/>
          <p:cNvSpPr>
            <a:spLocks noChangeArrowheads="1"/>
          </p:cNvSpPr>
          <p:nvPr/>
        </p:nvSpPr>
        <p:spPr bwMode="auto">
          <a:xfrm>
            <a:off x="6405563" y="5287963"/>
            <a:ext cx="2162175" cy="222250"/>
          </a:xfrm>
          <a:prstGeom prst="rect">
            <a:avLst/>
          </a:prstGeom>
          <a:solidFill>
            <a:srgbClr val="00FF00"/>
          </a:solidFill>
          <a:ln w="9525">
            <a:solidFill>
              <a:srgbClr val="3366FF"/>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smtClean="0">
                <a:solidFill>
                  <a:srgbClr val="000000"/>
                </a:solidFill>
                <a:latin typeface="Arial" pitchFamily="34" charset="0"/>
              </a:rPr>
              <a:t>AADL Container</a:t>
            </a:r>
            <a:endParaRPr lang="en-GB" altLang="en-US" smtClean="0">
              <a:solidFill>
                <a:srgbClr val="000000"/>
              </a:solidFill>
            </a:endParaRPr>
          </a:p>
        </p:txBody>
      </p:sp>
      <p:sp>
        <p:nvSpPr>
          <p:cNvPr id="135209" name="Rectangle 1065"/>
          <p:cNvSpPr>
            <a:spLocks noChangeArrowheads="1"/>
          </p:cNvSpPr>
          <p:nvPr/>
        </p:nvSpPr>
        <p:spPr bwMode="auto">
          <a:xfrm>
            <a:off x="719138" y="5648325"/>
            <a:ext cx="7848600" cy="358775"/>
          </a:xfrm>
          <a:prstGeom prst="rect">
            <a:avLst/>
          </a:prstGeom>
          <a:solidFill>
            <a:srgbClr val="FF9900"/>
          </a:solidFill>
          <a:ln w="9525">
            <a:solidFill>
              <a:srgbClr val="3366FF"/>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endParaRPr lang="en-GB" altLang="en-US" sz="900" b="0" smtClean="0">
              <a:solidFill>
                <a:srgbClr val="000000"/>
              </a:solidFill>
              <a:latin typeface="Arial" pitchFamily="34" charset="0"/>
            </a:endParaRPr>
          </a:p>
          <a:p>
            <a:pPr>
              <a:spcBef>
                <a:spcPct val="0"/>
              </a:spcBef>
            </a:pPr>
            <a:r>
              <a:rPr lang="en-GB" altLang="en-US" sz="1400" b="0" smtClean="0">
                <a:solidFill>
                  <a:srgbClr val="000000"/>
                </a:solidFill>
                <a:latin typeface="Arial" pitchFamily="34" charset="0"/>
              </a:rPr>
              <a:t>AADL Runtime</a:t>
            </a:r>
            <a:endParaRPr lang="en-GB" altLang="en-US" sz="500" b="0" smtClean="0">
              <a:solidFill>
                <a:srgbClr val="000000"/>
              </a:solidFill>
            </a:endParaRPr>
          </a:p>
        </p:txBody>
      </p:sp>
      <p:cxnSp>
        <p:nvCxnSpPr>
          <p:cNvPr id="135210" name="AutoShape 1066"/>
          <p:cNvCxnSpPr>
            <a:cxnSpLocks noChangeShapeType="1"/>
            <a:stCxn id="135212" idx="1"/>
            <a:endCxn id="60462" idx="0"/>
          </p:cNvCxnSpPr>
          <p:nvPr/>
        </p:nvCxnSpPr>
        <p:spPr bwMode="auto">
          <a:xfrm rot="10800000" flipV="1">
            <a:off x="1692275" y="3270250"/>
            <a:ext cx="957263" cy="995363"/>
          </a:xfrm>
          <a:prstGeom prst="bentConnector2">
            <a:avLst/>
          </a:prstGeom>
          <a:noFill/>
          <a:ln w="1587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135211" name="AutoShape 1067"/>
          <p:cNvCxnSpPr>
            <a:cxnSpLocks noChangeShapeType="1"/>
            <a:stCxn id="135213" idx="3"/>
            <a:endCxn id="60459" idx="0"/>
          </p:cNvCxnSpPr>
          <p:nvPr/>
        </p:nvCxnSpPr>
        <p:spPr bwMode="auto">
          <a:xfrm>
            <a:off x="6840538" y="3270250"/>
            <a:ext cx="755650" cy="998538"/>
          </a:xfrm>
          <a:prstGeom prst="bentConnector2">
            <a:avLst/>
          </a:prstGeom>
          <a:noFill/>
          <a:ln w="1587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135212" name="Rectangle 1068"/>
          <p:cNvSpPr>
            <a:spLocks noChangeArrowheads="1"/>
          </p:cNvSpPr>
          <p:nvPr/>
        </p:nvSpPr>
        <p:spPr bwMode="auto">
          <a:xfrm>
            <a:off x="2649538" y="3159125"/>
            <a:ext cx="1454150" cy="222250"/>
          </a:xfrm>
          <a:prstGeom prst="rect">
            <a:avLst/>
          </a:prstGeom>
          <a:solidFill>
            <a:srgbClr val="FFCC99"/>
          </a:solidFill>
          <a:ln w="9525">
            <a:solidFill>
              <a:schemeClr val="accent2"/>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b="0" smtClean="0">
                <a:solidFill>
                  <a:srgbClr val="000000"/>
                </a:solidFill>
                <a:latin typeface="Arial" pitchFamily="34" charset="0"/>
              </a:rPr>
              <a:t>ObjectGeode</a:t>
            </a:r>
          </a:p>
        </p:txBody>
      </p:sp>
      <p:sp>
        <p:nvSpPr>
          <p:cNvPr id="135213" name="Rectangle 1069"/>
          <p:cNvSpPr>
            <a:spLocks noChangeArrowheads="1"/>
          </p:cNvSpPr>
          <p:nvPr/>
        </p:nvSpPr>
        <p:spPr bwMode="auto">
          <a:xfrm>
            <a:off x="5184775" y="3159125"/>
            <a:ext cx="1655763" cy="222250"/>
          </a:xfrm>
          <a:prstGeom prst="rect">
            <a:avLst/>
          </a:prstGeom>
          <a:solidFill>
            <a:srgbClr val="FFCC99"/>
          </a:solidFill>
          <a:ln w="9525">
            <a:solidFill>
              <a:schemeClr val="accent2"/>
            </a:solidFill>
            <a:miter lim="800000"/>
            <a:headEnd/>
            <a:tailEnd/>
          </a:ln>
        </p:spPr>
        <p:txBody>
          <a:bodyPr lIns="0" tIns="0" rIns="0" bIns="0">
            <a:spAutoFit/>
          </a:bodyP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GB" altLang="en-US" sz="1400" b="0" smtClean="0">
                <a:solidFill>
                  <a:srgbClr val="000000"/>
                </a:solidFill>
                <a:latin typeface="Arial" pitchFamily="34" charset="0"/>
              </a:rPr>
              <a:t>SCADE</a:t>
            </a:r>
          </a:p>
        </p:txBody>
      </p:sp>
      <p:sp>
        <p:nvSpPr>
          <p:cNvPr id="135214" name="Rectangle 1070"/>
          <p:cNvSpPr>
            <a:spLocks noChangeArrowheads="1"/>
          </p:cNvSpPr>
          <p:nvPr/>
        </p:nvSpPr>
        <p:spPr bwMode="auto">
          <a:xfrm>
            <a:off x="3527425" y="1262063"/>
            <a:ext cx="3744913" cy="1657350"/>
          </a:xfrm>
          <a:prstGeom prst="rect">
            <a:avLst/>
          </a:pr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p:spPr>
        <p:txBody>
          <a:bodyPr wrap="none" anchor="ct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US" altLang="en-US" b="0" smtClean="0">
                <a:solidFill>
                  <a:srgbClr val="000000"/>
                </a:solidFill>
                <a:latin typeface="Times New Roman" pitchFamily="18" charset="0"/>
              </a:rPr>
              <a:t>The source code for each</a:t>
            </a:r>
            <a:br>
              <a:rPr lang="en-US" altLang="en-US" b="0" smtClean="0">
                <a:solidFill>
                  <a:srgbClr val="000000"/>
                </a:solidFill>
                <a:latin typeface="Times New Roman" pitchFamily="18" charset="0"/>
              </a:rPr>
            </a:br>
            <a:r>
              <a:rPr lang="en-US" altLang="en-US" b="0" smtClean="0">
                <a:solidFill>
                  <a:srgbClr val="000000"/>
                </a:solidFill>
                <a:latin typeface="Times New Roman" pitchFamily="18" charset="0"/>
              </a:rPr>
              <a:t>subsystem, as generated </a:t>
            </a:r>
            <a:br>
              <a:rPr lang="en-US" altLang="en-US" b="0" smtClean="0">
                <a:solidFill>
                  <a:srgbClr val="000000"/>
                </a:solidFill>
                <a:latin typeface="Times New Roman" pitchFamily="18" charset="0"/>
              </a:rPr>
            </a:br>
            <a:r>
              <a:rPr lang="en-US" altLang="en-US" b="0" smtClean="0">
                <a:solidFill>
                  <a:srgbClr val="000000"/>
                </a:solidFill>
                <a:latin typeface="Times New Roman" pitchFamily="18" charset="0"/>
              </a:rPr>
              <a:t>by the tools’ </a:t>
            </a:r>
            <a:br>
              <a:rPr lang="en-US" altLang="en-US" b="0" smtClean="0">
                <a:solidFill>
                  <a:srgbClr val="000000"/>
                </a:solidFill>
                <a:latin typeface="Times New Roman" pitchFamily="18" charset="0"/>
              </a:rPr>
            </a:br>
            <a:r>
              <a:rPr lang="en-US" altLang="en-US" b="0" smtClean="0">
                <a:solidFill>
                  <a:srgbClr val="000000"/>
                </a:solidFill>
                <a:latin typeface="Times New Roman" pitchFamily="18" charset="0"/>
              </a:rPr>
              <a:t>code generators</a:t>
            </a:r>
            <a:endParaRPr lang="el-GR" altLang="en-US" b="0" smtClean="0">
              <a:solidFill>
                <a:srgbClr val="000000"/>
              </a:solidFill>
              <a:latin typeface="Times New Roman" pitchFamily="18" charset="0"/>
            </a:endParaRPr>
          </a:p>
        </p:txBody>
      </p:sp>
      <p:sp>
        <p:nvSpPr>
          <p:cNvPr id="135215" name="Rectangle 1071"/>
          <p:cNvSpPr>
            <a:spLocks noChangeArrowheads="1"/>
          </p:cNvSpPr>
          <p:nvPr/>
        </p:nvSpPr>
        <p:spPr bwMode="auto">
          <a:xfrm>
            <a:off x="4392613" y="1622425"/>
            <a:ext cx="3382962" cy="1008063"/>
          </a:xfrm>
          <a:prstGeom prst="rect">
            <a:avLst/>
          </a:pr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p:spPr>
        <p:txBody>
          <a:bodyPr wrap="none" anchor="ct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US" altLang="en-US" b="0" smtClean="0">
                <a:solidFill>
                  <a:srgbClr val="000000"/>
                </a:solidFill>
                <a:latin typeface="Times New Roman" pitchFamily="18" charset="0"/>
              </a:rPr>
              <a:t>As created in Stood </a:t>
            </a:r>
            <a:br>
              <a:rPr lang="en-US" altLang="en-US" b="0" smtClean="0">
                <a:solidFill>
                  <a:srgbClr val="000000"/>
                </a:solidFill>
                <a:latin typeface="Times New Roman" pitchFamily="18" charset="0"/>
              </a:rPr>
            </a:br>
            <a:r>
              <a:rPr lang="en-US" altLang="en-US" b="0" smtClean="0">
                <a:solidFill>
                  <a:srgbClr val="000000"/>
                </a:solidFill>
                <a:latin typeface="Times New Roman" pitchFamily="18" charset="0"/>
              </a:rPr>
              <a:t>(and asn2aadlPlus)</a:t>
            </a:r>
            <a:endParaRPr lang="el-GR" altLang="en-US" b="0" smtClean="0">
              <a:solidFill>
                <a:srgbClr val="000000"/>
              </a:solidFill>
              <a:latin typeface="Times New Roman" pitchFamily="18" charset="0"/>
            </a:endParaRPr>
          </a:p>
        </p:txBody>
      </p:sp>
      <p:sp>
        <p:nvSpPr>
          <p:cNvPr id="135216" name="Rectangle 1072"/>
          <p:cNvSpPr>
            <a:spLocks noChangeArrowheads="1"/>
          </p:cNvSpPr>
          <p:nvPr/>
        </p:nvSpPr>
        <p:spPr bwMode="auto">
          <a:xfrm>
            <a:off x="4681538" y="2343150"/>
            <a:ext cx="3382962" cy="1008063"/>
          </a:xfrm>
          <a:prstGeom prst="rect">
            <a:avLst/>
          </a:pr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p:spPr>
        <p:txBody>
          <a:bodyPr wrap="none" anchor="ct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US" altLang="en-US" b="0" smtClean="0">
                <a:solidFill>
                  <a:srgbClr val="000000"/>
                </a:solidFill>
                <a:latin typeface="Times New Roman" pitchFamily="18" charset="0"/>
              </a:rPr>
              <a:t>The messages exchanged </a:t>
            </a:r>
            <a:br>
              <a:rPr lang="en-US" altLang="en-US" b="0" smtClean="0">
                <a:solidFill>
                  <a:srgbClr val="000000"/>
                </a:solidFill>
                <a:latin typeface="Times New Roman" pitchFamily="18" charset="0"/>
              </a:rPr>
            </a:br>
            <a:r>
              <a:rPr lang="en-US" altLang="en-US" b="0" smtClean="0">
                <a:solidFill>
                  <a:srgbClr val="000000"/>
                </a:solidFill>
                <a:latin typeface="Times New Roman" pitchFamily="18" charset="0"/>
              </a:rPr>
              <a:t>between subsystems</a:t>
            </a:r>
            <a:endParaRPr lang="el-GR" altLang="en-US" b="0" smtClean="0">
              <a:solidFill>
                <a:srgbClr val="000000"/>
              </a:solidFill>
              <a:latin typeface="Times New Roman" pitchFamily="18" charset="0"/>
            </a:endParaRPr>
          </a:p>
        </p:txBody>
      </p:sp>
      <p:sp>
        <p:nvSpPr>
          <p:cNvPr id="135217" name="Rectangle 1073"/>
          <p:cNvSpPr>
            <a:spLocks noChangeArrowheads="1"/>
          </p:cNvSpPr>
          <p:nvPr/>
        </p:nvSpPr>
        <p:spPr bwMode="auto">
          <a:xfrm>
            <a:off x="5256213" y="2198688"/>
            <a:ext cx="3598862" cy="1008062"/>
          </a:xfrm>
          <a:prstGeom prst="rect">
            <a:avLst/>
          </a:pr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p:spPr>
        <p:txBody>
          <a:bodyPr wrap="none" anchor="ct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US" altLang="en-US" b="0" smtClean="0">
                <a:solidFill>
                  <a:srgbClr val="000000"/>
                </a:solidFill>
                <a:latin typeface="Times New Roman" pitchFamily="18" charset="0"/>
              </a:rPr>
              <a:t>The encoders and decoders </a:t>
            </a:r>
          </a:p>
          <a:p>
            <a:pPr>
              <a:spcBef>
                <a:spcPct val="0"/>
              </a:spcBef>
            </a:pPr>
            <a:r>
              <a:rPr lang="en-US" altLang="en-US" b="0" smtClean="0">
                <a:solidFill>
                  <a:srgbClr val="000000"/>
                </a:solidFill>
                <a:latin typeface="Times New Roman" pitchFamily="18" charset="0"/>
              </a:rPr>
              <a:t>of the ASN.1 messages</a:t>
            </a:r>
            <a:endParaRPr lang="el-GR" altLang="en-US" b="0" smtClean="0">
              <a:solidFill>
                <a:srgbClr val="000000"/>
              </a:solidFill>
              <a:latin typeface="Times New Roman" pitchFamily="18" charset="0"/>
            </a:endParaRPr>
          </a:p>
        </p:txBody>
      </p:sp>
      <p:sp>
        <p:nvSpPr>
          <p:cNvPr id="135218" name="Rectangle 1074"/>
          <p:cNvSpPr>
            <a:spLocks noChangeArrowheads="1"/>
          </p:cNvSpPr>
          <p:nvPr/>
        </p:nvSpPr>
        <p:spPr bwMode="auto">
          <a:xfrm>
            <a:off x="5256213" y="2414588"/>
            <a:ext cx="3779837" cy="1008062"/>
          </a:xfrm>
          <a:prstGeom prst="rect">
            <a:avLst/>
          </a:pr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p:spPr>
        <p:txBody>
          <a:bodyPr wrap="none" anchor="ctr"/>
          <a:lstStyle>
            <a:lvl1pPr eaLnBrk="0" hangingPunct="0">
              <a:defRPr sz="2400">
                <a:solidFill>
                  <a:srgbClr val="999999"/>
                </a:solidFill>
                <a:latin typeface="Verdana" pitchFamily="34" charset="0"/>
                <a:ea typeface="ヒラギノ角ゴ ProN W3" charset="-128"/>
                <a:sym typeface="Verdana" pitchFamily="34" charset="0"/>
              </a:defRPr>
            </a:lvl1pPr>
            <a:lvl2pPr marL="37931725" indent="-37474525" eaLnBrk="0" hangingPunct="0">
              <a:defRPr sz="2400">
                <a:solidFill>
                  <a:srgbClr val="999999"/>
                </a:solidFill>
                <a:latin typeface="Verdana" pitchFamily="34" charset="0"/>
                <a:ea typeface="ヒラギノ角ゴ ProN W3" charset="-128"/>
                <a:sym typeface="Verdana" pitchFamily="34" charset="0"/>
              </a:defRPr>
            </a:lvl2pPr>
            <a:lvl3pPr eaLnBrk="0" hangingPunct="0">
              <a:defRPr sz="2400">
                <a:solidFill>
                  <a:srgbClr val="999999"/>
                </a:solidFill>
                <a:latin typeface="Verdana" pitchFamily="34" charset="0"/>
                <a:ea typeface="ヒラギノ角ゴ ProN W3" charset="-128"/>
                <a:sym typeface="Verdana" pitchFamily="34" charset="0"/>
              </a:defRPr>
            </a:lvl3pPr>
            <a:lvl4pPr eaLnBrk="0" hangingPunct="0">
              <a:defRPr sz="2400">
                <a:solidFill>
                  <a:srgbClr val="999999"/>
                </a:solidFill>
                <a:latin typeface="Verdana" pitchFamily="34" charset="0"/>
                <a:ea typeface="ヒラギノ角ゴ ProN W3" charset="-128"/>
                <a:sym typeface="Verdana" pitchFamily="34" charset="0"/>
              </a:defRPr>
            </a:lvl4pPr>
            <a:lvl5pPr eaLnBrk="0" hangingPunct="0">
              <a:defRPr sz="2400">
                <a:solidFill>
                  <a:srgbClr val="999999"/>
                </a:solidFill>
                <a:latin typeface="Verdana" pitchFamily="34" charset="0"/>
                <a:ea typeface="ヒラギノ角ゴ ProN W3" charset="-128"/>
                <a:sym typeface="Verdana" pitchFamily="34" charset="0"/>
              </a:defRPr>
            </a:lvl5pPr>
            <a:lvl6pPr marL="4572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6pPr>
            <a:lvl7pPr marL="9144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7pPr>
            <a:lvl8pPr marL="13716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8pPr>
            <a:lvl9pPr marL="1828800" eaLnBrk="0" fontAlgn="base" hangingPunct="0">
              <a:spcBef>
                <a:spcPct val="0"/>
              </a:spcBef>
              <a:spcAft>
                <a:spcPct val="0"/>
              </a:spcAft>
              <a:defRPr sz="2400">
                <a:solidFill>
                  <a:srgbClr val="999999"/>
                </a:solidFill>
                <a:latin typeface="Verdana" pitchFamily="34" charset="0"/>
                <a:ea typeface="ヒラギノ角ゴ ProN W3" charset="-128"/>
                <a:sym typeface="Verdana" pitchFamily="34" charset="0"/>
              </a:defRPr>
            </a:lvl9pPr>
          </a:lstStyle>
          <a:p>
            <a:pPr>
              <a:spcBef>
                <a:spcPct val="0"/>
              </a:spcBef>
            </a:pPr>
            <a:r>
              <a:rPr lang="en-US" altLang="en-US" b="0" smtClean="0">
                <a:solidFill>
                  <a:srgbClr val="000000"/>
                </a:solidFill>
                <a:latin typeface="Times New Roman" pitchFamily="18" charset="0"/>
              </a:rPr>
              <a:t>The semantically equivalent</a:t>
            </a:r>
          </a:p>
          <a:p>
            <a:pPr>
              <a:spcBef>
                <a:spcPct val="0"/>
              </a:spcBef>
            </a:pPr>
            <a:r>
              <a:rPr lang="en-US" altLang="en-US" b="0" smtClean="0">
                <a:solidFill>
                  <a:srgbClr val="000000"/>
                </a:solidFill>
                <a:latin typeface="Times New Roman" pitchFamily="18" charset="0"/>
              </a:rPr>
              <a:t>types of the messages per tool</a:t>
            </a:r>
            <a:endParaRPr lang="el-GR" altLang="en-US" b="0" smtClean="0">
              <a:solidFill>
                <a:srgbClr val="000000"/>
              </a:solidFill>
              <a:latin typeface="Times New Roman" pitchFamily="18" charset="0"/>
            </a:endParaRPr>
          </a:p>
        </p:txBody>
      </p:sp>
      <p:cxnSp>
        <p:nvCxnSpPr>
          <p:cNvPr id="135219" name="AutoShape 1075"/>
          <p:cNvCxnSpPr>
            <a:cxnSpLocks noChangeShapeType="1"/>
            <a:stCxn id="60462" idx="2"/>
            <a:endCxn id="60459" idx="2"/>
          </p:cNvCxnSpPr>
          <p:nvPr/>
        </p:nvCxnSpPr>
        <p:spPr bwMode="auto">
          <a:xfrm rot="16200000" flipH="1">
            <a:off x="4642644" y="2197894"/>
            <a:ext cx="3175" cy="5903913"/>
          </a:xfrm>
          <a:prstGeom prst="bentConnector3">
            <a:avLst>
              <a:gd name="adj1" fmla="val 21549995"/>
            </a:avLst>
          </a:prstGeom>
          <a:noFill/>
          <a:ln w="38100">
            <a:solidFill>
              <a:srgbClr val="000000"/>
            </a:solidFill>
            <a:miter lim="800000"/>
            <a:headEnd type="triangle" w="med" len="med"/>
            <a:tailEnd type="triangle" w="med" len="med"/>
          </a:ln>
          <a:extLst>
            <a:ext uri="{909E8E84-426E-40DD-AFC4-6F175D3DCCD1}">
              <a14:hiddenFill xmlns=""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 calcmode="lin" valueType="num">
                                      <p:cBhvr additive="base">
                                        <p:cTn id="7" dur="500" fill="hold"/>
                                        <p:tgtEl>
                                          <p:spTgt spid="135174"/>
                                        </p:tgtEl>
                                        <p:attrNameLst>
                                          <p:attrName>ppt_x</p:attrName>
                                        </p:attrNameLst>
                                      </p:cBhvr>
                                      <p:tavLst>
                                        <p:tav tm="0">
                                          <p:val>
                                            <p:strVal val="#ppt_x"/>
                                          </p:val>
                                        </p:tav>
                                        <p:tav tm="100000">
                                          <p:val>
                                            <p:strVal val="#ppt_x"/>
                                          </p:val>
                                        </p:tav>
                                      </p:tavLst>
                                    </p:anim>
                                    <p:anim calcmode="lin" valueType="num">
                                      <p:cBhvr additive="base">
                                        <p:cTn id="8" dur="500" fill="hold"/>
                                        <p:tgtEl>
                                          <p:spTgt spid="1351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5215"/>
                                        </p:tgtEl>
                                        <p:attrNameLst>
                                          <p:attrName>style.visibility</p:attrName>
                                        </p:attrNameLst>
                                      </p:cBhvr>
                                      <p:to>
                                        <p:strVal val="visible"/>
                                      </p:to>
                                    </p:set>
                                    <p:anim calcmode="lin" valueType="num">
                                      <p:cBhvr additive="base">
                                        <p:cTn id="11" dur="500" fill="hold"/>
                                        <p:tgtEl>
                                          <p:spTgt spid="135215"/>
                                        </p:tgtEl>
                                        <p:attrNameLst>
                                          <p:attrName>ppt_x</p:attrName>
                                        </p:attrNameLst>
                                      </p:cBhvr>
                                      <p:tavLst>
                                        <p:tav tm="0">
                                          <p:val>
                                            <p:strVal val="#ppt_x"/>
                                          </p:val>
                                        </p:tav>
                                        <p:tav tm="100000">
                                          <p:val>
                                            <p:strVal val="#ppt_x"/>
                                          </p:val>
                                        </p:tav>
                                      </p:tavLst>
                                    </p:anim>
                                    <p:anim calcmode="lin" valueType="num">
                                      <p:cBhvr additive="base">
                                        <p:cTn id="12" dur="500" fill="hold"/>
                                        <p:tgtEl>
                                          <p:spTgt spid="13521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135215"/>
                                        </p:tgtEl>
                                        <p:attrNameLst>
                                          <p:attrName>ppt_x</p:attrName>
                                        </p:attrNameLst>
                                      </p:cBhvr>
                                      <p:tavLst>
                                        <p:tav tm="0">
                                          <p:val>
                                            <p:strVal val="ppt_x"/>
                                          </p:val>
                                        </p:tav>
                                        <p:tav tm="100000">
                                          <p:val>
                                            <p:strVal val="ppt_x"/>
                                          </p:val>
                                        </p:tav>
                                      </p:tavLst>
                                    </p:anim>
                                    <p:anim calcmode="lin" valueType="num">
                                      <p:cBhvr additive="base">
                                        <p:cTn id="17" dur="500"/>
                                        <p:tgtEl>
                                          <p:spTgt spid="135215"/>
                                        </p:tgtEl>
                                        <p:attrNameLst>
                                          <p:attrName>ppt_y</p:attrName>
                                        </p:attrNameLst>
                                      </p:cBhvr>
                                      <p:tavLst>
                                        <p:tav tm="0">
                                          <p:val>
                                            <p:strVal val="ppt_y"/>
                                          </p:val>
                                        </p:tav>
                                        <p:tav tm="100000">
                                          <p:val>
                                            <p:strVal val="1+ppt_h/2"/>
                                          </p:val>
                                        </p:tav>
                                      </p:tavLst>
                                    </p:anim>
                                    <p:set>
                                      <p:cBhvr>
                                        <p:cTn id="18" dur="1" fill="hold">
                                          <p:stCondLst>
                                            <p:cond delay="499"/>
                                          </p:stCondLst>
                                        </p:cTn>
                                        <p:tgtEl>
                                          <p:spTgt spid="13521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5186"/>
                                        </p:tgtEl>
                                        <p:attrNameLst>
                                          <p:attrName>style.visibility</p:attrName>
                                        </p:attrNameLst>
                                      </p:cBhvr>
                                      <p:to>
                                        <p:strVal val="visible"/>
                                      </p:to>
                                    </p:set>
                                    <p:anim calcmode="lin" valueType="num">
                                      <p:cBhvr additive="base">
                                        <p:cTn id="23" dur="500" fill="hold"/>
                                        <p:tgtEl>
                                          <p:spTgt spid="135186"/>
                                        </p:tgtEl>
                                        <p:attrNameLst>
                                          <p:attrName>ppt_x</p:attrName>
                                        </p:attrNameLst>
                                      </p:cBhvr>
                                      <p:tavLst>
                                        <p:tav tm="0">
                                          <p:val>
                                            <p:strVal val="#ppt_x"/>
                                          </p:val>
                                        </p:tav>
                                        <p:tav tm="100000">
                                          <p:val>
                                            <p:strVal val="#ppt_x"/>
                                          </p:val>
                                        </p:tav>
                                      </p:tavLst>
                                    </p:anim>
                                    <p:anim calcmode="lin" valueType="num">
                                      <p:cBhvr additive="base">
                                        <p:cTn id="24" dur="500" fill="hold"/>
                                        <p:tgtEl>
                                          <p:spTgt spid="13518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5175"/>
                                        </p:tgtEl>
                                        <p:attrNameLst>
                                          <p:attrName>style.visibility</p:attrName>
                                        </p:attrNameLst>
                                      </p:cBhvr>
                                      <p:to>
                                        <p:strVal val="visible"/>
                                      </p:to>
                                    </p:set>
                                    <p:anim calcmode="lin" valueType="num">
                                      <p:cBhvr additive="base">
                                        <p:cTn id="27" dur="500" fill="hold"/>
                                        <p:tgtEl>
                                          <p:spTgt spid="135175"/>
                                        </p:tgtEl>
                                        <p:attrNameLst>
                                          <p:attrName>ppt_x</p:attrName>
                                        </p:attrNameLst>
                                      </p:cBhvr>
                                      <p:tavLst>
                                        <p:tav tm="0">
                                          <p:val>
                                            <p:strVal val="#ppt_x"/>
                                          </p:val>
                                        </p:tav>
                                        <p:tav tm="100000">
                                          <p:val>
                                            <p:strVal val="#ppt_x"/>
                                          </p:val>
                                        </p:tav>
                                      </p:tavLst>
                                    </p:anim>
                                    <p:anim calcmode="lin" valueType="num">
                                      <p:cBhvr additive="base">
                                        <p:cTn id="28" dur="500" fill="hold"/>
                                        <p:tgtEl>
                                          <p:spTgt spid="13517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5216"/>
                                        </p:tgtEl>
                                        <p:attrNameLst>
                                          <p:attrName>style.visibility</p:attrName>
                                        </p:attrNameLst>
                                      </p:cBhvr>
                                      <p:to>
                                        <p:strVal val="visible"/>
                                      </p:to>
                                    </p:set>
                                    <p:anim calcmode="lin" valueType="num">
                                      <p:cBhvr additive="base">
                                        <p:cTn id="31" dur="500" fill="hold"/>
                                        <p:tgtEl>
                                          <p:spTgt spid="135216"/>
                                        </p:tgtEl>
                                        <p:attrNameLst>
                                          <p:attrName>ppt_x</p:attrName>
                                        </p:attrNameLst>
                                      </p:cBhvr>
                                      <p:tavLst>
                                        <p:tav tm="0">
                                          <p:val>
                                            <p:strVal val="#ppt_x"/>
                                          </p:val>
                                        </p:tav>
                                        <p:tav tm="100000">
                                          <p:val>
                                            <p:strVal val="#ppt_x"/>
                                          </p:val>
                                        </p:tav>
                                      </p:tavLst>
                                    </p:anim>
                                    <p:anim calcmode="lin" valueType="num">
                                      <p:cBhvr additive="base">
                                        <p:cTn id="32" dur="500" fill="hold"/>
                                        <p:tgtEl>
                                          <p:spTgt spid="1352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135216"/>
                                        </p:tgtEl>
                                        <p:attrNameLst>
                                          <p:attrName>ppt_x</p:attrName>
                                        </p:attrNameLst>
                                      </p:cBhvr>
                                      <p:tavLst>
                                        <p:tav tm="0">
                                          <p:val>
                                            <p:strVal val="ppt_x"/>
                                          </p:val>
                                        </p:tav>
                                        <p:tav tm="100000">
                                          <p:val>
                                            <p:strVal val="ppt_x"/>
                                          </p:val>
                                        </p:tav>
                                      </p:tavLst>
                                    </p:anim>
                                    <p:anim calcmode="lin" valueType="num">
                                      <p:cBhvr additive="base">
                                        <p:cTn id="37" dur="500"/>
                                        <p:tgtEl>
                                          <p:spTgt spid="135216"/>
                                        </p:tgtEl>
                                        <p:attrNameLst>
                                          <p:attrName>ppt_y</p:attrName>
                                        </p:attrNameLst>
                                      </p:cBhvr>
                                      <p:tavLst>
                                        <p:tav tm="0">
                                          <p:val>
                                            <p:strVal val="ppt_y"/>
                                          </p:val>
                                        </p:tav>
                                        <p:tav tm="100000">
                                          <p:val>
                                            <p:strVal val="1+ppt_h/2"/>
                                          </p:val>
                                        </p:tav>
                                      </p:tavLst>
                                    </p:anim>
                                    <p:set>
                                      <p:cBhvr>
                                        <p:cTn id="38" dur="1" fill="hold">
                                          <p:stCondLst>
                                            <p:cond delay="499"/>
                                          </p:stCondLst>
                                        </p:cTn>
                                        <p:tgtEl>
                                          <p:spTgt spid="1352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5187"/>
                                        </p:tgtEl>
                                        <p:attrNameLst>
                                          <p:attrName>style.visibility</p:attrName>
                                        </p:attrNameLst>
                                      </p:cBhvr>
                                      <p:to>
                                        <p:strVal val="visible"/>
                                      </p:to>
                                    </p:set>
                                    <p:anim calcmode="lin" valueType="num">
                                      <p:cBhvr additive="base">
                                        <p:cTn id="43" dur="500" fill="hold"/>
                                        <p:tgtEl>
                                          <p:spTgt spid="135187"/>
                                        </p:tgtEl>
                                        <p:attrNameLst>
                                          <p:attrName>ppt_x</p:attrName>
                                        </p:attrNameLst>
                                      </p:cBhvr>
                                      <p:tavLst>
                                        <p:tav tm="0">
                                          <p:val>
                                            <p:strVal val="#ppt_x"/>
                                          </p:val>
                                        </p:tav>
                                        <p:tav tm="100000">
                                          <p:val>
                                            <p:strVal val="#ppt_x"/>
                                          </p:val>
                                        </p:tav>
                                      </p:tavLst>
                                    </p:anim>
                                    <p:anim calcmode="lin" valueType="num">
                                      <p:cBhvr additive="base">
                                        <p:cTn id="44" dur="500" fill="hold"/>
                                        <p:tgtEl>
                                          <p:spTgt spid="13518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5176"/>
                                        </p:tgtEl>
                                        <p:attrNameLst>
                                          <p:attrName>style.visibility</p:attrName>
                                        </p:attrNameLst>
                                      </p:cBhvr>
                                      <p:to>
                                        <p:strVal val="visible"/>
                                      </p:to>
                                    </p:set>
                                    <p:anim calcmode="lin" valueType="num">
                                      <p:cBhvr additive="base">
                                        <p:cTn id="47" dur="500" fill="hold"/>
                                        <p:tgtEl>
                                          <p:spTgt spid="135176"/>
                                        </p:tgtEl>
                                        <p:attrNameLst>
                                          <p:attrName>ppt_x</p:attrName>
                                        </p:attrNameLst>
                                      </p:cBhvr>
                                      <p:tavLst>
                                        <p:tav tm="0">
                                          <p:val>
                                            <p:strVal val="#ppt_x"/>
                                          </p:val>
                                        </p:tav>
                                        <p:tav tm="100000">
                                          <p:val>
                                            <p:strVal val="#ppt_x"/>
                                          </p:val>
                                        </p:tav>
                                      </p:tavLst>
                                    </p:anim>
                                    <p:anim calcmode="lin" valueType="num">
                                      <p:cBhvr additive="base">
                                        <p:cTn id="48" dur="500" fill="hold"/>
                                        <p:tgtEl>
                                          <p:spTgt spid="13517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5206"/>
                                        </p:tgtEl>
                                        <p:attrNameLst>
                                          <p:attrName>style.visibility</p:attrName>
                                        </p:attrNameLst>
                                      </p:cBhvr>
                                      <p:to>
                                        <p:strVal val="visible"/>
                                      </p:to>
                                    </p:set>
                                    <p:anim calcmode="lin" valueType="num">
                                      <p:cBhvr additive="base">
                                        <p:cTn id="51" dur="500" fill="hold"/>
                                        <p:tgtEl>
                                          <p:spTgt spid="135206"/>
                                        </p:tgtEl>
                                        <p:attrNameLst>
                                          <p:attrName>ppt_x</p:attrName>
                                        </p:attrNameLst>
                                      </p:cBhvr>
                                      <p:tavLst>
                                        <p:tav tm="0">
                                          <p:val>
                                            <p:strVal val="#ppt_x"/>
                                          </p:val>
                                        </p:tav>
                                        <p:tav tm="100000">
                                          <p:val>
                                            <p:strVal val="#ppt_x"/>
                                          </p:val>
                                        </p:tav>
                                      </p:tavLst>
                                    </p:anim>
                                    <p:anim calcmode="lin" valueType="num">
                                      <p:cBhvr additive="base">
                                        <p:cTn id="52" dur="500" fill="hold"/>
                                        <p:tgtEl>
                                          <p:spTgt spid="13520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5217"/>
                                        </p:tgtEl>
                                        <p:attrNameLst>
                                          <p:attrName>style.visibility</p:attrName>
                                        </p:attrNameLst>
                                      </p:cBhvr>
                                      <p:to>
                                        <p:strVal val="visible"/>
                                      </p:to>
                                    </p:set>
                                    <p:anim calcmode="lin" valueType="num">
                                      <p:cBhvr additive="base">
                                        <p:cTn id="59" dur="500" fill="hold"/>
                                        <p:tgtEl>
                                          <p:spTgt spid="135217"/>
                                        </p:tgtEl>
                                        <p:attrNameLst>
                                          <p:attrName>ppt_x</p:attrName>
                                        </p:attrNameLst>
                                      </p:cBhvr>
                                      <p:tavLst>
                                        <p:tav tm="0">
                                          <p:val>
                                            <p:strVal val="#ppt_x"/>
                                          </p:val>
                                        </p:tav>
                                        <p:tav tm="100000">
                                          <p:val>
                                            <p:strVal val="#ppt_x"/>
                                          </p:val>
                                        </p:tav>
                                      </p:tavLst>
                                    </p:anim>
                                    <p:anim calcmode="lin" valueType="num">
                                      <p:cBhvr additive="base">
                                        <p:cTn id="60" dur="500" fill="hold"/>
                                        <p:tgtEl>
                                          <p:spTgt spid="135217"/>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xit" presetSubtype="4" fill="hold" grpId="1" nodeType="clickEffect">
                                  <p:stCondLst>
                                    <p:cond delay="0"/>
                                  </p:stCondLst>
                                  <p:childTnLst>
                                    <p:anim calcmode="lin" valueType="num">
                                      <p:cBhvr additive="base">
                                        <p:cTn id="64" dur="500"/>
                                        <p:tgtEl>
                                          <p:spTgt spid="135217"/>
                                        </p:tgtEl>
                                        <p:attrNameLst>
                                          <p:attrName>ppt_x</p:attrName>
                                        </p:attrNameLst>
                                      </p:cBhvr>
                                      <p:tavLst>
                                        <p:tav tm="0">
                                          <p:val>
                                            <p:strVal val="ppt_x"/>
                                          </p:val>
                                        </p:tav>
                                        <p:tav tm="100000">
                                          <p:val>
                                            <p:strVal val="ppt_x"/>
                                          </p:val>
                                        </p:tav>
                                      </p:tavLst>
                                    </p:anim>
                                    <p:anim calcmode="lin" valueType="num">
                                      <p:cBhvr additive="base">
                                        <p:cTn id="65" dur="500"/>
                                        <p:tgtEl>
                                          <p:spTgt spid="135217"/>
                                        </p:tgtEl>
                                        <p:attrNameLst>
                                          <p:attrName>ppt_y</p:attrName>
                                        </p:attrNameLst>
                                      </p:cBhvr>
                                      <p:tavLst>
                                        <p:tav tm="0">
                                          <p:val>
                                            <p:strVal val="ppt_y"/>
                                          </p:val>
                                        </p:tav>
                                        <p:tav tm="100000">
                                          <p:val>
                                            <p:strVal val="1+ppt_h/2"/>
                                          </p:val>
                                        </p:tav>
                                      </p:tavLst>
                                    </p:anim>
                                    <p:set>
                                      <p:cBhvr>
                                        <p:cTn id="66" dur="1" fill="hold">
                                          <p:stCondLst>
                                            <p:cond delay="499"/>
                                          </p:stCondLst>
                                        </p:cTn>
                                        <p:tgtEl>
                                          <p:spTgt spid="135217"/>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35205"/>
                                        </p:tgtEl>
                                        <p:attrNameLst>
                                          <p:attrName>style.visibility</p:attrName>
                                        </p:attrNameLst>
                                      </p:cBhvr>
                                      <p:to>
                                        <p:strVal val="visible"/>
                                      </p:to>
                                    </p:set>
                                    <p:anim calcmode="lin" valueType="num">
                                      <p:cBhvr additive="base">
                                        <p:cTn id="71" dur="500" fill="hold"/>
                                        <p:tgtEl>
                                          <p:spTgt spid="135205"/>
                                        </p:tgtEl>
                                        <p:attrNameLst>
                                          <p:attrName>ppt_x</p:attrName>
                                        </p:attrNameLst>
                                      </p:cBhvr>
                                      <p:tavLst>
                                        <p:tav tm="0">
                                          <p:val>
                                            <p:strVal val="#ppt_x"/>
                                          </p:val>
                                        </p:tav>
                                        <p:tav tm="100000">
                                          <p:val>
                                            <p:strVal val="#ppt_x"/>
                                          </p:val>
                                        </p:tav>
                                      </p:tavLst>
                                    </p:anim>
                                    <p:anim calcmode="lin" valueType="num">
                                      <p:cBhvr additive="base">
                                        <p:cTn id="72" dur="500" fill="hold"/>
                                        <p:tgtEl>
                                          <p:spTgt spid="13520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5173"/>
                                        </p:tgtEl>
                                        <p:attrNameLst>
                                          <p:attrName>style.visibility</p:attrName>
                                        </p:attrNameLst>
                                      </p:cBhvr>
                                      <p:to>
                                        <p:strVal val="visible"/>
                                      </p:to>
                                    </p:set>
                                    <p:anim calcmode="lin" valueType="num">
                                      <p:cBhvr additive="base">
                                        <p:cTn id="75" dur="500" fill="hold"/>
                                        <p:tgtEl>
                                          <p:spTgt spid="135173"/>
                                        </p:tgtEl>
                                        <p:attrNameLst>
                                          <p:attrName>ppt_x</p:attrName>
                                        </p:attrNameLst>
                                      </p:cBhvr>
                                      <p:tavLst>
                                        <p:tav tm="0">
                                          <p:val>
                                            <p:strVal val="#ppt_x"/>
                                          </p:val>
                                        </p:tav>
                                        <p:tav tm="100000">
                                          <p:val>
                                            <p:strVal val="#ppt_x"/>
                                          </p:val>
                                        </p:tav>
                                      </p:tavLst>
                                    </p:anim>
                                    <p:anim calcmode="lin" valueType="num">
                                      <p:cBhvr additive="base">
                                        <p:cTn id="76" dur="500" fill="hold"/>
                                        <p:tgtEl>
                                          <p:spTgt spid="13517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5190"/>
                                        </p:tgtEl>
                                        <p:attrNameLst>
                                          <p:attrName>style.visibility</p:attrName>
                                        </p:attrNameLst>
                                      </p:cBhvr>
                                      <p:to>
                                        <p:strVal val="visible"/>
                                      </p:to>
                                    </p:set>
                                    <p:anim calcmode="lin" valueType="num">
                                      <p:cBhvr additive="base">
                                        <p:cTn id="79" dur="500" fill="hold"/>
                                        <p:tgtEl>
                                          <p:spTgt spid="135190"/>
                                        </p:tgtEl>
                                        <p:attrNameLst>
                                          <p:attrName>ppt_x</p:attrName>
                                        </p:attrNameLst>
                                      </p:cBhvr>
                                      <p:tavLst>
                                        <p:tav tm="0">
                                          <p:val>
                                            <p:strVal val="#ppt_x"/>
                                          </p:val>
                                        </p:tav>
                                        <p:tav tm="100000">
                                          <p:val>
                                            <p:strVal val="#ppt_x"/>
                                          </p:val>
                                        </p:tav>
                                      </p:tavLst>
                                    </p:anim>
                                    <p:anim calcmode="lin" valueType="num">
                                      <p:cBhvr additive="base">
                                        <p:cTn id="80" dur="500" fill="hold"/>
                                        <p:tgtEl>
                                          <p:spTgt spid="13519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35188"/>
                                        </p:tgtEl>
                                        <p:attrNameLst>
                                          <p:attrName>style.visibility</p:attrName>
                                        </p:attrNameLst>
                                      </p:cBhvr>
                                      <p:to>
                                        <p:strVal val="visible"/>
                                      </p:to>
                                    </p:set>
                                    <p:anim calcmode="lin" valueType="num">
                                      <p:cBhvr additive="base">
                                        <p:cTn id="83" dur="500" fill="hold"/>
                                        <p:tgtEl>
                                          <p:spTgt spid="135188"/>
                                        </p:tgtEl>
                                        <p:attrNameLst>
                                          <p:attrName>ppt_x</p:attrName>
                                        </p:attrNameLst>
                                      </p:cBhvr>
                                      <p:tavLst>
                                        <p:tav tm="0">
                                          <p:val>
                                            <p:strVal val="#ppt_x"/>
                                          </p:val>
                                        </p:tav>
                                        <p:tav tm="100000">
                                          <p:val>
                                            <p:strVal val="#ppt_x"/>
                                          </p:val>
                                        </p:tav>
                                      </p:tavLst>
                                    </p:anim>
                                    <p:anim calcmode="lin" valueType="num">
                                      <p:cBhvr additive="base">
                                        <p:cTn id="84" dur="500" fill="hold"/>
                                        <p:tgtEl>
                                          <p:spTgt spid="13518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5189"/>
                                        </p:tgtEl>
                                        <p:attrNameLst>
                                          <p:attrName>style.visibility</p:attrName>
                                        </p:attrNameLst>
                                      </p:cBhvr>
                                      <p:to>
                                        <p:strVal val="visible"/>
                                      </p:to>
                                    </p:set>
                                    <p:anim calcmode="lin" valueType="num">
                                      <p:cBhvr additive="base">
                                        <p:cTn id="87" dur="500" fill="hold"/>
                                        <p:tgtEl>
                                          <p:spTgt spid="135189"/>
                                        </p:tgtEl>
                                        <p:attrNameLst>
                                          <p:attrName>ppt_x</p:attrName>
                                        </p:attrNameLst>
                                      </p:cBhvr>
                                      <p:tavLst>
                                        <p:tav tm="0">
                                          <p:val>
                                            <p:strVal val="#ppt_x"/>
                                          </p:val>
                                        </p:tav>
                                        <p:tav tm="100000">
                                          <p:val>
                                            <p:strVal val="#ppt_x"/>
                                          </p:val>
                                        </p:tav>
                                      </p:tavLst>
                                    </p:anim>
                                    <p:anim calcmode="lin" valueType="num">
                                      <p:cBhvr additive="base">
                                        <p:cTn id="88" dur="500" fill="hold"/>
                                        <p:tgtEl>
                                          <p:spTgt spid="13518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5193"/>
                                        </p:tgtEl>
                                        <p:attrNameLst>
                                          <p:attrName>style.visibility</p:attrName>
                                        </p:attrNameLst>
                                      </p:cBhvr>
                                      <p:to>
                                        <p:strVal val="visible"/>
                                      </p:to>
                                    </p:set>
                                    <p:anim calcmode="lin" valueType="num">
                                      <p:cBhvr additive="base">
                                        <p:cTn id="91" dur="500" fill="hold"/>
                                        <p:tgtEl>
                                          <p:spTgt spid="135193"/>
                                        </p:tgtEl>
                                        <p:attrNameLst>
                                          <p:attrName>ppt_x</p:attrName>
                                        </p:attrNameLst>
                                      </p:cBhvr>
                                      <p:tavLst>
                                        <p:tav tm="0">
                                          <p:val>
                                            <p:strVal val="#ppt_x"/>
                                          </p:val>
                                        </p:tav>
                                        <p:tav tm="100000">
                                          <p:val>
                                            <p:strVal val="#ppt_x"/>
                                          </p:val>
                                        </p:tav>
                                      </p:tavLst>
                                    </p:anim>
                                    <p:anim calcmode="lin" valueType="num">
                                      <p:cBhvr additive="base">
                                        <p:cTn id="92" dur="500" fill="hold"/>
                                        <p:tgtEl>
                                          <p:spTgt spid="13519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5192"/>
                                        </p:tgtEl>
                                        <p:attrNameLst>
                                          <p:attrName>style.visibility</p:attrName>
                                        </p:attrNameLst>
                                      </p:cBhvr>
                                      <p:to>
                                        <p:strVal val="visible"/>
                                      </p:to>
                                    </p:set>
                                    <p:anim calcmode="lin" valueType="num">
                                      <p:cBhvr additive="base">
                                        <p:cTn id="95" dur="500" fill="hold"/>
                                        <p:tgtEl>
                                          <p:spTgt spid="135192"/>
                                        </p:tgtEl>
                                        <p:attrNameLst>
                                          <p:attrName>ppt_x</p:attrName>
                                        </p:attrNameLst>
                                      </p:cBhvr>
                                      <p:tavLst>
                                        <p:tav tm="0">
                                          <p:val>
                                            <p:strVal val="#ppt_x"/>
                                          </p:val>
                                        </p:tav>
                                        <p:tav tm="100000">
                                          <p:val>
                                            <p:strVal val="#ppt_x"/>
                                          </p:val>
                                        </p:tav>
                                      </p:tavLst>
                                    </p:anim>
                                    <p:anim calcmode="lin" valueType="num">
                                      <p:cBhvr additive="base">
                                        <p:cTn id="96" dur="500" fill="hold"/>
                                        <p:tgtEl>
                                          <p:spTgt spid="135192"/>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35191"/>
                                        </p:tgtEl>
                                        <p:attrNameLst>
                                          <p:attrName>style.visibility</p:attrName>
                                        </p:attrNameLst>
                                      </p:cBhvr>
                                      <p:to>
                                        <p:strVal val="visible"/>
                                      </p:to>
                                    </p:set>
                                    <p:anim calcmode="lin" valueType="num">
                                      <p:cBhvr additive="base">
                                        <p:cTn id="99" dur="500" fill="hold"/>
                                        <p:tgtEl>
                                          <p:spTgt spid="135191"/>
                                        </p:tgtEl>
                                        <p:attrNameLst>
                                          <p:attrName>ppt_x</p:attrName>
                                        </p:attrNameLst>
                                      </p:cBhvr>
                                      <p:tavLst>
                                        <p:tav tm="0">
                                          <p:val>
                                            <p:strVal val="#ppt_x"/>
                                          </p:val>
                                        </p:tav>
                                        <p:tav tm="100000">
                                          <p:val>
                                            <p:strVal val="#ppt_x"/>
                                          </p:val>
                                        </p:tav>
                                      </p:tavLst>
                                    </p:anim>
                                    <p:anim calcmode="lin" valueType="num">
                                      <p:cBhvr additive="base">
                                        <p:cTn id="100" dur="500" fill="hold"/>
                                        <p:tgtEl>
                                          <p:spTgt spid="13519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5218"/>
                                        </p:tgtEl>
                                        <p:attrNameLst>
                                          <p:attrName>style.visibility</p:attrName>
                                        </p:attrNameLst>
                                      </p:cBhvr>
                                      <p:to>
                                        <p:strVal val="visible"/>
                                      </p:to>
                                    </p:set>
                                    <p:anim calcmode="lin" valueType="num">
                                      <p:cBhvr additive="base">
                                        <p:cTn id="103" dur="500" fill="hold"/>
                                        <p:tgtEl>
                                          <p:spTgt spid="135218"/>
                                        </p:tgtEl>
                                        <p:attrNameLst>
                                          <p:attrName>ppt_x</p:attrName>
                                        </p:attrNameLst>
                                      </p:cBhvr>
                                      <p:tavLst>
                                        <p:tav tm="0">
                                          <p:val>
                                            <p:strVal val="#ppt_x"/>
                                          </p:val>
                                        </p:tav>
                                        <p:tav tm="100000">
                                          <p:val>
                                            <p:strVal val="#ppt_x"/>
                                          </p:val>
                                        </p:tav>
                                      </p:tavLst>
                                    </p:anim>
                                    <p:anim calcmode="lin" valueType="num">
                                      <p:cBhvr additive="base">
                                        <p:cTn id="104" dur="500" fill="hold"/>
                                        <p:tgtEl>
                                          <p:spTgt spid="135218"/>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xit" presetSubtype="4" fill="hold" grpId="1" nodeType="clickEffect">
                                  <p:stCondLst>
                                    <p:cond delay="0"/>
                                  </p:stCondLst>
                                  <p:childTnLst>
                                    <p:anim calcmode="lin" valueType="num">
                                      <p:cBhvr additive="base">
                                        <p:cTn id="108" dur="500"/>
                                        <p:tgtEl>
                                          <p:spTgt spid="135218"/>
                                        </p:tgtEl>
                                        <p:attrNameLst>
                                          <p:attrName>ppt_x</p:attrName>
                                        </p:attrNameLst>
                                      </p:cBhvr>
                                      <p:tavLst>
                                        <p:tav tm="0">
                                          <p:val>
                                            <p:strVal val="ppt_x"/>
                                          </p:val>
                                        </p:tav>
                                        <p:tav tm="100000">
                                          <p:val>
                                            <p:strVal val="ppt_x"/>
                                          </p:val>
                                        </p:tav>
                                      </p:tavLst>
                                    </p:anim>
                                    <p:anim calcmode="lin" valueType="num">
                                      <p:cBhvr additive="base">
                                        <p:cTn id="109" dur="500"/>
                                        <p:tgtEl>
                                          <p:spTgt spid="135218"/>
                                        </p:tgtEl>
                                        <p:attrNameLst>
                                          <p:attrName>ppt_y</p:attrName>
                                        </p:attrNameLst>
                                      </p:cBhvr>
                                      <p:tavLst>
                                        <p:tav tm="0">
                                          <p:val>
                                            <p:strVal val="ppt_y"/>
                                          </p:val>
                                        </p:tav>
                                        <p:tav tm="100000">
                                          <p:val>
                                            <p:strVal val="1+ppt_h/2"/>
                                          </p:val>
                                        </p:tav>
                                      </p:tavLst>
                                    </p:anim>
                                    <p:set>
                                      <p:cBhvr>
                                        <p:cTn id="110" dur="1" fill="hold">
                                          <p:stCondLst>
                                            <p:cond delay="499"/>
                                          </p:stCondLst>
                                        </p:cTn>
                                        <p:tgtEl>
                                          <p:spTgt spid="135218"/>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35212"/>
                                        </p:tgtEl>
                                        <p:attrNameLst>
                                          <p:attrName>style.visibility</p:attrName>
                                        </p:attrNameLst>
                                      </p:cBhvr>
                                      <p:to>
                                        <p:strVal val="visible"/>
                                      </p:to>
                                    </p:set>
                                    <p:anim calcmode="lin" valueType="num">
                                      <p:cBhvr additive="base">
                                        <p:cTn id="115" dur="500" fill="hold"/>
                                        <p:tgtEl>
                                          <p:spTgt spid="135212"/>
                                        </p:tgtEl>
                                        <p:attrNameLst>
                                          <p:attrName>ppt_x</p:attrName>
                                        </p:attrNameLst>
                                      </p:cBhvr>
                                      <p:tavLst>
                                        <p:tav tm="0">
                                          <p:val>
                                            <p:strVal val="#ppt_x"/>
                                          </p:val>
                                        </p:tav>
                                        <p:tav tm="100000">
                                          <p:val>
                                            <p:strVal val="#ppt_x"/>
                                          </p:val>
                                        </p:tav>
                                      </p:tavLst>
                                    </p:anim>
                                    <p:anim calcmode="lin" valueType="num">
                                      <p:cBhvr additive="base">
                                        <p:cTn id="116" dur="500" fill="hold"/>
                                        <p:tgtEl>
                                          <p:spTgt spid="13521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35213"/>
                                        </p:tgtEl>
                                        <p:attrNameLst>
                                          <p:attrName>style.visibility</p:attrName>
                                        </p:attrNameLst>
                                      </p:cBhvr>
                                      <p:to>
                                        <p:strVal val="visible"/>
                                      </p:to>
                                    </p:set>
                                    <p:anim calcmode="lin" valueType="num">
                                      <p:cBhvr additive="base">
                                        <p:cTn id="119" dur="500" fill="hold"/>
                                        <p:tgtEl>
                                          <p:spTgt spid="135213"/>
                                        </p:tgtEl>
                                        <p:attrNameLst>
                                          <p:attrName>ppt_x</p:attrName>
                                        </p:attrNameLst>
                                      </p:cBhvr>
                                      <p:tavLst>
                                        <p:tav tm="0">
                                          <p:val>
                                            <p:strVal val="#ppt_x"/>
                                          </p:val>
                                        </p:tav>
                                        <p:tav tm="100000">
                                          <p:val>
                                            <p:strVal val="#ppt_x"/>
                                          </p:val>
                                        </p:tav>
                                      </p:tavLst>
                                    </p:anim>
                                    <p:anim calcmode="lin" valueType="num">
                                      <p:cBhvr additive="base">
                                        <p:cTn id="120" dur="500" fill="hold"/>
                                        <p:tgtEl>
                                          <p:spTgt spid="135213"/>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135210"/>
                                        </p:tgtEl>
                                        <p:attrNameLst>
                                          <p:attrName>style.visibility</p:attrName>
                                        </p:attrNameLst>
                                      </p:cBhvr>
                                      <p:to>
                                        <p:strVal val="visible"/>
                                      </p:to>
                                    </p:set>
                                    <p:anim calcmode="lin" valueType="num">
                                      <p:cBhvr additive="base">
                                        <p:cTn id="125" dur="500" fill="hold"/>
                                        <p:tgtEl>
                                          <p:spTgt spid="135210"/>
                                        </p:tgtEl>
                                        <p:attrNameLst>
                                          <p:attrName>ppt_x</p:attrName>
                                        </p:attrNameLst>
                                      </p:cBhvr>
                                      <p:tavLst>
                                        <p:tav tm="0">
                                          <p:val>
                                            <p:strVal val="#ppt_x"/>
                                          </p:val>
                                        </p:tav>
                                        <p:tav tm="100000">
                                          <p:val>
                                            <p:strVal val="#ppt_x"/>
                                          </p:val>
                                        </p:tav>
                                      </p:tavLst>
                                    </p:anim>
                                    <p:anim calcmode="lin" valueType="num">
                                      <p:cBhvr additive="base">
                                        <p:cTn id="126" dur="500" fill="hold"/>
                                        <p:tgtEl>
                                          <p:spTgt spid="135210"/>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135211"/>
                                        </p:tgtEl>
                                        <p:attrNameLst>
                                          <p:attrName>style.visibility</p:attrName>
                                        </p:attrNameLst>
                                      </p:cBhvr>
                                      <p:to>
                                        <p:strVal val="visible"/>
                                      </p:to>
                                    </p:set>
                                    <p:anim calcmode="lin" valueType="num">
                                      <p:cBhvr additive="base">
                                        <p:cTn id="129" dur="500" fill="hold"/>
                                        <p:tgtEl>
                                          <p:spTgt spid="135211"/>
                                        </p:tgtEl>
                                        <p:attrNameLst>
                                          <p:attrName>ppt_x</p:attrName>
                                        </p:attrNameLst>
                                      </p:cBhvr>
                                      <p:tavLst>
                                        <p:tav tm="0">
                                          <p:val>
                                            <p:strVal val="#ppt_x"/>
                                          </p:val>
                                        </p:tav>
                                        <p:tav tm="100000">
                                          <p:val>
                                            <p:strVal val="#ppt_x"/>
                                          </p:val>
                                        </p:tav>
                                      </p:tavLst>
                                    </p:anim>
                                    <p:anim calcmode="lin" valueType="num">
                                      <p:cBhvr additive="base">
                                        <p:cTn id="130" dur="500" fill="hold"/>
                                        <p:tgtEl>
                                          <p:spTgt spid="135211"/>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4"/>
                                        </p:tgtEl>
                                        <p:attrNameLst>
                                          <p:attrName>style.visibility</p:attrName>
                                        </p:attrNameLst>
                                      </p:cBhvr>
                                      <p:to>
                                        <p:strVal val="visible"/>
                                      </p:to>
                                    </p:set>
                                    <p:anim calcmode="lin" valueType="num">
                                      <p:cBhvr additive="base">
                                        <p:cTn id="137" dur="500" fill="hold"/>
                                        <p:tgtEl>
                                          <p:spTgt spid="4"/>
                                        </p:tgtEl>
                                        <p:attrNameLst>
                                          <p:attrName>ppt_x</p:attrName>
                                        </p:attrNameLst>
                                      </p:cBhvr>
                                      <p:tavLst>
                                        <p:tav tm="0">
                                          <p:val>
                                            <p:strVal val="#ppt_x"/>
                                          </p:val>
                                        </p:tav>
                                        <p:tav tm="100000">
                                          <p:val>
                                            <p:strVal val="#ppt_x"/>
                                          </p:val>
                                        </p:tav>
                                      </p:tavLst>
                                    </p:anim>
                                    <p:anim calcmode="lin" valueType="num">
                                      <p:cBhvr additive="base">
                                        <p:cTn id="138" dur="500" fill="hold"/>
                                        <p:tgtEl>
                                          <p:spTgt spid="4"/>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35214"/>
                                        </p:tgtEl>
                                        <p:attrNameLst>
                                          <p:attrName>style.visibility</p:attrName>
                                        </p:attrNameLst>
                                      </p:cBhvr>
                                      <p:to>
                                        <p:strVal val="visible"/>
                                      </p:to>
                                    </p:set>
                                    <p:anim calcmode="lin" valueType="num">
                                      <p:cBhvr additive="base">
                                        <p:cTn id="141" dur="500" fill="hold"/>
                                        <p:tgtEl>
                                          <p:spTgt spid="135214"/>
                                        </p:tgtEl>
                                        <p:attrNameLst>
                                          <p:attrName>ppt_x</p:attrName>
                                        </p:attrNameLst>
                                      </p:cBhvr>
                                      <p:tavLst>
                                        <p:tav tm="0">
                                          <p:val>
                                            <p:strVal val="#ppt_x"/>
                                          </p:val>
                                        </p:tav>
                                        <p:tav tm="100000">
                                          <p:val>
                                            <p:strVal val="#ppt_x"/>
                                          </p:val>
                                        </p:tav>
                                      </p:tavLst>
                                    </p:anim>
                                    <p:anim calcmode="lin" valueType="num">
                                      <p:cBhvr additive="base">
                                        <p:cTn id="142" dur="500" fill="hold"/>
                                        <p:tgtEl>
                                          <p:spTgt spid="135214"/>
                                        </p:tgtEl>
                                        <p:attrNameLst>
                                          <p:attrName>ppt_y</p:attrName>
                                        </p:attrNameLst>
                                      </p:cBhvr>
                                      <p:tavLst>
                                        <p:tav tm="0">
                                          <p:val>
                                            <p:strVal val="1+#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xit" presetSubtype="4" fill="hold" grpId="1" nodeType="clickEffect">
                                  <p:stCondLst>
                                    <p:cond delay="0"/>
                                  </p:stCondLst>
                                  <p:childTnLst>
                                    <p:anim calcmode="lin" valueType="num">
                                      <p:cBhvr additive="base">
                                        <p:cTn id="146" dur="500"/>
                                        <p:tgtEl>
                                          <p:spTgt spid="135214"/>
                                        </p:tgtEl>
                                        <p:attrNameLst>
                                          <p:attrName>ppt_x</p:attrName>
                                        </p:attrNameLst>
                                      </p:cBhvr>
                                      <p:tavLst>
                                        <p:tav tm="0">
                                          <p:val>
                                            <p:strVal val="ppt_x"/>
                                          </p:val>
                                        </p:tav>
                                        <p:tav tm="100000">
                                          <p:val>
                                            <p:strVal val="ppt_x"/>
                                          </p:val>
                                        </p:tav>
                                      </p:tavLst>
                                    </p:anim>
                                    <p:anim calcmode="lin" valueType="num">
                                      <p:cBhvr additive="base">
                                        <p:cTn id="147" dur="500"/>
                                        <p:tgtEl>
                                          <p:spTgt spid="135214"/>
                                        </p:tgtEl>
                                        <p:attrNameLst>
                                          <p:attrName>ppt_y</p:attrName>
                                        </p:attrNameLst>
                                      </p:cBhvr>
                                      <p:tavLst>
                                        <p:tav tm="0">
                                          <p:val>
                                            <p:strVal val="ppt_y"/>
                                          </p:val>
                                        </p:tav>
                                        <p:tav tm="100000">
                                          <p:val>
                                            <p:strVal val="1+ppt_h/2"/>
                                          </p:val>
                                        </p:tav>
                                      </p:tavLst>
                                    </p:anim>
                                    <p:set>
                                      <p:cBhvr>
                                        <p:cTn id="148" dur="1" fill="hold">
                                          <p:stCondLst>
                                            <p:cond delay="499"/>
                                          </p:stCondLst>
                                        </p:cTn>
                                        <p:tgtEl>
                                          <p:spTgt spid="135214"/>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 presetClass="entr" presetSubtype="4" fill="hold" nodeType="clickEffect">
                                  <p:stCondLst>
                                    <p:cond delay="0"/>
                                  </p:stCondLst>
                                  <p:childTnLst>
                                    <p:set>
                                      <p:cBhvr>
                                        <p:cTn id="152" dur="1" fill="hold">
                                          <p:stCondLst>
                                            <p:cond delay="0"/>
                                          </p:stCondLst>
                                        </p:cTn>
                                        <p:tgtEl>
                                          <p:spTgt spid="135199"/>
                                        </p:tgtEl>
                                        <p:attrNameLst>
                                          <p:attrName>style.visibility</p:attrName>
                                        </p:attrNameLst>
                                      </p:cBhvr>
                                      <p:to>
                                        <p:strVal val="visible"/>
                                      </p:to>
                                    </p:set>
                                    <p:anim calcmode="lin" valueType="num">
                                      <p:cBhvr additive="base">
                                        <p:cTn id="153" dur="500" fill="hold"/>
                                        <p:tgtEl>
                                          <p:spTgt spid="135199"/>
                                        </p:tgtEl>
                                        <p:attrNameLst>
                                          <p:attrName>ppt_x</p:attrName>
                                        </p:attrNameLst>
                                      </p:cBhvr>
                                      <p:tavLst>
                                        <p:tav tm="0">
                                          <p:val>
                                            <p:strVal val="#ppt_x"/>
                                          </p:val>
                                        </p:tav>
                                        <p:tav tm="100000">
                                          <p:val>
                                            <p:strVal val="#ppt_x"/>
                                          </p:val>
                                        </p:tav>
                                      </p:tavLst>
                                    </p:anim>
                                    <p:anim calcmode="lin" valueType="num">
                                      <p:cBhvr additive="base">
                                        <p:cTn id="154" dur="500" fill="hold"/>
                                        <p:tgtEl>
                                          <p:spTgt spid="135199"/>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135200"/>
                                        </p:tgtEl>
                                        <p:attrNameLst>
                                          <p:attrName>style.visibility</p:attrName>
                                        </p:attrNameLst>
                                      </p:cBhvr>
                                      <p:to>
                                        <p:strVal val="visible"/>
                                      </p:to>
                                    </p:set>
                                    <p:anim calcmode="lin" valueType="num">
                                      <p:cBhvr additive="base">
                                        <p:cTn id="157" dur="500" fill="hold"/>
                                        <p:tgtEl>
                                          <p:spTgt spid="135200"/>
                                        </p:tgtEl>
                                        <p:attrNameLst>
                                          <p:attrName>ppt_x</p:attrName>
                                        </p:attrNameLst>
                                      </p:cBhvr>
                                      <p:tavLst>
                                        <p:tav tm="0">
                                          <p:val>
                                            <p:strVal val="#ppt_x"/>
                                          </p:val>
                                        </p:tav>
                                        <p:tav tm="100000">
                                          <p:val>
                                            <p:strVal val="#ppt_x"/>
                                          </p:val>
                                        </p:tav>
                                      </p:tavLst>
                                    </p:anim>
                                    <p:anim calcmode="lin" valueType="num">
                                      <p:cBhvr additive="base">
                                        <p:cTn id="158" dur="500" fill="hold"/>
                                        <p:tgtEl>
                                          <p:spTgt spid="135200"/>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35177"/>
                                        </p:tgtEl>
                                        <p:attrNameLst>
                                          <p:attrName>style.visibility</p:attrName>
                                        </p:attrNameLst>
                                      </p:cBhvr>
                                      <p:to>
                                        <p:strVal val="visible"/>
                                      </p:to>
                                    </p:set>
                                    <p:anim calcmode="lin" valueType="num">
                                      <p:cBhvr additive="base">
                                        <p:cTn id="161" dur="500" fill="hold"/>
                                        <p:tgtEl>
                                          <p:spTgt spid="135177"/>
                                        </p:tgtEl>
                                        <p:attrNameLst>
                                          <p:attrName>ppt_x</p:attrName>
                                        </p:attrNameLst>
                                      </p:cBhvr>
                                      <p:tavLst>
                                        <p:tav tm="0">
                                          <p:val>
                                            <p:strVal val="#ppt_x"/>
                                          </p:val>
                                        </p:tav>
                                        <p:tav tm="100000">
                                          <p:val>
                                            <p:strVal val="#ppt_x"/>
                                          </p:val>
                                        </p:tav>
                                      </p:tavLst>
                                    </p:anim>
                                    <p:anim calcmode="lin" valueType="num">
                                      <p:cBhvr additive="base">
                                        <p:cTn id="162" dur="500" fill="hold"/>
                                        <p:tgtEl>
                                          <p:spTgt spid="135177"/>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35194"/>
                                        </p:tgtEl>
                                        <p:attrNameLst>
                                          <p:attrName>style.visibility</p:attrName>
                                        </p:attrNameLst>
                                      </p:cBhvr>
                                      <p:to>
                                        <p:strVal val="visible"/>
                                      </p:to>
                                    </p:set>
                                    <p:anim calcmode="lin" valueType="num">
                                      <p:cBhvr additive="base">
                                        <p:cTn id="165" dur="500" fill="hold"/>
                                        <p:tgtEl>
                                          <p:spTgt spid="135194"/>
                                        </p:tgtEl>
                                        <p:attrNameLst>
                                          <p:attrName>ppt_x</p:attrName>
                                        </p:attrNameLst>
                                      </p:cBhvr>
                                      <p:tavLst>
                                        <p:tav tm="0">
                                          <p:val>
                                            <p:strVal val="#ppt_x"/>
                                          </p:val>
                                        </p:tav>
                                        <p:tav tm="100000">
                                          <p:val>
                                            <p:strVal val="#ppt_x"/>
                                          </p:val>
                                        </p:tav>
                                      </p:tavLst>
                                    </p:anim>
                                    <p:anim calcmode="lin" valueType="num">
                                      <p:cBhvr additive="base">
                                        <p:cTn id="166" dur="500" fill="hold"/>
                                        <p:tgtEl>
                                          <p:spTgt spid="135194"/>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nodeType="clickEffect">
                                  <p:stCondLst>
                                    <p:cond delay="0"/>
                                  </p:stCondLst>
                                  <p:childTnLst>
                                    <p:set>
                                      <p:cBhvr>
                                        <p:cTn id="170" dur="1" fill="hold">
                                          <p:stCondLst>
                                            <p:cond delay="0"/>
                                          </p:stCondLst>
                                        </p:cTn>
                                        <p:tgtEl>
                                          <p:spTgt spid="135201"/>
                                        </p:tgtEl>
                                        <p:attrNameLst>
                                          <p:attrName>style.visibility</p:attrName>
                                        </p:attrNameLst>
                                      </p:cBhvr>
                                      <p:to>
                                        <p:strVal val="visible"/>
                                      </p:to>
                                    </p:set>
                                    <p:anim calcmode="lin" valueType="num">
                                      <p:cBhvr additive="base">
                                        <p:cTn id="171" dur="500" fill="hold"/>
                                        <p:tgtEl>
                                          <p:spTgt spid="135201"/>
                                        </p:tgtEl>
                                        <p:attrNameLst>
                                          <p:attrName>ppt_x</p:attrName>
                                        </p:attrNameLst>
                                      </p:cBhvr>
                                      <p:tavLst>
                                        <p:tav tm="0">
                                          <p:val>
                                            <p:strVal val="#ppt_x"/>
                                          </p:val>
                                        </p:tav>
                                        <p:tav tm="100000">
                                          <p:val>
                                            <p:strVal val="#ppt_x"/>
                                          </p:val>
                                        </p:tav>
                                      </p:tavLst>
                                    </p:anim>
                                    <p:anim calcmode="lin" valueType="num">
                                      <p:cBhvr additive="base">
                                        <p:cTn id="172" dur="500" fill="hold"/>
                                        <p:tgtEl>
                                          <p:spTgt spid="135201"/>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135202"/>
                                        </p:tgtEl>
                                        <p:attrNameLst>
                                          <p:attrName>style.visibility</p:attrName>
                                        </p:attrNameLst>
                                      </p:cBhvr>
                                      <p:to>
                                        <p:strVal val="visible"/>
                                      </p:to>
                                    </p:set>
                                    <p:anim calcmode="lin" valueType="num">
                                      <p:cBhvr additive="base">
                                        <p:cTn id="175" dur="500" fill="hold"/>
                                        <p:tgtEl>
                                          <p:spTgt spid="135202"/>
                                        </p:tgtEl>
                                        <p:attrNameLst>
                                          <p:attrName>ppt_x</p:attrName>
                                        </p:attrNameLst>
                                      </p:cBhvr>
                                      <p:tavLst>
                                        <p:tav tm="0">
                                          <p:val>
                                            <p:strVal val="#ppt_x"/>
                                          </p:val>
                                        </p:tav>
                                        <p:tav tm="100000">
                                          <p:val>
                                            <p:strVal val="#ppt_x"/>
                                          </p:val>
                                        </p:tav>
                                      </p:tavLst>
                                    </p:anim>
                                    <p:anim calcmode="lin" valueType="num">
                                      <p:cBhvr additive="base">
                                        <p:cTn id="176" dur="500" fill="hold"/>
                                        <p:tgtEl>
                                          <p:spTgt spid="135202"/>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135203"/>
                                        </p:tgtEl>
                                        <p:attrNameLst>
                                          <p:attrName>style.visibility</p:attrName>
                                        </p:attrNameLst>
                                      </p:cBhvr>
                                      <p:to>
                                        <p:strVal val="visible"/>
                                      </p:to>
                                    </p:set>
                                    <p:anim calcmode="lin" valueType="num">
                                      <p:cBhvr additive="base">
                                        <p:cTn id="179" dur="500" fill="hold"/>
                                        <p:tgtEl>
                                          <p:spTgt spid="135203"/>
                                        </p:tgtEl>
                                        <p:attrNameLst>
                                          <p:attrName>ppt_x</p:attrName>
                                        </p:attrNameLst>
                                      </p:cBhvr>
                                      <p:tavLst>
                                        <p:tav tm="0">
                                          <p:val>
                                            <p:strVal val="#ppt_x"/>
                                          </p:val>
                                        </p:tav>
                                        <p:tav tm="100000">
                                          <p:val>
                                            <p:strVal val="#ppt_x"/>
                                          </p:val>
                                        </p:tav>
                                      </p:tavLst>
                                    </p:anim>
                                    <p:anim calcmode="lin" valueType="num">
                                      <p:cBhvr additive="base">
                                        <p:cTn id="180" dur="500" fill="hold"/>
                                        <p:tgtEl>
                                          <p:spTgt spid="135203"/>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135204"/>
                                        </p:tgtEl>
                                        <p:attrNameLst>
                                          <p:attrName>style.visibility</p:attrName>
                                        </p:attrNameLst>
                                      </p:cBhvr>
                                      <p:to>
                                        <p:strVal val="visible"/>
                                      </p:to>
                                    </p:set>
                                    <p:anim calcmode="lin" valueType="num">
                                      <p:cBhvr additive="base">
                                        <p:cTn id="183" dur="500" fill="hold"/>
                                        <p:tgtEl>
                                          <p:spTgt spid="135204"/>
                                        </p:tgtEl>
                                        <p:attrNameLst>
                                          <p:attrName>ppt_x</p:attrName>
                                        </p:attrNameLst>
                                      </p:cBhvr>
                                      <p:tavLst>
                                        <p:tav tm="0">
                                          <p:val>
                                            <p:strVal val="#ppt_x"/>
                                          </p:val>
                                        </p:tav>
                                        <p:tav tm="100000">
                                          <p:val>
                                            <p:strVal val="#ppt_x"/>
                                          </p:val>
                                        </p:tav>
                                      </p:tavLst>
                                    </p:anim>
                                    <p:anim calcmode="lin" valueType="num">
                                      <p:cBhvr additive="base">
                                        <p:cTn id="184" dur="500" fill="hold"/>
                                        <p:tgtEl>
                                          <p:spTgt spid="135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35207"/>
                                        </p:tgtEl>
                                        <p:attrNameLst>
                                          <p:attrName>style.visibility</p:attrName>
                                        </p:attrNameLst>
                                      </p:cBhvr>
                                      <p:to>
                                        <p:strVal val="visible"/>
                                      </p:to>
                                    </p:set>
                                    <p:anim calcmode="lin" valueType="num">
                                      <p:cBhvr additive="base">
                                        <p:cTn id="187" dur="500" fill="hold"/>
                                        <p:tgtEl>
                                          <p:spTgt spid="135207"/>
                                        </p:tgtEl>
                                        <p:attrNameLst>
                                          <p:attrName>ppt_x</p:attrName>
                                        </p:attrNameLst>
                                      </p:cBhvr>
                                      <p:tavLst>
                                        <p:tav tm="0">
                                          <p:val>
                                            <p:strVal val="#ppt_x"/>
                                          </p:val>
                                        </p:tav>
                                        <p:tav tm="100000">
                                          <p:val>
                                            <p:strVal val="#ppt_x"/>
                                          </p:val>
                                        </p:tav>
                                      </p:tavLst>
                                    </p:anim>
                                    <p:anim calcmode="lin" valueType="num">
                                      <p:cBhvr additive="base">
                                        <p:cTn id="188" dur="500" fill="hold"/>
                                        <p:tgtEl>
                                          <p:spTgt spid="135207"/>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35208"/>
                                        </p:tgtEl>
                                        <p:attrNameLst>
                                          <p:attrName>style.visibility</p:attrName>
                                        </p:attrNameLst>
                                      </p:cBhvr>
                                      <p:to>
                                        <p:strVal val="visible"/>
                                      </p:to>
                                    </p:set>
                                    <p:anim calcmode="lin" valueType="num">
                                      <p:cBhvr additive="base">
                                        <p:cTn id="191" dur="500" fill="hold"/>
                                        <p:tgtEl>
                                          <p:spTgt spid="135208"/>
                                        </p:tgtEl>
                                        <p:attrNameLst>
                                          <p:attrName>ppt_x</p:attrName>
                                        </p:attrNameLst>
                                      </p:cBhvr>
                                      <p:tavLst>
                                        <p:tav tm="0">
                                          <p:val>
                                            <p:strVal val="#ppt_x"/>
                                          </p:val>
                                        </p:tav>
                                        <p:tav tm="100000">
                                          <p:val>
                                            <p:strVal val="#ppt_x"/>
                                          </p:val>
                                        </p:tav>
                                      </p:tavLst>
                                    </p:anim>
                                    <p:anim calcmode="lin" valueType="num">
                                      <p:cBhvr additive="base">
                                        <p:cTn id="192" dur="500" fill="hold"/>
                                        <p:tgtEl>
                                          <p:spTgt spid="13520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35209"/>
                                        </p:tgtEl>
                                        <p:attrNameLst>
                                          <p:attrName>style.visibility</p:attrName>
                                        </p:attrNameLst>
                                      </p:cBhvr>
                                      <p:to>
                                        <p:strVal val="visible"/>
                                      </p:to>
                                    </p:set>
                                    <p:anim calcmode="lin" valueType="num">
                                      <p:cBhvr additive="base">
                                        <p:cTn id="195" dur="500" fill="hold"/>
                                        <p:tgtEl>
                                          <p:spTgt spid="135209"/>
                                        </p:tgtEl>
                                        <p:attrNameLst>
                                          <p:attrName>ppt_x</p:attrName>
                                        </p:attrNameLst>
                                      </p:cBhvr>
                                      <p:tavLst>
                                        <p:tav tm="0">
                                          <p:val>
                                            <p:strVal val="#ppt_x"/>
                                          </p:val>
                                        </p:tav>
                                        <p:tav tm="100000">
                                          <p:val>
                                            <p:strVal val="#ppt_x"/>
                                          </p:val>
                                        </p:tav>
                                      </p:tavLst>
                                    </p:anim>
                                    <p:anim calcmode="lin" valueType="num">
                                      <p:cBhvr additive="base">
                                        <p:cTn id="196" dur="500" fill="hold"/>
                                        <p:tgtEl>
                                          <p:spTgt spid="135209"/>
                                        </p:tgtEl>
                                        <p:attrNameLst>
                                          <p:attrName>ppt_y</p:attrName>
                                        </p:attrNameLst>
                                      </p:cBhvr>
                                      <p:tavLst>
                                        <p:tav tm="0">
                                          <p:val>
                                            <p:strVal val="1+#ppt_h/2"/>
                                          </p:val>
                                        </p:tav>
                                        <p:tav tm="100000">
                                          <p:val>
                                            <p:strVal val="#ppt_y"/>
                                          </p:val>
                                        </p:tav>
                                      </p:tavLst>
                                    </p:anim>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2" presetClass="entr" presetSubtype="4" fill="hold" nodeType="clickEffect">
                                  <p:stCondLst>
                                    <p:cond delay="0"/>
                                  </p:stCondLst>
                                  <p:childTnLst>
                                    <p:set>
                                      <p:cBhvr>
                                        <p:cTn id="200" dur="1" fill="hold">
                                          <p:stCondLst>
                                            <p:cond delay="0"/>
                                          </p:stCondLst>
                                        </p:cTn>
                                        <p:tgtEl>
                                          <p:spTgt spid="135219"/>
                                        </p:tgtEl>
                                        <p:attrNameLst>
                                          <p:attrName>style.visibility</p:attrName>
                                        </p:attrNameLst>
                                      </p:cBhvr>
                                      <p:to>
                                        <p:strVal val="visible"/>
                                      </p:to>
                                    </p:set>
                                    <p:animEffect transition="in" filter="wipe(down)">
                                      <p:cBhvr>
                                        <p:cTn id="201" dur="500"/>
                                        <p:tgtEl>
                                          <p:spTgt spid="135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animBg="1"/>
      <p:bldP spid="135174" grpId="0" animBg="1"/>
      <p:bldP spid="135175" grpId="0" animBg="1"/>
      <p:bldP spid="135176" grpId="0" animBg="1"/>
      <p:bldP spid="135177" grpId="0" animBg="1"/>
      <p:bldP spid="135192" grpId="0"/>
      <p:bldP spid="135193" grpId="0"/>
      <p:bldP spid="135194" grpId="0" animBg="1"/>
      <p:bldP spid="135207" grpId="0" animBg="1"/>
      <p:bldP spid="135208" grpId="0" animBg="1"/>
      <p:bldP spid="135209" grpId="0" animBg="1"/>
      <p:bldP spid="135212" grpId="0" animBg="1"/>
      <p:bldP spid="135213" grpId="0" animBg="1"/>
      <p:bldP spid="135214" grpId="0" animBg="1"/>
      <p:bldP spid="135214" grpId="1" animBg="1"/>
      <p:bldP spid="135215" grpId="0" animBg="1"/>
      <p:bldP spid="135215" grpId="1" animBg="1"/>
      <p:bldP spid="135216" grpId="0" animBg="1"/>
      <p:bldP spid="135216" grpId="1" animBg="1"/>
      <p:bldP spid="135217" grpId="0" animBg="1"/>
      <p:bldP spid="135217" grpId="1" animBg="1"/>
      <p:bldP spid="135218" grpId="0" animBg="1"/>
      <p:bldP spid="135218"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C2AB9E2-43DE-4D2E-A928-608DE76CF611}" type="slidenum">
              <a:rPr lang="en-US" altLang="en-US" smtClean="0"/>
              <a:pPr/>
              <a:t>49</a:t>
            </a:fld>
            <a:endParaRPr lang="en-US" altLang="en-US"/>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102" y="-17106"/>
            <a:ext cx="9080968" cy="64179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792654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16258" y="1"/>
            <a:ext cx="8627742" cy="895350"/>
          </a:xfrm>
        </p:spPr>
        <p:txBody>
          <a:bodyPr/>
          <a:lstStyle/>
          <a:p>
            <a:pPr eaLnBrk="1" hangingPunct="1"/>
            <a:r>
              <a:rPr lang="en-US" sz="2200" dirty="0" smtClean="0"/>
              <a:t>Significant Opportunity </a:t>
            </a:r>
            <a:r>
              <a:rPr lang="en-US" sz="2200" dirty="0" smtClean="0"/>
              <a:t>for </a:t>
            </a:r>
            <a:br>
              <a:rPr lang="en-US" sz="2200" dirty="0" smtClean="0"/>
            </a:br>
            <a:r>
              <a:rPr lang="en-US" sz="2200" dirty="0" smtClean="0"/>
              <a:t> Rework Cost Reduction</a:t>
            </a:r>
          </a:p>
        </p:txBody>
      </p:sp>
      <p:grpSp>
        <p:nvGrpSpPr>
          <p:cNvPr id="2" name="Group 45"/>
          <p:cNvGrpSpPr>
            <a:grpSpLocks/>
          </p:cNvGrpSpPr>
          <p:nvPr/>
        </p:nvGrpSpPr>
        <p:grpSpPr bwMode="auto">
          <a:xfrm>
            <a:off x="4554538" y="2292350"/>
            <a:ext cx="2551112" cy="1985963"/>
            <a:chOff x="4553761" y="2057401"/>
            <a:chExt cx="2551890" cy="1985964"/>
          </a:xfrm>
        </p:grpSpPr>
        <p:sp>
          <p:nvSpPr>
            <p:cNvPr id="21568" name="Freeform 69"/>
            <p:cNvSpPr>
              <a:spLocks/>
            </p:cNvSpPr>
            <p:nvPr/>
          </p:nvSpPr>
          <p:spPr bwMode="auto">
            <a:xfrm>
              <a:off x="4553761" y="2057401"/>
              <a:ext cx="2551890" cy="1985964"/>
            </a:xfrm>
            <a:custGeom>
              <a:avLst/>
              <a:gdLst>
                <a:gd name="T0" fmla="*/ 2147483647 w 1601"/>
                <a:gd name="T1" fmla="*/ 0 h 1251"/>
                <a:gd name="T2" fmla="*/ 2147483647 w 1601"/>
                <a:gd name="T3" fmla="*/ 2147483647 h 1251"/>
                <a:gd name="T4" fmla="*/ 0 w 1601"/>
                <a:gd name="T5" fmla="*/ 2147483647 h 1251"/>
                <a:gd name="T6" fmla="*/ 2147483647 w 1601"/>
                <a:gd name="T7" fmla="*/ 2147483647 h 1251"/>
                <a:gd name="T8" fmla="*/ 2147483647 w 1601"/>
                <a:gd name="T9" fmla="*/ 2147483647 h 1251"/>
                <a:gd name="T10" fmla="*/ 2147483647 w 1601"/>
                <a:gd name="T11" fmla="*/ 0 h 1251"/>
                <a:gd name="T12" fmla="*/ 0 60000 65536"/>
                <a:gd name="T13" fmla="*/ 0 60000 65536"/>
                <a:gd name="T14" fmla="*/ 0 60000 65536"/>
                <a:gd name="T15" fmla="*/ 0 60000 65536"/>
                <a:gd name="T16" fmla="*/ 0 60000 65536"/>
                <a:gd name="T17" fmla="*/ 0 60000 65536"/>
                <a:gd name="T18" fmla="*/ 0 w 1601"/>
                <a:gd name="T19" fmla="*/ 0 h 1251"/>
                <a:gd name="T20" fmla="*/ 1601 w 1601"/>
                <a:gd name="T21" fmla="*/ 1251 h 1251"/>
              </a:gdLst>
              <a:ahLst/>
              <a:cxnLst>
                <a:cxn ang="T12">
                  <a:pos x="T0" y="T1"/>
                </a:cxn>
                <a:cxn ang="T13">
                  <a:pos x="T2" y="T3"/>
                </a:cxn>
                <a:cxn ang="T14">
                  <a:pos x="T4" y="T5"/>
                </a:cxn>
                <a:cxn ang="T15">
                  <a:pos x="T6" y="T7"/>
                </a:cxn>
                <a:cxn ang="T16">
                  <a:pos x="T8" y="T9"/>
                </a:cxn>
                <a:cxn ang="T17">
                  <a:pos x="T10" y="T11"/>
                </a:cxn>
              </a:cxnLst>
              <a:rect l="T18" t="T19" r="T20" b="T21"/>
              <a:pathLst>
                <a:path w="1601" h="1251">
                  <a:moveTo>
                    <a:pt x="1601" y="0"/>
                  </a:moveTo>
                  <a:lnTo>
                    <a:pt x="11" y="12"/>
                  </a:lnTo>
                  <a:cubicBezTo>
                    <a:pt x="7" y="424"/>
                    <a:pt x="4" y="836"/>
                    <a:pt x="0" y="1248"/>
                  </a:cubicBezTo>
                  <a:lnTo>
                    <a:pt x="4" y="1248"/>
                  </a:lnTo>
                  <a:lnTo>
                    <a:pt x="758" y="1251"/>
                  </a:lnTo>
                  <a:lnTo>
                    <a:pt x="1601" y="0"/>
                  </a:lnTo>
                  <a:close/>
                </a:path>
              </a:pathLst>
            </a:custGeom>
            <a:solidFill>
              <a:srgbClr val="969696"/>
            </a:solidFill>
            <a:ln w="9525">
              <a:noFill/>
              <a:round/>
              <a:headEnd/>
              <a:tailEnd/>
            </a:ln>
          </p:spPr>
          <p:txBody>
            <a:bodyPr/>
            <a:lstStyle/>
            <a:p>
              <a:pPr algn="ctr">
                <a:spcBef>
                  <a:spcPct val="50000"/>
                </a:spcBef>
              </a:pPr>
              <a:endParaRPr lang="en-US" sz="2000">
                <a:solidFill>
                  <a:srgbClr val="000000"/>
                </a:solidFill>
                <a:ea typeface="ＭＳ Ｐゴシック" pitchFamily="1" charset="-128"/>
              </a:endParaRPr>
            </a:p>
          </p:txBody>
        </p:sp>
        <p:sp>
          <p:nvSpPr>
            <p:cNvPr id="21569" name="Parallelogram 40"/>
            <p:cNvSpPr>
              <a:spLocks noChangeArrowheads="1"/>
            </p:cNvSpPr>
            <p:nvPr/>
          </p:nvSpPr>
          <p:spPr bwMode="auto">
            <a:xfrm>
              <a:off x="4572000" y="3561100"/>
              <a:ext cx="1197864" cy="477500"/>
            </a:xfrm>
            <a:prstGeom prst="parallelogram">
              <a:avLst>
                <a:gd name="adj" fmla="val 0"/>
              </a:avLst>
            </a:prstGeom>
            <a:solidFill>
              <a:srgbClr val="969696"/>
            </a:solidFill>
            <a:ln w="6350" algn="ctr">
              <a:noFill/>
              <a:round/>
              <a:headEnd/>
              <a:tailEnd/>
            </a:ln>
          </p:spPr>
          <p:txBody>
            <a:bodyPr anchor="ctr">
              <a:spAutoFit/>
            </a:bodyPr>
            <a:lstStyle/>
            <a:p>
              <a:pPr algn="ctr" defTabSz="457200">
                <a:spcBef>
                  <a:spcPct val="50000"/>
                </a:spcBef>
              </a:pPr>
              <a:endParaRPr lang="en-US" sz="2000" i="1">
                <a:solidFill>
                  <a:srgbClr val="000000"/>
                </a:solidFill>
                <a:latin typeface="Calibri" pitchFamily="34" charset="0"/>
                <a:ea typeface="ＭＳ Ｐゴシック" pitchFamily="1" charset="-128"/>
              </a:endParaRPr>
            </a:p>
          </p:txBody>
        </p:sp>
      </p:grpSp>
      <p:sp>
        <p:nvSpPr>
          <p:cNvPr id="8" name="Right Triangle 7"/>
          <p:cNvSpPr/>
          <p:nvPr/>
        </p:nvSpPr>
        <p:spPr bwMode="auto">
          <a:xfrm rot="5400000">
            <a:off x="4302126" y="4554537"/>
            <a:ext cx="1752600" cy="1190625"/>
          </a:xfrm>
          <a:prstGeom prst="rtTriangle">
            <a:avLst/>
          </a:prstGeom>
          <a:solidFill>
            <a:schemeClr val="bg1">
              <a:lumMod val="75000"/>
            </a:schemeClr>
          </a:solidFill>
          <a:ln w="6350" cap="flat" cmpd="sng" algn="ctr">
            <a:noFill/>
            <a:prstDash val="solid"/>
            <a:round/>
            <a:headEnd type="none" w="med" len="med"/>
            <a:tailEnd type="none" w="med" len="med"/>
          </a:ln>
          <a:effectLst/>
        </p:spPr>
        <p:txBody>
          <a:bodyPr anchor="ctr">
            <a:spAutoFit/>
          </a:bodyPr>
          <a:lstStyle/>
          <a:p>
            <a:pPr algn="ctr" defTabSz="457200" fontAlgn="auto">
              <a:spcBef>
                <a:spcPct val="50000"/>
              </a:spcBef>
              <a:spcAft>
                <a:spcPts val="0"/>
              </a:spcAft>
              <a:defRPr/>
            </a:pPr>
            <a:endParaRPr lang="en-US" sz="2000" i="1" dirty="0">
              <a:solidFill>
                <a:prstClr val="black"/>
              </a:solidFill>
              <a:ea typeface="ＭＳ Ｐゴシック" pitchFamily="1" charset="-128"/>
            </a:endParaRPr>
          </a:p>
        </p:txBody>
      </p:sp>
      <p:sp>
        <p:nvSpPr>
          <p:cNvPr id="21509" name="Freeform 70"/>
          <p:cNvSpPr>
            <a:spLocks/>
          </p:cNvSpPr>
          <p:nvPr/>
        </p:nvSpPr>
        <p:spPr bwMode="auto">
          <a:xfrm>
            <a:off x="4568825" y="1444625"/>
            <a:ext cx="3171825" cy="923925"/>
          </a:xfrm>
          <a:custGeom>
            <a:avLst/>
            <a:gdLst>
              <a:gd name="T0" fmla="*/ 0 w 2008"/>
              <a:gd name="T1" fmla="*/ 2147483647 h 504"/>
              <a:gd name="T2" fmla="*/ 2147483647 w 2008"/>
              <a:gd name="T3" fmla="*/ 0 h 504"/>
              <a:gd name="T4" fmla="*/ 2147483647 w 2008"/>
              <a:gd name="T5" fmla="*/ 2147483647 h 504"/>
              <a:gd name="T6" fmla="*/ 2147483647 w 2008"/>
              <a:gd name="T7" fmla="*/ 2147483647 h 504"/>
              <a:gd name="T8" fmla="*/ 2147483647 w 2008"/>
              <a:gd name="T9" fmla="*/ 2147483647 h 504"/>
              <a:gd name="T10" fmla="*/ 0 w 2008"/>
              <a:gd name="T11" fmla="*/ 2147483647 h 504"/>
              <a:gd name="T12" fmla="*/ 0 60000 65536"/>
              <a:gd name="T13" fmla="*/ 0 60000 65536"/>
              <a:gd name="T14" fmla="*/ 0 60000 65536"/>
              <a:gd name="T15" fmla="*/ 0 60000 65536"/>
              <a:gd name="T16" fmla="*/ 0 60000 65536"/>
              <a:gd name="T17" fmla="*/ 0 60000 65536"/>
              <a:gd name="T18" fmla="*/ 0 w 2008"/>
              <a:gd name="T19" fmla="*/ 0 h 504"/>
              <a:gd name="T20" fmla="*/ 2008 w 2008"/>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2008" h="504">
                <a:moveTo>
                  <a:pt x="0" y="6"/>
                </a:moveTo>
                <a:lnTo>
                  <a:pt x="1922" y="0"/>
                </a:lnTo>
                <a:cubicBezTo>
                  <a:pt x="1920" y="3"/>
                  <a:pt x="2008" y="11"/>
                  <a:pt x="1965" y="8"/>
                </a:cubicBezTo>
                <a:lnTo>
                  <a:pt x="1584" y="491"/>
                </a:lnTo>
                <a:lnTo>
                  <a:pt x="1037" y="497"/>
                </a:lnTo>
                <a:lnTo>
                  <a:pt x="0" y="504"/>
                </a:lnTo>
              </a:path>
            </a:pathLst>
          </a:custGeom>
          <a:solidFill>
            <a:srgbClr val="808080"/>
          </a:solidFill>
          <a:ln w="9525">
            <a:noFill/>
            <a:round/>
            <a:headEnd/>
            <a:tailEnd/>
          </a:ln>
        </p:spPr>
        <p:txBody>
          <a:bodyPr/>
          <a:lstStyle/>
          <a:p>
            <a:pPr algn="ctr">
              <a:spcBef>
                <a:spcPct val="50000"/>
              </a:spcBef>
            </a:pPr>
            <a:endParaRPr lang="en-US" sz="2000">
              <a:solidFill>
                <a:srgbClr val="000000"/>
              </a:solidFill>
              <a:ea typeface="ＭＳ Ｐゴシック" pitchFamily="1" charset="-128"/>
            </a:endParaRPr>
          </a:p>
        </p:txBody>
      </p:sp>
      <p:sp>
        <p:nvSpPr>
          <p:cNvPr id="21510" name="TextBox 99"/>
          <p:cNvSpPr txBox="1">
            <a:spLocks noChangeArrowheads="1"/>
          </p:cNvSpPr>
          <p:nvPr/>
        </p:nvSpPr>
        <p:spPr bwMode="auto">
          <a:xfrm>
            <a:off x="4724400" y="4730750"/>
            <a:ext cx="412750" cy="338138"/>
          </a:xfrm>
          <a:prstGeom prst="rect">
            <a:avLst/>
          </a:prstGeom>
          <a:noFill/>
          <a:ln w="9525">
            <a:noFill/>
            <a:miter lim="800000"/>
            <a:headEnd/>
            <a:tailEnd/>
          </a:ln>
        </p:spPr>
        <p:txBody>
          <a:bodyPr wrap="none">
            <a:spAutoFit/>
          </a:bodyPr>
          <a:lstStyle/>
          <a:p>
            <a:pPr algn="ctr" defTabSz="457200">
              <a:spcBef>
                <a:spcPct val="50000"/>
              </a:spcBef>
            </a:pPr>
            <a:r>
              <a:rPr lang="en-US" sz="1800">
                <a:solidFill>
                  <a:srgbClr val="BD0303"/>
                </a:solidFill>
                <a:latin typeface="Calibri" pitchFamily="34" charset="0"/>
                <a:ea typeface="ＭＳ Ｐゴシック" pitchFamily="1" charset="-128"/>
              </a:rPr>
              <a:t>5x</a:t>
            </a:r>
          </a:p>
        </p:txBody>
      </p:sp>
      <p:sp>
        <p:nvSpPr>
          <p:cNvPr id="11" name="Right Triangle 10"/>
          <p:cNvSpPr/>
          <p:nvPr/>
        </p:nvSpPr>
        <p:spPr bwMode="auto">
          <a:xfrm rot="10800000">
            <a:off x="1463675" y="1454150"/>
            <a:ext cx="3108325" cy="4572000"/>
          </a:xfrm>
          <a:prstGeom prst="rtTriangle">
            <a:avLst/>
          </a:prstGeom>
          <a:solidFill>
            <a:schemeClr val="bg1">
              <a:lumMod val="85000"/>
            </a:schemeClr>
          </a:solidFill>
          <a:ln w="6350" cap="flat" cmpd="sng" algn="ctr">
            <a:noFill/>
            <a:prstDash val="solid"/>
            <a:round/>
            <a:headEnd type="none" w="med" len="med"/>
            <a:tailEnd type="none" w="med" len="med"/>
          </a:ln>
          <a:effectLst/>
        </p:spPr>
        <p:txBody>
          <a:bodyPr anchor="ctr">
            <a:spAutoFit/>
          </a:bodyPr>
          <a:lstStyle/>
          <a:p>
            <a:pPr algn="ctr" defTabSz="457200" fontAlgn="auto">
              <a:spcBef>
                <a:spcPct val="50000"/>
              </a:spcBef>
              <a:spcAft>
                <a:spcPts val="0"/>
              </a:spcAft>
              <a:defRPr/>
            </a:pPr>
            <a:endParaRPr lang="en-US" sz="2000" i="1" dirty="0">
              <a:solidFill>
                <a:prstClr val="black"/>
              </a:solidFill>
              <a:ea typeface="ＭＳ Ｐゴシック" pitchFamily="1" charset="-128"/>
            </a:endParaRPr>
          </a:p>
        </p:txBody>
      </p:sp>
      <p:sp>
        <p:nvSpPr>
          <p:cNvPr id="21512" name="AutoShape 71"/>
          <p:cNvSpPr>
            <a:spLocks noChangeArrowheads="1"/>
          </p:cNvSpPr>
          <p:nvPr/>
        </p:nvSpPr>
        <p:spPr bwMode="auto">
          <a:xfrm>
            <a:off x="4572000" y="996950"/>
            <a:ext cx="4114800" cy="457200"/>
          </a:xfrm>
          <a:prstGeom prst="parallelogram">
            <a:avLst>
              <a:gd name="adj" fmla="val 220833"/>
            </a:avLst>
          </a:prstGeom>
          <a:solidFill>
            <a:srgbClr val="5F5F5F"/>
          </a:solidFill>
          <a:ln w="9525">
            <a:noFill/>
            <a:miter lim="800000"/>
            <a:headEnd/>
            <a:tailEnd/>
          </a:ln>
        </p:spPr>
        <p:txBody>
          <a:bodyPr wrap="none" anchor="ctr"/>
          <a:lstStyle/>
          <a:p>
            <a:pPr algn="ctr" defTabSz="457200">
              <a:spcBef>
                <a:spcPct val="50000"/>
              </a:spcBef>
            </a:pPr>
            <a:endParaRPr lang="en-US" sz="2000" i="1">
              <a:solidFill>
                <a:srgbClr val="FFFFFF"/>
              </a:solidFill>
              <a:latin typeface="Calibri" pitchFamily="34" charset="0"/>
              <a:ea typeface="ＭＳ Ｐゴシック" pitchFamily="1" charset="-128"/>
            </a:endParaRPr>
          </a:p>
        </p:txBody>
      </p:sp>
      <p:sp>
        <p:nvSpPr>
          <p:cNvPr id="13" name="Line 32"/>
          <p:cNvSpPr>
            <a:spLocks noChangeShapeType="1"/>
          </p:cNvSpPr>
          <p:nvPr/>
        </p:nvSpPr>
        <p:spPr bwMode="auto">
          <a:xfrm>
            <a:off x="1371600" y="1454150"/>
            <a:ext cx="3124200" cy="4572000"/>
          </a:xfrm>
          <a:prstGeom prst="line">
            <a:avLst/>
          </a:prstGeom>
          <a:noFill/>
          <a:ln w="28575">
            <a:solidFill>
              <a:schemeClr val="bg2"/>
            </a:solidFill>
            <a:prstDash val="sysDot"/>
            <a:round/>
            <a:headEnd/>
            <a:tailEnd type="triangle" w="med" len="med"/>
          </a:ln>
        </p:spPr>
        <p:txBody>
          <a:bodyPr/>
          <a:lstStyle/>
          <a:p>
            <a:pPr algn="ctr" defTabSz="457200" fontAlgn="auto">
              <a:spcBef>
                <a:spcPts val="0"/>
              </a:spcBef>
              <a:spcAft>
                <a:spcPts val="0"/>
              </a:spcAft>
              <a:defRPr/>
            </a:pPr>
            <a:endParaRPr lang="en-US" sz="1800" dirty="0">
              <a:solidFill>
                <a:prstClr val="black"/>
              </a:solidFill>
              <a:latin typeface="Calibri"/>
              <a:ea typeface="ＭＳ Ｐゴシック" pitchFamily="1" charset="-128"/>
            </a:endParaRPr>
          </a:p>
        </p:txBody>
      </p:sp>
      <p:sp>
        <p:nvSpPr>
          <p:cNvPr id="14" name="Rectangle 6"/>
          <p:cNvSpPr>
            <a:spLocks noChangeArrowheads="1"/>
          </p:cNvSpPr>
          <p:nvPr/>
        </p:nvSpPr>
        <p:spPr bwMode="auto">
          <a:xfrm flipH="1">
            <a:off x="1143000" y="3050205"/>
            <a:ext cx="960120" cy="60960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fontAlgn="auto">
              <a:spcBef>
                <a:spcPts val="0"/>
              </a:spcBef>
              <a:spcAft>
                <a:spcPts val="0"/>
              </a:spcAft>
              <a:defRPr/>
            </a:pPr>
            <a:r>
              <a:rPr lang="en-US" sz="1000" i="1" dirty="0">
                <a:solidFill>
                  <a:prstClr val="black"/>
                </a:solidFill>
                <a:ea typeface="ＭＳ Ｐゴシック" pitchFamily="1" charset="-128"/>
              </a:rPr>
              <a:t>Software</a:t>
            </a:r>
          </a:p>
          <a:p>
            <a:pPr algn="ctr" defTabSz="457200" fontAlgn="auto">
              <a:spcBef>
                <a:spcPts val="0"/>
              </a:spcBef>
              <a:spcAft>
                <a:spcPts val="0"/>
              </a:spcAft>
              <a:defRPr/>
            </a:pPr>
            <a:r>
              <a:rPr lang="en-US" sz="1000" i="1" dirty="0">
                <a:solidFill>
                  <a:prstClr val="black"/>
                </a:solidFill>
                <a:ea typeface="ＭＳ Ｐゴシック" pitchFamily="1" charset="-128"/>
              </a:rPr>
              <a:t>Architectural</a:t>
            </a:r>
          </a:p>
          <a:p>
            <a:pPr algn="ctr" defTabSz="457200" fontAlgn="auto">
              <a:spcBef>
                <a:spcPts val="0"/>
              </a:spcBef>
              <a:spcAft>
                <a:spcPts val="0"/>
              </a:spcAft>
              <a:defRPr/>
            </a:pPr>
            <a:r>
              <a:rPr lang="en-US" sz="1000" i="1" dirty="0">
                <a:solidFill>
                  <a:prstClr val="black"/>
                </a:solidFill>
                <a:ea typeface="ＭＳ Ｐゴシック" pitchFamily="1" charset="-128"/>
              </a:rPr>
              <a:t>Design</a:t>
            </a:r>
          </a:p>
        </p:txBody>
      </p:sp>
      <p:sp>
        <p:nvSpPr>
          <p:cNvPr id="15" name="Rectangle 7"/>
          <p:cNvSpPr>
            <a:spLocks noChangeArrowheads="1"/>
          </p:cNvSpPr>
          <p:nvPr/>
        </p:nvSpPr>
        <p:spPr bwMode="auto">
          <a:xfrm flipH="1">
            <a:off x="716280" y="2160905"/>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fontAlgn="auto">
              <a:spcBef>
                <a:spcPts val="0"/>
              </a:spcBef>
              <a:spcAft>
                <a:spcPts val="0"/>
              </a:spcAft>
              <a:defRPr/>
            </a:pPr>
            <a:r>
              <a:rPr lang="en-US" sz="1000" i="1" dirty="0">
                <a:solidFill>
                  <a:prstClr val="black"/>
                </a:solidFill>
                <a:ea typeface="ＭＳ Ｐゴシック" pitchFamily="1" charset="-128"/>
              </a:rPr>
              <a:t>System</a:t>
            </a:r>
          </a:p>
          <a:p>
            <a:pPr algn="ctr" defTabSz="457200" fontAlgn="auto">
              <a:spcBef>
                <a:spcPts val="0"/>
              </a:spcBef>
              <a:spcAft>
                <a:spcPts val="0"/>
              </a:spcAft>
              <a:defRPr/>
            </a:pPr>
            <a:r>
              <a:rPr lang="en-US" sz="1000" i="1" dirty="0">
                <a:solidFill>
                  <a:prstClr val="black"/>
                </a:solidFill>
                <a:ea typeface="ＭＳ Ｐゴシック" pitchFamily="1" charset="-128"/>
              </a:rPr>
              <a:t>Design</a:t>
            </a:r>
          </a:p>
        </p:txBody>
      </p:sp>
      <p:sp>
        <p:nvSpPr>
          <p:cNvPr id="16" name="Rectangle 8"/>
          <p:cNvSpPr>
            <a:spLocks noChangeArrowheads="1"/>
          </p:cNvSpPr>
          <p:nvPr/>
        </p:nvSpPr>
        <p:spPr bwMode="auto">
          <a:xfrm flipH="1">
            <a:off x="1911730" y="4188255"/>
            <a:ext cx="960120" cy="60960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fontAlgn="auto">
              <a:spcBef>
                <a:spcPts val="0"/>
              </a:spcBef>
              <a:spcAft>
                <a:spcPts val="0"/>
              </a:spcAft>
              <a:defRPr/>
            </a:pPr>
            <a:r>
              <a:rPr lang="en-US" sz="1000" i="1" dirty="0">
                <a:solidFill>
                  <a:prstClr val="black"/>
                </a:solidFill>
                <a:ea typeface="ＭＳ Ｐゴシック" pitchFamily="1" charset="-128"/>
              </a:rPr>
              <a:t>Component</a:t>
            </a:r>
          </a:p>
          <a:p>
            <a:pPr algn="ctr" defTabSz="457200" fontAlgn="auto">
              <a:spcBef>
                <a:spcPts val="0"/>
              </a:spcBef>
              <a:spcAft>
                <a:spcPts val="0"/>
              </a:spcAft>
              <a:defRPr/>
            </a:pPr>
            <a:r>
              <a:rPr lang="en-US" sz="1000" i="1" dirty="0">
                <a:solidFill>
                  <a:prstClr val="black"/>
                </a:solidFill>
                <a:ea typeface="ＭＳ Ｐゴシック" pitchFamily="1" charset="-128"/>
              </a:rPr>
              <a:t>Software</a:t>
            </a:r>
          </a:p>
          <a:p>
            <a:pPr algn="ctr" defTabSz="457200" fontAlgn="auto">
              <a:spcBef>
                <a:spcPts val="0"/>
              </a:spcBef>
              <a:spcAft>
                <a:spcPts val="0"/>
              </a:spcAft>
              <a:defRPr/>
            </a:pPr>
            <a:r>
              <a:rPr lang="en-US" sz="1000" i="1" dirty="0">
                <a:solidFill>
                  <a:prstClr val="black"/>
                </a:solidFill>
                <a:ea typeface="ＭＳ Ｐゴシック" pitchFamily="1" charset="-128"/>
              </a:rPr>
              <a:t>Design</a:t>
            </a:r>
          </a:p>
        </p:txBody>
      </p:sp>
      <p:sp>
        <p:nvSpPr>
          <p:cNvPr id="17" name="Rectangle 9"/>
          <p:cNvSpPr>
            <a:spLocks noChangeArrowheads="1"/>
          </p:cNvSpPr>
          <p:nvPr/>
        </p:nvSpPr>
        <p:spPr bwMode="auto">
          <a:xfrm>
            <a:off x="4053205" y="6043930"/>
            <a:ext cx="960120" cy="426720"/>
          </a:xfrm>
          <a:prstGeom prst="cube">
            <a:avLst/>
          </a:prstGeom>
          <a:solidFill>
            <a:schemeClr val="bg1">
              <a:lumMod val="75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fontAlgn="auto">
              <a:spcBef>
                <a:spcPts val="0"/>
              </a:spcBef>
              <a:spcAft>
                <a:spcPts val="0"/>
              </a:spcAft>
              <a:defRPr/>
            </a:pPr>
            <a:r>
              <a:rPr lang="en-US" sz="1000" i="1" dirty="0">
                <a:solidFill>
                  <a:prstClr val="black"/>
                </a:solidFill>
                <a:ea typeface="ＭＳ Ｐゴシック" pitchFamily="1" charset="-128"/>
              </a:rPr>
              <a:t>Code</a:t>
            </a:r>
          </a:p>
          <a:p>
            <a:pPr algn="ctr" defTabSz="457200" fontAlgn="auto">
              <a:spcBef>
                <a:spcPts val="0"/>
              </a:spcBef>
              <a:spcAft>
                <a:spcPts val="0"/>
              </a:spcAft>
              <a:defRPr/>
            </a:pPr>
            <a:r>
              <a:rPr lang="en-US" sz="1000" i="1" dirty="0">
                <a:solidFill>
                  <a:prstClr val="black"/>
                </a:solidFill>
                <a:ea typeface="ＭＳ Ｐゴシック" pitchFamily="1" charset="-128"/>
              </a:rPr>
              <a:t>Development</a:t>
            </a:r>
          </a:p>
        </p:txBody>
      </p:sp>
      <p:sp>
        <p:nvSpPr>
          <p:cNvPr id="18" name="Rectangle 10"/>
          <p:cNvSpPr>
            <a:spLocks noChangeArrowheads="1"/>
          </p:cNvSpPr>
          <p:nvPr/>
        </p:nvSpPr>
        <p:spPr bwMode="auto">
          <a:xfrm>
            <a:off x="6019800" y="460883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fontAlgn="auto">
              <a:spcBef>
                <a:spcPts val="0"/>
              </a:spcBef>
              <a:spcAft>
                <a:spcPts val="0"/>
              </a:spcAft>
              <a:defRPr/>
            </a:pPr>
            <a:r>
              <a:rPr lang="en-US" sz="1000" i="1" dirty="0">
                <a:solidFill>
                  <a:prstClr val="black"/>
                </a:solidFill>
                <a:ea typeface="ＭＳ Ｐゴシック" pitchFamily="1" charset="-128"/>
              </a:rPr>
              <a:t>Unit</a:t>
            </a:r>
          </a:p>
          <a:p>
            <a:pPr algn="ctr" defTabSz="457200" fontAlgn="auto">
              <a:spcBef>
                <a:spcPts val="0"/>
              </a:spcBef>
              <a:spcAft>
                <a:spcPts val="0"/>
              </a:spcAft>
              <a:defRPr/>
            </a:pPr>
            <a:r>
              <a:rPr lang="en-US" sz="1000" i="1" dirty="0">
                <a:solidFill>
                  <a:prstClr val="black"/>
                </a:solidFill>
                <a:ea typeface="ＭＳ Ｐゴシック" pitchFamily="1" charset="-128"/>
              </a:rPr>
              <a:t>Test</a:t>
            </a:r>
          </a:p>
        </p:txBody>
      </p:sp>
      <p:sp>
        <p:nvSpPr>
          <p:cNvPr id="19" name="Rectangle 11"/>
          <p:cNvSpPr>
            <a:spLocks noChangeArrowheads="1"/>
          </p:cNvSpPr>
          <p:nvPr/>
        </p:nvSpPr>
        <p:spPr bwMode="auto">
          <a:xfrm>
            <a:off x="7362700" y="2344605"/>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fontAlgn="auto">
              <a:spcBef>
                <a:spcPts val="0"/>
              </a:spcBef>
              <a:spcAft>
                <a:spcPts val="0"/>
              </a:spcAft>
              <a:defRPr/>
            </a:pPr>
            <a:r>
              <a:rPr lang="en-US" sz="1000" i="1" dirty="0">
                <a:solidFill>
                  <a:prstClr val="black"/>
                </a:solidFill>
                <a:ea typeface="ＭＳ Ｐゴシック" pitchFamily="1" charset="-128"/>
              </a:rPr>
              <a:t>System</a:t>
            </a:r>
          </a:p>
          <a:p>
            <a:pPr algn="ctr" defTabSz="457200" fontAlgn="auto">
              <a:spcBef>
                <a:spcPts val="0"/>
              </a:spcBef>
              <a:spcAft>
                <a:spcPts val="0"/>
              </a:spcAft>
              <a:defRPr/>
            </a:pPr>
            <a:r>
              <a:rPr lang="en-US" sz="1000" i="1" dirty="0">
                <a:solidFill>
                  <a:prstClr val="black"/>
                </a:solidFill>
                <a:ea typeface="ＭＳ Ｐゴシック" pitchFamily="1" charset="-128"/>
              </a:rPr>
              <a:t>Test</a:t>
            </a:r>
          </a:p>
        </p:txBody>
      </p:sp>
      <p:sp>
        <p:nvSpPr>
          <p:cNvPr id="20" name="Rectangle 12"/>
          <p:cNvSpPr>
            <a:spLocks noChangeArrowheads="1"/>
          </p:cNvSpPr>
          <p:nvPr/>
        </p:nvSpPr>
        <p:spPr bwMode="auto">
          <a:xfrm>
            <a:off x="6812280" y="320675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fontAlgn="auto">
              <a:spcBef>
                <a:spcPts val="0"/>
              </a:spcBef>
              <a:spcAft>
                <a:spcPts val="0"/>
              </a:spcAft>
              <a:defRPr/>
            </a:pPr>
            <a:r>
              <a:rPr lang="en-US" sz="1000" i="1" dirty="0">
                <a:solidFill>
                  <a:prstClr val="black"/>
                </a:solidFill>
                <a:ea typeface="ＭＳ Ｐゴシック" pitchFamily="1" charset="-128"/>
              </a:rPr>
              <a:t>Integration </a:t>
            </a:r>
          </a:p>
          <a:p>
            <a:pPr algn="ctr" defTabSz="457200" fontAlgn="auto">
              <a:spcBef>
                <a:spcPts val="0"/>
              </a:spcBef>
              <a:spcAft>
                <a:spcPts val="0"/>
              </a:spcAft>
              <a:defRPr/>
            </a:pPr>
            <a:r>
              <a:rPr lang="en-US" sz="1000" i="1" dirty="0">
                <a:solidFill>
                  <a:prstClr val="black"/>
                </a:solidFill>
                <a:ea typeface="ＭＳ Ｐゴシック" pitchFamily="1" charset="-128"/>
              </a:rPr>
              <a:t>Test</a:t>
            </a:r>
          </a:p>
        </p:txBody>
      </p:sp>
      <p:sp>
        <p:nvSpPr>
          <p:cNvPr id="21" name="Rectangle 13"/>
          <p:cNvSpPr>
            <a:spLocks noChangeArrowheads="1"/>
          </p:cNvSpPr>
          <p:nvPr/>
        </p:nvSpPr>
        <p:spPr bwMode="auto">
          <a:xfrm>
            <a:off x="7853550" y="150343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fontAlgn="auto">
              <a:spcBef>
                <a:spcPts val="0"/>
              </a:spcBef>
              <a:spcAft>
                <a:spcPts val="0"/>
              </a:spcAft>
              <a:defRPr/>
            </a:pPr>
            <a:r>
              <a:rPr lang="en-US" sz="1000" i="1" dirty="0">
                <a:solidFill>
                  <a:prstClr val="black"/>
                </a:solidFill>
                <a:ea typeface="ＭＳ Ｐゴシック" pitchFamily="1" charset="-128"/>
              </a:rPr>
              <a:t>Acceptance </a:t>
            </a:r>
          </a:p>
          <a:p>
            <a:pPr algn="ctr" defTabSz="457200" fontAlgn="auto">
              <a:spcBef>
                <a:spcPts val="0"/>
              </a:spcBef>
              <a:spcAft>
                <a:spcPts val="0"/>
              </a:spcAft>
              <a:defRPr/>
            </a:pPr>
            <a:r>
              <a:rPr lang="en-US" sz="1000" i="1" dirty="0">
                <a:solidFill>
                  <a:prstClr val="black"/>
                </a:solidFill>
                <a:ea typeface="ＭＳ Ｐゴシック" pitchFamily="1" charset="-128"/>
              </a:rPr>
              <a:t>Test</a:t>
            </a:r>
          </a:p>
        </p:txBody>
      </p:sp>
      <p:sp>
        <p:nvSpPr>
          <p:cNvPr id="22" name="Rectangle 4"/>
          <p:cNvSpPr>
            <a:spLocks noChangeArrowheads="1"/>
          </p:cNvSpPr>
          <p:nvPr/>
        </p:nvSpPr>
        <p:spPr bwMode="auto">
          <a:xfrm flipH="1">
            <a:off x="109728" y="1332230"/>
            <a:ext cx="960120" cy="548641"/>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fontAlgn="auto">
              <a:spcBef>
                <a:spcPts val="0"/>
              </a:spcBef>
              <a:spcAft>
                <a:spcPts val="0"/>
              </a:spcAft>
              <a:defRPr/>
            </a:pPr>
            <a:r>
              <a:rPr lang="en-US" sz="1000" i="1" dirty="0">
                <a:solidFill>
                  <a:prstClr val="black"/>
                </a:solidFill>
                <a:ea typeface="ＭＳ Ｐゴシック" pitchFamily="1" charset="-128"/>
              </a:rPr>
              <a:t>Requirements</a:t>
            </a:r>
          </a:p>
          <a:p>
            <a:pPr algn="ctr" defTabSz="457200" fontAlgn="auto">
              <a:spcBef>
                <a:spcPts val="0"/>
              </a:spcBef>
              <a:spcAft>
                <a:spcPts val="0"/>
              </a:spcAft>
              <a:defRPr/>
            </a:pPr>
            <a:r>
              <a:rPr lang="en-US" sz="1000" i="1" dirty="0">
                <a:solidFill>
                  <a:prstClr val="black"/>
                </a:solidFill>
                <a:ea typeface="ＭＳ Ｐゴシック" pitchFamily="1" charset="-128"/>
              </a:rPr>
              <a:t>Engineering</a:t>
            </a:r>
          </a:p>
        </p:txBody>
      </p:sp>
      <p:sp>
        <p:nvSpPr>
          <p:cNvPr id="23" name="Line 32"/>
          <p:cNvSpPr>
            <a:spLocks noChangeShapeType="1"/>
          </p:cNvSpPr>
          <p:nvPr/>
        </p:nvSpPr>
        <p:spPr bwMode="auto">
          <a:xfrm flipV="1">
            <a:off x="4648200" y="1530350"/>
            <a:ext cx="3027363" cy="4495800"/>
          </a:xfrm>
          <a:prstGeom prst="line">
            <a:avLst/>
          </a:prstGeom>
          <a:noFill/>
          <a:ln w="28575">
            <a:solidFill>
              <a:schemeClr val="bg2"/>
            </a:solidFill>
            <a:prstDash val="sysDot"/>
            <a:round/>
            <a:headEnd/>
            <a:tailEnd type="triangle" w="med" len="med"/>
          </a:ln>
        </p:spPr>
        <p:txBody>
          <a:bodyPr/>
          <a:lstStyle/>
          <a:p>
            <a:pPr algn="ctr" defTabSz="457200" fontAlgn="auto">
              <a:spcBef>
                <a:spcPts val="0"/>
              </a:spcBef>
              <a:spcAft>
                <a:spcPts val="0"/>
              </a:spcAft>
              <a:defRPr/>
            </a:pPr>
            <a:endParaRPr lang="en-US" sz="1800" dirty="0">
              <a:solidFill>
                <a:prstClr val="black"/>
              </a:solidFill>
              <a:latin typeface="Calibri"/>
              <a:ea typeface="ＭＳ Ｐゴシック" pitchFamily="1" charset="-128"/>
            </a:endParaRPr>
          </a:p>
        </p:txBody>
      </p:sp>
      <p:sp>
        <p:nvSpPr>
          <p:cNvPr id="21542" name="TextBox 106"/>
          <p:cNvSpPr txBox="1">
            <a:spLocks noChangeArrowheads="1"/>
          </p:cNvSpPr>
          <p:nvPr/>
        </p:nvSpPr>
        <p:spPr bwMode="auto">
          <a:xfrm>
            <a:off x="7125669" y="1039813"/>
            <a:ext cx="1180131" cy="369332"/>
          </a:xfrm>
          <a:prstGeom prst="rect">
            <a:avLst/>
          </a:prstGeom>
          <a:noFill/>
          <a:ln w="9525">
            <a:noFill/>
            <a:miter lim="800000"/>
            <a:headEnd/>
            <a:tailEnd/>
          </a:ln>
        </p:spPr>
        <p:txBody>
          <a:bodyPr wrap="none">
            <a:spAutoFit/>
          </a:bodyPr>
          <a:lstStyle/>
          <a:p>
            <a:pPr algn="ctr" defTabSz="457200">
              <a:spcBef>
                <a:spcPct val="50000"/>
              </a:spcBef>
            </a:pPr>
            <a:r>
              <a:rPr lang="en-US" sz="1800" dirty="0" smtClean="0">
                <a:solidFill>
                  <a:srgbClr val="FF9999"/>
                </a:solidFill>
                <a:latin typeface="Calibri" pitchFamily="34" charset="0"/>
                <a:ea typeface="ＭＳ Ｐゴシック" pitchFamily="1" charset="-128"/>
              </a:rPr>
              <a:t>300-1000x</a:t>
            </a:r>
            <a:endParaRPr lang="en-US" sz="1800" dirty="0">
              <a:solidFill>
                <a:srgbClr val="FF9999"/>
              </a:solidFill>
              <a:latin typeface="Calibri" pitchFamily="34" charset="0"/>
              <a:ea typeface="ＭＳ Ｐゴシック" pitchFamily="1" charset="-128"/>
            </a:endParaRPr>
          </a:p>
        </p:txBody>
      </p:sp>
      <p:sp>
        <p:nvSpPr>
          <p:cNvPr id="21543" name="TextBox 117"/>
          <p:cNvSpPr txBox="1">
            <a:spLocks noChangeArrowheads="1"/>
          </p:cNvSpPr>
          <p:nvPr/>
        </p:nvSpPr>
        <p:spPr bwMode="auto">
          <a:xfrm>
            <a:off x="6898143" y="4654550"/>
            <a:ext cx="2270622" cy="307777"/>
          </a:xfrm>
          <a:prstGeom prst="rect">
            <a:avLst/>
          </a:prstGeom>
          <a:noFill/>
          <a:ln w="9525">
            <a:noFill/>
            <a:miter lim="800000"/>
            <a:headEnd/>
            <a:tailEnd/>
          </a:ln>
        </p:spPr>
        <p:txBody>
          <a:bodyPr wrap="none">
            <a:spAutoFit/>
          </a:bodyPr>
          <a:lstStyle/>
          <a:p>
            <a:pPr algn="r" defTabSz="457200">
              <a:spcBef>
                <a:spcPct val="50000"/>
              </a:spcBef>
            </a:pPr>
            <a:r>
              <a:rPr lang="en-US" sz="1400" i="1" dirty="0">
                <a:solidFill>
                  <a:srgbClr val="2D2D8A"/>
                </a:solidFill>
                <a:latin typeface="Calibri" pitchFamily="34" charset="0"/>
                <a:ea typeface="ＭＳ Ｐゴシック" pitchFamily="1" charset="-128"/>
              </a:rPr>
              <a:t>Where faults are introduced</a:t>
            </a:r>
          </a:p>
        </p:txBody>
      </p:sp>
      <p:sp>
        <p:nvSpPr>
          <p:cNvPr id="21544" name="TextBox 118"/>
          <p:cNvSpPr txBox="1">
            <a:spLocks noChangeArrowheads="1"/>
          </p:cNvSpPr>
          <p:nvPr/>
        </p:nvSpPr>
        <p:spPr bwMode="auto">
          <a:xfrm>
            <a:off x="6216650" y="4916488"/>
            <a:ext cx="2917825" cy="304800"/>
          </a:xfrm>
          <a:prstGeom prst="rect">
            <a:avLst/>
          </a:prstGeom>
          <a:noFill/>
          <a:ln w="9525">
            <a:noFill/>
            <a:miter lim="800000"/>
            <a:headEnd/>
            <a:tailEnd/>
          </a:ln>
        </p:spPr>
        <p:txBody>
          <a:bodyPr>
            <a:spAutoFit/>
          </a:bodyPr>
          <a:lstStyle/>
          <a:p>
            <a:pPr algn="r" defTabSz="457200">
              <a:spcBef>
                <a:spcPct val="50000"/>
              </a:spcBef>
            </a:pPr>
            <a:r>
              <a:rPr lang="en-US" sz="1400" i="1" dirty="0">
                <a:solidFill>
                  <a:srgbClr val="000000"/>
                </a:solidFill>
                <a:latin typeface="Calibri" pitchFamily="34" charset="0"/>
                <a:ea typeface="ＭＳ Ｐゴシック" pitchFamily="1" charset="-128"/>
              </a:rPr>
              <a:t>Where faults are found</a:t>
            </a:r>
          </a:p>
        </p:txBody>
      </p:sp>
      <p:sp>
        <p:nvSpPr>
          <p:cNvPr id="21545" name="TextBox 119"/>
          <p:cNvSpPr txBox="1">
            <a:spLocks noChangeArrowheads="1"/>
          </p:cNvSpPr>
          <p:nvPr/>
        </p:nvSpPr>
        <p:spPr bwMode="auto">
          <a:xfrm>
            <a:off x="5130165" y="5149849"/>
            <a:ext cx="4038600" cy="304800"/>
          </a:xfrm>
          <a:prstGeom prst="rect">
            <a:avLst/>
          </a:prstGeom>
          <a:noFill/>
          <a:ln w="9525">
            <a:noFill/>
            <a:miter lim="800000"/>
            <a:headEnd/>
            <a:tailEnd/>
          </a:ln>
        </p:spPr>
        <p:txBody>
          <a:bodyPr>
            <a:spAutoFit/>
          </a:bodyPr>
          <a:lstStyle/>
          <a:p>
            <a:pPr algn="r" defTabSz="457200">
              <a:spcBef>
                <a:spcPct val="50000"/>
              </a:spcBef>
            </a:pPr>
            <a:r>
              <a:rPr lang="en-US" sz="1400" i="1" dirty="0">
                <a:solidFill>
                  <a:srgbClr val="BD0303"/>
                </a:solidFill>
                <a:latin typeface="Calibri" pitchFamily="34" charset="0"/>
                <a:ea typeface="ＭＳ Ｐゴシック" pitchFamily="1" charset="-128"/>
              </a:rPr>
              <a:t>The estimated nominal cost for fault removal</a:t>
            </a:r>
          </a:p>
        </p:txBody>
      </p:sp>
      <p:sp>
        <p:nvSpPr>
          <p:cNvPr id="21546" name="AutoShape 61"/>
          <p:cNvSpPr>
            <a:spLocks noChangeArrowheads="1"/>
          </p:cNvSpPr>
          <p:nvPr/>
        </p:nvSpPr>
        <p:spPr bwMode="auto">
          <a:xfrm rot="10800000">
            <a:off x="1676400" y="1454150"/>
            <a:ext cx="5867400" cy="4495800"/>
          </a:xfrm>
          <a:prstGeom prst="triangle">
            <a:avLst>
              <a:gd name="adj" fmla="val 50000"/>
            </a:avLst>
          </a:prstGeom>
          <a:noFill/>
          <a:ln w="9525">
            <a:noFill/>
            <a:miter lim="800000"/>
            <a:headEnd/>
            <a:tailEnd/>
          </a:ln>
        </p:spPr>
        <p:txBody>
          <a:bodyPr wrap="none" anchor="ctr"/>
          <a:lstStyle/>
          <a:p>
            <a:pPr algn="ctr" defTabSz="457200">
              <a:spcBef>
                <a:spcPct val="50000"/>
              </a:spcBef>
            </a:pPr>
            <a:endParaRPr lang="en-US" sz="2000" i="1">
              <a:solidFill>
                <a:srgbClr val="000000"/>
              </a:solidFill>
              <a:latin typeface="Calibri" pitchFamily="34" charset="0"/>
              <a:ea typeface="ＭＳ Ｐゴシック" pitchFamily="1" charset="-128"/>
            </a:endParaRPr>
          </a:p>
        </p:txBody>
      </p:sp>
      <p:sp>
        <p:nvSpPr>
          <p:cNvPr id="30" name="Line 63"/>
          <p:cNvSpPr>
            <a:spLocks noChangeShapeType="1"/>
          </p:cNvSpPr>
          <p:nvPr/>
        </p:nvSpPr>
        <p:spPr bwMode="auto">
          <a:xfrm flipV="1">
            <a:off x="4572000" y="1530350"/>
            <a:ext cx="0" cy="3657600"/>
          </a:xfrm>
          <a:prstGeom prst="line">
            <a:avLst/>
          </a:prstGeom>
          <a:noFill/>
          <a:ln w="9525">
            <a:noFill/>
            <a:round/>
            <a:headEnd/>
            <a:tailEnd/>
          </a:ln>
        </p:spPr>
        <p:txBody>
          <a:bodyPr/>
          <a:lstStyle/>
          <a:p>
            <a:pPr algn="ctr" defTabSz="457200" fontAlgn="auto">
              <a:spcBef>
                <a:spcPts val="0"/>
              </a:spcBef>
              <a:spcAft>
                <a:spcPts val="0"/>
              </a:spcAft>
              <a:defRPr/>
            </a:pPr>
            <a:endParaRPr lang="en-US" sz="1800" dirty="0">
              <a:solidFill>
                <a:prstClr val="black"/>
              </a:solidFill>
              <a:latin typeface="Calibri"/>
              <a:ea typeface="ＭＳ Ｐゴシック" pitchFamily="1" charset="-128"/>
            </a:endParaRPr>
          </a:p>
        </p:txBody>
      </p:sp>
      <p:sp>
        <p:nvSpPr>
          <p:cNvPr id="21548" name="TextBox 68"/>
          <p:cNvSpPr txBox="1">
            <a:spLocks noChangeArrowheads="1"/>
          </p:cNvSpPr>
          <p:nvPr/>
        </p:nvSpPr>
        <p:spPr bwMode="auto">
          <a:xfrm>
            <a:off x="6438900" y="1016000"/>
            <a:ext cx="911225" cy="400050"/>
          </a:xfrm>
          <a:prstGeom prst="rect">
            <a:avLst/>
          </a:prstGeom>
          <a:noFill/>
          <a:ln w="9525">
            <a:noFill/>
            <a:miter lim="800000"/>
            <a:headEnd/>
            <a:tailEnd/>
          </a:ln>
        </p:spPr>
        <p:txBody>
          <a:bodyPr wrap="none">
            <a:spAutoFit/>
          </a:bodyPr>
          <a:lstStyle/>
          <a:p>
            <a:pPr algn="ctr" defTabSz="457200">
              <a:spcBef>
                <a:spcPct val="50000"/>
              </a:spcBef>
            </a:pPr>
            <a:r>
              <a:rPr lang="en-US" sz="1800">
                <a:solidFill>
                  <a:srgbClr val="FFFFFF"/>
                </a:solidFill>
                <a:latin typeface="Calibri" pitchFamily="34" charset="0"/>
                <a:ea typeface="ＭＳ Ｐゴシック" pitchFamily="1" charset="-128"/>
              </a:rPr>
              <a:t>20.5%</a:t>
            </a:r>
          </a:p>
        </p:txBody>
      </p:sp>
      <p:sp>
        <p:nvSpPr>
          <p:cNvPr id="21549" name="TextBox 98"/>
          <p:cNvSpPr txBox="1">
            <a:spLocks noChangeArrowheads="1"/>
          </p:cNvSpPr>
          <p:nvPr/>
        </p:nvSpPr>
        <p:spPr bwMode="auto">
          <a:xfrm>
            <a:off x="3811588" y="2655888"/>
            <a:ext cx="412750" cy="338137"/>
          </a:xfrm>
          <a:prstGeom prst="rect">
            <a:avLst/>
          </a:prstGeom>
          <a:noFill/>
          <a:ln w="9525">
            <a:noFill/>
            <a:miter lim="800000"/>
            <a:headEnd/>
            <a:tailEnd/>
          </a:ln>
        </p:spPr>
        <p:txBody>
          <a:bodyPr wrap="none">
            <a:spAutoFit/>
          </a:bodyPr>
          <a:lstStyle/>
          <a:p>
            <a:pPr algn="ctr" defTabSz="457200">
              <a:spcBef>
                <a:spcPct val="50000"/>
              </a:spcBef>
            </a:pPr>
            <a:r>
              <a:rPr lang="en-US" sz="1800">
                <a:solidFill>
                  <a:srgbClr val="BD0303"/>
                </a:solidFill>
                <a:latin typeface="Calibri" pitchFamily="34" charset="0"/>
                <a:ea typeface="ＭＳ Ｐゴシック" pitchFamily="1" charset="-128"/>
              </a:rPr>
              <a:t>1x</a:t>
            </a:r>
          </a:p>
        </p:txBody>
      </p:sp>
      <p:sp>
        <p:nvSpPr>
          <p:cNvPr id="21550" name="TextBox 70"/>
          <p:cNvSpPr txBox="1">
            <a:spLocks noChangeArrowheads="1"/>
          </p:cNvSpPr>
          <p:nvPr/>
        </p:nvSpPr>
        <p:spPr bwMode="auto">
          <a:xfrm>
            <a:off x="4360863" y="4470400"/>
            <a:ext cx="1111250" cy="336550"/>
          </a:xfrm>
          <a:prstGeom prst="rect">
            <a:avLst/>
          </a:prstGeom>
          <a:noFill/>
          <a:ln w="9525">
            <a:noFill/>
            <a:miter lim="800000"/>
            <a:headEnd/>
            <a:tailEnd/>
          </a:ln>
        </p:spPr>
        <p:txBody>
          <a:bodyPr wrap="none">
            <a:spAutoFit/>
          </a:bodyPr>
          <a:lstStyle/>
          <a:p>
            <a:pPr algn="ctr" defTabSz="457200">
              <a:spcBef>
                <a:spcPct val="50000"/>
              </a:spcBef>
            </a:pPr>
            <a:r>
              <a:rPr lang="en-US" sz="1800">
                <a:solidFill>
                  <a:srgbClr val="2D2D8A"/>
                </a:solidFill>
                <a:latin typeface="Calibri" pitchFamily="34" charset="0"/>
                <a:ea typeface="ＭＳ Ｐゴシック" pitchFamily="1" charset="-128"/>
              </a:rPr>
              <a:t>20%, </a:t>
            </a:r>
            <a:r>
              <a:rPr lang="en-US" sz="1800">
                <a:solidFill>
                  <a:srgbClr val="000000"/>
                </a:solidFill>
                <a:latin typeface="Calibri" pitchFamily="34" charset="0"/>
                <a:ea typeface="ＭＳ Ｐゴシック" pitchFamily="1" charset="-128"/>
              </a:rPr>
              <a:t>16%</a:t>
            </a:r>
          </a:p>
        </p:txBody>
      </p:sp>
      <p:sp>
        <p:nvSpPr>
          <p:cNvPr id="21551" name="TextBox 71"/>
          <p:cNvSpPr txBox="1">
            <a:spLocks noChangeArrowheads="1"/>
          </p:cNvSpPr>
          <p:nvPr/>
        </p:nvSpPr>
        <p:spPr bwMode="auto">
          <a:xfrm>
            <a:off x="4876800" y="2794000"/>
            <a:ext cx="1281113" cy="336550"/>
          </a:xfrm>
          <a:prstGeom prst="rect">
            <a:avLst/>
          </a:prstGeom>
          <a:noFill/>
          <a:ln w="9525">
            <a:noFill/>
            <a:miter lim="800000"/>
            <a:headEnd/>
            <a:tailEnd/>
          </a:ln>
        </p:spPr>
        <p:txBody>
          <a:bodyPr wrap="none">
            <a:spAutoFit/>
          </a:bodyPr>
          <a:lstStyle/>
          <a:p>
            <a:pPr algn="ctr" defTabSz="457200">
              <a:spcBef>
                <a:spcPct val="50000"/>
              </a:spcBef>
            </a:pPr>
            <a:r>
              <a:rPr lang="en-US" sz="1800">
                <a:solidFill>
                  <a:srgbClr val="2D2D8A"/>
                </a:solidFill>
                <a:latin typeface="Calibri" pitchFamily="34" charset="0"/>
                <a:ea typeface="ＭＳ Ｐゴシック" pitchFamily="1" charset="-128"/>
              </a:rPr>
              <a:t>10%, </a:t>
            </a:r>
            <a:r>
              <a:rPr lang="en-US" sz="1800">
                <a:solidFill>
                  <a:srgbClr val="000000"/>
                </a:solidFill>
                <a:latin typeface="Calibri" pitchFamily="34" charset="0"/>
                <a:ea typeface="ＭＳ Ｐゴシック" pitchFamily="1" charset="-128"/>
              </a:rPr>
              <a:t>50.5%</a:t>
            </a:r>
          </a:p>
        </p:txBody>
      </p:sp>
      <p:sp>
        <p:nvSpPr>
          <p:cNvPr id="21552" name="TextBox 97"/>
          <p:cNvSpPr txBox="1">
            <a:spLocks noChangeArrowheads="1"/>
          </p:cNvSpPr>
          <p:nvPr/>
        </p:nvSpPr>
        <p:spPr bwMode="auto">
          <a:xfrm>
            <a:off x="5811838" y="1651000"/>
            <a:ext cx="1066800" cy="400050"/>
          </a:xfrm>
          <a:prstGeom prst="rect">
            <a:avLst/>
          </a:prstGeom>
          <a:noFill/>
          <a:ln w="9525">
            <a:noFill/>
            <a:miter lim="800000"/>
            <a:headEnd/>
            <a:tailEnd/>
          </a:ln>
        </p:spPr>
        <p:txBody>
          <a:bodyPr wrap="none">
            <a:spAutoFit/>
          </a:bodyPr>
          <a:lstStyle/>
          <a:p>
            <a:pPr algn="ctr" defTabSz="457200">
              <a:spcBef>
                <a:spcPct val="50000"/>
              </a:spcBef>
            </a:pPr>
            <a:r>
              <a:rPr lang="en-US" sz="1800">
                <a:solidFill>
                  <a:srgbClr val="2FA7D6"/>
                </a:solidFill>
                <a:ea typeface="ＭＳ Ｐゴシック" pitchFamily="1" charset="-128"/>
              </a:rPr>
              <a:t>0%, </a:t>
            </a:r>
            <a:r>
              <a:rPr lang="en-US" sz="1800">
                <a:solidFill>
                  <a:srgbClr val="FFFFFF"/>
                </a:solidFill>
                <a:ea typeface="ＭＳ Ｐゴシック" pitchFamily="1" charset="-128"/>
              </a:rPr>
              <a:t>9%</a:t>
            </a:r>
          </a:p>
        </p:txBody>
      </p:sp>
      <p:sp>
        <p:nvSpPr>
          <p:cNvPr id="21553" name="TextBox 105"/>
          <p:cNvSpPr txBox="1">
            <a:spLocks noChangeArrowheads="1"/>
          </p:cNvSpPr>
          <p:nvPr/>
        </p:nvSpPr>
        <p:spPr bwMode="auto">
          <a:xfrm>
            <a:off x="6719888" y="1682750"/>
            <a:ext cx="523875" cy="369888"/>
          </a:xfrm>
          <a:prstGeom prst="rect">
            <a:avLst/>
          </a:prstGeom>
          <a:noFill/>
          <a:ln w="9525">
            <a:noFill/>
            <a:miter lim="800000"/>
            <a:headEnd/>
            <a:tailEnd/>
          </a:ln>
        </p:spPr>
        <p:txBody>
          <a:bodyPr wrap="none">
            <a:spAutoFit/>
          </a:bodyPr>
          <a:lstStyle/>
          <a:p>
            <a:pPr algn="ctr" defTabSz="457200">
              <a:spcBef>
                <a:spcPct val="50000"/>
              </a:spcBef>
            </a:pPr>
            <a:r>
              <a:rPr lang="en-US" sz="1800" dirty="0" smtClean="0">
                <a:solidFill>
                  <a:srgbClr val="FF9999"/>
                </a:solidFill>
                <a:latin typeface="Calibri" pitchFamily="34" charset="0"/>
                <a:ea typeface="ＭＳ Ｐゴシック" pitchFamily="1" charset="-128"/>
              </a:rPr>
              <a:t>80x</a:t>
            </a:r>
            <a:endParaRPr lang="en-US" sz="1800" dirty="0">
              <a:solidFill>
                <a:srgbClr val="FF9999"/>
              </a:solidFill>
              <a:latin typeface="Calibri" pitchFamily="34" charset="0"/>
              <a:ea typeface="ＭＳ Ｐゴシック" pitchFamily="1" charset="-128"/>
            </a:endParaRPr>
          </a:p>
        </p:txBody>
      </p:sp>
      <p:sp>
        <p:nvSpPr>
          <p:cNvPr id="21554" name="TextBox 68"/>
          <p:cNvSpPr txBox="1">
            <a:spLocks noChangeArrowheads="1"/>
          </p:cNvSpPr>
          <p:nvPr/>
        </p:nvSpPr>
        <p:spPr bwMode="auto">
          <a:xfrm>
            <a:off x="2728913" y="2673350"/>
            <a:ext cx="1168400" cy="336550"/>
          </a:xfrm>
          <a:prstGeom prst="rect">
            <a:avLst/>
          </a:prstGeom>
          <a:noFill/>
          <a:ln w="9525">
            <a:noFill/>
            <a:miter lim="800000"/>
            <a:headEnd/>
            <a:tailEnd/>
          </a:ln>
        </p:spPr>
        <p:txBody>
          <a:bodyPr wrap="none">
            <a:spAutoFit/>
          </a:bodyPr>
          <a:lstStyle/>
          <a:p>
            <a:pPr algn="ctr" defTabSz="457200">
              <a:spcBef>
                <a:spcPct val="50000"/>
              </a:spcBef>
            </a:pPr>
            <a:r>
              <a:rPr lang="en-US" sz="1800">
                <a:solidFill>
                  <a:srgbClr val="2D2D8A"/>
                </a:solidFill>
                <a:latin typeface="Calibri" pitchFamily="34" charset="0"/>
                <a:ea typeface="ＭＳ Ｐゴシック" pitchFamily="1" charset="-128"/>
              </a:rPr>
              <a:t>70%, </a:t>
            </a:r>
            <a:r>
              <a:rPr lang="en-US" sz="1800">
                <a:solidFill>
                  <a:srgbClr val="000000"/>
                </a:solidFill>
                <a:latin typeface="Calibri" pitchFamily="34" charset="0"/>
                <a:ea typeface="ＭＳ Ｐゴシック" pitchFamily="1" charset="-128"/>
              </a:rPr>
              <a:t>3.5%</a:t>
            </a:r>
          </a:p>
        </p:txBody>
      </p:sp>
      <p:sp>
        <p:nvSpPr>
          <p:cNvPr id="21555" name="TextBox 100"/>
          <p:cNvSpPr txBox="1">
            <a:spLocks noChangeArrowheads="1"/>
          </p:cNvSpPr>
          <p:nvPr/>
        </p:nvSpPr>
        <p:spPr bwMode="auto">
          <a:xfrm>
            <a:off x="6053617" y="2803525"/>
            <a:ext cx="524504" cy="369332"/>
          </a:xfrm>
          <a:prstGeom prst="rect">
            <a:avLst/>
          </a:prstGeom>
          <a:noFill/>
          <a:ln w="9525">
            <a:noFill/>
            <a:miter lim="800000"/>
            <a:headEnd/>
            <a:tailEnd/>
          </a:ln>
        </p:spPr>
        <p:txBody>
          <a:bodyPr wrap="none">
            <a:spAutoFit/>
          </a:bodyPr>
          <a:lstStyle/>
          <a:p>
            <a:pPr algn="ctr" defTabSz="457200">
              <a:spcBef>
                <a:spcPct val="50000"/>
              </a:spcBef>
            </a:pPr>
            <a:r>
              <a:rPr lang="en-US" sz="1800" dirty="0" smtClean="0">
                <a:solidFill>
                  <a:srgbClr val="BD0303"/>
                </a:solidFill>
                <a:latin typeface="Calibri" pitchFamily="34" charset="0"/>
                <a:ea typeface="ＭＳ Ｐゴシック" pitchFamily="1" charset="-128"/>
              </a:rPr>
              <a:t>20x</a:t>
            </a:r>
            <a:endParaRPr lang="en-US" sz="1800" dirty="0">
              <a:solidFill>
                <a:srgbClr val="BD0303"/>
              </a:solidFill>
              <a:latin typeface="Calibri" pitchFamily="34" charset="0"/>
              <a:ea typeface="ＭＳ Ｐゴシック" pitchFamily="1" charset="-128"/>
            </a:endParaRPr>
          </a:p>
        </p:txBody>
      </p:sp>
      <p:sp>
        <p:nvSpPr>
          <p:cNvPr id="39" name="Oval 37"/>
          <p:cNvSpPr>
            <a:spLocks noChangeArrowheads="1"/>
          </p:cNvSpPr>
          <p:nvPr/>
        </p:nvSpPr>
        <p:spPr bwMode="auto">
          <a:xfrm>
            <a:off x="4810125" y="2647950"/>
            <a:ext cx="1816100" cy="581025"/>
          </a:xfrm>
          <a:prstGeom prst="ellipse">
            <a:avLst/>
          </a:prstGeom>
          <a:noFill/>
          <a:ln w="28575" algn="ctr">
            <a:solidFill>
              <a:srgbClr val="33CC33"/>
            </a:solidFill>
            <a:round/>
            <a:headEnd/>
            <a:tailEnd/>
          </a:ln>
        </p:spPr>
        <p:txBody>
          <a:bodyPr anchor="ctr"/>
          <a:lstStyle/>
          <a:p>
            <a:pPr algn="ctr" defTabSz="457200" fontAlgn="auto">
              <a:spcBef>
                <a:spcPts val="0"/>
              </a:spcBef>
              <a:spcAft>
                <a:spcPts val="0"/>
              </a:spcAft>
              <a:defRPr/>
            </a:pPr>
            <a:endParaRPr lang="en-US" sz="1800" dirty="0">
              <a:solidFill>
                <a:prstClr val="black"/>
              </a:solidFill>
              <a:latin typeface="Calibri"/>
              <a:ea typeface="ＭＳ Ｐゴシック" pitchFamily="1" charset="-128"/>
            </a:endParaRPr>
          </a:p>
        </p:txBody>
      </p:sp>
      <p:sp>
        <p:nvSpPr>
          <p:cNvPr id="40" name="Oval 38"/>
          <p:cNvSpPr>
            <a:spLocks noChangeArrowheads="1"/>
          </p:cNvSpPr>
          <p:nvPr/>
        </p:nvSpPr>
        <p:spPr bwMode="auto">
          <a:xfrm>
            <a:off x="5867400" y="1614488"/>
            <a:ext cx="1376363" cy="534987"/>
          </a:xfrm>
          <a:prstGeom prst="ellipse">
            <a:avLst/>
          </a:prstGeom>
          <a:noFill/>
          <a:ln w="28575" algn="ctr">
            <a:solidFill>
              <a:srgbClr val="33CC33"/>
            </a:solidFill>
            <a:round/>
            <a:headEnd/>
            <a:tailEnd/>
          </a:ln>
        </p:spPr>
        <p:txBody>
          <a:bodyPr anchor="ctr"/>
          <a:lstStyle/>
          <a:p>
            <a:pPr algn="ctr" defTabSz="457200" fontAlgn="auto">
              <a:spcBef>
                <a:spcPts val="0"/>
              </a:spcBef>
              <a:spcAft>
                <a:spcPts val="0"/>
              </a:spcAft>
              <a:defRPr/>
            </a:pPr>
            <a:endParaRPr lang="en-US" sz="1800" dirty="0">
              <a:solidFill>
                <a:prstClr val="black"/>
              </a:solidFill>
              <a:latin typeface="Calibri"/>
              <a:ea typeface="ＭＳ Ｐゴシック" pitchFamily="1" charset="-128"/>
            </a:endParaRPr>
          </a:p>
        </p:txBody>
      </p:sp>
      <p:sp>
        <p:nvSpPr>
          <p:cNvPr id="44" name="TextBox 116"/>
          <p:cNvSpPr txBox="1">
            <a:spLocks noChangeArrowheads="1"/>
          </p:cNvSpPr>
          <p:nvPr/>
        </p:nvSpPr>
        <p:spPr bwMode="auto">
          <a:xfrm>
            <a:off x="0" y="5535612"/>
            <a:ext cx="3917950" cy="922338"/>
          </a:xfrm>
          <a:prstGeom prst="rect">
            <a:avLst/>
          </a:prstGeom>
          <a:noFill/>
          <a:ln w="9525">
            <a:noFill/>
            <a:miter lim="800000"/>
            <a:headEnd/>
            <a:tailEnd/>
          </a:ln>
        </p:spPr>
        <p:txBody>
          <a:bodyPr>
            <a:spAutoFit/>
          </a:bodyPr>
          <a:lstStyle/>
          <a:p>
            <a:pPr algn="ctr" defTabSz="457200">
              <a:spcBef>
                <a:spcPct val="50000"/>
              </a:spcBef>
              <a:defRPr/>
            </a:pPr>
            <a:r>
              <a:rPr lang="en-US" sz="900" u="sng" dirty="0">
                <a:solidFill>
                  <a:srgbClr val="000000"/>
                </a:solidFill>
                <a:latin typeface="Arial"/>
                <a:ea typeface="ＭＳ Ｐゴシック" pitchFamily="1" charset="-128"/>
              </a:rPr>
              <a:t>Sources</a:t>
            </a:r>
            <a:r>
              <a:rPr lang="en-US" sz="900" dirty="0">
                <a:solidFill>
                  <a:srgbClr val="000000"/>
                </a:solidFill>
                <a:latin typeface="Arial"/>
                <a:ea typeface="ＭＳ Ｐゴシック" pitchFamily="1" charset="-128"/>
              </a:rPr>
              <a:t>: </a:t>
            </a:r>
          </a:p>
          <a:p>
            <a:pPr algn="ctr" defTabSz="457200">
              <a:spcBef>
                <a:spcPct val="50000"/>
              </a:spcBef>
              <a:defRPr/>
            </a:pPr>
            <a:r>
              <a:rPr lang="en-US" sz="900" dirty="0">
                <a:solidFill>
                  <a:srgbClr val="000000"/>
                </a:solidFill>
                <a:latin typeface="Arial"/>
                <a:ea typeface="ＭＳ Ｐゴシック" pitchFamily="1" charset="-128"/>
              </a:rPr>
              <a:t>NIST Planning report 02-3, </a:t>
            </a:r>
            <a:r>
              <a:rPr lang="en-US" sz="900" i="1" dirty="0">
                <a:solidFill>
                  <a:srgbClr val="000000"/>
                </a:solidFill>
                <a:latin typeface="Arial"/>
                <a:ea typeface="ＭＳ Ｐゴシック" pitchFamily="1" charset="-128"/>
              </a:rPr>
              <a:t>The Economic Impacts of Inadequate Infrastructure for Software Testing,</a:t>
            </a:r>
            <a:r>
              <a:rPr lang="en-US" sz="900" dirty="0">
                <a:solidFill>
                  <a:srgbClr val="000000"/>
                </a:solidFill>
                <a:latin typeface="Arial"/>
                <a:ea typeface="ＭＳ Ｐゴシック" pitchFamily="1" charset="-128"/>
              </a:rPr>
              <a:t> May 2002.</a:t>
            </a:r>
          </a:p>
          <a:p>
            <a:pPr algn="ctr" defTabSz="457200">
              <a:spcBef>
                <a:spcPct val="50000"/>
              </a:spcBef>
              <a:defRPr/>
            </a:pPr>
            <a:r>
              <a:rPr lang="en-US" sz="900" dirty="0">
                <a:solidFill>
                  <a:srgbClr val="000000"/>
                </a:solidFill>
                <a:latin typeface="Arial"/>
                <a:ea typeface="ＭＳ Ｐゴシック" pitchFamily="1" charset="-128"/>
              </a:rPr>
              <a:t>D. </a:t>
            </a:r>
            <a:r>
              <a:rPr lang="en-US" sz="900" dirty="0" err="1">
                <a:solidFill>
                  <a:srgbClr val="000000"/>
                </a:solidFill>
                <a:latin typeface="Arial"/>
                <a:ea typeface="ＭＳ Ｐゴシック" pitchFamily="1" charset="-128"/>
              </a:rPr>
              <a:t>Galin</a:t>
            </a:r>
            <a:r>
              <a:rPr lang="en-US" sz="900" dirty="0">
                <a:solidFill>
                  <a:srgbClr val="000000"/>
                </a:solidFill>
                <a:latin typeface="Arial"/>
                <a:ea typeface="ＭＳ Ｐゴシック" pitchFamily="1" charset="-128"/>
              </a:rPr>
              <a:t>, </a:t>
            </a:r>
            <a:r>
              <a:rPr lang="en-US" sz="900" i="1" dirty="0">
                <a:solidFill>
                  <a:srgbClr val="000000"/>
                </a:solidFill>
                <a:latin typeface="Arial"/>
                <a:ea typeface="ＭＳ Ｐゴシック" pitchFamily="1" charset="-128"/>
              </a:rPr>
              <a:t>Software Quality Assurance: From Theory to Implementation</a:t>
            </a:r>
            <a:r>
              <a:rPr lang="en-US" sz="900" dirty="0">
                <a:solidFill>
                  <a:srgbClr val="000000"/>
                </a:solidFill>
                <a:latin typeface="Arial"/>
                <a:ea typeface="ＭＳ Ｐゴシック" pitchFamily="1" charset="-128"/>
              </a:rPr>
              <a:t>, Pearson/Addison-Wesley (2004) </a:t>
            </a:r>
            <a:br>
              <a:rPr lang="en-US" sz="900" dirty="0">
                <a:solidFill>
                  <a:srgbClr val="000000"/>
                </a:solidFill>
                <a:latin typeface="Arial"/>
                <a:ea typeface="ＭＳ Ｐゴシック" pitchFamily="1" charset="-128"/>
              </a:rPr>
            </a:br>
            <a:r>
              <a:rPr lang="en-US" sz="900" dirty="0">
                <a:solidFill>
                  <a:srgbClr val="000000"/>
                </a:solidFill>
                <a:latin typeface="Arial"/>
                <a:ea typeface="ＭＳ Ｐゴシック" pitchFamily="1" charset="-128"/>
              </a:rPr>
              <a:t>B.W. Boehm, </a:t>
            </a:r>
            <a:r>
              <a:rPr lang="en-US" sz="900" i="1" dirty="0">
                <a:solidFill>
                  <a:srgbClr val="000000"/>
                </a:solidFill>
                <a:latin typeface="Arial"/>
                <a:ea typeface="ＭＳ Ｐゴシック" pitchFamily="1" charset="-128"/>
              </a:rPr>
              <a:t>Software Engineering Economics</a:t>
            </a:r>
            <a:r>
              <a:rPr lang="en-US" sz="900" dirty="0">
                <a:solidFill>
                  <a:srgbClr val="000000"/>
                </a:solidFill>
                <a:latin typeface="Arial"/>
                <a:ea typeface="ＭＳ Ｐゴシック" pitchFamily="1" charset="-128"/>
              </a:rPr>
              <a:t>, Prentice Hall (1981)</a:t>
            </a:r>
            <a:endParaRPr lang="en-US" sz="900" dirty="0">
              <a:solidFill>
                <a:srgbClr val="000000"/>
              </a:solidFill>
              <a:latin typeface="Calibri" pitchFamily="34" charset="0"/>
              <a:ea typeface="ＭＳ Ｐゴシック" pitchFamily="1" charset="-128"/>
            </a:endParaRPr>
          </a:p>
        </p:txBody>
      </p:sp>
      <p:sp>
        <p:nvSpPr>
          <p:cNvPr id="45" name="Oval 38"/>
          <p:cNvSpPr>
            <a:spLocks noChangeArrowheads="1"/>
          </p:cNvSpPr>
          <p:nvPr/>
        </p:nvSpPr>
        <p:spPr bwMode="auto">
          <a:xfrm>
            <a:off x="6477000" y="938213"/>
            <a:ext cx="1742592" cy="557212"/>
          </a:xfrm>
          <a:prstGeom prst="ellipse">
            <a:avLst/>
          </a:prstGeom>
          <a:noFill/>
          <a:ln w="28575" algn="ctr">
            <a:solidFill>
              <a:srgbClr val="33CC33"/>
            </a:solidFill>
            <a:round/>
            <a:headEnd/>
            <a:tailEnd/>
          </a:ln>
        </p:spPr>
        <p:txBody>
          <a:bodyPr anchor="ctr"/>
          <a:lstStyle/>
          <a:p>
            <a:pPr algn="ctr" defTabSz="457200" fontAlgn="auto">
              <a:spcBef>
                <a:spcPts val="0"/>
              </a:spcBef>
              <a:spcAft>
                <a:spcPts val="0"/>
              </a:spcAft>
              <a:defRPr/>
            </a:pPr>
            <a:endParaRPr lang="en-US" sz="1800">
              <a:solidFill>
                <a:prstClr val="black"/>
              </a:solidFill>
              <a:latin typeface="Calibri"/>
              <a:ea typeface="ＭＳ Ｐゴシック" pitchFamily="1" charset="-128"/>
            </a:endParaRPr>
          </a:p>
        </p:txBody>
      </p:sp>
      <p:sp>
        <p:nvSpPr>
          <p:cNvPr id="46" name="Oval 37"/>
          <p:cNvSpPr>
            <a:spLocks noChangeArrowheads="1"/>
          </p:cNvSpPr>
          <p:nvPr/>
        </p:nvSpPr>
        <p:spPr bwMode="auto">
          <a:xfrm>
            <a:off x="2667000" y="2552700"/>
            <a:ext cx="1608138" cy="546100"/>
          </a:xfrm>
          <a:prstGeom prst="ellipse">
            <a:avLst/>
          </a:prstGeom>
          <a:noFill/>
          <a:ln w="28575" algn="ctr">
            <a:solidFill>
              <a:srgbClr val="C00000"/>
            </a:solidFill>
            <a:round/>
            <a:headEnd/>
            <a:tailEnd/>
          </a:ln>
        </p:spPr>
        <p:txBody>
          <a:bodyPr anchor="ctr"/>
          <a:lstStyle/>
          <a:p>
            <a:pPr algn="ctr" defTabSz="457200" fontAlgn="auto">
              <a:spcBef>
                <a:spcPts val="0"/>
              </a:spcBef>
              <a:spcAft>
                <a:spcPts val="0"/>
              </a:spcAft>
              <a:defRPr/>
            </a:pPr>
            <a:endParaRPr lang="en-US" sz="1800">
              <a:solidFill>
                <a:prstClr val="black"/>
              </a:solidFill>
              <a:latin typeface="Calibri"/>
              <a:ea typeface="ＭＳ Ｐゴシック" pitchFamily="1" charset="-128"/>
            </a:endParaRPr>
          </a:p>
        </p:txBody>
      </p:sp>
      <p:sp>
        <p:nvSpPr>
          <p:cNvPr id="21562" name="Rounded Rectangle 29"/>
          <p:cNvSpPr>
            <a:spLocks noChangeArrowheads="1"/>
          </p:cNvSpPr>
          <p:nvPr/>
        </p:nvSpPr>
        <p:spPr bwMode="auto">
          <a:xfrm>
            <a:off x="1069848" y="1670050"/>
            <a:ext cx="2511552" cy="578882"/>
          </a:xfrm>
          <a:prstGeom prst="wedgeRoundRectCallout">
            <a:avLst>
              <a:gd name="adj1" fmla="val 31724"/>
              <a:gd name="adj2" fmla="val 127988"/>
              <a:gd name="adj3" fmla="val 16667"/>
            </a:avLst>
          </a:prstGeom>
          <a:solidFill>
            <a:srgbClr val="FF9999"/>
          </a:solidFill>
          <a:ln w="6350" algn="ctr">
            <a:noFill/>
            <a:round/>
            <a:headEnd/>
            <a:tailEnd/>
          </a:ln>
        </p:spPr>
        <p:txBody>
          <a:bodyPr wrap="square" anchor="ctr">
            <a:spAutoFit/>
          </a:bodyPr>
          <a:lstStyle/>
          <a:p>
            <a:pPr algn="ctr">
              <a:spcBef>
                <a:spcPct val="50000"/>
              </a:spcBef>
            </a:pPr>
            <a:r>
              <a:rPr lang="en-US" sz="1400" i="1" dirty="0" smtClean="0">
                <a:solidFill>
                  <a:srgbClr val="000000"/>
                </a:solidFill>
                <a:ea typeface="ＭＳ Ｐゴシック" pitchFamily="1" charset="-128"/>
                <a:cs typeface="Arial" pitchFamily="34" charset="0"/>
              </a:rPr>
              <a:t>70% Requirements </a:t>
            </a:r>
            <a:r>
              <a:rPr lang="en-US" sz="1400" i="1" dirty="0">
                <a:solidFill>
                  <a:srgbClr val="000000"/>
                </a:solidFill>
                <a:ea typeface="ＭＳ Ｐゴシック" pitchFamily="1" charset="-128"/>
                <a:cs typeface="Arial" pitchFamily="34" charset="0"/>
              </a:rPr>
              <a:t>&amp; system </a:t>
            </a:r>
            <a:r>
              <a:rPr lang="en-US" sz="1400" i="1" dirty="0" smtClean="0">
                <a:solidFill>
                  <a:srgbClr val="000000"/>
                </a:solidFill>
                <a:ea typeface="ＭＳ Ｐゴシック" pitchFamily="1" charset="-128"/>
                <a:cs typeface="Arial" pitchFamily="34" charset="0"/>
              </a:rPr>
              <a:t>interaction errors</a:t>
            </a:r>
            <a:endParaRPr lang="en-US" sz="1400" dirty="0">
              <a:solidFill>
                <a:srgbClr val="000000"/>
              </a:solidFill>
              <a:ea typeface="ＭＳ Ｐゴシック" pitchFamily="1" charset="-128"/>
              <a:cs typeface="Arial" pitchFamily="34" charset="0"/>
            </a:endParaRPr>
          </a:p>
        </p:txBody>
      </p:sp>
      <p:sp>
        <p:nvSpPr>
          <p:cNvPr id="21563" name="Rounded Rectangle 29"/>
          <p:cNvSpPr>
            <a:spLocks noChangeArrowheads="1"/>
          </p:cNvSpPr>
          <p:nvPr/>
        </p:nvSpPr>
        <p:spPr bwMode="auto">
          <a:xfrm>
            <a:off x="3733800" y="1911350"/>
            <a:ext cx="2209800" cy="579438"/>
          </a:xfrm>
          <a:prstGeom prst="wedgeRoundRectCallout">
            <a:avLst>
              <a:gd name="adj1" fmla="val 62866"/>
              <a:gd name="adj2" fmla="val -30157"/>
              <a:gd name="adj3" fmla="val 16667"/>
            </a:avLst>
          </a:prstGeom>
          <a:solidFill>
            <a:srgbClr val="FF9999"/>
          </a:solidFill>
          <a:ln w="6350" algn="ctr">
            <a:noFill/>
            <a:round/>
            <a:headEnd/>
            <a:tailEnd/>
          </a:ln>
        </p:spPr>
        <p:txBody>
          <a:bodyPr anchor="ctr">
            <a:spAutoFit/>
          </a:bodyPr>
          <a:lstStyle/>
          <a:p>
            <a:pPr algn="ctr">
              <a:spcBef>
                <a:spcPct val="50000"/>
              </a:spcBef>
            </a:pPr>
            <a:r>
              <a:rPr lang="en-US" sz="1400" i="1">
                <a:solidFill>
                  <a:srgbClr val="000000"/>
                </a:solidFill>
                <a:ea typeface="ＭＳ Ｐゴシック" pitchFamily="1" charset="-128"/>
                <a:cs typeface="Arial" pitchFamily="34" charset="0"/>
              </a:rPr>
              <a:t>80% late error discovery at high repair cost</a:t>
            </a:r>
            <a:endParaRPr lang="en-US" sz="1400">
              <a:solidFill>
                <a:srgbClr val="000000"/>
              </a:solidFill>
              <a:ea typeface="ＭＳ Ｐゴシック" pitchFamily="1" charset="-128"/>
              <a:cs typeface="Arial" pitchFamily="34" charset="0"/>
            </a:endParaRPr>
          </a:p>
        </p:txBody>
      </p:sp>
      <p:sp>
        <p:nvSpPr>
          <p:cNvPr id="21564" name="Rounded Rectangle 29"/>
          <p:cNvSpPr>
            <a:spLocks noChangeArrowheads="1"/>
          </p:cNvSpPr>
          <p:nvPr/>
        </p:nvSpPr>
        <p:spPr bwMode="auto">
          <a:xfrm>
            <a:off x="3733800" y="1911350"/>
            <a:ext cx="2209800" cy="579438"/>
          </a:xfrm>
          <a:prstGeom prst="wedgeRoundRectCallout">
            <a:avLst>
              <a:gd name="adj1" fmla="val 40833"/>
              <a:gd name="adj2" fmla="val 103185"/>
              <a:gd name="adj3" fmla="val 16667"/>
            </a:avLst>
          </a:prstGeom>
          <a:solidFill>
            <a:srgbClr val="FF9999"/>
          </a:solidFill>
          <a:ln w="6350" algn="ctr">
            <a:noFill/>
            <a:round/>
            <a:headEnd/>
            <a:tailEnd/>
          </a:ln>
        </p:spPr>
        <p:txBody>
          <a:bodyPr anchor="ctr">
            <a:spAutoFit/>
          </a:bodyPr>
          <a:lstStyle/>
          <a:p>
            <a:pPr algn="ctr">
              <a:spcBef>
                <a:spcPct val="50000"/>
              </a:spcBef>
            </a:pPr>
            <a:r>
              <a:rPr lang="en-US" sz="1400" i="1">
                <a:solidFill>
                  <a:srgbClr val="000000"/>
                </a:solidFill>
                <a:ea typeface="ＭＳ Ｐゴシック" pitchFamily="1" charset="-128"/>
                <a:cs typeface="Arial" pitchFamily="34" charset="0"/>
              </a:rPr>
              <a:t>80% late error discovery at high repair cost</a:t>
            </a:r>
            <a:endParaRPr lang="en-US" sz="1400">
              <a:solidFill>
                <a:srgbClr val="000000"/>
              </a:solidFill>
              <a:ea typeface="ＭＳ Ｐゴシック" pitchFamily="1" charset="-128"/>
              <a:cs typeface="Arial" pitchFamily="34" charset="0"/>
            </a:endParaRPr>
          </a:p>
        </p:txBody>
      </p:sp>
      <p:sp>
        <p:nvSpPr>
          <p:cNvPr id="21565" name="Rounded Rectangle 29"/>
          <p:cNvSpPr>
            <a:spLocks noChangeArrowheads="1"/>
          </p:cNvSpPr>
          <p:nvPr/>
        </p:nvSpPr>
        <p:spPr bwMode="auto">
          <a:xfrm>
            <a:off x="3729038" y="1792446"/>
            <a:ext cx="2214562" cy="817245"/>
          </a:xfrm>
          <a:prstGeom prst="wedgeRoundRectCallout">
            <a:avLst>
              <a:gd name="adj1" fmla="val 74690"/>
              <a:gd name="adj2" fmla="val -124097"/>
              <a:gd name="adj3" fmla="val 16667"/>
            </a:avLst>
          </a:prstGeom>
          <a:solidFill>
            <a:srgbClr val="FF9999"/>
          </a:solidFill>
          <a:ln w="6350" algn="ctr">
            <a:noFill/>
            <a:round/>
            <a:headEnd/>
            <a:tailEnd/>
          </a:ln>
        </p:spPr>
        <p:txBody>
          <a:bodyPr anchor="ctr">
            <a:spAutoFit/>
          </a:bodyPr>
          <a:lstStyle/>
          <a:p>
            <a:pPr algn="ctr">
              <a:spcBef>
                <a:spcPct val="50000"/>
              </a:spcBef>
            </a:pPr>
            <a:r>
              <a:rPr lang="en-US" sz="1400" i="1" dirty="0">
                <a:solidFill>
                  <a:srgbClr val="000000"/>
                </a:solidFill>
                <a:ea typeface="ＭＳ Ｐゴシック" pitchFamily="1" charset="-128"/>
                <a:cs typeface="Arial" pitchFamily="34" charset="0"/>
              </a:rPr>
              <a:t>80% late error discovery at high rework </a:t>
            </a:r>
            <a:r>
              <a:rPr lang="en-US" sz="1400" i="1" dirty="0" smtClean="0">
                <a:solidFill>
                  <a:srgbClr val="000000"/>
                </a:solidFill>
                <a:ea typeface="ＭＳ Ｐゴシック" pitchFamily="1" charset="-128"/>
                <a:cs typeface="Arial" pitchFamily="34" charset="0"/>
              </a:rPr>
              <a:t> </a:t>
            </a:r>
            <a:r>
              <a:rPr lang="en-US" sz="1400" i="1" dirty="0">
                <a:solidFill>
                  <a:srgbClr val="000000"/>
                </a:solidFill>
                <a:ea typeface="ＭＳ Ｐゴシック" pitchFamily="1" charset="-128"/>
                <a:cs typeface="Arial" pitchFamily="34" charset="0"/>
              </a:rPr>
              <a:t>cost</a:t>
            </a:r>
            <a:endParaRPr lang="en-US" sz="1400" dirty="0">
              <a:solidFill>
                <a:srgbClr val="000000"/>
              </a:solidFill>
              <a:ea typeface="ＭＳ Ｐゴシック" pitchFamily="1" charset="-128"/>
              <a:cs typeface="Arial" pitchFamily="34" charset="0"/>
            </a:endParaRPr>
          </a:p>
        </p:txBody>
      </p:sp>
      <p:sp>
        <p:nvSpPr>
          <p:cNvPr id="48" name="Rounded Rectangle 29"/>
          <p:cNvSpPr>
            <a:spLocks noChangeArrowheads="1"/>
          </p:cNvSpPr>
          <p:nvPr/>
        </p:nvSpPr>
        <p:spPr bwMode="auto">
          <a:xfrm>
            <a:off x="914400" y="1028978"/>
            <a:ext cx="4779670" cy="578882"/>
          </a:xfrm>
          <a:prstGeom prst="roundRect">
            <a:avLst/>
          </a:prstGeom>
          <a:solidFill>
            <a:schemeClr val="accent2">
              <a:lumMod val="40000"/>
              <a:lumOff val="60000"/>
            </a:schemeClr>
          </a:solidFill>
          <a:ln w="6350" algn="ctr">
            <a:noFill/>
            <a:round/>
            <a:headEnd/>
            <a:tailEnd/>
          </a:ln>
        </p:spPr>
        <p:txBody>
          <a:bodyPr wrap="square" anchor="ctr">
            <a:spAutoFit/>
          </a:bodyPr>
          <a:lstStyle/>
          <a:p>
            <a:pPr algn="ctr">
              <a:spcBef>
                <a:spcPts val="0"/>
              </a:spcBef>
              <a:defRPr/>
            </a:pPr>
            <a:r>
              <a:rPr lang="en-US" sz="1400" i="1" dirty="0">
                <a:solidFill>
                  <a:srgbClr val="000000"/>
                </a:solidFill>
                <a:ea typeface="ＭＳ Ｐゴシック" pitchFamily="1" charset="-128"/>
                <a:cs typeface="Arial" pitchFamily="34" charset="0"/>
              </a:rPr>
              <a:t>Aircraft industry has reached </a:t>
            </a:r>
            <a:r>
              <a:rPr lang="en-US" sz="1400" i="1" dirty="0" smtClean="0">
                <a:solidFill>
                  <a:srgbClr val="000000"/>
                </a:solidFill>
                <a:ea typeface="ＭＳ Ｐゴシック" pitchFamily="1" charset="-128"/>
                <a:cs typeface="Arial" pitchFamily="34" charset="0"/>
              </a:rPr>
              <a:t>limits of affordability due </a:t>
            </a:r>
            <a:r>
              <a:rPr lang="en-US" sz="1400" i="1" dirty="0">
                <a:solidFill>
                  <a:srgbClr val="000000"/>
                </a:solidFill>
                <a:ea typeface="ＭＳ Ｐゴシック" pitchFamily="1" charset="-128"/>
                <a:cs typeface="Arial" pitchFamily="34" charset="0"/>
              </a:rPr>
              <a:t>to </a:t>
            </a:r>
            <a:r>
              <a:rPr lang="en-US" sz="1400" i="1" dirty="0" smtClean="0">
                <a:solidFill>
                  <a:srgbClr val="000000"/>
                </a:solidFill>
                <a:ea typeface="ＭＳ Ｐゴシック" pitchFamily="1" charset="-128"/>
                <a:cs typeface="Arial" pitchFamily="34" charset="0"/>
              </a:rPr>
              <a:t>exponential growth in SW size and complexity.</a:t>
            </a:r>
            <a:endParaRPr lang="en-US" sz="1400" i="1" dirty="0">
              <a:solidFill>
                <a:srgbClr val="000000"/>
              </a:solidFill>
              <a:ea typeface="ＭＳ Ｐゴシック" pitchFamily="1" charset="-128"/>
              <a:cs typeface="Arial" pitchFamily="34" charset="0"/>
            </a:endParaRPr>
          </a:p>
        </p:txBody>
      </p:sp>
      <p:sp>
        <p:nvSpPr>
          <p:cNvPr id="21567" name="Rounded Rectangle 29"/>
          <p:cNvSpPr>
            <a:spLocks noChangeArrowheads="1"/>
          </p:cNvSpPr>
          <p:nvPr/>
        </p:nvSpPr>
        <p:spPr bwMode="auto">
          <a:xfrm>
            <a:off x="2089288" y="3293783"/>
            <a:ext cx="4760913" cy="1004530"/>
          </a:xfrm>
          <a:prstGeom prst="roundRect">
            <a:avLst>
              <a:gd name="adj" fmla="val 16667"/>
            </a:avLst>
          </a:prstGeom>
          <a:solidFill>
            <a:srgbClr val="FFE181"/>
          </a:solidFill>
          <a:ln w="19050" algn="ctr">
            <a:solidFill>
              <a:srgbClr val="DA8200"/>
            </a:solidFill>
            <a:round/>
            <a:headEnd/>
            <a:tailEnd/>
          </a:ln>
        </p:spPr>
        <p:txBody>
          <a:bodyPr wrap="square" anchor="ctr">
            <a:spAutoFit/>
          </a:bodyPr>
          <a:lstStyle/>
          <a:p>
            <a:pPr algn="ctr">
              <a:spcBef>
                <a:spcPts val="600"/>
              </a:spcBef>
              <a:spcAft>
                <a:spcPts val="0"/>
              </a:spcAft>
            </a:pPr>
            <a:r>
              <a:rPr lang="en-US" dirty="0" smtClean="0">
                <a:solidFill>
                  <a:srgbClr val="000000"/>
                </a:solidFill>
                <a:ea typeface="ＭＳ Ｐゴシック" pitchFamily="1" charset="-128"/>
                <a:cs typeface="Arial" pitchFamily="34" charset="0"/>
              </a:rPr>
              <a:t>Major cost savings through rework avoidance by early discovery and correction</a:t>
            </a:r>
          </a:p>
          <a:p>
            <a:pPr algn="ctr">
              <a:spcBef>
                <a:spcPts val="600"/>
              </a:spcBef>
              <a:spcAft>
                <a:spcPts val="0"/>
              </a:spcAft>
            </a:pPr>
            <a:r>
              <a:rPr lang="en-US" b="0" dirty="0" smtClean="0">
                <a:solidFill>
                  <a:srgbClr val="000000"/>
                </a:solidFill>
                <a:ea typeface="ＭＳ Ｐゴシック" pitchFamily="1" charset="-128"/>
                <a:cs typeface="Arial" pitchFamily="34" charset="0"/>
              </a:rPr>
              <a:t>A $10k architecture phase correction saves $3M</a:t>
            </a:r>
            <a:endParaRPr lang="en-US" b="0" dirty="0">
              <a:solidFill>
                <a:srgbClr val="000000"/>
              </a:solidFill>
              <a:ea typeface="ＭＳ Ｐゴシック" pitchFamily="1" charset="-128"/>
              <a:cs typeface="Arial" pitchFamily="34" charset="0"/>
            </a:endParaRPr>
          </a:p>
        </p:txBody>
      </p:sp>
      <p:sp>
        <p:nvSpPr>
          <p:cNvPr id="50" name="AutoShape 24"/>
          <p:cNvSpPr>
            <a:spLocks noChangeArrowheads="1"/>
          </p:cNvSpPr>
          <p:nvPr/>
        </p:nvSpPr>
        <p:spPr bwMode="auto">
          <a:xfrm>
            <a:off x="161511" y="4913630"/>
            <a:ext cx="3496089" cy="671624"/>
          </a:xfrm>
          <a:prstGeom prst="roundRect">
            <a:avLst>
              <a:gd name="adj" fmla="val 16667"/>
            </a:avLst>
          </a:prstGeom>
          <a:solidFill>
            <a:schemeClr val="accent2">
              <a:lumMod val="40000"/>
              <a:lumOff val="60000"/>
            </a:schemeClr>
          </a:solidFill>
          <a:ln w="6350">
            <a:noFill/>
            <a:miter lim="800000"/>
            <a:headEnd/>
            <a:tailEnd/>
          </a:ln>
        </p:spPr>
        <p:txBody>
          <a:bodyPr anchor="ctr"/>
          <a:lstStyle/>
          <a:p>
            <a:pPr algn="ctr"/>
            <a:r>
              <a:rPr lang="en-US" sz="1400" dirty="0" smtClean="0">
                <a:solidFill>
                  <a:srgbClr val="000000"/>
                </a:solidFill>
                <a:latin typeface="Arial" pitchFamily="34" charset="0"/>
                <a:ea typeface="ＭＳ Ｐゴシック" pitchFamily="1" charset="-128"/>
              </a:rPr>
              <a:t>Rework </a:t>
            </a:r>
            <a:r>
              <a:rPr lang="en-US" sz="1400" dirty="0">
                <a:solidFill>
                  <a:srgbClr val="000000"/>
                </a:solidFill>
                <a:latin typeface="Arial" pitchFamily="34" charset="0"/>
                <a:ea typeface="ＭＳ Ｐゴシック" pitchFamily="1" charset="-128"/>
              </a:rPr>
              <a:t>and certification </a:t>
            </a:r>
            <a:r>
              <a:rPr lang="en-US" sz="1400" dirty="0" smtClean="0">
                <a:solidFill>
                  <a:srgbClr val="000000"/>
                </a:solidFill>
                <a:latin typeface="Arial" pitchFamily="34" charset="0"/>
                <a:ea typeface="ＭＳ Ｐゴシック" pitchFamily="1" charset="-128"/>
              </a:rPr>
              <a:t>is 70% of SW cost, and SW is 70% of system cost.</a:t>
            </a:r>
          </a:p>
          <a:p>
            <a:pPr algn="ctr"/>
            <a:r>
              <a:rPr lang="en-US" sz="1400" dirty="0" smtClean="0">
                <a:solidFill>
                  <a:srgbClr val="000000"/>
                </a:solidFill>
                <a:latin typeface="Arial" pitchFamily="34" charset="0"/>
                <a:ea typeface="ＭＳ Ｐゴシック" pitchFamily="1" charset="-128"/>
              </a:rPr>
              <a:t>(SAVI)</a:t>
            </a:r>
            <a:endParaRPr lang="en-US" sz="1400" dirty="0">
              <a:solidFill>
                <a:srgbClr val="000000"/>
              </a:solidFill>
              <a:latin typeface="Arial" pitchFamily="34" charset="0"/>
              <a:ea typeface="ＭＳ Ｐゴシック" pitchFamily="1" charset="-128"/>
            </a:endParaRPr>
          </a:p>
        </p:txBody>
      </p:sp>
      <p:sp>
        <p:nvSpPr>
          <p:cNvPr id="51" name="AutoShape 24"/>
          <p:cNvSpPr>
            <a:spLocks noChangeArrowheads="1"/>
          </p:cNvSpPr>
          <p:nvPr/>
        </p:nvSpPr>
        <p:spPr bwMode="auto">
          <a:xfrm>
            <a:off x="5370512" y="5543550"/>
            <a:ext cx="3048000" cy="584200"/>
          </a:xfrm>
          <a:prstGeom prst="roundRect">
            <a:avLst>
              <a:gd name="adj" fmla="val 16667"/>
            </a:avLst>
          </a:prstGeom>
          <a:solidFill>
            <a:schemeClr val="accent2">
              <a:lumMod val="40000"/>
              <a:lumOff val="60000"/>
            </a:schemeClr>
          </a:solidFill>
          <a:ln w="6350">
            <a:noFill/>
            <a:miter lim="800000"/>
            <a:headEnd/>
            <a:tailEnd/>
          </a:ln>
        </p:spPr>
        <p:txBody>
          <a:bodyPr anchor="ctr"/>
          <a:lstStyle/>
          <a:p>
            <a:pPr algn="ctr"/>
            <a:r>
              <a:rPr lang="en-US" sz="1400" dirty="0">
                <a:solidFill>
                  <a:srgbClr val="000000"/>
                </a:solidFill>
                <a:latin typeface="Arial" pitchFamily="34" charset="0"/>
                <a:ea typeface="ＭＳ Ｐゴシック" pitchFamily="1" charset="-128"/>
              </a:rPr>
              <a:t>Delivery Delays Not Known</a:t>
            </a:r>
          </a:p>
          <a:p>
            <a:pPr algn="ctr"/>
            <a:r>
              <a:rPr lang="en-US" sz="1400" dirty="0">
                <a:solidFill>
                  <a:srgbClr val="000000"/>
                </a:solidFill>
                <a:latin typeface="Arial" pitchFamily="34" charset="0"/>
                <a:ea typeface="ＭＳ Ｐゴシック" pitchFamily="1" charset="-128"/>
              </a:rPr>
              <a:t>Until Late into Project Schedule</a:t>
            </a:r>
          </a:p>
        </p:txBody>
      </p:sp>
    </p:spTree>
    <p:extLst>
      <p:ext uri="{BB962C8B-B14F-4D97-AF65-F5344CB8AC3E}">
        <p14:creationId xmlns="" xmlns:p14="http://schemas.microsoft.com/office/powerpoint/2010/main" val="1847221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C2AB9E2-43DE-4D2E-A928-608DE76CF611}" type="slidenum">
              <a:rPr lang="en-US" altLang="en-US" smtClean="0"/>
              <a:pPr/>
              <a:t>50</a:t>
            </a:fld>
            <a:endParaRPr lang="en-US" altLang="en-US"/>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102" y="0"/>
            <a:ext cx="9081918" cy="6400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8835298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lstStyle/>
          <a:p>
            <a:r>
              <a:rPr lang="en-US" dirty="0" smtClean="0"/>
              <a:t>Open Source AADL Tool Environment (OSATE) (US) – Reference toolset for the language standard and various analysis tools.  Research platform for many projects.</a:t>
            </a:r>
          </a:p>
          <a:p>
            <a:r>
              <a:rPr lang="en-US" dirty="0" smtClean="0"/>
              <a:t>AADL Compliance Test Suite (R) – OS toolset to ensure single interpretation of specification, improve tools and evaluate limitations.</a:t>
            </a:r>
          </a:p>
          <a:p>
            <a:r>
              <a:rPr lang="en-US" dirty="0" smtClean="0"/>
              <a:t>STOOD – Commercial toolset for developing AADL specifications or HOOD specifications, graphical, documentation, transformation. (E)</a:t>
            </a:r>
          </a:p>
          <a:p>
            <a:r>
              <a:rPr lang="en-US" dirty="0" smtClean="0"/>
              <a:t>AADL Inspector – Commercial toolset for multiple forms of analysis with developing ties to formal analysis and code generation. (E)</a:t>
            </a:r>
          </a:p>
          <a:p>
            <a:r>
              <a:rPr lang="en-US" dirty="0" smtClean="0"/>
              <a:t>OCARINA – OS toolset for architecture generation and integration of components from AADL specs in the high integrity domain. (E) </a:t>
            </a:r>
          </a:p>
          <a:p>
            <a:r>
              <a:rPr lang="en-US" dirty="0" smtClean="0"/>
              <a:t>MASIW – (restricted but AADL editor OS) AADL Based Toolset for IMA System Design and Integration from </a:t>
            </a:r>
            <a:r>
              <a:rPr lang="en-US" dirty="0" err="1" smtClean="0"/>
              <a:t>Ispras-gosniias</a:t>
            </a:r>
            <a:r>
              <a:rPr lang="en-US" dirty="0" smtClean="0"/>
              <a:t>.   System design support through implementation (with support for safety and certification in future).  (R) </a:t>
            </a:r>
          </a:p>
          <a:p>
            <a:r>
              <a:rPr lang="en-US" dirty="0" smtClean="0"/>
              <a:t>BLESS – (OS) Theorem </a:t>
            </a:r>
            <a:r>
              <a:rPr lang="en-US" dirty="0" err="1" smtClean="0"/>
              <a:t>prover</a:t>
            </a:r>
            <a:r>
              <a:rPr lang="en-US" dirty="0" smtClean="0"/>
              <a:t> for AADL specifications based on AADL Behavior Annex. (U)</a:t>
            </a:r>
          </a:p>
          <a:p>
            <a:endParaRPr lang="en-US" dirty="0" smtClean="0"/>
          </a:p>
          <a:p>
            <a:endParaRPr lang="en-US" dirty="0" smtClean="0"/>
          </a:p>
          <a:p>
            <a:pPr>
              <a:buNone/>
            </a:pPr>
            <a:r>
              <a:rPr lang="en-US" dirty="0" smtClean="0"/>
              <a:t> </a:t>
            </a:r>
          </a:p>
          <a:p>
            <a:endParaRPr lang="en-US" dirty="0" smtClean="0"/>
          </a:p>
          <a:p>
            <a:endParaRPr lang="en-US" dirty="0"/>
          </a:p>
        </p:txBody>
      </p:sp>
      <p:sp>
        <p:nvSpPr>
          <p:cNvPr id="3" name="Title 2"/>
          <p:cNvSpPr>
            <a:spLocks noGrp="1"/>
          </p:cNvSpPr>
          <p:nvPr>
            <p:ph type="title"/>
          </p:nvPr>
        </p:nvSpPr>
        <p:spPr/>
        <p:txBody>
          <a:bodyPr/>
          <a:lstStyle/>
          <a:p>
            <a:r>
              <a:rPr lang="en-US" dirty="0" smtClean="0"/>
              <a:t>AADL Tools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1346200"/>
            <a:ext cx="8229600" cy="4525963"/>
          </a:xfrm>
        </p:spPr>
        <p:txBody>
          <a:bodyPr/>
          <a:lstStyle/>
          <a:p>
            <a:r>
              <a:rPr lang="en-US" dirty="0" smtClean="0"/>
              <a:t>Requirements Definition &amp; Analysis Toolset – Open People, provides a design environment for requirements including goals, requirements, formalization,  verification, tracing to architecture.  (E)</a:t>
            </a:r>
          </a:p>
          <a:p>
            <a:r>
              <a:rPr lang="en-US" dirty="0" smtClean="0"/>
              <a:t>COMPASS – Restricted to EU.  Formalizes AADL to SLIM and performs 10 plus forms of safety analysis. (E)</a:t>
            </a:r>
          </a:p>
          <a:p>
            <a:r>
              <a:rPr lang="en-US" dirty="0" smtClean="0"/>
              <a:t>Consumption Analysis Toolbox – Open People, develops power consumption from AADL specifications of the SW and the HW. (E)</a:t>
            </a:r>
          </a:p>
          <a:p>
            <a:r>
              <a:rPr lang="en-US" dirty="0" smtClean="0"/>
              <a:t>FUSED – Trade-space optimization toolset which incorporates AADL as one dimension.  Used to formally verify consistency between diverse models. (U)</a:t>
            </a:r>
          </a:p>
          <a:p>
            <a:r>
              <a:rPr lang="en-US" dirty="0" err="1" smtClean="0"/>
              <a:t>SysML</a:t>
            </a:r>
            <a:r>
              <a:rPr lang="en-US" dirty="0" smtClean="0"/>
              <a:t> to AADL – toolset to enable using Enterprise Architect </a:t>
            </a:r>
            <a:r>
              <a:rPr lang="en-US" dirty="0" err="1" smtClean="0"/>
              <a:t>SysML</a:t>
            </a:r>
            <a:r>
              <a:rPr lang="en-US" dirty="0" smtClean="0"/>
              <a:t> editor (graphical) to develop AADL specifications (at the higher level). Bidirectional (U).</a:t>
            </a:r>
          </a:p>
          <a:p>
            <a:r>
              <a:rPr lang="en-US" dirty="0" smtClean="0"/>
              <a:t>TASTE – (restricted) Toolset incorporating AADL designed for system engineers developing or upgrading satellite systems.  Goes from system specification to implementation with no coding except for device drivers. (E)</a:t>
            </a:r>
          </a:p>
          <a:p>
            <a:endParaRPr lang="en-US" dirty="0" smtClean="0"/>
          </a:p>
          <a:p>
            <a:pPr>
              <a:buNone/>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AADL Tools Part 2</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REAL – (OS) Requirements Enforcement Analysis Language. A language and tools for writing constraints on AADL models. (E)</a:t>
            </a:r>
          </a:p>
          <a:p>
            <a:r>
              <a:rPr lang="en-US" dirty="0" smtClean="0"/>
              <a:t>Lute – (OS) An extension of REAL by Rockwell Collins to create constraints on AADL specifications. (U)</a:t>
            </a:r>
          </a:p>
          <a:p>
            <a:r>
              <a:rPr lang="en-US" dirty="0" smtClean="0"/>
              <a:t>AGREE – (OS) Assume-guarantee reasoning on contracts attached to AADL models. Part of Rockwell’s formal methods for architecture composition.   Integrates into OSATE.  Counter examples may feed into test generator.</a:t>
            </a:r>
          </a:p>
          <a:p>
            <a:r>
              <a:rPr lang="en-US" dirty="0" smtClean="0"/>
              <a:t>Resolute -  (OS) Theorem </a:t>
            </a:r>
            <a:r>
              <a:rPr lang="en-US" dirty="0" err="1" smtClean="0"/>
              <a:t>prover</a:t>
            </a:r>
            <a:r>
              <a:rPr lang="en-US" dirty="0" smtClean="0"/>
              <a:t> for structural properties of AADL.  Step by step verifications integrate into assurance case.  Part of Rockwell’s formal methods for architecture composition.  (U)</a:t>
            </a:r>
          </a:p>
          <a:p>
            <a:r>
              <a:rPr lang="en-US" dirty="0" smtClean="0"/>
              <a:t>ASIIST – (OS plus Commercial) – AADL analysis toolset for I/O hardware data flow analysis with high level graphical manipulation of connections for trade-off analysis . (U)</a:t>
            </a:r>
          </a:p>
          <a:p>
            <a:r>
              <a:rPr lang="en-US" dirty="0" smtClean="0"/>
              <a:t>RAMES – OS toolset for architecture generation with incremental transformation and analysis to model constraints.  (E)</a:t>
            </a:r>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AADL Tools 3</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RTEdge</a:t>
            </a:r>
            <a:r>
              <a:rPr lang="en-US" dirty="0" smtClean="0"/>
              <a:t> Microkernel – Commercial toolset supporting generation of a safety critical  real time runtime system for a subset of AADL with formal analysis of timing. (C) </a:t>
            </a:r>
          </a:p>
          <a:p>
            <a:r>
              <a:rPr lang="en-US" dirty="0" smtClean="0"/>
              <a:t>AADL to </a:t>
            </a:r>
            <a:r>
              <a:rPr lang="en-US" dirty="0" err="1" smtClean="0"/>
              <a:t>Polychrony</a:t>
            </a:r>
            <a:r>
              <a:rPr lang="en-US" dirty="0" smtClean="0"/>
              <a:t>, AADL to Signal – ( ) transforming AADL into formal modeling languages for system timing and system synthesis.  Analysis of safety critical GALS architectures.  (E)</a:t>
            </a:r>
          </a:p>
          <a:p>
            <a:r>
              <a:rPr lang="en-US" dirty="0" smtClean="0"/>
              <a:t> AADL to Maude – toolset to enable transformation into the Maude formal language and back for synchronous systems analysis applied to </a:t>
            </a:r>
            <a:r>
              <a:rPr lang="en-US" dirty="0" err="1" smtClean="0"/>
              <a:t>asychronous</a:t>
            </a:r>
            <a:r>
              <a:rPr lang="en-US" dirty="0" smtClean="0"/>
              <a:t> architectures for model checking.  GALS architectures. (U)</a:t>
            </a:r>
          </a:p>
          <a:p>
            <a:r>
              <a:rPr lang="en-US" dirty="0" smtClean="0"/>
              <a:t>AADL 653 Annex to AADL653 – (Restricted) transformation into a formal language for model checking 653 configurations. (C) </a:t>
            </a:r>
          </a:p>
          <a:p>
            <a:r>
              <a:rPr lang="en-US" dirty="0" smtClean="0"/>
              <a:t>  </a:t>
            </a:r>
          </a:p>
        </p:txBody>
      </p:sp>
      <p:sp>
        <p:nvSpPr>
          <p:cNvPr id="3" name="Title 2"/>
          <p:cNvSpPr>
            <a:spLocks noGrp="1"/>
          </p:cNvSpPr>
          <p:nvPr>
            <p:ph type="title"/>
          </p:nvPr>
        </p:nvSpPr>
        <p:spPr/>
        <p:txBody>
          <a:bodyPr/>
          <a:lstStyle/>
          <a:p>
            <a:r>
              <a:rPr lang="en-US" dirty="0" smtClean="0"/>
              <a:t>AADL Tools 4</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62400" y="1447800"/>
            <a:ext cx="45720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srcRect/>
          <a:stretch>
            <a:fillRect/>
          </a:stretch>
        </p:blipFill>
        <p:spPr bwMode="auto">
          <a:xfrm>
            <a:off x="381000" y="1694597"/>
            <a:ext cx="4648200" cy="3483223"/>
          </a:xfrm>
          <a:prstGeom prst="rect">
            <a:avLst/>
          </a:prstGeom>
          <a:noFill/>
          <a:ln w="9525">
            <a:noFill/>
            <a:miter lim="800000"/>
            <a:headEnd/>
            <a:tailEnd/>
          </a:ln>
        </p:spPr>
      </p:pic>
      <p:sp>
        <p:nvSpPr>
          <p:cNvPr id="2" name="Title 1"/>
          <p:cNvSpPr>
            <a:spLocks noGrp="1"/>
          </p:cNvSpPr>
          <p:nvPr>
            <p:ph type="title"/>
          </p:nvPr>
        </p:nvSpPr>
        <p:spPr>
          <a:xfrm>
            <a:off x="990600" y="76200"/>
            <a:ext cx="8077200" cy="1143000"/>
          </a:xfrm>
        </p:spPr>
        <p:txBody>
          <a:bodyPr>
            <a:normAutofit/>
          </a:bodyPr>
          <a:lstStyle/>
          <a:p>
            <a:r>
              <a:rPr lang="en-US" sz="3600" dirty="0" smtClean="0"/>
              <a:t>MBD Formal Analysis Efforts</a:t>
            </a:r>
            <a:endParaRPr lang="en-US" sz="3600" dirty="0"/>
          </a:p>
        </p:txBody>
      </p:sp>
      <p:sp>
        <p:nvSpPr>
          <p:cNvPr id="3" name="Date Placeholder 2"/>
          <p:cNvSpPr>
            <a:spLocks noGrp="1"/>
          </p:cNvSpPr>
          <p:nvPr>
            <p:ph type="dt" sz="half" idx="10"/>
          </p:nvPr>
        </p:nvSpPr>
        <p:spPr/>
        <p:txBody>
          <a:bodyPr/>
          <a:lstStyle/>
          <a:p>
            <a:fld id="{97034C2B-53D4-40EC-B4CF-A91E11D26B19}" type="datetime1">
              <a:rPr lang="en-US" smtClean="0">
                <a:solidFill>
                  <a:srgbClr val="E7DEC9">
                    <a:shade val="50000"/>
                    <a:satMod val="200000"/>
                  </a:srgbClr>
                </a:solidFill>
              </a:rPr>
              <a:pPr/>
              <a:t>1/25/2015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Scaling Up and Out:  Mike Whalen</a:t>
            </a: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A5FA6E97-0784-490A-A9E7-F8345BF34469}" type="slidenum">
              <a:rPr lang="en-US" smtClean="0">
                <a:solidFill>
                  <a:srgbClr val="E7DEC9">
                    <a:shade val="50000"/>
                    <a:satMod val="200000"/>
                  </a:srgbClr>
                </a:solidFill>
              </a:rPr>
              <a:pPr/>
              <a:t>55</a:t>
            </a:fld>
            <a:endParaRPr lang="en-US">
              <a:solidFill>
                <a:srgbClr val="E7DEC9">
                  <a:shade val="50000"/>
                  <a:satMod val="200000"/>
                </a:srgbClr>
              </a:solidFill>
            </a:endParaRPr>
          </a:p>
        </p:txBody>
      </p:sp>
      <p:pic>
        <p:nvPicPr>
          <p:cNvPr id="738305" name="Picture 1"/>
          <p:cNvPicPr>
            <a:picLocks noChangeAspect="1" noChangeArrowheads="1"/>
          </p:cNvPicPr>
          <p:nvPr/>
        </p:nvPicPr>
        <p:blipFill>
          <a:blip r:embed="rId5" cstate="print"/>
          <a:srcRect/>
          <a:stretch>
            <a:fillRect/>
          </a:stretch>
        </p:blipFill>
        <p:spPr bwMode="auto">
          <a:xfrm>
            <a:off x="4216463" y="1865808"/>
            <a:ext cx="4927537" cy="3696792"/>
          </a:xfrm>
          <a:prstGeom prst="rect">
            <a:avLst/>
          </a:prstGeom>
          <a:noFill/>
          <a:ln w="9525">
            <a:noFill/>
            <a:miter lim="800000"/>
            <a:headEnd/>
            <a:tailEnd/>
          </a:ln>
        </p:spPr>
      </p:pic>
      <p:pic>
        <p:nvPicPr>
          <p:cNvPr id="371715" name="Picture 3"/>
          <p:cNvPicPr>
            <a:picLocks noChangeAspect="1" noChangeArrowheads="1"/>
          </p:cNvPicPr>
          <p:nvPr/>
        </p:nvPicPr>
        <p:blipFill>
          <a:blip r:embed="rId6" cstate="print"/>
          <a:srcRect/>
          <a:stretch>
            <a:fillRect/>
          </a:stretch>
        </p:blipFill>
        <p:spPr bwMode="auto">
          <a:xfrm>
            <a:off x="459249" y="2057400"/>
            <a:ext cx="4874751" cy="3657600"/>
          </a:xfrm>
          <a:prstGeom prst="rect">
            <a:avLst/>
          </a:prstGeom>
          <a:noFill/>
          <a:ln w="9525">
            <a:noFill/>
            <a:miter lim="800000"/>
            <a:headEnd/>
            <a:tailEnd/>
          </a:ln>
        </p:spPr>
      </p:pic>
      <p:pic>
        <p:nvPicPr>
          <p:cNvPr id="371713" name="Picture 1"/>
          <p:cNvPicPr>
            <a:picLocks noChangeAspect="1" noChangeArrowheads="1"/>
          </p:cNvPicPr>
          <p:nvPr/>
        </p:nvPicPr>
        <p:blipFill>
          <a:blip r:embed="rId7" cstate="print"/>
          <a:srcRect/>
          <a:stretch>
            <a:fillRect/>
          </a:stretch>
        </p:blipFill>
        <p:spPr bwMode="auto">
          <a:xfrm>
            <a:off x="4419600" y="2286000"/>
            <a:ext cx="4724400" cy="3544790"/>
          </a:xfrm>
          <a:prstGeom prst="rect">
            <a:avLst/>
          </a:prstGeom>
          <a:noFill/>
          <a:ln w="9525">
            <a:noFill/>
            <a:miter lim="800000"/>
            <a:headEnd/>
            <a:tailEnd/>
          </a:ln>
        </p:spPr>
      </p:pic>
      <p:pic>
        <p:nvPicPr>
          <p:cNvPr id="8" name="Picture 2"/>
          <p:cNvPicPr>
            <a:picLocks noChangeAspect="1" noChangeArrowheads="1"/>
          </p:cNvPicPr>
          <p:nvPr/>
        </p:nvPicPr>
        <p:blipFill>
          <a:blip r:embed="rId8" cstate="print"/>
          <a:srcRect l="8125" r="8125"/>
          <a:stretch>
            <a:fillRect/>
          </a:stretch>
        </p:blipFill>
        <p:spPr bwMode="auto">
          <a:xfrm>
            <a:off x="762000" y="2456597"/>
            <a:ext cx="4876800" cy="3639403"/>
          </a:xfrm>
          <a:prstGeom prst="rect">
            <a:avLst/>
          </a:prstGeom>
          <a:noFill/>
          <a:ln w="9525">
            <a:noFill/>
            <a:miter lim="800000"/>
            <a:headEnd/>
            <a:tailEnd/>
          </a:ln>
        </p:spPr>
      </p:pic>
      <p:pic>
        <p:nvPicPr>
          <p:cNvPr id="737282" name="Picture 2"/>
          <p:cNvPicPr>
            <a:picLocks noChangeAspect="1" noChangeArrowheads="1"/>
          </p:cNvPicPr>
          <p:nvPr/>
        </p:nvPicPr>
        <p:blipFill>
          <a:blip r:embed="rId9" cstate="print"/>
          <a:srcRect/>
          <a:stretch>
            <a:fillRect/>
          </a:stretch>
        </p:blipFill>
        <p:spPr bwMode="auto">
          <a:xfrm>
            <a:off x="4368800" y="2819400"/>
            <a:ext cx="4775200" cy="358140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8091486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73830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71715"/>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7171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37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whalen_2\AppData\Local\Microsoft\Windows\Temporary Internet Files\Content.IE5\CSXIQR61\MP900431739[1].jpg"/>
          <p:cNvPicPr>
            <a:picLocks noChangeAspect="1" noChangeArrowheads="1"/>
          </p:cNvPicPr>
          <p:nvPr/>
        </p:nvPicPr>
        <p:blipFill>
          <a:blip r:embed="rId2" cstate="print"/>
          <a:srcRect/>
          <a:stretch>
            <a:fillRect/>
          </a:stretch>
        </p:blipFill>
        <p:spPr bwMode="auto">
          <a:xfrm>
            <a:off x="1447800" y="304800"/>
            <a:ext cx="6096000" cy="6096000"/>
          </a:xfrm>
          <a:prstGeom prst="rect">
            <a:avLst/>
          </a:prstGeom>
          <a:noFill/>
        </p:spPr>
      </p:pic>
      <p:pic>
        <p:nvPicPr>
          <p:cNvPr id="456706" name="Picture 2" descr="C:\Users\whalen_2\AppData\Local\Microsoft\Windows\Temporary Internet Files\Content.IE5\1LTKJNEU\MP900442412[1].jpg"/>
          <p:cNvPicPr>
            <a:picLocks noChangeAspect="1" noChangeArrowheads="1"/>
          </p:cNvPicPr>
          <p:nvPr/>
        </p:nvPicPr>
        <p:blipFill>
          <a:blip r:embed="rId3" cstate="print"/>
          <a:srcRect/>
          <a:stretch>
            <a:fillRect/>
          </a:stretch>
        </p:blipFill>
        <p:spPr bwMode="auto">
          <a:xfrm>
            <a:off x="45492" y="0"/>
            <a:ext cx="9053015" cy="6858000"/>
          </a:xfrm>
          <a:prstGeom prst="rect">
            <a:avLst/>
          </a:prstGeom>
          <a:noFill/>
        </p:spPr>
      </p:pic>
      <p:sp>
        <p:nvSpPr>
          <p:cNvPr id="4" name="Date Placeholder 3"/>
          <p:cNvSpPr>
            <a:spLocks noGrp="1"/>
          </p:cNvSpPr>
          <p:nvPr>
            <p:ph type="dt" sz="half" idx="10"/>
          </p:nvPr>
        </p:nvSpPr>
        <p:spPr/>
        <p:txBody>
          <a:bodyPr/>
          <a:lstStyle/>
          <a:p>
            <a:fld id="{BE865D3A-086C-4A19-9745-1D6F03661C9B}" type="datetime1">
              <a:rPr lang="en-US" smtClean="0">
                <a:solidFill>
                  <a:srgbClr val="E7DEC9">
                    <a:shade val="50000"/>
                    <a:satMod val="200000"/>
                  </a:srgbClr>
                </a:solidFill>
              </a:rPr>
              <a:pPr/>
              <a:t>1/25/2015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Scaling Up and Out:  Mike Whalen</a:t>
            </a: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A5FA6E97-0784-490A-A9E7-F8345BF34469}" type="slidenum">
              <a:rPr lang="en-US" smtClean="0">
                <a:solidFill>
                  <a:srgbClr val="E7DEC9">
                    <a:shade val="50000"/>
                    <a:satMod val="200000"/>
                  </a:srgbClr>
                </a:solidFill>
              </a:rPr>
              <a:pPr/>
              <a:t>56</a:t>
            </a:fld>
            <a:endParaRPr lang="en-US">
              <a:solidFill>
                <a:srgbClr val="E7DEC9">
                  <a:shade val="50000"/>
                  <a:satMod val="200000"/>
                </a:srgbClr>
              </a:solidFill>
            </a:endParaRPr>
          </a:p>
        </p:txBody>
      </p:sp>
    </p:spTree>
    <p:extLst>
      <p:ext uri="{BB962C8B-B14F-4D97-AF65-F5344CB8AC3E}">
        <p14:creationId xmlns="" xmlns:p14="http://schemas.microsoft.com/office/powerpoint/2010/main" val="15524283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56706"/>
                                        </p:tgtEl>
                                        <p:attrNameLst>
                                          <p:attrName>style.visibility</p:attrName>
                                        </p:attrNameLst>
                                      </p:cBhvr>
                                      <p:to>
                                        <p:strVal val="visible"/>
                                      </p:to>
                                    </p:set>
                                    <p:animEffect transition="in" filter="fade">
                                      <p:cBhvr>
                                        <p:cTn id="7" dur="770" decel="100000"/>
                                        <p:tgtEl>
                                          <p:spTgt spid="456706"/>
                                        </p:tgtEl>
                                      </p:cBhvr>
                                    </p:animEffect>
                                    <p:animScale>
                                      <p:cBhvr>
                                        <p:cTn id="8" dur="770" decel="100000"/>
                                        <p:tgtEl>
                                          <p:spTgt spid="456706"/>
                                        </p:tgtEl>
                                      </p:cBhvr>
                                      <p:from x="10000" y="10000"/>
                                      <p:to x="200000" y="450000"/>
                                    </p:animScale>
                                    <p:animScale>
                                      <p:cBhvr>
                                        <p:cTn id="9" dur="1230" accel="100000" fill="hold">
                                          <p:stCondLst>
                                            <p:cond delay="770"/>
                                          </p:stCondLst>
                                        </p:cTn>
                                        <p:tgtEl>
                                          <p:spTgt spid="456706"/>
                                        </p:tgtEl>
                                      </p:cBhvr>
                                      <p:from x="200000" y="450000"/>
                                      <p:to x="100000" y="100000"/>
                                    </p:animScale>
                                    <p:set>
                                      <p:cBhvr>
                                        <p:cTn id="10" dur="770" fill="hold"/>
                                        <p:tgtEl>
                                          <p:spTgt spid="456706"/>
                                        </p:tgtEl>
                                        <p:attrNameLst>
                                          <p:attrName>ppt_x</p:attrName>
                                        </p:attrNameLst>
                                      </p:cBhvr>
                                      <p:to>
                                        <p:strVal val="(0.5)"/>
                                      </p:to>
                                    </p:set>
                                    <p:anim from="(0.5)" to="(#ppt_x)" calcmode="lin" valueType="num">
                                      <p:cBhvr>
                                        <p:cTn id="11" dur="1230" accel="100000" fill="hold">
                                          <p:stCondLst>
                                            <p:cond delay="770"/>
                                          </p:stCondLst>
                                        </p:cTn>
                                        <p:tgtEl>
                                          <p:spTgt spid="456706"/>
                                        </p:tgtEl>
                                        <p:attrNameLst>
                                          <p:attrName>ppt_x</p:attrName>
                                        </p:attrNameLst>
                                      </p:cBhvr>
                                    </p:anim>
                                    <p:set>
                                      <p:cBhvr>
                                        <p:cTn id="12" dur="770" fill="hold"/>
                                        <p:tgtEl>
                                          <p:spTgt spid="456706"/>
                                        </p:tgtEl>
                                        <p:attrNameLst>
                                          <p:attrName>ppt_y</p:attrName>
                                        </p:attrNameLst>
                                      </p:cBhvr>
                                      <p:to>
                                        <p:strVal val="(#ppt_y+0.4)"/>
                                      </p:to>
                                    </p:set>
                                    <p:anim from="(#ppt_y+0.4)" to="(#ppt_y)" calcmode="lin" valueType="num">
                                      <p:cBhvr>
                                        <p:cTn id="13" dur="1230" accel="100000" fill="hold">
                                          <p:stCondLst>
                                            <p:cond delay="770"/>
                                          </p:stCondLst>
                                        </p:cTn>
                                        <p:tgtEl>
                                          <p:spTgt spid="45670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4765"/>
          </a:xfrm>
        </p:spPr>
        <p:txBody>
          <a:bodyPr/>
          <a:lstStyle/>
          <a:p>
            <a:r>
              <a:rPr lang="en-US" sz="2400" dirty="0" smtClean="0"/>
              <a:t>Survey of Relative Repair Cost</a:t>
            </a:r>
            <a:endParaRPr lang="en-US" sz="2400" dirty="0"/>
          </a:p>
        </p:txBody>
      </p:sp>
      <p:pic>
        <p:nvPicPr>
          <p:cNvPr id="3074" name="Picture 2" descr="C:\Users\svestal.Stevevestal-PC\Documents\Pursuits\Previous\NASA LEARN\proposal\proposal\figures\ErrorRelativeCost.png"/>
          <p:cNvPicPr>
            <a:picLocks noChangeAspect="1" noChangeArrowheads="1"/>
          </p:cNvPicPr>
          <p:nvPr/>
        </p:nvPicPr>
        <p:blipFill>
          <a:blip r:embed="rId3" cstate="print"/>
          <a:srcRect/>
          <a:stretch>
            <a:fillRect/>
          </a:stretch>
        </p:blipFill>
        <p:spPr bwMode="auto">
          <a:xfrm>
            <a:off x="609600" y="1524000"/>
            <a:ext cx="7732420" cy="364168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288925"/>
            <a:ext cx="8407400" cy="1143000"/>
          </a:xfrm>
        </p:spPr>
        <p:txBody>
          <a:bodyPr>
            <a:normAutofit/>
          </a:bodyPr>
          <a:lstStyle/>
          <a:p>
            <a:r>
              <a:rPr lang="en-US" sz="2800" dirty="0" smtClean="0"/>
              <a:t>Mismatched Assumptions Cause Many Issues</a:t>
            </a:r>
          </a:p>
        </p:txBody>
      </p:sp>
      <p:sp>
        <p:nvSpPr>
          <p:cNvPr id="3076" name="AutoShape 3"/>
          <p:cNvSpPr>
            <a:spLocks noChangeArrowheads="1"/>
          </p:cNvSpPr>
          <p:nvPr/>
        </p:nvSpPr>
        <p:spPr bwMode="auto">
          <a:xfrm>
            <a:off x="381000" y="1502807"/>
            <a:ext cx="2151062" cy="430213"/>
          </a:xfrm>
          <a:prstGeom prst="roundRect">
            <a:avLst>
              <a:gd name="adj" fmla="val 16667"/>
            </a:avLst>
          </a:prstGeom>
          <a:noFill/>
          <a:ln w="6350">
            <a:noFill/>
            <a:round/>
            <a:headEnd/>
            <a:tailEnd/>
          </a:ln>
        </p:spPr>
        <p:txBody>
          <a:bodyPr wrap="none" anchor="ctr">
            <a:spAutoFit/>
          </a:bodyPr>
          <a:lstStyle/>
          <a:p>
            <a:pPr algn="ctr">
              <a:spcBef>
                <a:spcPct val="50000"/>
              </a:spcBef>
            </a:pPr>
            <a:r>
              <a:rPr lang="en-US" sz="2000" b="0" dirty="0">
                <a:solidFill>
                  <a:srgbClr val="000000"/>
                </a:solidFill>
                <a:ea typeface="ＭＳ Ｐゴシック" pitchFamily="1" charset="-128"/>
              </a:rPr>
              <a:t>System Engineer</a:t>
            </a:r>
          </a:p>
        </p:txBody>
      </p:sp>
      <p:sp>
        <p:nvSpPr>
          <p:cNvPr id="3077" name="AutoShape 4"/>
          <p:cNvSpPr>
            <a:spLocks noChangeArrowheads="1"/>
          </p:cNvSpPr>
          <p:nvPr/>
        </p:nvSpPr>
        <p:spPr bwMode="auto">
          <a:xfrm>
            <a:off x="5181600" y="1502807"/>
            <a:ext cx="2124075" cy="430213"/>
          </a:xfrm>
          <a:prstGeom prst="roundRect">
            <a:avLst>
              <a:gd name="adj" fmla="val 16667"/>
            </a:avLst>
          </a:prstGeom>
          <a:noFill/>
          <a:ln w="6350">
            <a:noFill/>
            <a:round/>
            <a:headEnd/>
            <a:tailEnd/>
          </a:ln>
        </p:spPr>
        <p:txBody>
          <a:bodyPr wrap="none" anchor="ctr">
            <a:spAutoFit/>
          </a:bodyPr>
          <a:lstStyle/>
          <a:p>
            <a:pPr algn="ctr">
              <a:spcBef>
                <a:spcPct val="50000"/>
              </a:spcBef>
            </a:pPr>
            <a:r>
              <a:rPr lang="en-US" sz="2000" b="0" dirty="0">
                <a:solidFill>
                  <a:srgbClr val="000000"/>
                </a:solidFill>
                <a:ea typeface="ＭＳ Ｐゴシック" pitchFamily="1" charset="-128"/>
              </a:rPr>
              <a:t>Control Engineer</a:t>
            </a:r>
          </a:p>
        </p:txBody>
      </p:sp>
      <p:sp>
        <p:nvSpPr>
          <p:cNvPr id="3078" name="AutoShape 5"/>
          <p:cNvSpPr>
            <a:spLocks noChangeArrowheads="1"/>
          </p:cNvSpPr>
          <p:nvPr/>
        </p:nvSpPr>
        <p:spPr bwMode="auto">
          <a:xfrm rot="5400000">
            <a:off x="6892925" y="3934857"/>
            <a:ext cx="2690813" cy="430213"/>
          </a:xfrm>
          <a:prstGeom prst="roundRect">
            <a:avLst>
              <a:gd name="adj" fmla="val 16667"/>
            </a:avLst>
          </a:prstGeom>
          <a:noFill/>
          <a:ln w="6350">
            <a:noFill/>
            <a:round/>
            <a:headEnd/>
            <a:tailEnd/>
          </a:ln>
        </p:spPr>
        <p:txBody>
          <a:bodyPr wrap="none" anchor="ctr">
            <a:spAutoFit/>
          </a:bodyPr>
          <a:lstStyle/>
          <a:p>
            <a:pPr algn="ctr">
              <a:spcBef>
                <a:spcPct val="50000"/>
              </a:spcBef>
            </a:pPr>
            <a:r>
              <a:rPr lang="en-US" sz="2000" b="0" dirty="0">
                <a:solidFill>
                  <a:srgbClr val="000000"/>
                </a:solidFill>
                <a:ea typeface="ＭＳ Ｐゴシック" pitchFamily="1" charset="-128"/>
              </a:rPr>
              <a:t>Application Developer</a:t>
            </a:r>
          </a:p>
        </p:txBody>
      </p:sp>
      <p:sp>
        <p:nvSpPr>
          <p:cNvPr id="3079" name="AutoShape 6"/>
          <p:cNvSpPr>
            <a:spLocks noChangeArrowheads="1"/>
          </p:cNvSpPr>
          <p:nvPr/>
        </p:nvSpPr>
        <p:spPr bwMode="auto">
          <a:xfrm rot="-5400000">
            <a:off x="-508793" y="3846750"/>
            <a:ext cx="2406650" cy="430213"/>
          </a:xfrm>
          <a:prstGeom prst="roundRect">
            <a:avLst>
              <a:gd name="adj" fmla="val 16667"/>
            </a:avLst>
          </a:prstGeom>
          <a:noFill/>
          <a:ln w="6350">
            <a:noFill/>
            <a:round/>
            <a:headEnd/>
            <a:tailEnd/>
          </a:ln>
        </p:spPr>
        <p:txBody>
          <a:bodyPr wrap="none" anchor="ctr">
            <a:spAutoFit/>
          </a:bodyPr>
          <a:lstStyle/>
          <a:p>
            <a:pPr algn="ctr">
              <a:spcBef>
                <a:spcPct val="50000"/>
              </a:spcBef>
            </a:pPr>
            <a:r>
              <a:rPr lang="en-US" sz="2000" b="0" dirty="0">
                <a:solidFill>
                  <a:srgbClr val="000000"/>
                </a:solidFill>
                <a:ea typeface="ＭＳ Ｐゴシック" pitchFamily="1" charset="-128"/>
              </a:rPr>
              <a:t>Hardware Engineer</a:t>
            </a:r>
          </a:p>
        </p:txBody>
      </p:sp>
      <p:sp>
        <p:nvSpPr>
          <p:cNvPr id="3080" name="AutoShape 7"/>
          <p:cNvSpPr>
            <a:spLocks noChangeArrowheads="1"/>
          </p:cNvSpPr>
          <p:nvPr/>
        </p:nvSpPr>
        <p:spPr bwMode="auto">
          <a:xfrm>
            <a:off x="1676400" y="1960007"/>
            <a:ext cx="1425596" cy="1349633"/>
          </a:xfrm>
          <a:prstGeom prst="cube">
            <a:avLst>
              <a:gd name="adj" fmla="val 25000"/>
            </a:avLst>
          </a:prstGeom>
          <a:solidFill>
            <a:srgbClr val="B2CCE5"/>
          </a:solidFill>
          <a:ln w="6350">
            <a:noFill/>
            <a:miter lim="800000"/>
            <a:headEnd/>
            <a:tailEnd/>
          </a:ln>
        </p:spPr>
        <p:txBody>
          <a:bodyPr wrap="none" anchor="ctr">
            <a:spAutoFit/>
          </a:bodyPr>
          <a:lstStyle/>
          <a:p>
            <a:pPr algn="ctr">
              <a:spcBef>
                <a:spcPts val="0"/>
              </a:spcBef>
            </a:pPr>
            <a:r>
              <a:rPr lang="en-US" sz="2000" dirty="0">
                <a:solidFill>
                  <a:srgbClr val="000000"/>
                </a:solidFill>
                <a:ea typeface="ＭＳ Ｐゴシック" pitchFamily="1" charset="-128"/>
              </a:rPr>
              <a:t>System</a:t>
            </a:r>
          </a:p>
          <a:p>
            <a:pPr algn="ctr">
              <a:spcBef>
                <a:spcPts val="0"/>
              </a:spcBef>
            </a:pPr>
            <a:r>
              <a:rPr lang="en-US" sz="2000" dirty="0">
                <a:solidFill>
                  <a:srgbClr val="000000"/>
                </a:solidFill>
                <a:ea typeface="ＭＳ Ｐゴシック" pitchFamily="1" charset="-128"/>
              </a:rPr>
              <a:t>Under </a:t>
            </a:r>
          </a:p>
          <a:p>
            <a:pPr algn="ctr">
              <a:spcBef>
                <a:spcPts val="0"/>
              </a:spcBef>
            </a:pPr>
            <a:r>
              <a:rPr lang="en-US" sz="2000" dirty="0">
                <a:solidFill>
                  <a:srgbClr val="000000"/>
                </a:solidFill>
                <a:ea typeface="ＭＳ Ｐゴシック" pitchFamily="1" charset="-128"/>
              </a:rPr>
              <a:t>Control</a:t>
            </a:r>
          </a:p>
        </p:txBody>
      </p:sp>
      <p:sp>
        <p:nvSpPr>
          <p:cNvPr id="3081" name="AutoShape 8"/>
          <p:cNvSpPr>
            <a:spLocks noChangeArrowheads="1"/>
          </p:cNvSpPr>
          <p:nvPr/>
        </p:nvSpPr>
        <p:spPr bwMode="auto">
          <a:xfrm>
            <a:off x="5456238" y="2113995"/>
            <a:ext cx="1330132" cy="940653"/>
          </a:xfrm>
          <a:prstGeom prst="cube">
            <a:avLst>
              <a:gd name="adj" fmla="val 25000"/>
            </a:avLst>
          </a:prstGeom>
          <a:solidFill>
            <a:srgbClr val="B2CCE5"/>
          </a:solidFill>
          <a:ln w="6350">
            <a:noFill/>
            <a:miter lim="800000"/>
            <a:headEnd/>
            <a:tailEnd/>
          </a:ln>
        </p:spPr>
        <p:txBody>
          <a:bodyPr wrap="none" anchor="ctr">
            <a:spAutoFit/>
          </a:bodyPr>
          <a:lstStyle/>
          <a:p>
            <a:pPr algn="ctr">
              <a:spcBef>
                <a:spcPts val="0"/>
              </a:spcBef>
            </a:pPr>
            <a:r>
              <a:rPr lang="en-US" sz="2000" dirty="0">
                <a:solidFill>
                  <a:srgbClr val="000000"/>
                </a:solidFill>
                <a:ea typeface="ＭＳ Ｐゴシック" pitchFamily="1" charset="-128"/>
              </a:rPr>
              <a:t>Control</a:t>
            </a:r>
          </a:p>
          <a:p>
            <a:pPr algn="ctr">
              <a:spcBef>
                <a:spcPts val="0"/>
              </a:spcBef>
            </a:pPr>
            <a:r>
              <a:rPr lang="en-US" sz="2000" dirty="0">
                <a:solidFill>
                  <a:srgbClr val="000000"/>
                </a:solidFill>
                <a:ea typeface="ＭＳ Ｐゴシック" pitchFamily="1" charset="-128"/>
              </a:rPr>
              <a:t>System</a:t>
            </a:r>
          </a:p>
        </p:txBody>
      </p:sp>
      <p:sp>
        <p:nvSpPr>
          <p:cNvPr id="3082" name="AutoShape 9"/>
          <p:cNvSpPr>
            <a:spLocks noChangeArrowheads="1"/>
          </p:cNvSpPr>
          <p:nvPr/>
        </p:nvSpPr>
        <p:spPr bwMode="auto">
          <a:xfrm>
            <a:off x="1593850" y="3764995"/>
            <a:ext cx="1522961" cy="940653"/>
          </a:xfrm>
          <a:prstGeom prst="cube">
            <a:avLst>
              <a:gd name="adj" fmla="val 25000"/>
            </a:avLst>
          </a:prstGeom>
          <a:solidFill>
            <a:srgbClr val="B2CCE5"/>
          </a:solidFill>
          <a:ln w="6350">
            <a:noFill/>
            <a:miter lim="800000"/>
            <a:headEnd/>
            <a:tailEnd/>
          </a:ln>
        </p:spPr>
        <p:txBody>
          <a:bodyPr wrap="none" anchor="ctr">
            <a:spAutoFit/>
          </a:bodyPr>
          <a:lstStyle/>
          <a:p>
            <a:pPr algn="ctr">
              <a:spcBef>
                <a:spcPts val="0"/>
              </a:spcBef>
            </a:pPr>
            <a:r>
              <a:rPr lang="en-US" sz="2000">
                <a:solidFill>
                  <a:srgbClr val="000000"/>
                </a:solidFill>
                <a:ea typeface="ＭＳ Ｐゴシック" pitchFamily="1" charset="-128"/>
              </a:rPr>
              <a:t>Compute</a:t>
            </a:r>
          </a:p>
          <a:p>
            <a:pPr algn="ctr">
              <a:spcBef>
                <a:spcPts val="0"/>
              </a:spcBef>
            </a:pPr>
            <a:r>
              <a:rPr lang="en-US" sz="2000">
                <a:solidFill>
                  <a:srgbClr val="000000"/>
                </a:solidFill>
                <a:ea typeface="ＭＳ Ｐゴシック" pitchFamily="1" charset="-128"/>
              </a:rPr>
              <a:t>Platform</a:t>
            </a:r>
          </a:p>
        </p:txBody>
      </p:sp>
      <p:sp>
        <p:nvSpPr>
          <p:cNvPr id="3083" name="AutoShape 10"/>
          <p:cNvSpPr>
            <a:spLocks noChangeArrowheads="1"/>
          </p:cNvSpPr>
          <p:nvPr/>
        </p:nvSpPr>
        <p:spPr bwMode="auto">
          <a:xfrm>
            <a:off x="3608388" y="3739595"/>
            <a:ext cx="1924150" cy="940653"/>
          </a:xfrm>
          <a:prstGeom prst="cube">
            <a:avLst>
              <a:gd name="adj" fmla="val 25000"/>
            </a:avLst>
          </a:prstGeom>
          <a:solidFill>
            <a:srgbClr val="B2CCE5"/>
          </a:solidFill>
          <a:ln w="6350">
            <a:noFill/>
            <a:miter lim="800000"/>
            <a:headEnd/>
            <a:tailEnd/>
          </a:ln>
        </p:spPr>
        <p:txBody>
          <a:bodyPr wrap="none" anchor="ctr">
            <a:spAutoFit/>
          </a:bodyPr>
          <a:lstStyle/>
          <a:p>
            <a:pPr algn="ctr">
              <a:spcBef>
                <a:spcPts val="0"/>
              </a:spcBef>
            </a:pPr>
            <a:r>
              <a:rPr lang="en-US" sz="2000">
                <a:solidFill>
                  <a:srgbClr val="000000"/>
                </a:solidFill>
                <a:ea typeface="ＭＳ Ｐゴシック" pitchFamily="1" charset="-128"/>
              </a:rPr>
              <a:t>Runtime</a:t>
            </a:r>
          </a:p>
          <a:p>
            <a:pPr algn="ctr">
              <a:spcBef>
                <a:spcPts val="0"/>
              </a:spcBef>
            </a:pPr>
            <a:r>
              <a:rPr lang="en-US" sz="2000">
                <a:solidFill>
                  <a:srgbClr val="000000"/>
                </a:solidFill>
                <a:ea typeface="ＭＳ Ｐゴシック" pitchFamily="1" charset="-128"/>
              </a:rPr>
              <a:t>Architecture</a:t>
            </a:r>
          </a:p>
        </p:txBody>
      </p:sp>
      <p:sp>
        <p:nvSpPr>
          <p:cNvPr id="3084" name="AutoShape 11"/>
          <p:cNvSpPr>
            <a:spLocks noChangeArrowheads="1"/>
          </p:cNvSpPr>
          <p:nvPr/>
        </p:nvSpPr>
        <p:spPr bwMode="auto">
          <a:xfrm>
            <a:off x="5853113" y="3637995"/>
            <a:ext cx="1825506" cy="940653"/>
          </a:xfrm>
          <a:prstGeom prst="cube">
            <a:avLst>
              <a:gd name="adj" fmla="val 25000"/>
            </a:avLst>
          </a:prstGeom>
          <a:solidFill>
            <a:srgbClr val="B2CCE5"/>
          </a:solidFill>
          <a:ln w="6350">
            <a:noFill/>
            <a:miter lim="800000"/>
            <a:headEnd/>
            <a:tailEnd/>
          </a:ln>
        </p:spPr>
        <p:txBody>
          <a:bodyPr wrap="none" anchor="ctr">
            <a:spAutoFit/>
          </a:bodyPr>
          <a:lstStyle/>
          <a:p>
            <a:pPr algn="ctr">
              <a:spcBef>
                <a:spcPts val="0"/>
              </a:spcBef>
            </a:pPr>
            <a:r>
              <a:rPr lang="en-US" sz="2000">
                <a:solidFill>
                  <a:srgbClr val="000000"/>
                </a:solidFill>
                <a:ea typeface="ＭＳ Ｐゴシック" pitchFamily="1" charset="-128"/>
              </a:rPr>
              <a:t>Application</a:t>
            </a:r>
          </a:p>
          <a:p>
            <a:pPr algn="ctr">
              <a:spcBef>
                <a:spcPts val="0"/>
              </a:spcBef>
            </a:pPr>
            <a:r>
              <a:rPr lang="en-US" sz="2000">
                <a:solidFill>
                  <a:srgbClr val="000000"/>
                </a:solidFill>
                <a:ea typeface="ＭＳ Ｐゴシック" pitchFamily="1" charset="-128"/>
              </a:rPr>
              <a:t>Software</a:t>
            </a:r>
          </a:p>
        </p:txBody>
      </p:sp>
      <p:sp>
        <p:nvSpPr>
          <p:cNvPr id="3085" name="AutoShape 12"/>
          <p:cNvSpPr>
            <a:spLocks noChangeArrowheads="1"/>
          </p:cNvSpPr>
          <p:nvPr/>
        </p:nvSpPr>
        <p:spPr bwMode="auto">
          <a:xfrm>
            <a:off x="3556000" y="2493407"/>
            <a:ext cx="1524000" cy="241300"/>
          </a:xfrm>
          <a:prstGeom prst="leftRightArrow">
            <a:avLst>
              <a:gd name="adj1" fmla="val 50000"/>
              <a:gd name="adj2" fmla="val 126316"/>
            </a:avLst>
          </a:prstGeom>
          <a:solidFill>
            <a:srgbClr val="808000"/>
          </a:solidFill>
          <a:ln w="6350">
            <a:noFill/>
            <a:miter lim="800000"/>
            <a:headEnd/>
            <a:tailEnd/>
          </a:ln>
        </p:spPr>
        <p:txBody>
          <a:bodyPr wrap="none" anchor="ctr">
            <a:spAutoFit/>
          </a:bodyPr>
          <a:lstStyle/>
          <a:p>
            <a:pPr algn="ctr">
              <a:spcBef>
                <a:spcPct val="50000"/>
              </a:spcBef>
            </a:pPr>
            <a:endParaRPr lang="en-US" sz="2000" b="0">
              <a:solidFill>
                <a:srgbClr val="000000"/>
              </a:solidFill>
              <a:ea typeface="ＭＳ Ｐゴシック" pitchFamily="1" charset="-128"/>
            </a:endParaRPr>
          </a:p>
        </p:txBody>
      </p:sp>
      <p:sp>
        <p:nvSpPr>
          <p:cNvPr id="3086" name="AutoShape 13"/>
          <p:cNvSpPr>
            <a:spLocks noChangeArrowheads="1"/>
          </p:cNvSpPr>
          <p:nvPr/>
        </p:nvSpPr>
        <p:spPr bwMode="auto">
          <a:xfrm>
            <a:off x="2501900" y="3331607"/>
            <a:ext cx="228600" cy="406400"/>
          </a:xfrm>
          <a:prstGeom prst="upDownArrow">
            <a:avLst>
              <a:gd name="adj1" fmla="val 50000"/>
              <a:gd name="adj2" fmla="val 35556"/>
            </a:avLst>
          </a:prstGeom>
          <a:solidFill>
            <a:srgbClr val="808000"/>
          </a:solidFill>
          <a:ln w="6350">
            <a:noFill/>
            <a:miter lim="800000"/>
            <a:headEnd/>
            <a:tailEnd/>
          </a:ln>
        </p:spPr>
        <p:txBody>
          <a:bodyPr wrap="none" anchor="ctr">
            <a:spAutoFit/>
          </a:bodyPr>
          <a:lstStyle/>
          <a:p>
            <a:pPr algn="ctr">
              <a:spcBef>
                <a:spcPct val="50000"/>
              </a:spcBef>
            </a:pPr>
            <a:endParaRPr lang="en-US" sz="2000" b="0">
              <a:solidFill>
                <a:srgbClr val="000000"/>
              </a:solidFill>
              <a:ea typeface="ＭＳ Ｐゴシック" pitchFamily="1" charset="-128"/>
            </a:endParaRPr>
          </a:p>
        </p:txBody>
      </p:sp>
      <p:sp>
        <p:nvSpPr>
          <p:cNvPr id="3087" name="AutoShape 14"/>
          <p:cNvSpPr>
            <a:spLocks noChangeArrowheads="1"/>
          </p:cNvSpPr>
          <p:nvPr/>
        </p:nvSpPr>
        <p:spPr bwMode="auto">
          <a:xfrm>
            <a:off x="2108200" y="5325507"/>
            <a:ext cx="4233862" cy="430213"/>
          </a:xfrm>
          <a:prstGeom prst="roundRect">
            <a:avLst>
              <a:gd name="adj" fmla="val 16667"/>
            </a:avLst>
          </a:prstGeom>
          <a:noFill/>
          <a:ln w="6350">
            <a:noFill/>
            <a:round/>
            <a:headEnd/>
            <a:tailEnd/>
          </a:ln>
        </p:spPr>
        <p:txBody>
          <a:bodyPr anchor="ctr">
            <a:spAutoFit/>
          </a:bodyPr>
          <a:lstStyle/>
          <a:p>
            <a:pPr algn="ctr">
              <a:spcBef>
                <a:spcPct val="50000"/>
              </a:spcBef>
            </a:pPr>
            <a:r>
              <a:rPr lang="en-US" sz="2000" b="0" dirty="0">
                <a:solidFill>
                  <a:srgbClr val="000000"/>
                </a:solidFill>
                <a:ea typeface="ＭＳ Ｐゴシック" pitchFamily="1" charset="-128"/>
              </a:rPr>
              <a:t>Embedded SW System Engineer</a:t>
            </a:r>
          </a:p>
        </p:txBody>
      </p:sp>
      <p:sp>
        <p:nvSpPr>
          <p:cNvPr id="3088" name="AutoShape 15"/>
          <p:cNvSpPr>
            <a:spLocks noChangeArrowheads="1"/>
          </p:cNvSpPr>
          <p:nvPr/>
        </p:nvSpPr>
        <p:spPr bwMode="auto">
          <a:xfrm>
            <a:off x="6159500" y="3103007"/>
            <a:ext cx="203200" cy="520700"/>
          </a:xfrm>
          <a:prstGeom prst="downArrow">
            <a:avLst>
              <a:gd name="adj1" fmla="val 50000"/>
              <a:gd name="adj2" fmla="val 64063"/>
            </a:avLst>
          </a:prstGeom>
          <a:solidFill>
            <a:srgbClr val="808000"/>
          </a:solidFill>
          <a:ln w="6350">
            <a:noFill/>
            <a:miter lim="800000"/>
            <a:headEnd/>
            <a:tailEnd/>
          </a:ln>
        </p:spPr>
        <p:txBody>
          <a:bodyPr anchor="ctr">
            <a:spAutoFit/>
          </a:bodyPr>
          <a:lstStyle/>
          <a:p>
            <a:pPr algn="ctr">
              <a:spcBef>
                <a:spcPct val="50000"/>
              </a:spcBef>
            </a:pPr>
            <a:endParaRPr lang="en-US" sz="2000" b="0">
              <a:solidFill>
                <a:srgbClr val="000000"/>
              </a:solidFill>
              <a:ea typeface="ＭＳ Ｐゴシック" pitchFamily="1" charset="-128"/>
            </a:endParaRPr>
          </a:p>
        </p:txBody>
      </p:sp>
      <p:sp>
        <p:nvSpPr>
          <p:cNvPr id="3089" name="AutoShape 16"/>
          <p:cNvSpPr>
            <a:spLocks noChangeArrowheads="1"/>
          </p:cNvSpPr>
          <p:nvPr/>
        </p:nvSpPr>
        <p:spPr bwMode="auto">
          <a:xfrm rot="-2700000">
            <a:off x="4340225" y="3163332"/>
            <a:ext cx="1200150" cy="247650"/>
          </a:xfrm>
          <a:prstGeom prst="leftRightArrow">
            <a:avLst>
              <a:gd name="adj1" fmla="val 50000"/>
              <a:gd name="adj2" fmla="val 96923"/>
            </a:avLst>
          </a:prstGeom>
          <a:solidFill>
            <a:srgbClr val="808000"/>
          </a:solidFill>
          <a:ln w="6350">
            <a:noFill/>
            <a:miter lim="800000"/>
            <a:headEnd/>
            <a:tailEnd/>
          </a:ln>
        </p:spPr>
        <p:txBody>
          <a:bodyPr anchor="ctr">
            <a:spAutoFit/>
          </a:bodyPr>
          <a:lstStyle/>
          <a:p>
            <a:pPr algn="ctr">
              <a:spcBef>
                <a:spcPct val="50000"/>
              </a:spcBef>
            </a:pPr>
            <a:endParaRPr lang="en-US" sz="2000" b="0">
              <a:solidFill>
                <a:srgbClr val="000000"/>
              </a:solidFill>
              <a:ea typeface="ＭＳ Ｐゴシック" pitchFamily="1" charset="-128"/>
            </a:endParaRPr>
          </a:p>
        </p:txBody>
      </p:sp>
      <p:sp>
        <p:nvSpPr>
          <p:cNvPr id="3090" name="AutoShape 17"/>
          <p:cNvSpPr>
            <a:spLocks noChangeArrowheads="1"/>
          </p:cNvSpPr>
          <p:nvPr/>
        </p:nvSpPr>
        <p:spPr bwMode="auto">
          <a:xfrm>
            <a:off x="2946400" y="4068207"/>
            <a:ext cx="622300" cy="241300"/>
          </a:xfrm>
          <a:prstGeom prst="leftRightArrow">
            <a:avLst>
              <a:gd name="adj1" fmla="val 50000"/>
              <a:gd name="adj2" fmla="val 51579"/>
            </a:avLst>
          </a:prstGeom>
          <a:solidFill>
            <a:srgbClr val="808000"/>
          </a:solidFill>
          <a:ln w="6350">
            <a:noFill/>
            <a:miter lim="800000"/>
            <a:headEnd/>
            <a:tailEnd/>
          </a:ln>
        </p:spPr>
        <p:txBody>
          <a:bodyPr anchor="ctr">
            <a:spAutoFit/>
          </a:bodyPr>
          <a:lstStyle/>
          <a:p>
            <a:pPr algn="ctr">
              <a:spcBef>
                <a:spcPct val="50000"/>
              </a:spcBef>
            </a:pPr>
            <a:endParaRPr lang="en-US" sz="2000" b="0">
              <a:solidFill>
                <a:srgbClr val="000000"/>
              </a:solidFill>
              <a:ea typeface="ＭＳ Ｐゴシック" pitchFamily="1" charset="-128"/>
            </a:endParaRPr>
          </a:p>
        </p:txBody>
      </p:sp>
      <p:sp>
        <p:nvSpPr>
          <p:cNvPr id="3091" name="AutoShape 18"/>
          <p:cNvSpPr>
            <a:spLocks noChangeArrowheads="1"/>
          </p:cNvSpPr>
          <p:nvPr/>
        </p:nvSpPr>
        <p:spPr bwMode="auto">
          <a:xfrm>
            <a:off x="4152900" y="2417207"/>
            <a:ext cx="317500" cy="368300"/>
          </a:xfrm>
          <a:custGeom>
            <a:avLst/>
            <a:gdLst>
              <a:gd name="T0" fmla="*/ 34299968 w 21600"/>
              <a:gd name="T1" fmla="*/ 0 h 21600"/>
              <a:gd name="T2" fmla="*/ 10045406 w 21600"/>
              <a:gd name="T3" fmla="*/ 15679860 h 21600"/>
              <a:gd name="T4" fmla="*/ 0 w 21600"/>
              <a:gd name="T5" fmla="*/ 53538677 h 21600"/>
              <a:gd name="T6" fmla="*/ 10045406 w 21600"/>
              <a:gd name="T7" fmla="*/ 91397465 h 21600"/>
              <a:gd name="T8" fmla="*/ 34299968 w 21600"/>
              <a:gd name="T9" fmla="*/ 107077355 h 21600"/>
              <a:gd name="T10" fmla="*/ 58554519 w 21600"/>
              <a:gd name="T11" fmla="*/ 91397465 h 21600"/>
              <a:gd name="T12" fmla="*/ 68599937 w 21600"/>
              <a:gd name="T13" fmla="*/ 53538677 h 21600"/>
              <a:gd name="T14" fmla="*/ 58554519 w 21600"/>
              <a:gd name="T15" fmla="*/ 1567986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pPr algn="ctr">
              <a:spcBef>
                <a:spcPct val="50000"/>
              </a:spcBef>
            </a:pPr>
            <a:endParaRPr lang="en-US" sz="2000" b="0">
              <a:solidFill>
                <a:srgbClr val="000000"/>
              </a:solidFill>
              <a:ea typeface="ＭＳ Ｐゴシック" pitchFamily="1" charset="-128"/>
            </a:endParaRPr>
          </a:p>
        </p:txBody>
      </p:sp>
      <p:sp>
        <p:nvSpPr>
          <p:cNvPr id="3092" name="AutoShape 19"/>
          <p:cNvSpPr>
            <a:spLocks noChangeArrowheads="1"/>
          </p:cNvSpPr>
          <p:nvPr/>
        </p:nvSpPr>
        <p:spPr bwMode="auto">
          <a:xfrm>
            <a:off x="4775200" y="3128407"/>
            <a:ext cx="317500" cy="368300"/>
          </a:xfrm>
          <a:custGeom>
            <a:avLst/>
            <a:gdLst>
              <a:gd name="T0" fmla="*/ 34299968 w 21600"/>
              <a:gd name="T1" fmla="*/ 0 h 21600"/>
              <a:gd name="T2" fmla="*/ 10045406 w 21600"/>
              <a:gd name="T3" fmla="*/ 15679860 h 21600"/>
              <a:gd name="T4" fmla="*/ 0 w 21600"/>
              <a:gd name="T5" fmla="*/ 53538677 h 21600"/>
              <a:gd name="T6" fmla="*/ 10045406 w 21600"/>
              <a:gd name="T7" fmla="*/ 91397465 h 21600"/>
              <a:gd name="T8" fmla="*/ 34299968 w 21600"/>
              <a:gd name="T9" fmla="*/ 107077355 h 21600"/>
              <a:gd name="T10" fmla="*/ 58554519 w 21600"/>
              <a:gd name="T11" fmla="*/ 91397465 h 21600"/>
              <a:gd name="T12" fmla="*/ 68599937 w 21600"/>
              <a:gd name="T13" fmla="*/ 53538677 h 21600"/>
              <a:gd name="T14" fmla="*/ 58554519 w 21600"/>
              <a:gd name="T15" fmla="*/ 1567986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pPr algn="ctr">
              <a:spcBef>
                <a:spcPct val="50000"/>
              </a:spcBef>
            </a:pPr>
            <a:endParaRPr lang="en-US" sz="2000" b="0">
              <a:solidFill>
                <a:srgbClr val="000000"/>
              </a:solidFill>
              <a:ea typeface="ＭＳ Ｐゴシック" pitchFamily="1" charset="-128"/>
            </a:endParaRPr>
          </a:p>
        </p:txBody>
      </p:sp>
      <p:sp>
        <p:nvSpPr>
          <p:cNvPr id="3093" name="AutoShape 20"/>
          <p:cNvSpPr>
            <a:spLocks noChangeArrowheads="1"/>
          </p:cNvSpPr>
          <p:nvPr/>
        </p:nvSpPr>
        <p:spPr bwMode="auto">
          <a:xfrm>
            <a:off x="3111500" y="4004707"/>
            <a:ext cx="317500" cy="368300"/>
          </a:xfrm>
          <a:custGeom>
            <a:avLst/>
            <a:gdLst>
              <a:gd name="T0" fmla="*/ 34299968 w 21600"/>
              <a:gd name="T1" fmla="*/ 0 h 21600"/>
              <a:gd name="T2" fmla="*/ 10045406 w 21600"/>
              <a:gd name="T3" fmla="*/ 15679860 h 21600"/>
              <a:gd name="T4" fmla="*/ 0 w 21600"/>
              <a:gd name="T5" fmla="*/ 53538677 h 21600"/>
              <a:gd name="T6" fmla="*/ 10045406 w 21600"/>
              <a:gd name="T7" fmla="*/ 91397465 h 21600"/>
              <a:gd name="T8" fmla="*/ 34299968 w 21600"/>
              <a:gd name="T9" fmla="*/ 107077355 h 21600"/>
              <a:gd name="T10" fmla="*/ 58554519 w 21600"/>
              <a:gd name="T11" fmla="*/ 91397465 h 21600"/>
              <a:gd name="T12" fmla="*/ 68599937 w 21600"/>
              <a:gd name="T13" fmla="*/ 53538677 h 21600"/>
              <a:gd name="T14" fmla="*/ 58554519 w 21600"/>
              <a:gd name="T15" fmla="*/ 1567986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pPr algn="ctr">
              <a:spcBef>
                <a:spcPct val="50000"/>
              </a:spcBef>
            </a:pPr>
            <a:endParaRPr lang="en-US" sz="2000" b="0">
              <a:solidFill>
                <a:srgbClr val="000000"/>
              </a:solidFill>
              <a:ea typeface="ＭＳ Ｐゴシック" pitchFamily="1" charset="-128"/>
            </a:endParaRPr>
          </a:p>
        </p:txBody>
      </p:sp>
      <p:sp>
        <p:nvSpPr>
          <p:cNvPr id="3094" name="AutoShape 21"/>
          <p:cNvSpPr>
            <a:spLocks noChangeArrowheads="1"/>
          </p:cNvSpPr>
          <p:nvPr/>
        </p:nvSpPr>
        <p:spPr bwMode="auto">
          <a:xfrm>
            <a:off x="6057900" y="3128407"/>
            <a:ext cx="317500" cy="368300"/>
          </a:xfrm>
          <a:custGeom>
            <a:avLst/>
            <a:gdLst>
              <a:gd name="T0" fmla="*/ 34299968 w 21600"/>
              <a:gd name="T1" fmla="*/ 0 h 21600"/>
              <a:gd name="T2" fmla="*/ 10045406 w 21600"/>
              <a:gd name="T3" fmla="*/ 15679860 h 21600"/>
              <a:gd name="T4" fmla="*/ 0 w 21600"/>
              <a:gd name="T5" fmla="*/ 53538677 h 21600"/>
              <a:gd name="T6" fmla="*/ 10045406 w 21600"/>
              <a:gd name="T7" fmla="*/ 91397465 h 21600"/>
              <a:gd name="T8" fmla="*/ 34299968 w 21600"/>
              <a:gd name="T9" fmla="*/ 107077355 h 21600"/>
              <a:gd name="T10" fmla="*/ 58554519 w 21600"/>
              <a:gd name="T11" fmla="*/ 91397465 h 21600"/>
              <a:gd name="T12" fmla="*/ 68599937 w 21600"/>
              <a:gd name="T13" fmla="*/ 53538677 h 21600"/>
              <a:gd name="T14" fmla="*/ 58554519 w 21600"/>
              <a:gd name="T15" fmla="*/ 1567986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pPr algn="ctr">
              <a:spcBef>
                <a:spcPct val="50000"/>
              </a:spcBef>
            </a:pPr>
            <a:endParaRPr lang="en-US" sz="2000" b="0">
              <a:solidFill>
                <a:srgbClr val="000000"/>
              </a:solidFill>
              <a:ea typeface="ＭＳ Ｐゴシック" pitchFamily="1" charset="-128"/>
            </a:endParaRPr>
          </a:p>
        </p:txBody>
      </p:sp>
      <p:sp>
        <p:nvSpPr>
          <p:cNvPr id="3095" name="AutoShape 22"/>
          <p:cNvSpPr>
            <a:spLocks noChangeArrowheads="1"/>
          </p:cNvSpPr>
          <p:nvPr/>
        </p:nvSpPr>
        <p:spPr bwMode="auto">
          <a:xfrm>
            <a:off x="5219700" y="4055507"/>
            <a:ext cx="622300" cy="241300"/>
          </a:xfrm>
          <a:prstGeom prst="leftRightArrow">
            <a:avLst>
              <a:gd name="adj1" fmla="val 50000"/>
              <a:gd name="adj2" fmla="val 51579"/>
            </a:avLst>
          </a:prstGeom>
          <a:solidFill>
            <a:srgbClr val="808000"/>
          </a:solidFill>
          <a:ln w="6350">
            <a:noFill/>
            <a:miter lim="800000"/>
            <a:headEnd/>
            <a:tailEnd/>
          </a:ln>
        </p:spPr>
        <p:txBody>
          <a:bodyPr anchor="ctr">
            <a:spAutoFit/>
          </a:bodyPr>
          <a:lstStyle/>
          <a:p>
            <a:pPr algn="ctr">
              <a:spcBef>
                <a:spcPct val="50000"/>
              </a:spcBef>
            </a:pPr>
            <a:endParaRPr lang="en-US" sz="2000" b="0">
              <a:solidFill>
                <a:srgbClr val="000000"/>
              </a:solidFill>
              <a:ea typeface="ＭＳ Ｐゴシック" pitchFamily="1" charset="-128"/>
            </a:endParaRPr>
          </a:p>
        </p:txBody>
      </p:sp>
      <p:sp>
        <p:nvSpPr>
          <p:cNvPr id="3096" name="AutoShape 23"/>
          <p:cNvSpPr>
            <a:spLocks noChangeArrowheads="1"/>
          </p:cNvSpPr>
          <p:nvPr/>
        </p:nvSpPr>
        <p:spPr bwMode="auto">
          <a:xfrm>
            <a:off x="5410200" y="3979307"/>
            <a:ext cx="317500" cy="368300"/>
          </a:xfrm>
          <a:custGeom>
            <a:avLst/>
            <a:gdLst>
              <a:gd name="T0" fmla="*/ 34299968 w 21600"/>
              <a:gd name="T1" fmla="*/ 0 h 21600"/>
              <a:gd name="T2" fmla="*/ 10045406 w 21600"/>
              <a:gd name="T3" fmla="*/ 15679860 h 21600"/>
              <a:gd name="T4" fmla="*/ 0 w 21600"/>
              <a:gd name="T5" fmla="*/ 53538677 h 21600"/>
              <a:gd name="T6" fmla="*/ 10045406 w 21600"/>
              <a:gd name="T7" fmla="*/ 91397465 h 21600"/>
              <a:gd name="T8" fmla="*/ 34299968 w 21600"/>
              <a:gd name="T9" fmla="*/ 107077355 h 21600"/>
              <a:gd name="T10" fmla="*/ 58554519 w 21600"/>
              <a:gd name="T11" fmla="*/ 91397465 h 21600"/>
              <a:gd name="T12" fmla="*/ 68599937 w 21600"/>
              <a:gd name="T13" fmla="*/ 53538677 h 21600"/>
              <a:gd name="T14" fmla="*/ 58554519 w 21600"/>
              <a:gd name="T15" fmla="*/ 1567986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pPr algn="ctr">
              <a:spcBef>
                <a:spcPct val="50000"/>
              </a:spcBef>
            </a:pPr>
            <a:endParaRPr lang="en-US" sz="2000" b="0">
              <a:solidFill>
                <a:srgbClr val="000000"/>
              </a:solidFill>
              <a:ea typeface="ＭＳ Ｐゴシック" pitchFamily="1" charset="-128"/>
            </a:endParaRPr>
          </a:p>
        </p:txBody>
      </p:sp>
      <p:sp>
        <p:nvSpPr>
          <p:cNvPr id="3097" name="AutoShape 24"/>
          <p:cNvSpPr>
            <a:spLocks noChangeArrowheads="1"/>
          </p:cNvSpPr>
          <p:nvPr/>
        </p:nvSpPr>
        <p:spPr bwMode="auto">
          <a:xfrm>
            <a:off x="3124200" y="1198007"/>
            <a:ext cx="1981200" cy="762000"/>
          </a:xfrm>
          <a:prstGeom prst="wedgeRoundRectCallout">
            <a:avLst>
              <a:gd name="adj1" fmla="val 7238"/>
              <a:gd name="adj2" fmla="val 117029"/>
              <a:gd name="adj3" fmla="val 16667"/>
            </a:avLst>
          </a:prstGeom>
          <a:solidFill>
            <a:srgbClr val="EDD18B"/>
          </a:solidFill>
          <a:ln w="6350">
            <a:noFill/>
            <a:miter lim="800000"/>
            <a:headEnd/>
            <a:tailEnd/>
          </a:ln>
        </p:spPr>
        <p:txBody>
          <a:bodyPr anchor="ctr"/>
          <a:lstStyle/>
          <a:p>
            <a:pPr algn="ctr">
              <a:spcBef>
                <a:spcPts val="0"/>
              </a:spcBef>
            </a:pPr>
            <a:r>
              <a:rPr lang="en-US" sz="1400" dirty="0">
                <a:solidFill>
                  <a:srgbClr val="000000"/>
                </a:solidFill>
                <a:ea typeface="ＭＳ Ｐゴシック" pitchFamily="1" charset="-128"/>
              </a:rPr>
              <a:t>Physical Plant </a:t>
            </a:r>
            <a:r>
              <a:rPr lang="en-US" sz="1400" dirty="0" smtClean="0">
                <a:solidFill>
                  <a:srgbClr val="000000"/>
                </a:solidFill>
                <a:ea typeface="ＭＳ Ｐゴシック" pitchFamily="1" charset="-128"/>
              </a:rPr>
              <a:t>Characteristics</a:t>
            </a:r>
          </a:p>
          <a:p>
            <a:pPr algn="ctr">
              <a:spcBef>
                <a:spcPts val="0"/>
              </a:spcBef>
            </a:pPr>
            <a:r>
              <a:rPr lang="en-US" sz="1400" b="0" dirty="0" smtClean="0">
                <a:solidFill>
                  <a:srgbClr val="000000"/>
                </a:solidFill>
                <a:ea typeface="ＭＳ Ｐゴシック" pitchFamily="1" charset="-128"/>
              </a:rPr>
              <a:t>Lag, proximity</a:t>
            </a:r>
          </a:p>
        </p:txBody>
      </p:sp>
      <p:sp>
        <p:nvSpPr>
          <p:cNvPr id="3098" name="AutoShape 25"/>
          <p:cNvSpPr>
            <a:spLocks noChangeArrowheads="1"/>
          </p:cNvSpPr>
          <p:nvPr/>
        </p:nvSpPr>
        <p:spPr bwMode="auto">
          <a:xfrm>
            <a:off x="2590800" y="2950607"/>
            <a:ext cx="1828800" cy="838200"/>
          </a:xfrm>
          <a:prstGeom prst="wedgeRoundRectCallout">
            <a:avLst>
              <a:gd name="adj1" fmla="val 67760"/>
              <a:gd name="adj2" fmla="val -10827"/>
              <a:gd name="adj3" fmla="val 16667"/>
            </a:avLst>
          </a:prstGeom>
          <a:solidFill>
            <a:srgbClr val="EDD18B"/>
          </a:solidFill>
          <a:ln w="6350">
            <a:noFill/>
            <a:miter lim="800000"/>
            <a:headEnd/>
            <a:tailEnd/>
          </a:ln>
        </p:spPr>
        <p:txBody>
          <a:bodyPr anchor="ctr"/>
          <a:lstStyle/>
          <a:p>
            <a:pPr algn="ctr">
              <a:spcBef>
                <a:spcPts val="0"/>
              </a:spcBef>
            </a:pPr>
            <a:r>
              <a:rPr lang="en-US" sz="1400" dirty="0">
                <a:solidFill>
                  <a:srgbClr val="000000"/>
                </a:solidFill>
                <a:ea typeface="ＭＳ Ｐゴシック" pitchFamily="1" charset="-128"/>
              </a:rPr>
              <a:t>Data Stream </a:t>
            </a:r>
            <a:r>
              <a:rPr lang="en-US" sz="1400" dirty="0" smtClean="0">
                <a:solidFill>
                  <a:srgbClr val="000000"/>
                </a:solidFill>
                <a:ea typeface="ＭＳ Ｐゴシック" pitchFamily="1" charset="-128"/>
              </a:rPr>
              <a:t>Characteristics</a:t>
            </a:r>
          </a:p>
          <a:p>
            <a:pPr algn="ctr">
              <a:spcBef>
                <a:spcPts val="0"/>
              </a:spcBef>
            </a:pPr>
            <a:r>
              <a:rPr lang="en-US" sz="1400" b="0" dirty="0" smtClean="0">
                <a:solidFill>
                  <a:srgbClr val="000000"/>
                </a:solidFill>
                <a:ea typeface="ＭＳ Ｐゴシック" pitchFamily="1" charset="-128"/>
              </a:rPr>
              <a:t>ETE Latency (F16)</a:t>
            </a:r>
          </a:p>
          <a:p>
            <a:pPr algn="ctr">
              <a:spcBef>
                <a:spcPts val="0"/>
              </a:spcBef>
            </a:pPr>
            <a:r>
              <a:rPr lang="en-US" sz="1400" b="0" dirty="0" smtClean="0">
                <a:solidFill>
                  <a:srgbClr val="000000"/>
                </a:solidFill>
                <a:ea typeface="ＭＳ Ｐゴシック" pitchFamily="1" charset="-128"/>
              </a:rPr>
              <a:t>State delta (NASA)</a:t>
            </a:r>
            <a:endParaRPr lang="en-US" sz="1400" b="0" dirty="0">
              <a:solidFill>
                <a:srgbClr val="000000"/>
              </a:solidFill>
              <a:ea typeface="ＭＳ Ｐゴシック" pitchFamily="1" charset="-128"/>
            </a:endParaRPr>
          </a:p>
        </p:txBody>
      </p:sp>
      <p:sp>
        <p:nvSpPr>
          <p:cNvPr id="3099" name="AutoShape 26"/>
          <p:cNvSpPr>
            <a:spLocks noChangeArrowheads="1"/>
          </p:cNvSpPr>
          <p:nvPr/>
        </p:nvSpPr>
        <p:spPr bwMode="auto">
          <a:xfrm>
            <a:off x="6786370" y="1960007"/>
            <a:ext cx="2002030" cy="774700"/>
          </a:xfrm>
          <a:prstGeom prst="wedgeRoundRectCallout">
            <a:avLst>
              <a:gd name="adj1" fmla="val -68713"/>
              <a:gd name="adj2" fmla="val 129493"/>
              <a:gd name="adj3" fmla="val 16667"/>
            </a:avLst>
          </a:prstGeom>
          <a:solidFill>
            <a:srgbClr val="EDD18B"/>
          </a:solidFill>
          <a:ln w="6350">
            <a:noFill/>
            <a:miter lim="800000"/>
            <a:headEnd/>
            <a:tailEnd/>
          </a:ln>
        </p:spPr>
        <p:txBody>
          <a:bodyPr anchor="ctr"/>
          <a:lstStyle/>
          <a:p>
            <a:pPr algn="ctr">
              <a:spcBef>
                <a:spcPts val="0"/>
              </a:spcBef>
            </a:pPr>
            <a:r>
              <a:rPr lang="en-US" sz="1400" dirty="0" smtClean="0">
                <a:solidFill>
                  <a:srgbClr val="000000"/>
                </a:solidFill>
                <a:ea typeface="ＭＳ Ｐゴシック" pitchFamily="1" charset="-128"/>
              </a:rPr>
              <a:t>Base types, Units</a:t>
            </a:r>
          </a:p>
          <a:p>
            <a:pPr algn="ctr">
              <a:spcBef>
                <a:spcPts val="0"/>
              </a:spcBef>
            </a:pPr>
            <a:r>
              <a:rPr lang="en-US" sz="1400" b="0" dirty="0" err="1" smtClean="0">
                <a:solidFill>
                  <a:srgbClr val="000000"/>
                </a:solidFill>
                <a:ea typeface="ＭＳ Ｐゴシック" pitchFamily="1" charset="-128"/>
              </a:rPr>
              <a:t>Ariane</a:t>
            </a:r>
            <a:r>
              <a:rPr lang="en-US" sz="1400" b="0" dirty="0" smtClean="0">
                <a:solidFill>
                  <a:srgbClr val="000000"/>
                </a:solidFill>
                <a:ea typeface="ＭＳ Ｐゴシック" pitchFamily="1" charset="-128"/>
              </a:rPr>
              <a:t> 4/5</a:t>
            </a:r>
          </a:p>
          <a:p>
            <a:pPr algn="ctr">
              <a:spcBef>
                <a:spcPts val="0"/>
              </a:spcBef>
            </a:pPr>
            <a:r>
              <a:rPr lang="en-US" sz="1400" b="0" dirty="0" smtClean="0">
                <a:solidFill>
                  <a:srgbClr val="000000"/>
                </a:solidFill>
                <a:ea typeface="ＭＳ Ｐゴシック" pitchFamily="1" charset="-128"/>
              </a:rPr>
              <a:t>Air Canada</a:t>
            </a:r>
            <a:endParaRPr lang="en-US" sz="1400" b="0" dirty="0">
              <a:solidFill>
                <a:srgbClr val="000000"/>
              </a:solidFill>
              <a:ea typeface="ＭＳ Ｐゴシック" pitchFamily="1" charset="-128"/>
            </a:endParaRPr>
          </a:p>
        </p:txBody>
      </p:sp>
      <p:sp>
        <p:nvSpPr>
          <p:cNvPr id="3100" name="AutoShape 27"/>
          <p:cNvSpPr>
            <a:spLocks noChangeArrowheads="1"/>
          </p:cNvSpPr>
          <p:nvPr/>
        </p:nvSpPr>
        <p:spPr bwMode="auto">
          <a:xfrm>
            <a:off x="5295900" y="4779407"/>
            <a:ext cx="2692400" cy="561975"/>
          </a:xfrm>
          <a:prstGeom prst="wedgeRoundRectCallout">
            <a:avLst>
              <a:gd name="adj1" fmla="val -66169"/>
              <a:gd name="adj2" fmla="val -94004"/>
              <a:gd name="adj3" fmla="val 16667"/>
            </a:avLst>
          </a:prstGeom>
          <a:solidFill>
            <a:srgbClr val="EDD18B"/>
          </a:solidFill>
          <a:ln w="6350">
            <a:noFill/>
            <a:miter lim="800000"/>
            <a:headEnd/>
            <a:tailEnd/>
          </a:ln>
        </p:spPr>
        <p:txBody>
          <a:bodyPr anchor="ctr"/>
          <a:lstStyle/>
          <a:p>
            <a:pPr algn="ctr">
              <a:spcBef>
                <a:spcPts val="0"/>
              </a:spcBef>
            </a:pPr>
            <a:r>
              <a:rPr lang="en-US" sz="1400" dirty="0">
                <a:solidFill>
                  <a:srgbClr val="000000"/>
                </a:solidFill>
                <a:ea typeface="ＭＳ Ｐゴシック" pitchFamily="1" charset="-128"/>
              </a:rPr>
              <a:t>Concurrency </a:t>
            </a:r>
            <a:r>
              <a:rPr lang="en-US" sz="1400" dirty="0" smtClean="0">
                <a:solidFill>
                  <a:srgbClr val="000000"/>
                </a:solidFill>
                <a:ea typeface="ＭＳ Ｐゴシック" pitchFamily="1" charset="-128"/>
              </a:rPr>
              <a:t>Communication</a:t>
            </a:r>
          </a:p>
          <a:p>
            <a:pPr algn="ctr">
              <a:spcBef>
                <a:spcPts val="0"/>
              </a:spcBef>
            </a:pPr>
            <a:r>
              <a:rPr lang="en-US" sz="1400" b="0" dirty="0" smtClean="0">
                <a:solidFill>
                  <a:srgbClr val="000000"/>
                </a:solidFill>
                <a:ea typeface="ＭＳ Ｐゴシック" pitchFamily="1" charset="-128"/>
              </a:rPr>
              <a:t>ITunes crashes on dual-cores</a:t>
            </a:r>
          </a:p>
        </p:txBody>
      </p:sp>
      <p:sp>
        <p:nvSpPr>
          <p:cNvPr id="3101" name="AutoShape 28"/>
          <p:cNvSpPr>
            <a:spLocks noChangeArrowheads="1"/>
          </p:cNvSpPr>
          <p:nvPr/>
        </p:nvSpPr>
        <p:spPr bwMode="auto">
          <a:xfrm>
            <a:off x="1752600" y="4703207"/>
            <a:ext cx="2590800" cy="685800"/>
          </a:xfrm>
          <a:prstGeom prst="wedgeRoundRectCallout">
            <a:avLst>
              <a:gd name="adj1" fmla="val 15618"/>
              <a:gd name="adj2" fmla="val -96330"/>
              <a:gd name="adj3" fmla="val 16667"/>
            </a:avLst>
          </a:prstGeom>
          <a:solidFill>
            <a:srgbClr val="EDD18B"/>
          </a:solidFill>
          <a:ln w="6350">
            <a:noFill/>
            <a:miter lim="800000"/>
            <a:headEnd/>
            <a:tailEnd/>
          </a:ln>
        </p:spPr>
        <p:txBody>
          <a:bodyPr anchor="ctr"/>
          <a:lstStyle/>
          <a:p>
            <a:pPr algn="ctr">
              <a:spcBef>
                <a:spcPts val="0"/>
              </a:spcBef>
            </a:pPr>
            <a:r>
              <a:rPr lang="en-US" sz="1400" dirty="0">
                <a:solidFill>
                  <a:srgbClr val="000000"/>
                </a:solidFill>
                <a:ea typeface="ＭＳ Ｐゴシック" pitchFamily="1" charset="-128"/>
              </a:rPr>
              <a:t>Distribution </a:t>
            </a:r>
            <a:r>
              <a:rPr lang="en-US" sz="1400" dirty="0" smtClean="0">
                <a:solidFill>
                  <a:srgbClr val="000000"/>
                </a:solidFill>
                <a:ea typeface="ＭＳ Ｐゴシック" pitchFamily="1" charset="-128"/>
              </a:rPr>
              <a:t>&amp; Redundancy</a:t>
            </a:r>
          </a:p>
          <a:p>
            <a:pPr algn="ctr">
              <a:spcBef>
                <a:spcPts val="0"/>
              </a:spcBef>
            </a:pPr>
            <a:r>
              <a:rPr lang="en-US" sz="1400" b="0" dirty="0" smtClean="0">
                <a:solidFill>
                  <a:srgbClr val="000000"/>
                </a:solidFill>
                <a:ea typeface="ＭＳ Ｐゴシック" pitchFamily="1" charset="-128"/>
              </a:rPr>
              <a:t>Virtualization of HW</a:t>
            </a:r>
          </a:p>
          <a:p>
            <a:pPr algn="ctr">
              <a:spcBef>
                <a:spcPts val="0"/>
              </a:spcBef>
            </a:pPr>
            <a:r>
              <a:rPr lang="en-US" sz="1400" b="0" dirty="0" smtClean="0">
                <a:solidFill>
                  <a:srgbClr val="000000"/>
                </a:solidFill>
                <a:ea typeface="ＭＳ Ｐゴシック" pitchFamily="1" charset="-128"/>
              </a:rPr>
              <a:t>(ARPA-Net split)</a:t>
            </a:r>
            <a:endParaRPr lang="en-US" sz="1400" b="0" dirty="0">
              <a:solidFill>
                <a:srgbClr val="000000"/>
              </a:solidFill>
              <a:ea typeface="ＭＳ Ｐゴシック" pitchFamily="1" charset="-128"/>
            </a:endParaRPr>
          </a:p>
        </p:txBody>
      </p:sp>
      <p:sp>
        <p:nvSpPr>
          <p:cNvPr id="30" name="Rounded Rectangle 29"/>
          <p:cNvSpPr/>
          <p:nvPr/>
        </p:nvSpPr>
        <p:spPr bwMode="auto">
          <a:xfrm>
            <a:off x="971349" y="5741131"/>
            <a:ext cx="7010400" cy="783193"/>
          </a:xfrm>
          <a:prstGeom prst="roundRect">
            <a:avLst/>
          </a:prstGeom>
          <a:solidFill>
            <a:srgbClr val="FF9999"/>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ct val="50000"/>
              </a:spcBef>
            </a:pPr>
            <a:r>
              <a:rPr lang="en-US" sz="2000" b="0" i="1" dirty="0" smtClean="0">
                <a:solidFill>
                  <a:srgbClr val="000000"/>
                </a:solidFill>
                <a:latin typeface="Arial" pitchFamily="34" charset="0"/>
                <a:ea typeface="ＭＳ Ｐゴシック" pitchFamily="1" charset="-128"/>
                <a:cs typeface="Arial" pitchFamily="34" charset="0"/>
              </a:rPr>
              <a:t>Why do system level failures still occur despite fault tolerance techniques being deployed in systems?</a:t>
            </a:r>
            <a:endParaRPr lang="en-US" sz="2000" b="0" dirty="0" smtClean="0">
              <a:solidFill>
                <a:srgbClr val="000000"/>
              </a:solidFill>
              <a:latin typeface="Arial" pitchFamily="34" charset="0"/>
              <a:ea typeface="ＭＳ Ｐゴシック" pitchFamily="1" charset="-128"/>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4825"/>
            <a:ext cx="8031162" cy="561975"/>
          </a:xfrm>
        </p:spPr>
        <p:txBody>
          <a:bodyPr>
            <a:normAutofit/>
          </a:bodyPr>
          <a:lstStyle/>
          <a:p>
            <a:r>
              <a:rPr lang="en-US" dirty="0" smtClean="0"/>
              <a:t>Potential Model-based Engineering Pitfalls</a:t>
            </a:r>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3200400" y="1524000"/>
            <a:ext cx="2362200" cy="1098292"/>
          </a:xfrm>
          <a:prstGeom prst="rect">
            <a:avLst/>
          </a:prstGeom>
          <a:noFill/>
          <a:ln w="9525">
            <a:noFill/>
            <a:miter lim="800000"/>
            <a:headEnd/>
            <a:tailEnd/>
          </a:ln>
          <a:effectLst/>
        </p:spPr>
      </p:pic>
      <p:pic>
        <p:nvPicPr>
          <p:cNvPr id="37892" name="Picture 4"/>
          <p:cNvPicPr>
            <a:picLocks noGrp="1" noChangeAspect="1" noChangeArrowheads="1"/>
          </p:cNvPicPr>
          <p:nvPr>
            <p:ph idx="1"/>
          </p:nvPr>
        </p:nvPicPr>
        <p:blipFill>
          <a:blip r:embed="rId4" cstate="print"/>
          <a:srcRect/>
          <a:stretch>
            <a:fillRect/>
          </a:stretch>
        </p:blipFill>
        <p:spPr bwMode="auto">
          <a:xfrm>
            <a:off x="1219200" y="3429000"/>
            <a:ext cx="2198687" cy="762000"/>
          </a:xfrm>
          <a:prstGeom prst="rect">
            <a:avLst/>
          </a:prstGeom>
          <a:noFill/>
          <a:ln w="9525">
            <a:noFill/>
            <a:miter lim="800000"/>
            <a:headEnd/>
            <a:tailEnd/>
          </a:ln>
          <a:effectLst/>
        </p:spPr>
      </p:pic>
      <p:pic>
        <p:nvPicPr>
          <p:cNvPr id="37894" name="Picture 6"/>
          <p:cNvPicPr>
            <a:picLocks noChangeAspect="1" noChangeArrowheads="1"/>
          </p:cNvPicPr>
          <p:nvPr/>
        </p:nvPicPr>
        <p:blipFill>
          <a:blip r:embed="rId5" cstate="print"/>
          <a:srcRect/>
          <a:stretch>
            <a:fillRect/>
          </a:stretch>
        </p:blipFill>
        <p:spPr bwMode="auto">
          <a:xfrm>
            <a:off x="3733800" y="3200400"/>
            <a:ext cx="1628588" cy="914400"/>
          </a:xfrm>
          <a:prstGeom prst="rect">
            <a:avLst/>
          </a:prstGeom>
          <a:noFill/>
          <a:ln w="9525">
            <a:noFill/>
            <a:miter lim="800000"/>
            <a:headEnd/>
            <a:tailEnd/>
          </a:ln>
          <a:effectLst/>
        </p:spPr>
      </p:pic>
      <p:pic>
        <p:nvPicPr>
          <p:cNvPr id="37895" name="Picture 7"/>
          <p:cNvPicPr>
            <a:picLocks noChangeAspect="1" noChangeArrowheads="1"/>
          </p:cNvPicPr>
          <p:nvPr/>
        </p:nvPicPr>
        <p:blipFill>
          <a:blip r:embed="rId6" cstate="print"/>
          <a:srcRect/>
          <a:stretch>
            <a:fillRect/>
          </a:stretch>
        </p:blipFill>
        <p:spPr bwMode="auto">
          <a:xfrm>
            <a:off x="5791200" y="2667000"/>
            <a:ext cx="1229790" cy="1776750"/>
          </a:xfrm>
          <a:prstGeom prst="rect">
            <a:avLst/>
          </a:prstGeom>
          <a:noFill/>
          <a:ln w="9525">
            <a:noFill/>
            <a:miter lim="800000"/>
            <a:headEnd/>
            <a:tailEnd/>
          </a:ln>
          <a:effectLst/>
        </p:spPr>
      </p:pic>
      <p:sp>
        <p:nvSpPr>
          <p:cNvPr id="12" name="TextBox 11"/>
          <p:cNvSpPr txBox="1"/>
          <p:nvPr/>
        </p:nvSpPr>
        <p:spPr>
          <a:xfrm>
            <a:off x="6274813" y="1752600"/>
            <a:ext cx="1852174" cy="369332"/>
          </a:xfrm>
          <a:prstGeom prst="rect">
            <a:avLst/>
          </a:prstGeom>
          <a:noFill/>
        </p:spPr>
        <p:txBody>
          <a:bodyPr wrap="none" rtlCol="0">
            <a:spAutoFit/>
          </a:bodyPr>
          <a:lstStyle/>
          <a:p>
            <a:pPr algn="ctr">
              <a:spcBef>
                <a:spcPct val="50000"/>
              </a:spcBef>
            </a:pPr>
            <a:r>
              <a:rPr lang="en-US" sz="2000" b="0" dirty="0" smtClean="0">
                <a:solidFill>
                  <a:srgbClr val="000000"/>
                </a:solidFill>
                <a:ea typeface="ＭＳ Ｐゴシック" pitchFamily="1" charset="-128"/>
              </a:rPr>
              <a:t>Potential Solution</a:t>
            </a:r>
            <a:endParaRPr lang="en-US" sz="2000" b="0" dirty="0">
              <a:solidFill>
                <a:srgbClr val="000000"/>
              </a:solidFill>
              <a:ea typeface="ＭＳ Ｐゴシック" pitchFamily="1" charset="-128"/>
            </a:endParaRPr>
          </a:p>
        </p:txBody>
      </p:sp>
      <p:sp>
        <p:nvSpPr>
          <p:cNvPr id="13" name="TextBox 12"/>
          <p:cNvSpPr txBox="1"/>
          <p:nvPr/>
        </p:nvSpPr>
        <p:spPr>
          <a:xfrm>
            <a:off x="5562600" y="3691354"/>
            <a:ext cx="1645002" cy="338554"/>
          </a:xfrm>
          <a:prstGeom prst="rect">
            <a:avLst/>
          </a:prstGeom>
          <a:noFill/>
        </p:spPr>
        <p:txBody>
          <a:bodyPr wrap="none" rtlCol="0">
            <a:spAutoFit/>
          </a:bodyPr>
          <a:lstStyle/>
          <a:p>
            <a:pPr algn="ctr">
              <a:spcBef>
                <a:spcPct val="50000"/>
              </a:spcBef>
            </a:pPr>
            <a:r>
              <a:rPr lang="en-US" b="0" dirty="0" smtClean="0">
                <a:solidFill>
                  <a:srgbClr val="000000"/>
                </a:solidFill>
                <a:ea typeface="ＭＳ Ｐゴシック" pitchFamily="1" charset="-128"/>
              </a:rPr>
              <a:t>System models</a:t>
            </a:r>
            <a:endParaRPr lang="en-US" b="0" dirty="0">
              <a:solidFill>
                <a:srgbClr val="000000"/>
              </a:solidFill>
              <a:ea typeface="ＭＳ Ｐゴシック" pitchFamily="1" charset="-128"/>
            </a:endParaRPr>
          </a:p>
        </p:txBody>
      </p:sp>
      <p:sp>
        <p:nvSpPr>
          <p:cNvPr id="14" name="TextBox 13"/>
          <p:cNvSpPr txBox="1"/>
          <p:nvPr/>
        </p:nvSpPr>
        <p:spPr>
          <a:xfrm>
            <a:off x="5562600" y="5569901"/>
            <a:ext cx="2316661" cy="338554"/>
          </a:xfrm>
          <a:prstGeom prst="rect">
            <a:avLst/>
          </a:prstGeom>
          <a:noFill/>
        </p:spPr>
        <p:txBody>
          <a:bodyPr wrap="none" rtlCol="0">
            <a:spAutoFit/>
          </a:bodyPr>
          <a:lstStyle/>
          <a:p>
            <a:pPr algn="ctr">
              <a:spcBef>
                <a:spcPct val="50000"/>
              </a:spcBef>
            </a:pPr>
            <a:r>
              <a:rPr lang="en-US" b="0" dirty="0" smtClean="0">
                <a:solidFill>
                  <a:srgbClr val="000000"/>
                </a:solidFill>
                <a:ea typeface="ＭＳ Ｐゴシック" pitchFamily="1" charset="-128"/>
              </a:rPr>
              <a:t>System implementation</a:t>
            </a:r>
            <a:endParaRPr lang="en-US" b="0" dirty="0">
              <a:solidFill>
                <a:srgbClr val="000000"/>
              </a:solidFill>
              <a:ea typeface="ＭＳ Ｐゴシック" pitchFamily="1" charset="-128"/>
            </a:endParaRPr>
          </a:p>
        </p:txBody>
      </p:sp>
      <p:sp>
        <p:nvSpPr>
          <p:cNvPr id="15" name="AutoShape 24"/>
          <p:cNvSpPr>
            <a:spLocks noChangeArrowheads="1"/>
          </p:cNvSpPr>
          <p:nvPr/>
        </p:nvSpPr>
        <p:spPr bwMode="auto">
          <a:xfrm>
            <a:off x="304800" y="2286000"/>
            <a:ext cx="2743200" cy="838200"/>
          </a:xfrm>
          <a:prstGeom prst="roundRect">
            <a:avLst/>
          </a:prstGeom>
          <a:solidFill>
            <a:srgbClr val="EDD18B"/>
          </a:solidFill>
          <a:ln w="6350">
            <a:noFill/>
            <a:miter lim="800000"/>
            <a:headEnd/>
            <a:tailEnd/>
          </a:ln>
        </p:spPr>
        <p:txBody>
          <a:bodyPr anchor="ctr"/>
          <a:lstStyle/>
          <a:p>
            <a:pPr algn="ctr">
              <a:spcBef>
                <a:spcPct val="50000"/>
              </a:spcBef>
            </a:pPr>
            <a:r>
              <a:rPr lang="en-US" sz="1400" dirty="0" smtClean="0">
                <a:solidFill>
                  <a:srgbClr val="000000"/>
                </a:solidFill>
                <a:latin typeface="Arial" pitchFamily="34" charset="0"/>
                <a:ea typeface="ＭＳ Ｐゴシック" pitchFamily="1" charset="-128"/>
                <a:cs typeface="Arial" pitchFamily="34" charset="0"/>
              </a:rPr>
              <a:t>Inconsistency between independently developed analytical models</a:t>
            </a:r>
            <a:endParaRPr lang="en-US" sz="1400" dirty="0">
              <a:solidFill>
                <a:srgbClr val="000000"/>
              </a:solidFill>
              <a:latin typeface="Arial" pitchFamily="34" charset="0"/>
              <a:ea typeface="ＭＳ Ｐゴシック" pitchFamily="1" charset="-128"/>
              <a:cs typeface="Arial" pitchFamily="34" charset="0"/>
            </a:endParaRPr>
          </a:p>
        </p:txBody>
      </p:sp>
      <p:pic>
        <p:nvPicPr>
          <p:cNvPr id="16" name="Picture 8"/>
          <p:cNvPicPr>
            <a:picLocks noChangeAspect="1" noChangeArrowheads="1"/>
          </p:cNvPicPr>
          <p:nvPr/>
        </p:nvPicPr>
        <p:blipFill>
          <a:blip r:embed="rId7" cstate="print"/>
          <a:srcRect/>
          <a:stretch>
            <a:fillRect/>
          </a:stretch>
        </p:blipFill>
        <p:spPr bwMode="auto">
          <a:xfrm>
            <a:off x="3048000" y="4953000"/>
            <a:ext cx="2224088" cy="955455"/>
          </a:xfrm>
          <a:prstGeom prst="rect">
            <a:avLst/>
          </a:prstGeom>
          <a:noFill/>
          <a:ln w="9525">
            <a:noFill/>
            <a:miter lim="800000"/>
            <a:headEnd/>
            <a:tailEnd/>
          </a:ln>
          <a:effectLst/>
        </p:spPr>
      </p:pic>
      <p:sp>
        <p:nvSpPr>
          <p:cNvPr id="17" name="AutoShape 24"/>
          <p:cNvSpPr>
            <a:spLocks noChangeArrowheads="1"/>
          </p:cNvSpPr>
          <p:nvPr/>
        </p:nvSpPr>
        <p:spPr bwMode="auto">
          <a:xfrm>
            <a:off x="533400" y="4495800"/>
            <a:ext cx="2286000" cy="533400"/>
          </a:xfrm>
          <a:prstGeom prst="roundRect">
            <a:avLst/>
          </a:prstGeom>
          <a:solidFill>
            <a:srgbClr val="EDD18B"/>
          </a:solidFill>
          <a:ln w="6350">
            <a:noFill/>
            <a:miter lim="800000"/>
            <a:headEnd/>
            <a:tailEnd/>
          </a:ln>
        </p:spPr>
        <p:txBody>
          <a:bodyPr anchor="ctr"/>
          <a:lstStyle/>
          <a:p>
            <a:pPr algn="ctr">
              <a:spcBef>
                <a:spcPct val="50000"/>
              </a:spcBef>
            </a:pPr>
            <a:r>
              <a:rPr lang="en-US" sz="1400" dirty="0" smtClean="0">
                <a:solidFill>
                  <a:srgbClr val="000000"/>
                </a:solidFill>
                <a:latin typeface="Arial" pitchFamily="34" charset="0"/>
                <a:ea typeface="ＭＳ Ｐゴシック" pitchFamily="1" charset="-128"/>
                <a:cs typeface="Arial" pitchFamily="34" charset="0"/>
              </a:rPr>
              <a:t>Confidence that model reflects implementation</a:t>
            </a:r>
            <a:endParaRPr lang="en-US" sz="1400" dirty="0">
              <a:solidFill>
                <a:srgbClr val="000000"/>
              </a:solidFill>
              <a:latin typeface="Arial" pitchFamily="34" charset="0"/>
              <a:ea typeface="ＭＳ Ｐゴシック" pitchFamily="1" charset="-128"/>
              <a:cs typeface="Arial" pitchFamily="34" charset="0"/>
            </a:endParaRPr>
          </a:p>
        </p:txBody>
      </p:sp>
      <p:sp>
        <p:nvSpPr>
          <p:cNvPr id="18" name="AutoShape 32"/>
          <p:cNvSpPr>
            <a:spLocks noChangeArrowheads="1"/>
          </p:cNvSpPr>
          <p:nvPr/>
        </p:nvSpPr>
        <p:spPr bwMode="auto">
          <a:xfrm>
            <a:off x="5867400" y="2286000"/>
            <a:ext cx="2667000" cy="684211"/>
          </a:xfrm>
          <a:prstGeom prst="roundRect">
            <a:avLst>
              <a:gd name="adj" fmla="val 16667"/>
            </a:avLst>
          </a:prstGeom>
          <a:solidFill>
            <a:schemeClr val="accent1">
              <a:lumMod val="90000"/>
            </a:schemeClr>
          </a:solidFill>
          <a:ln w="9525">
            <a:solidFill>
              <a:schemeClr val="tx1"/>
            </a:solidFill>
            <a:miter lim="800000"/>
            <a:headEnd/>
            <a:tailEnd/>
          </a:ln>
        </p:spPr>
        <p:txBody>
          <a:bodyPr lIns="91428" tIns="45714" rIns="91428" bIns="45714"/>
          <a:lstStyle/>
          <a:p>
            <a:pPr algn="ctr">
              <a:spcBef>
                <a:spcPct val="50000"/>
              </a:spcBef>
            </a:pPr>
            <a:r>
              <a:rPr lang="en-US" sz="1800" dirty="0" smtClean="0">
                <a:solidFill>
                  <a:srgbClr val="000000"/>
                </a:solidFill>
                <a:latin typeface="Arial" pitchFamily="34" charset="0"/>
                <a:ea typeface="ＭＳ Ｐゴシック" pitchFamily="1" charset="-128"/>
                <a:cs typeface="Arial" pitchFamily="34" charset="0"/>
              </a:rPr>
              <a:t>Architecture-centric model repository</a:t>
            </a:r>
            <a:endParaRPr lang="en-US" sz="1800" b="0" dirty="0">
              <a:solidFill>
                <a:srgbClr val="000000"/>
              </a:solidFill>
              <a:latin typeface="Arial" pitchFamily="34" charset="0"/>
              <a:ea typeface="ＭＳ Ｐゴシック" pitchFamily="1" charset="-128"/>
              <a:cs typeface="Arial" pitchFamily="34" charset="0"/>
            </a:endParaRPr>
          </a:p>
        </p:txBody>
      </p:sp>
      <p:sp>
        <p:nvSpPr>
          <p:cNvPr id="19" name="AutoShape 32"/>
          <p:cNvSpPr>
            <a:spLocks noChangeArrowheads="1"/>
          </p:cNvSpPr>
          <p:nvPr/>
        </p:nvSpPr>
        <p:spPr bwMode="auto">
          <a:xfrm>
            <a:off x="5905500" y="4344989"/>
            <a:ext cx="2590800" cy="684211"/>
          </a:xfrm>
          <a:prstGeom prst="roundRect">
            <a:avLst>
              <a:gd name="adj" fmla="val 16667"/>
            </a:avLst>
          </a:prstGeom>
          <a:solidFill>
            <a:schemeClr val="accent1">
              <a:lumMod val="90000"/>
            </a:schemeClr>
          </a:solidFill>
          <a:ln w="9525">
            <a:solidFill>
              <a:schemeClr val="tx1"/>
            </a:solidFill>
            <a:miter lim="800000"/>
            <a:headEnd/>
            <a:tailEnd/>
          </a:ln>
        </p:spPr>
        <p:txBody>
          <a:bodyPr lIns="91428" tIns="45714" rIns="91428" bIns="45714"/>
          <a:lstStyle/>
          <a:p>
            <a:pPr algn="ctr">
              <a:spcBef>
                <a:spcPct val="50000"/>
              </a:spcBef>
            </a:pPr>
            <a:r>
              <a:rPr lang="en-US" sz="1800" dirty="0" smtClean="0">
                <a:solidFill>
                  <a:srgbClr val="000000"/>
                </a:solidFill>
                <a:latin typeface="Arial" pitchFamily="34" charset="0"/>
                <a:ea typeface="ＭＳ Ｐゴシック" pitchFamily="1" charset="-128"/>
                <a:cs typeface="Arial" pitchFamily="34" charset="0"/>
              </a:rPr>
              <a:t>Generation from validated models</a:t>
            </a:r>
            <a:endParaRPr lang="en-US" sz="1800" b="0" dirty="0">
              <a:solidFill>
                <a:srgbClr val="000000"/>
              </a:solidFill>
              <a:latin typeface="Arial" pitchFamily="34" charset="0"/>
              <a:ea typeface="ＭＳ Ｐゴシック" pitchFamily="1" charset="-128"/>
              <a:cs typeface="Arial" pitchFamily="34" charset="0"/>
            </a:endParaRPr>
          </a:p>
        </p:txBody>
      </p:sp>
      <p:sp>
        <p:nvSpPr>
          <p:cNvPr id="20" name="TextBox 19"/>
          <p:cNvSpPr txBox="1"/>
          <p:nvPr/>
        </p:nvSpPr>
        <p:spPr>
          <a:xfrm>
            <a:off x="957293" y="1752600"/>
            <a:ext cx="1438214" cy="400110"/>
          </a:xfrm>
          <a:prstGeom prst="rect">
            <a:avLst/>
          </a:prstGeom>
          <a:noFill/>
        </p:spPr>
        <p:txBody>
          <a:bodyPr wrap="none" rtlCol="0">
            <a:spAutoFit/>
          </a:bodyPr>
          <a:lstStyle/>
          <a:p>
            <a:pPr algn="ctr">
              <a:spcBef>
                <a:spcPct val="50000"/>
              </a:spcBef>
            </a:pPr>
            <a:r>
              <a:rPr lang="en-US" sz="2000" b="0" dirty="0" smtClean="0">
                <a:solidFill>
                  <a:srgbClr val="000000"/>
                </a:solidFill>
                <a:ea typeface="ＭＳ Ｐゴシック" pitchFamily="1" charset="-128"/>
              </a:rPr>
              <a:t>The Issues</a:t>
            </a:r>
            <a:endParaRPr lang="en-US" sz="2000" b="0" dirty="0">
              <a:solidFill>
                <a:srgbClr val="000000"/>
              </a:solidFill>
              <a:ea typeface="ＭＳ Ｐゴシック" pitchFamily="1"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950" y="1203330"/>
            <a:ext cx="6504288" cy="3057277"/>
          </a:xfrm>
        </p:spPr>
        <p:txBody>
          <a:bodyPr/>
          <a:lstStyle/>
          <a:p>
            <a:pPr>
              <a:lnSpc>
                <a:spcPct val="150000"/>
              </a:lnSpc>
              <a:spcBef>
                <a:spcPts val="1200"/>
              </a:spcBef>
              <a:buNone/>
            </a:pPr>
            <a:r>
              <a:rPr lang="en-US" sz="2400" dirty="0" smtClean="0"/>
              <a:t>System Integration Issues</a:t>
            </a:r>
          </a:p>
          <a:p>
            <a:pPr>
              <a:lnSpc>
                <a:spcPct val="150000"/>
              </a:lnSpc>
              <a:spcBef>
                <a:spcPts val="1200"/>
              </a:spcBef>
              <a:buNone/>
            </a:pPr>
            <a:r>
              <a:rPr lang="en-US" sz="2400" dirty="0" smtClean="0"/>
              <a:t> AADL and SAVI Virtual Integration </a:t>
            </a:r>
          </a:p>
          <a:p>
            <a:pPr>
              <a:lnSpc>
                <a:spcPct val="150000"/>
              </a:lnSpc>
              <a:spcBef>
                <a:spcPts val="1200"/>
              </a:spcBef>
              <a:buNone/>
            </a:pPr>
            <a:r>
              <a:rPr lang="en-US" sz="2400" dirty="0" smtClean="0"/>
              <a:t>SAVI and JMR Future Directions</a:t>
            </a:r>
          </a:p>
          <a:p>
            <a:pPr>
              <a:lnSpc>
                <a:spcPct val="150000"/>
              </a:lnSpc>
              <a:spcBef>
                <a:spcPts val="1200"/>
              </a:spcBef>
              <a:buNone/>
            </a:pPr>
            <a:r>
              <a:rPr lang="en-US" sz="2400" dirty="0" smtClean="0"/>
              <a:t>Summary and Recommendations</a:t>
            </a:r>
          </a:p>
        </p:txBody>
      </p:sp>
      <p:sp>
        <p:nvSpPr>
          <p:cNvPr id="3" name="Title 2"/>
          <p:cNvSpPr>
            <a:spLocks noGrp="1"/>
          </p:cNvSpPr>
          <p:nvPr>
            <p:ph type="title"/>
          </p:nvPr>
        </p:nvSpPr>
        <p:spPr/>
        <p:txBody>
          <a:bodyPr/>
          <a:lstStyle/>
          <a:p>
            <a:r>
              <a:rPr lang="en-US" dirty="0" smtClean="0"/>
              <a:t>Contents</a:t>
            </a:r>
            <a:endParaRPr lang="en-US" dirty="0"/>
          </a:p>
        </p:txBody>
      </p:sp>
      <p:sp>
        <p:nvSpPr>
          <p:cNvPr id="4" name="Right Arrow 3"/>
          <p:cNvSpPr/>
          <p:nvPr/>
        </p:nvSpPr>
        <p:spPr bwMode="auto">
          <a:xfrm>
            <a:off x="1233170" y="1965330"/>
            <a:ext cx="627888" cy="51816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resentation-(basi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635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presentation-(basi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635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8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7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1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2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3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Interior Slides">
  <a:themeElements>
    <a:clrScheme name="Custom 4">
      <a:dk1>
        <a:sysClr val="windowText" lastClr="000000"/>
      </a:dk1>
      <a:lt1>
        <a:sysClr val="window" lastClr="FFFFFF"/>
      </a:lt1>
      <a:dk2>
        <a:srgbClr val="1F497D"/>
      </a:dk2>
      <a:lt2>
        <a:srgbClr val="EEECE1"/>
      </a:lt2>
      <a:accent1>
        <a:srgbClr val="1C3F94"/>
      </a:accent1>
      <a:accent2>
        <a:srgbClr val="C41230"/>
      </a:accent2>
      <a:accent3>
        <a:srgbClr val="9BBB59"/>
      </a:accent3>
      <a:accent4>
        <a:srgbClr val="8064A2"/>
      </a:accent4>
      <a:accent5>
        <a:srgbClr val="4BACC6"/>
      </a:accent5>
      <a:accent6>
        <a:srgbClr val="F79646"/>
      </a:accent6>
      <a:hlink>
        <a:srgbClr val="0000FF"/>
      </a:hlink>
      <a:folHlink>
        <a:srgbClr val="800080"/>
      </a:folHlink>
    </a:clrScheme>
    <a:fontScheme name="AMC_Revise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2007-courseware">
  <a:themeElements>
    <a:clrScheme name="">
      <a:dk1>
        <a:srgbClr val="000000"/>
      </a:dk1>
      <a:lt1>
        <a:srgbClr val="FFFFFF"/>
      </a:lt1>
      <a:dk2>
        <a:srgbClr val="000000"/>
      </a:dk2>
      <a:lt2>
        <a:srgbClr val="808080"/>
      </a:lt2>
      <a:accent1>
        <a:srgbClr val="3366FF"/>
      </a:accent1>
      <a:accent2>
        <a:srgbClr val="9933FF"/>
      </a:accent2>
      <a:accent3>
        <a:srgbClr val="FFFFFF"/>
      </a:accent3>
      <a:accent4>
        <a:srgbClr val="000000"/>
      </a:accent4>
      <a:accent5>
        <a:srgbClr val="AD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2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AVSI EB Template 131007">
  <a:themeElements>
    <a:clrScheme name="TheBorg">
      <a:dk1>
        <a:srgbClr val="500000"/>
      </a:dk1>
      <a:lt1>
        <a:sysClr val="window" lastClr="FFFFFF"/>
      </a:lt1>
      <a:dk2>
        <a:srgbClr val="500000"/>
      </a:dk2>
      <a:lt2>
        <a:srgbClr val="CCCCCC"/>
      </a:lt2>
      <a:accent1>
        <a:srgbClr val="F8C336"/>
      </a:accent1>
      <a:accent2>
        <a:srgbClr val="A3302A"/>
      </a:accent2>
      <a:accent3>
        <a:srgbClr val="2E6427"/>
      </a:accent3>
      <a:accent4>
        <a:srgbClr val="000096"/>
      </a:accent4>
      <a:accent5>
        <a:srgbClr val="E6E6E6"/>
      </a:accent5>
      <a:accent6>
        <a:srgbClr val="838DBB"/>
      </a:accent6>
      <a:hlink>
        <a:srgbClr val="A05050"/>
      </a:hlink>
      <a:folHlink>
        <a:srgbClr val="BA9B3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RC_standard_grey">
  <a:themeElements>
    <a:clrScheme name="RC_standard_grey 2">
      <a:dk1>
        <a:srgbClr val="000000"/>
      </a:dk1>
      <a:lt1>
        <a:srgbClr val="FFFFFF"/>
      </a:lt1>
      <a:dk2>
        <a:srgbClr val="D39100"/>
      </a:dk2>
      <a:lt2>
        <a:srgbClr val="F8F8F8"/>
      </a:lt2>
      <a:accent1>
        <a:srgbClr val="ABB41D"/>
      </a:accent1>
      <a:accent2>
        <a:srgbClr val="4A5F1D"/>
      </a:accent2>
      <a:accent3>
        <a:srgbClr val="FFFFFF"/>
      </a:accent3>
      <a:accent4>
        <a:srgbClr val="000000"/>
      </a:accent4>
      <a:accent5>
        <a:srgbClr val="D2D6AB"/>
      </a:accent5>
      <a:accent6>
        <a:srgbClr val="425519"/>
      </a:accent6>
      <a:hlink>
        <a:srgbClr val="63B5E8"/>
      </a:hlink>
      <a:folHlink>
        <a:srgbClr val="0068C6"/>
      </a:folHlink>
    </a:clrScheme>
    <a:fontScheme name="RC_standard_gre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C_standard_grey 1">
        <a:dk1>
          <a:srgbClr val="000000"/>
        </a:dk1>
        <a:lt1>
          <a:srgbClr val="FFFFFF"/>
        </a:lt1>
        <a:dk2>
          <a:srgbClr val="D39100"/>
        </a:dk2>
        <a:lt2>
          <a:srgbClr val="F8F8F8"/>
        </a:lt2>
        <a:accent1>
          <a:srgbClr val="C0C0C0"/>
        </a:accent1>
        <a:accent2>
          <a:srgbClr val="969696"/>
        </a:accent2>
        <a:accent3>
          <a:srgbClr val="FFFFFF"/>
        </a:accent3>
        <a:accent4>
          <a:srgbClr val="000000"/>
        </a:accent4>
        <a:accent5>
          <a:srgbClr val="DCDCDC"/>
        </a:accent5>
        <a:accent6>
          <a:srgbClr val="878787"/>
        </a:accent6>
        <a:hlink>
          <a:srgbClr val="777777"/>
        </a:hlink>
        <a:folHlink>
          <a:srgbClr val="4D4D4D"/>
        </a:folHlink>
      </a:clrScheme>
      <a:clrMap bg1="lt1" tx1="dk1" bg2="lt2" tx2="dk2" accent1="accent1" accent2="accent2" accent3="accent3" accent4="accent4" accent5="accent5" accent6="accent6" hlink="hlink" folHlink="folHlink"/>
    </a:extraClrScheme>
    <a:extraClrScheme>
      <a:clrScheme name="RC_standard_grey 2">
        <a:dk1>
          <a:srgbClr val="000000"/>
        </a:dk1>
        <a:lt1>
          <a:srgbClr val="FFFFFF"/>
        </a:lt1>
        <a:dk2>
          <a:srgbClr val="D39100"/>
        </a:dk2>
        <a:lt2>
          <a:srgbClr val="F8F8F8"/>
        </a:lt2>
        <a:accent1>
          <a:srgbClr val="ABB41D"/>
        </a:accent1>
        <a:accent2>
          <a:srgbClr val="4A5F1D"/>
        </a:accent2>
        <a:accent3>
          <a:srgbClr val="FFFFFF"/>
        </a:accent3>
        <a:accent4>
          <a:srgbClr val="000000"/>
        </a:accent4>
        <a:accent5>
          <a:srgbClr val="D2D6AB"/>
        </a:accent5>
        <a:accent6>
          <a:srgbClr val="425519"/>
        </a:accent6>
        <a:hlink>
          <a:srgbClr val="63B5E8"/>
        </a:hlink>
        <a:folHlink>
          <a:srgbClr val="0068C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16178</TotalTime>
  <Words>8412</Words>
  <Application>Microsoft Office PowerPoint</Application>
  <PresentationFormat>On-screen Show (4:3)</PresentationFormat>
  <Paragraphs>1348</Paragraphs>
  <Slides>56</Slides>
  <Notes>32</Notes>
  <HiddenSlides>0</HiddenSlides>
  <MMClips>0</MMClips>
  <ScaleCrop>false</ScaleCrop>
  <HeadingPairs>
    <vt:vector size="6" baseType="variant">
      <vt:variant>
        <vt:lpstr>Theme</vt:lpstr>
      </vt:variant>
      <vt:variant>
        <vt:i4>21</vt:i4>
      </vt:variant>
      <vt:variant>
        <vt:lpstr>Embedded OLE Servers</vt:lpstr>
      </vt:variant>
      <vt:variant>
        <vt:i4>1</vt:i4>
      </vt:variant>
      <vt:variant>
        <vt:lpstr>Slide Titles</vt:lpstr>
      </vt:variant>
      <vt:variant>
        <vt:i4>56</vt:i4>
      </vt:variant>
    </vt:vector>
  </HeadingPairs>
  <TitlesOfParts>
    <vt:vector size="78" baseType="lpstr">
      <vt:lpstr>Blank</vt:lpstr>
      <vt:lpstr>AVSI EB Template 131007</vt:lpstr>
      <vt:lpstr>1_AVSI EB Template 131007</vt:lpstr>
      <vt:lpstr>2_2007-courseware</vt:lpstr>
      <vt:lpstr>1_presentation-fullcolor</vt:lpstr>
      <vt:lpstr>Solstice</vt:lpstr>
      <vt:lpstr>2_AVSI EB Template 131007</vt:lpstr>
      <vt:lpstr>3_AVSI EB Template 131007</vt:lpstr>
      <vt:lpstr>1_RC_standard_grey</vt:lpstr>
      <vt:lpstr>1_Blank</vt:lpstr>
      <vt:lpstr>2_Blank</vt:lpstr>
      <vt:lpstr>presentation-(basic)</vt:lpstr>
      <vt:lpstr>1_presentation-(basic)</vt:lpstr>
      <vt:lpstr>6_AVSI EB Template 131007</vt:lpstr>
      <vt:lpstr>8_AVSI EB Template 131007</vt:lpstr>
      <vt:lpstr>10_AVSI EB Template 131007</vt:lpstr>
      <vt:lpstr>7_AVSI EB Template 131007</vt:lpstr>
      <vt:lpstr>11_AVSI EB Template 131007</vt:lpstr>
      <vt:lpstr>12_AVSI EB Template 131007</vt:lpstr>
      <vt:lpstr>13_AVSI EB Template 131007</vt:lpstr>
      <vt:lpstr>Interior Slides</vt:lpstr>
      <vt:lpstr>Visio</vt:lpstr>
      <vt:lpstr>Slide 1</vt:lpstr>
      <vt:lpstr>Contents</vt:lpstr>
      <vt:lpstr>Contents</vt:lpstr>
      <vt:lpstr>Problem: Software driving Complexity and Affordability</vt:lpstr>
      <vt:lpstr>Significant Opportunity for   Rework Cost Reduction</vt:lpstr>
      <vt:lpstr>Survey of Relative Repair Cost</vt:lpstr>
      <vt:lpstr>Mismatched Assumptions Cause Many Issues</vt:lpstr>
      <vt:lpstr>Potential Model-based Engineering Pitfalls</vt:lpstr>
      <vt:lpstr>Contents</vt:lpstr>
      <vt:lpstr>Architecture Analysis &amp; Design Language (AADL) History &amp; Objectives</vt:lpstr>
      <vt:lpstr>AADL Standards</vt:lpstr>
      <vt:lpstr>SAE Architecture Analysis &amp; Design Language (AADL) for Embedded Systems</vt:lpstr>
      <vt:lpstr>AADL supports: Single-Model, Incremental Multi-Dimensional Analysis – Impact early discovery</vt:lpstr>
      <vt:lpstr>Multiple Dimensions of  Analysis &amp; Generation</vt:lpstr>
      <vt:lpstr>Slide 15</vt:lpstr>
      <vt:lpstr>Formal Methods &amp; AADL</vt:lpstr>
      <vt:lpstr>Problem: Architectural Analysis</vt:lpstr>
      <vt:lpstr>Secure Mathematically-Assured Composition of Control Models</vt:lpstr>
      <vt:lpstr>FM Workbench</vt:lpstr>
      <vt:lpstr>Some R&amp;D Programs Leveraging SAE AADL</vt:lpstr>
      <vt:lpstr>D-MILS – European Union - $4.9M </vt:lpstr>
      <vt:lpstr>AADL Provides a Platform for Research Integration into Practice</vt:lpstr>
      <vt:lpstr>The Aerospace Vehicle Systems Institute System Architecture Virtual Integration (SAVI)</vt:lpstr>
      <vt:lpstr>SAVI Objective and Themes</vt:lpstr>
      <vt:lpstr>Slide 25</vt:lpstr>
      <vt:lpstr>SAVI Virtual Integration Process</vt:lpstr>
      <vt:lpstr>SAVI ROI Study</vt:lpstr>
      <vt:lpstr>Sensitivity to Assumptions</vt:lpstr>
      <vt:lpstr>Contents</vt:lpstr>
      <vt:lpstr>MSAD Schedule</vt:lpstr>
      <vt:lpstr>Slide 31</vt:lpstr>
      <vt:lpstr>Contents</vt:lpstr>
      <vt:lpstr>Summary</vt:lpstr>
      <vt:lpstr>Recommendations</vt:lpstr>
      <vt:lpstr>Slide 35</vt:lpstr>
      <vt:lpstr>Iterative Safety Analysis Process with AADL</vt:lpstr>
      <vt:lpstr>AADL &amp; Safety Evaluation – Tool Overview</vt:lpstr>
      <vt:lpstr>From As-Is to To-Be  Single Truth</vt:lpstr>
      <vt:lpstr>AFE-61 Model Focus</vt:lpstr>
      <vt:lpstr>Model Vision Across Supply Chain</vt:lpstr>
      <vt:lpstr>Dependencies Are Key</vt:lpstr>
      <vt:lpstr>Slide 42</vt:lpstr>
      <vt:lpstr>Towards Analyzable Requirements Specification</vt:lpstr>
      <vt:lpstr>Summarized Case for  Architecture Centric Virtual Integration</vt:lpstr>
      <vt:lpstr>Architecture Centric Model Based Virtual Integration</vt:lpstr>
      <vt:lpstr>Past Results</vt:lpstr>
      <vt:lpstr>Past Results</vt:lpstr>
      <vt:lpstr>The ASSERT process</vt:lpstr>
      <vt:lpstr>Slide 49</vt:lpstr>
      <vt:lpstr>Slide 50</vt:lpstr>
      <vt:lpstr>AADL Tools</vt:lpstr>
      <vt:lpstr>AADL Tools Part 2</vt:lpstr>
      <vt:lpstr>AADL Tools 3</vt:lpstr>
      <vt:lpstr>AADL Tools 4</vt:lpstr>
      <vt:lpstr>MBD Formal Analysis Efforts</vt:lpstr>
      <vt:lpstr>Slide 56</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Beverly Yost</dc:creator>
  <cp:lastModifiedBy>LewisBA</cp:lastModifiedBy>
  <cp:revision>589</cp:revision>
  <dcterms:created xsi:type="dcterms:W3CDTF">2012-07-11T15:53:42Z</dcterms:created>
  <dcterms:modified xsi:type="dcterms:W3CDTF">2015-01-25T21:52:42Z</dcterms:modified>
</cp:coreProperties>
</file>