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895" r:id="rId2"/>
    <p:sldId id="1983" r:id="rId3"/>
    <p:sldId id="1855" r:id="rId4"/>
    <p:sldId id="1856" r:id="rId5"/>
    <p:sldId id="1975" r:id="rId6"/>
    <p:sldId id="1976" r:id="rId7"/>
    <p:sldId id="1917" r:id="rId8"/>
    <p:sldId id="1981" r:id="rId9"/>
    <p:sldId id="1980" r:id="rId10"/>
    <p:sldId id="1858" r:id="rId11"/>
    <p:sldId id="1979" r:id="rId12"/>
    <p:sldId id="1868" r:id="rId13"/>
    <p:sldId id="1859" r:id="rId14"/>
    <p:sldId id="1875" r:id="rId15"/>
    <p:sldId id="1972" r:id="rId16"/>
    <p:sldId id="1860" r:id="rId17"/>
    <p:sldId id="1973" r:id="rId18"/>
    <p:sldId id="1862" r:id="rId19"/>
    <p:sldId id="1876" r:id="rId20"/>
    <p:sldId id="1970" r:id="rId21"/>
    <p:sldId id="1864" r:id="rId22"/>
    <p:sldId id="1879" r:id="rId23"/>
    <p:sldId id="1967" r:id="rId24"/>
    <p:sldId id="1982" r:id="rId25"/>
    <p:sldId id="1880" r:id="rId26"/>
    <p:sldId id="1940" r:id="rId27"/>
    <p:sldId id="1899" r:id="rId28"/>
    <p:sldId id="1969" r:id="rId29"/>
    <p:sldId id="1898" r:id="rId30"/>
    <p:sldId id="1906" r:id="rId31"/>
    <p:sldId id="1959" r:id="rId32"/>
    <p:sldId id="1963" r:id="rId33"/>
    <p:sldId id="1955" r:id="rId34"/>
    <p:sldId id="1957" r:id="rId35"/>
    <p:sldId id="1953" r:id="rId36"/>
    <p:sldId id="1896" r:id="rId37"/>
  </p:sldIdLst>
  <p:sldSz cx="9144000" cy="6858000" type="screen4x3"/>
  <p:notesSz cx="7010400" cy="9296400"/>
  <p:defaultTextStyle>
    <a:defPPr>
      <a:defRPr lang="de-DE"/>
    </a:defPPr>
    <a:lvl1pPr marL="0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73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47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19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892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866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839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11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785" algn="l" defTabSz="10239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102059-D8BB-4A4B-8CAD-B59170EFA70F}">
          <p14:sldIdLst>
            <p14:sldId id="1895"/>
            <p14:sldId id="1983"/>
            <p14:sldId id="1855"/>
          </p14:sldIdLst>
        </p14:section>
        <p14:section name="Motivation: EXORD and National Policy" id="{988A2AEC-C259-3642-93B0-0D035E99795C}">
          <p14:sldIdLst>
            <p14:sldId id="1856"/>
            <p14:sldId id="1975"/>
            <p14:sldId id="1976"/>
            <p14:sldId id="1917"/>
            <p14:sldId id="1981"/>
            <p14:sldId id="1980"/>
          </p14:sldIdLst>
        </p14:section>
        <p14:section name="Problem: Burdens &amp; Opportunity Costs of Policy Texts" id="{986BFE73-C871-034B-A7C4-5F105CF5D8A2}">
          <p14:sldIdLst>
            <p14:sldId id="1858"/>
            <p14:sldId id="1979"/>
            <p14:sldId id="1868"/>
          </p14:sldIdLst>
        </p14:section>
        <p14:section name="Purpose &amp; Goal: Capture Full Value of Policy Texts -- End to End" id="{1FACD430-0F5F-3049-8427-FEF27889B4BD}">
          <p14:sldIdLst>
            <p14:sldId id="1859"/>
            <p14:sldId id="1875"/>
            <p14:sldId id="1972"/>
          </p14:sldIdLst>
        </p14:section>
        <p14:section name="Research Design: Suite of Analytical Tools for Risk Analysis" id="{F536B856-D344-094D-8EA4-8B58E142F0AF}">
          <p14:sldIdLst>
            <p14:sldId id="1860"/>
            <p14:sldId id="1973"/>
          </p14:sldIdLst>
        </p14:section>
        <p14:section name="Relevance to SoS: Connections and Contributions to Hard Problems" id="{0DD3173F-99C3-E64B-A348-A95723B136F6}">
          <p14:sldIdLst>
            <p14:sldId id="1862"/>
            <p14:sldId id="1876"/>
            <p14:sldId id="1970"/>
          </p14:sldIdLst>
        </p14:section>
        <p14:section name="Results -- Year 1" id="{4F2C7C53-81D1-294F-B972-39447428A43A}">
          <p14:sldIdLst>
            <p14:sldId id="1864"/>
            <p14:sldId id="1879"/>
            <p14:sldId id="1967"/>
            <p14:sldId id="1982"/>
            <p14:sldId id="1880"/>
            <p14:sldId id="1940"/>
            <p14:sldId id="1899"/>
            <p14:sldId id="1969"/>
            <p14:sldId id="1898"/>
          </p14:sldIdLst>
        </p14:section>
        <p14:section name="Whats Next? Year 2 Work Plan" id="{FD73282C-7F66-E54C-8689-674411542729}">
          <p14:sldIdLst>
            <p14:sldId id="1906"/>
            <p14:sldId id="1959"/>
            <p14:sldId id="1963"/>
            <p14:sldId id="1955"/>
            <p14:sldId id="1957"/>
            <p14:sldId id="1953"/>
            <p14:sldId id="1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3">
          <p15:clr>
            <a:srgbClr val="A4A3A4"/>
          </p15:clr>
        </p15:guide>
        <p15:guide id="2" orient="horz" pos="2450">
          <p15:clr>
            <a:srgbClr val="A4A3A4"/>
          </p15:clr>
        </p15:guide>
        <p15:guide id="3" orient="horz" pos="3878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orient="horz" pos="818">
          <p15:clr>
            <a:srgbClr val="A4A3A4"/>
          </p15:clr>
        </p15:guide>
        <p15:guide id="6" pos="2879">
          <p15:clr>
            <a:srgbClr val="A4A3A4"/>
          </p15:clr>
        </p15:guide>
        <p15:guide id="7" pos="296">
          <p15:clr>
            <a:srgbClr val="A4A3A4"/>
          </p15:clr>
        </p15:guide>
        <p15:guide id="8" pos="1441">
          <p15:clr>
            <a:srgbClr val="A4A3A4"/>
          </p15:clr>
        </p15:guide>
        <p15:guide id="9" pos="4318">
          <p15:clr>
            <a:srgbClr val="A4A3A4"/>
          </p15:clr>
        </p15:guide>
        <p15:guide id="10" pos="5463">
          <p15:clr>
            <a:srgbClr val="A4A3A4"/>
          </p15:clr>
        </p15:guide>
        <p15:guide id="11" pos="2586">
          <p15:clr>
            <a:srgbClr val="A4A3A4"/>
          </p15:clr>
        </p15:guide>
        <p15:guide id="12" pos="3174">
          <p15:clr>
            <a:srgbClr val="A4A3A4"/>
          </p15:clr>
        </p15:guide>
        <p15:guide id="13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2"/>
    <a:srgbClr val="921F17"/>
    <a:srgbClr val="941100"/>
    <a:srgbClr val="FF2600"/>
    <a:srgbClr val="0096FF"/>
    <a:srgbClr val="00698E"/>
    <a:srgbClr val="818181"/>
    <a:srgbClr val="FF9300"/>
    <a:srgbClr val="383838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35" autoAdjust="0"/>
    <p:restoredTop sz="92565" autoAdjust="0"/>
  </p:normalViewPr>
  <p:slideViewPr>
    <p:cSldViewPr snapToGrid="0" snapToObjects="1" showGuides="1">
      <p:cViewPr>
        <p:scale>
          <a:sx n="88" d="100"/>
          <a:sy n="88" d="100"/>
        </p:scale>
        <p:origin x="638" y="-206"/>
      </p:cViewPr>
      <p:guideLst>
        <p:guide orient="horz" pos="1023"/>
        <p:guide orient="horz" pos="2450"/>
        <p:guide orient="horz" pos="3878"/>
        <p:guide orient="horz" pos="2159"/>
        <p:guide orient="horz" pos="818"/>
        <p:guide pos="2879"/>
        <p:guide pos="296"/>
        <p:guide pos="1441"/>
        <p:guide pos="4318"/>
        <p:guide pos="5463"/>
        <p:guide pos="2586"/>
        <p:guide pos="3174"/>
        <p:guide pos="4740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-367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159646" y="128115"/>
            <a:ext cx="3037840" cy="16857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5A1177A-73CE-4C05-BAF6-C96A12152D26}" type="datetimeFigureOut">
              <a:rPr lang="en-GB" smtClean="0"/>
              <a:pPr/>
              <a:t>11/10/2019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159646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3829386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988FA46-A572-434F-BE1D-6B4ED88124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58998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159646" y="128115"/>
            <a:ext cx="3037840" cy="168572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65A1177A-73CE-4C05-BAF6-C96A12152D26}" type="datetimeFigureOut">
              <a:rPr lang="en-GB" smtClean="0"/>
              <a:pPr/>
              <a:t>11/10/2019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946290" y="4415791"/>
            <a:ext cx="5117822" cy="41833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59646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29386" y="8991624"/>
            <a:ext cx="3037840" cy="16857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988FA46-A572-434F-BE1D-6B4ED88124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01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47" rtl="0" eaLnBrk="1" latinLnBrk="0" hangingPunct="1">
      <a:spcAft>
        <a:spcPts val="336"/>
      </a:spcAft>
      <a:buClr>
        <a:schemeClr val="accent2"/>
      </a:buClr>
      <a:buFont typeface="Wingdings" pitchFamily="2" charset="2"/>
      <a:buNone/>
      <a:defRPr sz="1300" kern="1200">
        <a:solidFill>
          <a:schemeClr val="bg1"/>
        </a:solidFill>
        <a:latin typeface="+mn-lt"/>
        <a:ea typeface="+mn-ea"/>
        <a:cs typeface="+mn-cs"/>
      </a:defRPr>
    </a:lvl1pPr>
    <a:lvl2pPr marL="204435" indent="-204435" algn="l" defTabSz="1023947" rtl="0" eaLnBrk="1" latinLnBrk="0" hangingPunct="1">
      <a:spcAft>
        <a:spcPts val="336"/>
      </a:spcAft>
      <a:buClr>
        <a:schemeClr val="accent2"/>
      </a:buClr>
      <a:buFont typeface="Wingdings" pitchFamily="2" charset="2"/>
      <a:buChar char="§"/>
      <a:defRPr sz="1300" kern="1200">
        <a:solidFill>
          <a:schemeClr val="bg1"/>
        </a:solidFill>
        <a:latin typeface="+mn-lt"/>
        <a:ea typeface="+mn-ea"/>
        <a:cs typeface="+mn-cs"/>
      </a:defRPr>
    </a:lvl2pPr>
    <a:lvl3pPr marL="394646" indent="-190213" algn="l" defTabSz="1023947" rtl="0" eaLnBrk="1" latinLnBrk="0" hangingPunct="1">
      <a:spcAft>
        <a:spcPts val="336"/>
      </a:spcAft>
      <a:buClr>
        <a:schemeClr val="accent2"/>
      </a:buClr>
      <a:buFont typeface="Wingdings" pitchFamily="2" charset="2"/>
      <a:buChar char="§"/>
      <a:defRPr sz="1300" kern="1200">
        <a:solidFill>
          <a:schemeClr val="bg1"/>
        </a:solidFill>
        <a:latin typeface="+mn-lt"/>
        <a:ea typeface="+mn-ea"/>
        <a:cs typeface="+mn-cs"/>
      </a:defRPr>
    </a:lvl3pPr>
    <a:lvl4pPr marL="599080" indent="-204435" algn="l" defTabSz="1023947" rtl="0" eaLnBrk="1" latinLnBrk="0" hangingPunct="1">
      <a:spcAft>
        <a:spcPts val="336"/>
      </a:spcAft>
      <a:buClr>
        <a:schemeClr val="accent2"/>
      </a:buClr>
      <a:buFont typeface="Wingdings" pitchFamily="2" charset="2"/>
      <a:buChar char="§"/>
      <a:defRPr sz="1300" kern="1200">
        <a:solidFill>
          <a:schemeClr val="bg1"/>
        </a:solidFill>
        <a:latin typeface="+mn-lt"/>
        <a:ea typeface="+mn-ea"/>
        <a:cs typeface="+mn-cs"/>
      </a:defRPr>
    </a:lvl4pPr>
    <a:lvl5pPr marL="805292" indent="-206212" algn="l" defTabSz="1023947" rtl="0" eaLnBrk="1" latinLnBrk="0" hangingPunct="1">
      <a:spcAft>
        <a:spcPts val="336"/>
      </a:spcAft>
      <a:buClr>
        <a:schemeClr val="accent2"/>
      </a:buClr>
      <a:buFont typeface="Wingdings" pitchFamily="2" charset="2"/>
      <a:buChar char="§"/>
      <a:defRPr sz="1300" kern="1200">
        <a:solidFill>
          <a:schemeClr val="bg1"/>
        </a:solidFill>
        <a:latin typeface="+mn-lt"/>
        <a:ea typeface="+mn-ea"/>
        <a:cs typeface="+mn-cs"/>
      </a:defRPr>
    </a:lvl5pPr>
    <a:lvl6pPr marL="2559866" algn="l" defTabSz="102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839" algn="l" defTabSz="102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11" algn="l" defTabSz="102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785" algn="l" defTabSz="102394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8FA46-A572-434F-BE1D-6B4ED88124E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50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 userDrawn="1">
            <p:ph type="pic" sz="quarter" idx="15" hasCustomPrompt="1"/>
          </p:nvPr>
        </p:nvSpPr>
        <p:spPr bwMode="gray">
          <a:xfrm>
            <a:off x="67206" y="52755"/>
            <a:ext cx="9009589" cy="34249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txBody>
          <a:bodyPr vert="horz" lIns="40313" tIns="665162" rIns="0" bIns="0" rtlCol="0" anchor="t" anchorCtr="0">
            <a:noAutofit/>
          </a:bodyPr>
          <a:lstStyle>
            <a:lvl1pPr algn="ctr">
              <a:defRPr lang="en-US" sz="1000" noProof="0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/>
              <a:t>Insert picture here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384552" y="4976841"/>
            <a:ext cx="5287446" cy="261610"/>
          </a:xfrm>
        </p:spPr>
        <p:txBody>
          <a:bodyPr wrap="square" anchor="t" anchorCtr="0">
            <a:sp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511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Subheadline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384552" y="4567938"/>
            <a:ext cx="5287446" cy="37394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14" name="Textplatzhalter 17"/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3384551" y="5915837"/>
            <a:ext cx="5287447" cy="235743"/>
          </a:xfrm>
        </p:spPr>
        <p:txBody>
          <a:bodyPr tIns="278159" anchor="b" anchorCtr="0"/>
          <a:lstStyle>
            <a:lvl1pPr>
              <a:defRPr sz="1200"/>
            </a:lvl1pPr>
          </a:lstStyle>
          <a:p>
            <a:pPr lvl="0"/>
            <a:r>
              <a:rPr lang="en-US" noProof="0"/>
              <a:t>Date/Presenter/Version</a:t>
            </a:r>
          </a:p>
        </p:txBody>
      </p:sp>
    </p:spTree>
    <p:extLst>
      <p:ext uri="{BB962C8B-B14F-4D97-AF65-F5344CB8AC3E}">
        <p14:creationId xmlns:p14="http://schemas.microsoft.com/office/powerpoint/2010/main" val="2152307218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-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023395" y="2"/>
            <a:ext cx="2962800" cy="2309811"/>
          </a:xfrm>
          <a:blipFill>
            <a:blip r:embed="rId2"/>
            <a:stretch>
              <a:fillRect/>
            </a:stretch>
          </a:blipFill>
          <a:ln w="19050">
            <a:noFill/>
          </a:ln>
        </p:spPr>
        <p:txBody>
          <a:bodyPr tIns="665162" anchor="t" anchorCtr="0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Insert picture here</a:t>
            </a:r>
          </a:p>
        </p:txBody>
      </p:sp>
      <p:sp>
        <p:nvSpPr>
          <p:cNvPr id="25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6046789" y="3"/>
            <a:ext cx="2962800" cy="23098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9050">
            <a:noFill/>
          </a:ln>
        </p:spPr>
        <p:txBody>
          <a:bodyPr vert="horz" lIns="0" tIns="665162" rIns="0" bIns="0" rtlCol="0" anchor="t" anchorCtr="0">
            <a:noAutofit/>
          </a:bodyPr>
          <a:lstStyle>
            <a:lvl1pPr algn="ctr">
              <a:defRPr lang="en-US" sz="1000" noProof="0" dirty="0">
                <a:solidFill>
                  <a:schemeClr val="bg2"/>
                </a:solidFill>
              </a:defRPr>
            </a:lvl1pPr>
          </a:lstStyle>
          <a:p>
            <a:pPr lvl="0" algn="ctr"/>
            <a:r>
              <a:rPr lang="en-US" noProof="0"/>
              <a:t>Insert picture here</a:t>
            </a:r>
          </a:p>
        </p:txBody>
      </p:sp>
      <p:sp>
        <p:nvSpPr>
          <p:cNvPr id="26" name="Bildplatzhalter 9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0" y="2"/>
            <a:ext cx="2962800" cy="2309811"/>
          </a:xfrm>
          <a:blipFill>
            <a:blip r:embed="rId2"/>
            <a:stretch>
              <a:fillRect/>
            </a:stretch>
          </a:blipFill>
          <a:ln w="19050">
            <a:noFill/>
          </a:ln>
        </p:spPr>
        <p:txBody>
          <a:bodyPr tIns="665162" anchor="t" anchorCtr="0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Insert picture here</a:t>
            </a:r>
          </a:p>
        </p:txBody>
      </p:sp>
      <p:cxnSp>
        <p:nvCxnSpPr>
          <p:cNvPr id="12" name="Gerade Verbindung 11"/>
          <p:cNvCxnSpPr/>
          <p:nvPr userDrawn="1"/>
        </p:nvCxnSpPr>
        <p:spPr bwMode="gray">
          <a:xfrm>
            <a:off x="2279651" y="3054547"/>
            <a:ext cx="0" cy="218277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3009902"/>
            <a:ext cx="1811337" cy="22272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284415" y="3009901"/>
            <a:ext cx="6387583" cy="2227422"/>
          </a:xfrm>
        </p:spPr>
        <p:txBody>
          <a:bodyPr lIns="322502"/>
          <a:lstStyle>
            <a:lvl1pPr marL="303423" indent="-303423">
              <a:buClr>
                <a:srgbClr val="A31F34"/>
              </a:buClr>
              <a:buSzPct val="100000"/>
              <a:buFont typeface="Wingdings" panose="05000000000000000000" pitchFamily="2" charset="2"/>
              <a:buChar char="§"/>
              <a:defRPr baseline="0"/>
            </a:lvl1pPr>
          </a:lstStyle>
          <a:p>
            <a:pPr lvl="0"/>
            <a:r>
              <a:rPr lang="en-US" noProof="0" dirty="0"/>
              <a:t>Topic 1</a:t>
            </a:r>
          </a:p>
          <a:p>
            <a:pPr lvl="0"/>
            <a:r>
              <a:rPr lang="en-US" noProof="0" dirty="0"/>
              <a:t>Topic 2</a:t>
            </a:r>
          </a:p>
          <a:p>
            <a:pPr lvl="0"/>
            <a:r>
              <a:rPr lang="en-US" noProof="0" dirty="0"/>
              <a:t>Topic 3</a:t>
            </a:r>
          </a:p>
          <a:p>
            <a:pPr lvl="0"/>
            <a:r>
              <a:rPr lang="en-US" noProof="0" dirty="0"/>
              <a:t>Topic 4</a:t>
            </a:r>
          </a:p>
          <a:p>
            <a:pPr lvl="0"/>
            <a:endParaRPr lang="en-US" noProof="0" dirty="0"/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0" y="6234544"/>
            <a:ext cx="90095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9009589" y="0"/>
            <a:ext cx="0" cy="6234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 bwMode="gray">
          <a:xfrm>
            <a:off x="2279650" y="3009902"/>
            <a:ext cx="0" cy="2227263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</p:spTree>
    <p:extLst>
      <p:ext uri="{BB962C8B-B14F-4D97-AF65-F5344CB8AC3E}">
        <p14:creationId xmlns:p14="http://schemas.microsoft.com/office/powerpoint/2010/main" val="215611545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9DB59CF-C6C3-134D-B2E7-6F0797A49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82880" y="104952"/>
            <a:ext cx="8778240" cy="486480"/>
          </a:xfrm>
        </p:spPr>
        <p:txBody>
          <a:bodyPr/>
          <a:lstStyle>
            <a:lvl1pPr>
              <a:defRPr sz="3000" b="1">
                <a:solidFill>
                  <a:srgbClr val="941100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47020411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58702" y="876324"/>
            <a:ext cx="4206240" cy="2786568"/>
            <a:chOff x="468313" y="876324"/>
            <a:chExt cx="4141311" cy="2786568"/>
          </a:xfrm>
        </p:grpSpPr>
        <p:sp>
          <p:nvSpPr>
            <p:cNvPr id="21" name="Rechteck 159"/>
            <p:cNvSpPr/>
            <p:nvPr userDrawn="1"/>
          </p:nvSpPr>
          <p:spPr>
            <a:xfrm>
              <a:off x="468313" y="876324"/>
              <a:ext cx="4140000" cy="27865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endParaRPr lang="en-US" sz="1300" i="1" dirty="0">
                <a:solidFill>
                  <a:srgbClr val="777777"/>
                </a:solidFill>
              </a:endParaRPr>
            </a:p>
          </p:txBody>
        </p:sp>
        <p:sp>
          <p:nvSpPr>
            <p:cNvPr id="22" name="Abgerundetes Rechteck 183"/>
            <p:cNvSpPr/>
            <p:nvPr userDrawn="1"/>
          </p:nvSpPr>
          <p:spPr bwMode="auto">
            <a:xfrm>
              <a:off x="519531" y="929042"/>
              <a:ext cx="2268000" cy="351938"/>
            </a:xfrm>
            <a:prstGeom prst="roundRect">
              <a:avLst/>
            </a:prstGeom>
            <a:solidFill>
              <a:srgbClr val="8000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Purpose of Presentation</a:t>
              </a:r>
            </a:p>
          </p:txBody>
        </p:sp>
        <p:sp>
          <p:nvSpPr>
            <p:cNvPr id="26" name="Rechteck 159"/>
            <p:cNvSpPr/>
            <p:nvPr userDrawn="1"/>
          </p:nvSpPr>
          <p:spPr>
            <a:xfrm>
              <a:off x="469624" y="1573748"/>
              <a:ext cx="4140000" cy="2089144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1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2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3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</a:t>
              </a:r>
              <a:r>
                <a:rPr lang="en-US" sz="1300" baseline="0" dirty="0">
                  <a:solidFill>
                    <a:srgbClr val="777777"/>
                  </a:solidFill>
                </a:rPr>
                <a:t> 4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baseline="0" dirty="0">
                  <a:solidFill>
                    <a:srgbClr val="777777"/>
                  </a:solidFill>
                </a:rPr>
                <a:t>Text 5 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baseline="0" dirty="0">
                  <a:solidFill>
                    <a:srgbClr val="777777"/>
                  </a:solidFill>
                </a:rPr>
                <a:t>Text 6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endParaRPr lang="en-US" sz="1300" i="1" dirty="0">
                <a:solidFill>
                  <a:srgbClr val="777777"/>
                </a:solidFill>
              </a:endParaRPr>
            </a:p>
          </p:txBody>
        </p:sp>
        <p:sp>
          <p:nvSpPr>
            <p:cNvPr id="30" name="Rechteck 159"/>
            <p:cNvSpPr/>
            <p:nvPr userDrawn="1"/>
          </p:nvSpPr>
          <p:spPr>
            <a:xfrm>
              <a:off x="469624" y="1288229"/>
              <a:ext cx="4140000" cy="285519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ctr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r>
                <a:rPr lang="en-US" sz="1300" b="1" dirty="0">
                  <a:solidFill>
                    <a:srgbClr val="777777"/>
                  </a:solidFill>
                </a:rPr>
                <a:t>Header </a:t>
              </a:r>
              <a:endParaRPr lang="en-US" sz="1300" b="1" i="1" dirty="0">
                <a:solidFill>
                  <a:srgbClr val="777777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700373" y="876324"/>
            <a:ext cx="4206240" cy="2786568"/>
            <a:chOff x="468313" y="876324"/>
            <a:chExt cx="4141311" cy="2786568"/>
          </a:xfrm>
        </p:grpSpPr>
        <p:sp>
          <p:nvSpPr>
            <p:cNvPr id="32" name="Rechteck 159"/>
            <p:cNvSpPr/>
            <p:nvPr userDrawn="1"/>
          </p:nvSpPr>
          <p:spPr>
            <a:xfrm>
              <a:off x="468313" y="876324"/>
              <a:ext cx="4140000" cy="27865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endParaRPr lang="en-US" sz="1300" i="1" dirty="0">
                <a:solidFill>
                  <a:srgbClr val="777777"/>
                </a:solidFill>
              </a:endParaRPr>
            </a:p>
          </p:txBody>
        </p:sp>
        <p:sp>
          <p:nvSpPr>
            <p:cNvPr id="33" name="Abgerundetes Rechteck 183"/>
            <p:cNvSpPr/>
            <p:nvPr userDrawn="1"/>
          </p:nvSpPr>
          <p:spPr bwMode="auto">
            <a:xfrm>
              <a:off x="519531" y="929042"/>
              <a:ext cx="2268000" cy="351938"/>
            </a:xfrm>
            <a:prstGeom prst="roundRect">
              <a:avLst/>
            </a:prstGeom>
            <a:solidFill>
              <a:srgbClr val="8000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Summary</a:t>
              </a:r>
            </a:p>
          </p:txBody>
        </p:sp>
        <p:sp>
          <p:nvSpPr>
            <p:cNvPr id="34" name="Rechteck 159"/>
            <p:cNvSpPr/>
            <p:nvPr userDrawn="1"/>
          </p:nvSpPr>
          <p:spPr>
            <a:xfrm>
              <a:off x="469624" y="1573748"/>
              <a:ext cx="4140000" cy="2089144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1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2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3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</a:t>
              </a:r>
              <a:r>
                <a:rPr lang="en-US" sz="1300" baseline="0" dirty="0">
                  <a:solidFill>
                    <a:srgbClr val="777777"/>
                  </a:solidFill>
                </a:rPr>
                <a:t> 4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baseline="0" dirty="0">
                  <a:solidFill>
                    <a:srgbClr val="777777"/>
                  </a:solidFill>
                </a:rPr>
                <a:t>Text 5 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baseline="0" dirty="0">
                  <a:solidFill>
                    <a:srgbClr val="777777"/>
                  </a:solidFill>
                </a:rPr>
                <a:t>Text 6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endParaRPr lang="en-US" sz="1300" i="1" dirty="0">
                <a:solidFill>
                  <a:srgbClr val="777777"/>
                </a:solidFill>
              </a:endParaRPr>
            </a:p>
          </p:txBody>
        </p:sp>
        <p:sp>
          <p:nvSpPr>
            <p:cNvPr id="35" name="Rechteck 159"/>
            <p:cNvSpPr/>
            <p:nvPr userDrawn="1"/>
          </p:nvSpPr>
          <p:spPr>
            <a:xfrm>
              <a:off x="469624" y="1288229"/>
              <a:ext cx="4140000" cy="285519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ctr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r>
                <a:rPr lang="en-US" sz="1300" b="1" dirty="0">
                  <a:solidFill>
                    <a:srgbClr val="777777"/>
                  </a:solidFill>
                </a:rPr>
                <a:t>Header </a:t>
              </a:r>
              <a:endParaRPr lang="en-US" sz="1300" b="1" i="1" dirty="0">
                <a:solidFill>
                  <a:srgbClr val="777777"/>
                </a:solidFill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58702" y="3789523"/>
            <a:ext cx="8594558" cy="2075229"/>
            <a:chOff x="468313" y="876324"/>
            <a:chExt cx="8461889" cy="2075229"/>
          </a:xfrm>
        </p:grpSpPr>
        <p:sp>
          <p:nvSpPr>
            <p:cNvPr id="42" name="Rechteck 159"/>
            <p:cNvSpPr/>
            <p:nvPr userDrawn="1"/>
          </p:nvSpPr>
          <p:spPr>
            <a:xfrm>
              <a:off x="468313" y="876324"/>
              <a:ext cx="8461889" cy="207522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endParaRPr lang="en-US" sz="1300" i="1" dirty="0">
                <a:solidFill>
                  <a:srgbClr val="777777"/>
                </a:solidFill>
              </a:endParaRPr>
            </a:p>
          </p:txBody>
        </p:sp>
        <p:sp>
          <p:nvSpPr>
            <p:cNvPr id="43" name="Abgerundetes Rechteck 183"/>
            <p:cNvSpPr/>
            <p:nvPr userDrawn="1"/>
          </p:nvSpPr>
          <p:spPr bwMode="auto">
            <a:xfrm>
              <a:off x="519531" y="929042"/>
              <a:ext cx="2268000" cy="351938"/>
            </a:xfrm>
            <a:prstGeom prst="roundRect">
              <a:avLst/>
            </a:prstGeom>
            <a:solidFill>
              <a:srgbClr val="80000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7200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Caveats</a:t>
              </a:r>
            </a:p>
          </p:txBody>
        </p:sp>
        <p:sp>
          <p:nvSpPr>
            <p:cNvPr id="44" name="Rechteck 159"/>
            <p:cNvSpPr/>
            <p:nvPr userDrawn="1"/>
          </p:nvSpPr>
          <p:spPr>
            <a:xfrm>
              <a:off x="469624" y="1573748"/>
              <a:ext cx="8460578" cy="1377805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t" anchorCtr="0"/>
            <a:lstStyle/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1</a:t>
              </a:r>
            </a:p>
            <a:p>
              <a:pPr marL="176213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2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 3</a:t>
              </a:r>
            </a:p>
            <a:p>
              <a:pPr marL="457200" lvl="1" indent="-176213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Char char="•"/>
              </a:pPr>
              <a:r>
                <a:rPr lang="en-US" sz="1300" dirty="0">
                  <a:solidFill>
                    <a:srgbClr val="777777"/>
                  </a:solidFill>
                </a:rPr>
                <a:t>Text</a:t>
              </a:r>
              <a:r>
                <a:rPr lang="en-US" sz="1300" baseline="0" dirty="0">
                  <a:solidFill>
                    <a:srgbClr val="777777"/>
                  </a:solidFill>
                </a:rPr>
                <a:t> 4</a:t>
              </a:r>
            </a:p>
          </p:txBody>
        </p:sp>
        <p:sp>
          <p:nvSpPr>
            <p:cNvPr id="45" name="Rechteck 159"/>
            <p:cNvSpPr/>
            <p:nvPr userDrawn="1"/>
          </p:nvSpPr>
          <p:spPr>
            <a:xfrm>
              <a:off x="469624" y="1288229"/>
              <a:ext cx="4140000" cy="285519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90000" rIns="90000" bIns="90000" rtlCol="0" anchor="ctr" anchorCtr="0"/>
            <a:lstStyle/>
            <a:p>
              <a:pPr marL="0" indent="0">
                <a:spcBef>
                  <a:spcPts val="300"/>
                </a:spcBef>
                <a:spcAft>
                  <a:spcPts val="300"/>
                </a:spcAft>
                <a:buClr>
                  <a:schemeClr val="tx1">
                    <a:lumMod val="50000"/>
                  </a:schemeClr>
                </a:buClr>
                <a:buFont typeface="Arial" pitchFamily="34" charset="0"/>
                <a:buNone/>
              </a:pPr>
              <a:r>
                <a:rPr lang="en-US" sz="1300" b="1" dirty="0">
                  <a:solidFill>
                    <a:srgbClr val="777777"/>
                  </a:solidFill>
                </a:rPr>
                <a:t>Header </a:t>
              </a:r>
              <a:endParaRPr lang="en-US" sz="1300" b="1" i="1" dirty="0">
                <a:solidFill>
                  <a:srgbClr val="777777"/>
                </a:solidFill>
              </a:endParaRPr>
            </a:p>
          </p:txBody>
        </p:sp>
      </p:grpSp>
      <p:sp>
        <p:nvSpPr>
          <p:cNvPr id="46" name="Rectangle 45"/>
          <p:cNvSpPr/>
          <p:nvPr userDrawn="1"/>
        </p:nvSpPr>
        <p:spPr>
          <a:xfrm>
            <a:off x="258702" y="5864752"/>
            <a:ext cx="82649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050" dirty="0">
                <a:solidFill>
                  <a:srgbClr val="777777"/>
                </a:solidFill>
              </a:rPr>
              <a:t>*Footnote.</a:t>
            </a:r>
          </a:p>
        </p:txBody>
      </p:sp>
      <p:sp>
        <p:nvSpPr>
          <p:cNvPr id="23" name="Titel 1">
            <a:extLst>
              <a:ext uri="{FF2B5EF4-FFF2-40B4-BE49-F238E27FC236}">
                <a16:creationId xmlns="" xmlns:a16="http://schemas.microsoft.com/office/drawing/2014/main" id="{1F8ECCA5-788A-B741-B692-8F3E989F94E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82880" y="104952"/>
            <a:ext cx="8778240" cy="4864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23947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9411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Executive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9264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81C7810F-0700-A249-B989-295BD9930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82880" y="104952"/>
            <a:ext cx="8778240" cy="486480"/>
          </a:xfrm>
        </p:spPr>
        <p:txBody>
          <a:bodyPr/>
          <a:lstStyle>
            <a:lvl1pPr>
              <a:defRPr sz="3000" b="1">
                <a:solidFill>
                  <a:srgbClr val="941100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886589288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 bwMode="gray">
          <a:xfrm>
            <a:off x="469624" y="723375"/>
            <a:ext cx="8202374" cy="5434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itel 1">
            <a:extLst>
              <a:ext uri="{FF2B5EF4-FFF2-40B4-BE49-F238E27FC236}">
                <a16:creationId xmlns="" xmlns:a16="http://schemas.microsoft.com/office/drawing/2014/main" id="{D1E0E784-FDA6-1349-872F-CA3BD814A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82880" y="104952"/>
            <a:ext cx="8778240" cy="486480"/>
          </a:xfrm>
        </p:spPr>
        <p:txBody>
          <a:bodyPr/>
          <a:lstStyle>
            <a:lvl1pPr>
              <a:defRPr sz="3000" b="1">
                <a:solidFill>
                  <a:srgbClr val="941100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0535438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82880" y="104952"/>
            <a:ext cx="8778240" cy="486480"/>
          </a:xfrm>
        </p:spPr>
        <p:txBody>
          <a:bodyPr/>
          <a:lstStyle>
            <a:lvl1pPr>
              <a:defRPr sz="3000" b="1">
                <a:solidFill>
                  <a:srgbClr val="941100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16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 bwMode="gray">
          <a:xfrm>
            <a:off x="469624" y="1535545"/>
            <a:ext cx="8202374" cy="46223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182880" y="727075"/>
            <a:ext cx="8489634" cy="542926"/>
          </a:xfrm>
        </p:spPr>
        <p:txBody>
          <a:bodyPr/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>
                <a:solidFill>
                  <a:srgbClr val="004862"/>
                </a:solidFill>
              </a:defRPr>
            </a:lvl1pPr>
          </a:lstStyle>
          <a:p>
            <a:pPr marL="0" marR="0" lvl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46872127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659314" y="723375"/>
            <a:ext cx="4012684" cy="5434539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239544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 hasCustomPrompt="1"/>
          </p:nvPr>
        </p:nvSpPr>
        <p:spPr bwMode="gray">
          <a:xfrm>
            <a:off x="468313" y="723375"/>
            <a:ext cx="4012684" cy="5434539"/>
          </a:xfrm>
        </p:spPr>
        <p:txBody>
          <a:bodyPr/>
          <a:lstStyle>
            <a:lvl1pPr marL="0" indent="0">
              <a:buClr>
                <a:schemeClr val="tx1"/>
              </a:buClr>
              <a:buFont typeface="Arial" panose="020B0604020202020204" pitchFamily="34" charset="0"/>
              <a:buNone/>
              <a:defRPr sz="1500"/>
            </a:lvl1pPr>
            <a:lvl2pPr marL="226236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39544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lang="en-US" sz="15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11CEBA2E-AFB4-A041-915C-35231ED02F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82880" y="104952"/>
            <a:ext cx="8778240" cy="486480"/>
          </a:xfrm>
        </p:spPr>
        <p:txBody>
          <a:bodyPr/>
          <a:lstStyle>
            <a:lvl1pPr>
              <a:defRPr sz="3000" b="1">
                <a:solidFill>
                  <a:srgbClr val="941100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179541531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Slid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8539" y="3076450"/>
            <a:ext cx="5480249" cy="457200"/>
          </a:xfrm>
          <a:solidFill>
            <a:schemeClr val="tx1"/>
          </a:solidFill>
          <a:ln w="6350" cmpd="sng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wrap="square" lIns="524067" tIns="75447" rIns="120938" bIns="75447" anchor="ctr" anchorCtr="0">
            <a:spAutoFit/>
          </a:bodyPr>
          <a:lstStyle>
            <a:lvl1pPr>
              <a:spcBef>
                <a:spcPts val="251"/>
              </a:spcBef>
              <a:spcAft>
                <a:spcPts val="503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You can place a caption here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8539" y="3535442"/>
            <a:ext cx="5480249" cy="428904"/>
          </a:xfrm>
          <a:solidFill>
            <a:schemeClr val="bg1"/>
          </a:solidFill>
          <a:ln w="6350" cmpd="sng">
            <a:solidFill>
              <a:schemeClr val="tx1"/>
            </a:solidFill>
          </a:ln>
        </p:spPr>
        <p:txBody>
          <a:bodyPr wrap="square" lIns="524067" tIns="120938" rIns="120938" bIns="120938">
            <a:spAutoFit/>
          </a:bodyPr>
          <a:lstStyle>
            <a:lvl1pPr>
              <a:spcBef>
                <a:spcPts val="251"/>
              </a:spcBef>
              <a:defRPr sz="1200"/>
            </a:lvl1pPr>
          </a:lstStyle>
          <a:p>
            <a:pPr lvl="0"/>
            <a:r>
              <a:rPr lang="en-US" noProof="0" dirty="0"/>
              <a:t>Enter subject here, 14pt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platzhalt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3" y="4375728"/>
            <a:ext cx="8207375" cy="1770641"/>
          </a:xfrm>
        </p:spPr>
        <p:txBody>
          <a:bodyPr/>
          <a:lstStyle>
            <a:lvl1pPr marL="0" indent="0">
              <a:buClr>
                <a:srgbClr val="A31F34"/>
              </a:buClr>
              <a:buFont typeface="Arial" panose="020B0604020202020204" pitchFamily="34" charset="0"/>
              <a:buNone/>
              <a:defRPr/>
            </a:lvl1pPr>
            <a:lvl2pPr>
              <a:buClr>
                <a:srgbClr val="A31F34"/>
              </a:buClr>
              <a:defRPr/>
            </a:lvl2pPr>
            <a:lvl3pPr>
              <a:buClr>
                <a:srgbClr val="A31F34"/>
              </a:buClr>
              <a:defRPr/>
            </a:lvl3pPr>
            <a:lvl4pPr>
              <a:buClr>
                <a:srgbClr val="A31F34"/>
              </a:buClr>
              <a:defRPr/>
            </a:lvl4pPr>
          </a:lstStyle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68FB2F29-8EBB-2046-820E-0E5712B2907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82880" y="104952"/>
            <a:ext cx="8778240" cy="4864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023947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9411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69625" y="104952"/>
            <a:ext cx="8176550" cy="4864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noProof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69624" y="723375"/>
            <a:ext cx="8202374" cy="54345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in Arial Regular 18pt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Fourth level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 bwMode="gray">
          <a:xfrm>
            <a:off x="3754877" y="6367676"/>
            <a:ext cx="4237274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01, 2019 • © MIT, 2019.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 bwMode="gray">
          <a:xfrm>
            <a:off x="8024279" y="6367676"/>
            <a:ext cx="621896" cy="433387"/>
          </a:xfrm>
          <a:prstGeom prst="rect">
            <a:avLst/>
          </a:prstGeom>
        </p:spPr>
        <p:txBody>
          <a:bodyPr lIns="76654" tIns="38327" rIns="76654" bIns="38327" anchor="ctr"/>
          <a:lstStyle>
            <a:lvl1pPr>
              <a:defRPr sz="800"/>
            </a:lvl1pPr>
          </a:lstStyle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63" y="6391857"/>
            <a:ext cx="2733675" cy="3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3" r:id="rId3"/>
    <p:sldLayoutId id="2147483674" r:id="rId4"/>
    <p:sldLayoutId id="2147483654" r:id="rId5"/>
    <p:sldLayoutId id="2147483672" r:id="rId6"/>
    <p:sldLayoutId id="2147483671" r:id="rId7"/>
    <p:sldLayoutId id="214748365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47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23947" rtl="0" eaLnBrk="1" latinLnBrk="0" hangingPunct="1">
        <a:spcBef>
          <a:spcPts val="251"/>
        </a:spcBef>
        <a:spcAft>
          <a:spcPts val="503"/>
        </a:spcAft>
        <a:buClr>
          <a:schemeClr val="accent2"/>
        </a:buClr>
        <a:buSzPct val="110000"/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6236" indent="-226236" algn="l" defTabSz="1023947" rtl="0" eaLnBrk="1" latinLnBrk="0" hangingPunct="1">
        <a:spcBef>
          <a:spcPts val="251"/>
        </a:spcBef>
        <a:spcAft>
          <a:spcPts val="503"/>
        </a:spcAft>
        <a:buClr>
          <a:srgbClr val="6BC200"/>
        </a:buClr>
        <a:buSzPct val="11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52472" indent="-226236" algn="l" defTabSz="1023947" rtl="0" eaLnBrk="1" latinLnBrk="0" hangingPunct="1">
        <a:spcBef>
          <a:spcPts val="251"/>
        </a:spcBef>
        <a:spcAft>
          <a:spcPts val="503"/>
        </a:spcAft>
        <a:buClr>
          <a:srgbClr val="6BC200"/>
        </a:buClr>
        <a:buSzPct val="11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78709" indent="-226236" algn="l" defTabSz="1023947" rtl="0" eaLnBrk="1" latinLnBrk="0" hangingPunct="1">
        <a:spcBef>
          <a:spcPts val="251"/>
        </a:spcBef>
        <a:spcAft>
          <a:spcPts val="503"/>
        </a:spcAft>
        <a:buClr>
          <a:srgbClr val="6BC200"/>
        </a:buClr>
        <a:buSzPct val="11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4945" indent="-226236" algn="l" defTabSz="1023947" rtl="0" eaLnBrk="1" latinLnBrk="0" hangingPunct="1">
        <a:spcBef>
          <a:spcPts val="251"/>
        </a:spcBef>
        <a:spcAft>
          <a:spcPts val="503"/>
        </a:spcAft>
        <a:buClr>
          <a:srgbClr val="6BC200"/>
        </a:buClr>
        <a:buSzPct val="11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852" indent="-255987" algn="l" defTabSz="10239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25" indent="-255987" algn="l" defTabSz="10239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98" indent="-255987" algn="l" defTabSz="10239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71" indent="-255987" algn="l" defTabSz="10239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73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47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19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92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66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39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11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785" algn="l" defTabSz="10239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ir.mit.ed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i.gov/files/ODNI/documents/National_Intelligence_Strategy_201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.ripe.net/data/asn-neighbours/data.json?resource=%3cresource%3e&amp;starttime=%3cstarttime%3eT12:00:00" TargetMode="External"/><Relationship Id="rId5" Type="http://schemas.openxmlformats.org/officeDocument/2006/relationships/hyperlink" Target="https://stat.ripe.net/data/country-asns/data.json?resource=cn&amp;lod=1&amp;starttime=2018-12-15T12:00:00" TargetMode="External"/><Relationship Id="rId4" Type="http://schemas.openxmlformats.org/officeDocument/2006/relationships/hyperlink" Target="https://github.com/telegeography/www.submarinecablema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B6ECB38E-EBF3-BE42-AF44-EB3325B882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b="24607"/>
          <a:stretch/>
        </p:blipFill>
        <p:spPr bwMode="gray"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77F33C4D-CA6E-D94D-A6A6-CDF8D035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552" y="3725648"/>
            <a:ext cx="5287446" cy="671978"/>
          </a:xfrm>
        </p:spPr>
        <p:txBody>
          <a:bodyPr/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Analytics for Cybersecurity of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Cyber-Physical Systems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48DA7142-7BF0-0E41-83CF-BBC0DC65BC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4552" y="5884790"/>
            <a:ext cx="1492895" cy="235743"/>
          </a:xfrm>
        </p:spPr>
        <p:txBody>
          <a:bodyPr/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July 9-10,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895E80-C9E5-F742-9CF0-BA62222A8773}"/>
              </a:ext>
            </a:extLst>
          </p:cNvPr>
          <p:cNvSpPr/>
          <p:nvPr/>
        </p:nvSpPr>
        <p:spPr>
          <a:xfrm>
            <a:off x="-1" y="6375797"/>
            <a:ext cx="7179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Project Overview &amp; Year 1 Progress Report. 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Prepared for: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SoS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1">
                    <a:lumMod val="50000"/>
                  </a:schemeClr>
                </a:solidFill>
              </a:rPr>
              <a:t>Lablet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Quarterly Meeting, July, 2019,  Kansas City.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748185F-7828-B246-81CD-11620FB059B6}"/>
              </a:ext>
            </a:extLst>
          </p:cNvPr>
          <p:cNvSpPr txBox="1">
            <a:spLocks/>
          </p:cNvSpPr>
          <p:nvPr/>
        </p:nvSpPr>
        <p:spPr bwMode="gray">
          <a:xfrm>
            <a:off x="3384552" y="4482687"/>
            <a:ext cx="528744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accent2"/>
              </a:buClr>
              <a:buSzPct val="110000"/>
              <a:buFont typeface="Arial" pitchFamily="34" charset="0"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73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3947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35919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47892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59866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71839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3811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95785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4862"/>
                </a:solidFill>
              </a:rPr>
              <a:t>Policy-Governed Secure Collaboration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D002D43-B10A-2548-AA4A-0589C4E6E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552" y="5001991"/>
            <a:ext cx="5576228" cy="75405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Nazli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Choucri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Professor of Political Science 		                   	                         Faculty Affiliate, Institute for Data, Systems, &amp; Society (IDSS)</a:t>
            </a:r>
          </a:p>
        </p:txBody>
      </p:sp>
      <p:cxnSp>
        <p:nvCxnSpPr>
          <p:cNvPr id="12" name="Gerade Verbindung 20">
            <a:extLst>
              <a:ext uri="{FF2B5EF4-FFF2-40B4-BE49-F238E27FC236}">
                <a16:creationId xmlns="" xmlns:a16="http://schemas.microsoft.com/office/drawing/2014/main" id="{49C4295C-3E47-1445-B3F5-5AAD8FAB0C27}"/>
              </a:ext>
            </a:extLst>
          </p:cNvPr>
          <p:cNvCxnSpPr/>
          <p:nvPr/>
        </p:nvCxnSpPr>
        <p:spPr bwMode="gray">
          <a:xfrm>
            <a:off x="3024188" y="3725647"/>
            <a:ext cx="0" cy="17373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Grafik 1012">
            <a:extLst>
              <a:ext uri="{FF2B5EF4-FFF2-40B4-BE49-F238E27FC236}">
                <a16:creationId xmlns="" xmlns:a16="http://schemas.microsoft.com/office/drawing/2014/main" id="{7C4D09E3-C6AE-C444-80DF-E94384C50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9259" y="4249669"/>
            <a:ext cx="2160296" cy="6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714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32BE6F84-D553-AE4B-BF4E-F4616441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54EBAB28-3099-9641-9F4B-A59ADF5F2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67412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58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832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Platform </a:t>
                      </a: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3124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7CB92E-3183-314A-B9BF-B09E8227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3B6E109-37B9-E54C-A632-D8AF62E7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Related Polices &amp; Issuances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6B41C5-2E06-E044-8F74-923382E5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="" xmlns:a16="http://schemas.microsoft.com/office/drawing/2014/main" id="{C8D15684-97EC-534A-9B58-F56E8E319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"/>
          <a:stretch/>
        </p:blipFill>
        <p:spPr bwMode="gray">
          <a:xfrm>
            <a:off x="0" y="591432"/>
            <a:ext cx="9144000" cy="62665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2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09D6EC1-F3BB-034E-9D9B-06E33F451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2E9577-9DCB-0249-B387-0E0C3336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6C9597-27D9-2744-BB63-D4C5D4EF6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29015A-2E6B-BA4D-A5DC-033D471A9C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79" y="727075"/>
            <a:ext cx="9721611" cy="542926"/>
          </a:xfrm>
        </p:spPr>
        <p:txBody>
          <a:bodyPr/>
          <a:lstStyle/>
          <a:p>
            <a:r>
              <a:rPr lang="en-US" sz="2200" dirty="0" smtClean="0"/>
              <a:t>High opportunity costs </a:t>
            </a:r>
            <a:r>
              <a:rPr lang="en-US" sz="2200" dirty="0"/>
              <a:t>are embedded in cybersecurity guidelines.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3A021E0-C107-634C-B669-75C3AD246009}"/>
              </a:ext>
            </a:extLst>
          </p:cNvPr>
          <p:cNvGrpSpPr/>
          <p:nvPr/>
        </p:nvGrpSpPr>
        <p:grpSpPr>
          <a:xfrm>
            <a:off x="567182" y="1253714"/>
            <a:ext cx="8503920" cy="1073949"/>
            <a:chOff x="9506239" y="2292670"/>
            <a:chExt cx="8497946" cy="1073949"/>
          </a:xfrm>
        </p:grpSpPr>
        <p:sp>
          <p:nvSpPr>
            <p:cNvPr id="19" name="Rectangle 11_2_1">
              <a:extLst>
                <a:ext uri="{FF2B5EF4-FFF2-40B4-BE49-F238E27FC236}">
                  <a16:creationId xmlns="" xmlns:a16="http://schemas.microsoft.com/office/drawing/2014/main" id="{1C73CABD-1DB3-A241-B16C-11892064C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239" y="2616029"/>
              <a:ext cx="841720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Difficult to aggregate &amp; integrate or understand policy-technology complexities.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User is passive reader &amp; tends to focus on checklist.</a:t>
              </a:r>
            </a:p>
          </p:txBody>
        </p:sp>
        <p:sp>
          <p:nvSpPr>
            <p:cNvPr id="21" name="Content Placeholder 5">
              <a:extLst>
                <a:ext uri="{FF2B5EF4-FFF2-40B4-BE49-F238E27FC236}">
                  <a16:creationId xmlns="" xmlns:a16="http://schemas.microsoft.com/office/drawing/2014/main" id="{DD7B4776-5054-2B41-BE92-7EF34690877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2000" b="1" dirty="0">
                  <a:solidFill>
                    <a:srgbClr val="921F17"/>
                  </a:solidFill>
                </a:rPr>
                <a:t>Policy guidelines &amp; directives are transmitted in text form.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04D7A4D5-9979-AF45-A902-CACE38EDEEF6}"/>
              </a:ext>
            </a:extLst>
          </p:cNvPr>
          <p:cNvGrpSpPr/>
          <p:nvPr/>
        </p:nvGrpSpPr>
        <p:grpSpPr>
          <a:xfrm>
            <a:off x="526347" y="2491166"/>
            <a:ext cx="8595360" cy="1332744"/>
            <a:chOff x="9506239" y="2292670"/>
            <a:chExt cx="8497946" cy="1332744"/>
          </a:xfrm>
        </p:grpSpPr>
        <p:sp>
          <p:nvSpPr>
            <p:cNvPr id="23" name="Rectangle 11_2_1">
              <a:extLst>
                <a:ext uri="{FF2B5EF4-FFF2-40B4-BE49-F238E27FC236}">
                  <a16:creationId xmlns="" xmlns:a16="http://schemas.microsoft.com/office/drawing/2014/main" id="{0EB20D98-DFE7-BB4B-BE96-7E0CDBA75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239" y="2874824"/>
              <a:ext cx="841720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Text impedes locating interactions, feedback, specialized views, etc.. 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Knowledge of key cybersecurity factors is “lost”.</a:t>
              </a:r>
            </a:p>
          </p:txBody>
        </p:sp>
        <p:sp>
          <p:nvSpPr>
            <p:cNvPr id="24" name="Content Placeholder 5">
              <a:extLst>
                <a:ext uri="{FF2B5EF4-FFF2-40B4-BE49-F238E27FC236}">
                  <a16:creationId xmlns="" xmlns:a16="http://schemas.microsoft.com/office/drawing/2014/main" id="{476038CA-498C-3848-AA65-4CBACF29942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2000" b="1" dirty="0">
                  <a:solidFill>
                    <a:srgbClr val="941100"/>
                  </a:solidFill>
                </a:rPr>
                <a:t>Considerable knowledge is generated in process of establishing guidelines</a:t>
              </a:r>
              <a:r>
                <a:rPr lang="en-US" sz="1900" b="1" dirty="0">
                  <a:solidFill>
                    <a:srgbClr val="941100"/>
                  </a:solidFill>
                </a:rPr>
                <a:t>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5B802F7-3F62-F346-B95C-32B7A2185929}"/>
              </a:ext>
            </a:extLst>
          </p:cNvPr>
          <p:cNvGrpSpPr/>
          <p:nvPr/>
        </p:nvGrpSpPr>
        <p:grpSpPr>
          <a:xfrm>
            <a:off x="526346" y="3987412"/>
            <a:ext cx="8634995" cy="1073949"/>
            <a:chOff x="9506238" y="2292670"/>
            <a:chExt cx="8537132" cy="1073949"/>
          </a:xfrm>
        </p:grpSpPr>
        <p:sp>
          <p:nvSpPr>
            <p:cNvPr id="29" name="Rectangle 11_2_1">
              <a:extLst>
                <a:ext uri="{FF2B5EF4-FFF2-40B4-BE49-F238E27FC236}">
                  <a16:creationId xmlns="" xmlns:a16="http://schemas.microsoft.com/office/drawing/2014/main" id="{5E14BFC4-038B-DE45-A658-A5301252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238" y="2616029"/>
              <a:ext cx="853713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rgbClr val="004862"/>
                  </a:solidFill>
                </a:rPr>
                <a:t>It </a:t>
              </a:r>
              <a:r>
                <a:rPr lang="en-US" sz="1800" dirty="0">
                  <a:solidFill>
                    <a:srgbClr val="004862"/>
                  </a:solidFill>
                </a:rPr>
                <a:t>is lost to managers, security experts, &amp; policy analysts who deal with text-form.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It is lost to all others seeking to increase cybersecurity &amp; reduce risk.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ontent Placeholder 5">
              <a:extLst>
                <a:ext uri="{FF2B5EF4-FFF2-40B4-BE49-F238E27FC236}">
                  <a16:creationId xmlns="" xmlns:a16="http://schemas.microsoft.com/office/drawing/2014/main" id="{11AF795F-05A5-0949-BD48-2E022645A4B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2000" b="1" dirty="0">
                  <a:solidFill>
                    <a:srgbClr val="941100"/>
                  </a:solidFill>
                </a:rPr>
                <a:t>Loss of embedded knowledge creates major opportunity costs</a:t>
              </a:r>
              <a:r>
                <a:rPr lang="en-US" sz="1900" b="1" dirty="0">
                  <a:solidFill>
                    <a:srgbClr val="941100"/>
                  </a:solidFill>
                </a:rPr>
                <a:t>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89F35EB-A336-ED43-80F2-381B1E1CE4C5}"/>
              </a:ext>
            </a:extLst>
          </p:cNvPr>
          <p:cNvGrpSpPr/>
          <p:nvPr/>
        </p:nvGrpSpPr>
        <p:grpSpPr>
          <a:xfrm>
            <a:off x="258706" y="5127722"/>
            <a:ext cx="8911044" cy="1054590"/>
            <a:chOff x="9514551" y="2292670"/>
            <a:chExt cx="8810052" cy="1054590"/>
          </a:xfrm>
        </p:grpSpPr>
        <p:sp>
          <p:nvSpPr>
            <p:cNvPr id="32" name="Rectangle 11_2_1">
              <a:extLst>
                <a:ext uri="{FF2B5EF4-FFF2-40B4-BE49-F238E27FC236}">
                  <a16:creationId xmlns="" xmlns:a16="http://schemas.microsoft.com/office/drawing/2014/main" id="{51FB9827-E206-3E4B-A7FD-A4BD6592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471" y="2596670"/>
              <a:ext cx="853713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rgbClr val="921F17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b="1" dirty="0">
                  <a:solidFill>
                    <a:srgbClr val="921F17"/>
                  </a:solidFill>
                </a:rPr>
                <a:t>Creates undue &amp; unexpected barriers to implementation.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rgbClr val="921F17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b="1" dirty="0">
                  <a:solidFill>
                    <a:srgbClr val="921F17"/>
                  </a:solidFill>
                </a:rPr>
                <a:t>Impedes operational &amp; pragmatic action. 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Content Placeholder 5">
              <a:extLst>
                <a:ext uri="{FF2B5EF4-FFF2-40B4-BE49-F238E27FC236}">
                  <a16:creationId xmlns="" xmlns:a16="http://schemas.microsoft.com/office/drawing/2014/main" id="{809CEEF2-B231-1047-955F-99FEB0BD8B9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dirty="0"/>
                <a:t>Result: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41453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F9774B7-0F81-A04E-AC01-CEEBA4BB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1383CB2A-9DDA-AF44-BFB5-B972577D3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84696"/>
              </p:ext>
            </p:extLst>
          </p:nvPr>
        </p:nvGraphicFramePr>
        <p:xfrm>
          <a:off x="469624" y="1186213"/>
          <a:ext cx="8541448" cy="4627851"/>
        </p:xfrm>
        <a:graphic>
          <a:graphicData uri="http://schemas.openxmlformats.org/drawingml/2006/table">
            <a:tbl>
              <a:tblPr/>
              <a:tblGrid>
                <a:gridCol w="3104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7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7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835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Platform </a:t>
                      </a: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Create 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7288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92358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B2C7A47-2048-6E4B-8D06-2CAB38865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0012005-07CA-754A-B5A0-7BFA24BD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sz="3600" dirty="0">
                <a:solidFill>
                  <a:srgbClr val="004862"/>
                </a:solidFill>
              </a:rPr>
              <a:t/>
            </a:r>
            <a:br>
              <a:rPr lang="en-GB" altLang="de-DE" sz="3600" dirty="0">
                <a:solidFill>
                  <a:srgbClr val="004862"/>
                </a:solidFill>
              </a:rPr>
            </a:br>
            <a:r>
              <a:rPr lang="en-GB" altLang="de-DE" sz="2800" dirty="0">
                <a:solidFill>
                  <a:srgbClr val="921F17"/>
                </a:solidFill>
              </a:rPr>
              <a:t>Capture Full-Value of Policy Texts – End-to-End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3A843F-FF28-B441-A3C6-B59556C22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D92729-7B70-204E-A534-C9968219626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Test Bed – smart grid of power systems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3D122E8-937A-9B4A-AC41-99B03B564908}"/>
              </a:ext>
            </a:extLst>
          </p:cNvPr>
          <p:cNvGrpSpPr/>
          <p:nvPr/>
        </p:nvGrpSpPr>
        <p:grpSpPr>
          <a:xfrm>
            <a:off x="127060" y="1161401"/>
            <a:ext cx="8672907" cy="4919384"/>
            <a:chOff x="445902" y="1031941"/>
            <a:chExt cx="8500186" cy="458148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770617C-D896-D64B-B889-4488B60A3EC9}"/>
                </a:ext>
              </a:extLst>
            </p:cNvPr>
            <p:cNvGrpSpPr/>
            <p:nvPr/>
          </p:nvGrpSpPr>
          <p:grpSpPr>
            <a:xfrm>
              <a:off x="445902" y="4702333"/>
              <a:ext cx="8375271" cy="911091"/>
              <a:chOff x="468926" y="5129073"/>
              <a:chExt cx="8375271" cy="911091"/>
            </a:xfrm>
          </p:grpSpPr>
          <p:grpSp>
            <p:nvGrpSpPr>
              <p:cNvPr id="59" name="Gruppieren 7">
                <a:extLst>
                  <a:ext uri="{FF2B5EF4-FFF2-40B4-BE49-F238E27FC236}">
                    <a16:creationId xmlns="" xmlns:a16="http://schemas.microsoft.com/office/drawing/2014/main" id="{988948BF-3C39-1B4E-A9F3-E0C686B442B9}"/>
                  </a:ext>
                </a:extLst>
              </p:cNvPr>
              <p:cNvGrpSpPr/>
              <p:nvPr/>
            </p:nvGrpSpPr>
            <p:grpSpPr bwMode="gray">
              <a:xfrm>
                <a:off x="468926" y="5185404"/>
                <a:ext cx="1714891" cy="838069"/>
                <a:chOff x="468314" y="5312975"/>
                <a:chExt cx="1714891" cy="838069"/>
              </a:xfrm>
            </p:grpSpPr>
            <p:sp>
              <p:nvSpPr>
                <p:cNvPr id="64" name="Rechteck 74">
                  <a:extLst>
                    <a:ext uri="{FF2B5EF4-FFF2-40B4-BE49-F238E27FC236}">
                      <a16:creationId xmlns="" xmlns:a16="http://schemas.microsoft.com/office/drawing/2014/main" id="{DE053829-314D-B049-9BFB-532B5A2A722B}"/>
                    </a:ext>
                  </a:extLst>
                </p:cNvPr>
                <p:cNvSpPr/>
                <p:nvPr/>
              </p:nvSpPr>
              <p:spPr bwMode="gray">
                <a:xfrm>
                  <a:off x="468314" y="5312979"/>
                  <a:ext cx="249534" cy="838065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GB" sz="1600" b="1" dirty="0">
                      <a:solidFill>
                        <a:schemeClr val="bg1"/>
                      </a:solidFill>
                    </a:rPr>
                    <a:t>5</a:t>
                  </a:r>
                </a:p>
              </p:txBody>
            </p:sp>
            <p:grpSp>
              <p:nvGrpSpPr>
                <p:cNvPr id="65" name="Gruppieren 75">
                  <a:extLst>
                    <a:ext uri="{FF2B5EF4-FFF2-40B4-BE49-F238E27FC236}">
                      <a16:creationId xmlns="" xmlns:a16="http://schemas.microsoft.com/office/drawing/2014/main" id="{834767A8-7BA5-714E-A4C8-5FF8B9F7CBA0}"/>
                    </a:ext>
                  </a:extLst>
                </p:cNvPr>
                <p:cNvGrpSpPr/>
                <p:nvPr/>
              </p:nvGrpSpPr>
              <p:grpSpPr bwMode="gray">
                <a:xfrm>
                  <a:off x="767555" y="5312975"/>
                  <a:ext cx="1415650" cy="838068"/>
                  <a:chOff x="680578" y="1903663"/>
                  <a:chExt cx="1556602" cy="769970"/>
                </a:xfrm>
              </p:grpSpPr>
              <p:sp>
                <p:nvSpPr>
                  <p:cNvPr id="66" name="Inhaltsplatzhalter 21">
                    <a:extLst>
                      <a:ext uri="{FF2B5EF4-FFF2-40B4-BE49-F238E27FC236}">
                        <a16:creationId xmlns="" xmlns:a16="http://schemas.microsoft.com/office/drawing/2014/main" id="{2234FC62-4C86-9343-9D90-EB3EC4070B1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680579" y="1903663"/>
                    <a:ext cx="1556601" cy="769967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vert="horz" lIns="90000" tIns="90000" rIns="90000" bIns="90000" rtlCol="0" anchor="ctr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defRPr sz="1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66700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542925" indent="-276225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8096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763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-266700"/>
                    <a:r>
                      <a: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Mission Specific</a:t>
                    </a:r>
                  </a:p>
                </p:txBody>
              </p:sp>
              <p:grpSp>
                <p:nvGrpSpPr>
                  <p:cNvPr id="67" name="Gruppieren 77">
                    <a:extLst>
                      <a:ext uri="{FF2B5EF4-FFF2-40B4-BE49-F238E27FC236}">
                        <a16:creationId xmlns="" xmlns:a16="http://schemas.microsoft.com/office/drawing/2014/main" id="{A2580A31-D962-724F-85CD-66CA39E96DA6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680578" y="1903666"/>
                    <a:ext cx="1556602" cy="769967"/>
                    <a:chOff x="680578" y="1903666"/>
                    <a:chExt cx="1311183" cy="769967"/>
                  </a:xfrm>
                </p:grpSpPr>
                <p:cxnSp>
                  <p:nvCxnSpPr>
                    <p:cNvPr id="68" name="Gerade Verbindung 78">
                      <a:extLst>
                        <a:ext uri="{FF2B5EF4-FFF2-40B4-BE49-F238E27FC236}">
                          <a16:creationId xmlns="" xmlns:a16="http://schemas.microsoft.com/office/drawing/2014/main" id="{766C91FA-0C12-FE4E-BA99-BFAED03B764F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2673633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9" name="Gerade Verbindung 79">
                      <a:extLst>
                        <a:ext uri="{FF2B5EF4-FFF2-40B4-BE49-F238E27FC236}">
                          <a16:creationId xmlns="" xmlns:a16="http://schemas.microsoft.com/office/drawing/2014/main" id="{0C32A120-A8E8-F04C-97E5-9B0E026C0920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1903666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sp>
            <p:nvSpPr>
              <p:cNvPr id="60" name="Inhaltsplatzhalter 6">
                <a:extLst>
                  <a:ext uri="{FF2B5EF4-FFF2-40B4-BE49-F238E27FC236}">
                    <a16:creationId xmlns="" xmlns:a16="http://schemas.microsoft.com/office/drawing/2014/main" id="{A1262D16-17CA-3D4E-B8EA-FF108AE7C95A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59690" y="5129073"/>
                <a:ext cx="6472575" cy="911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chemeClr val="bg2"/>
                  </a:buClr>
                  <a:buFont typeface="Wingdings" pitchFamily="2" charset="2"/>
                  <a:defRPr>
                    <a:solidFill>
                      <a:srgbClr val="002864"/>
                    </a:solidFill>
                    <a:latin typeface="+mn-lt"/>
                    <a:ea typeface="+mn-ea"/>
                    <a:cs typeface="+mn-cs"/>
                  </a:defRPr>
                </a:lvl1pPr>
                <a:lvl2pPr marL="276225" indent="-2746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2pPr>
                <a:lvl3pPr marL="539750" indent="-2619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3pPr>
                <a:lvl4pPr marL="8064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4pPr>
                <a:lvl5pPr marL="10731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5pPr>
                <a:lvl6pPr marL="15303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6pPr>
                <a:lvl7pPr marL="19875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7pPr>
                <a:lvl8pPr marL="24447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8pPr>
                <a:lvl9pPr marL="29019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9pPr>
              </a:lstStyle>
              <a:p>
                <a:pPr marL="1588" lvl="1" indent="0">
                  <a:buClr>
                    <a:schemeClr val="tx1"/>
                  </a:buClr>
                  <a:buNone/>
                </a:pP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Provide a generic approach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with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linked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data &amp; method to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manage cybersecurity risks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for mission-specific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requirements</a:t>
                </a:r>
              </a:p>
            </p:txBody>
          </p:sp>
          <p:grpSp>
            <p:nvGrpSpPr>
              <p:cNvPr id="61" name="Gruppieren 119">
                <a:extLst>
                  <a:ext uri="{FF2B5EF4-FFF2-40B4-BE49-F238E27FC236}">
                    <a16:creationId xmlns="" xmlns:a16="http://schemas.microsoft.com/office/drawing/2014/main" id="{89FC23BD-8665-2C4A-9883-B0948D743822}"/>
                  </a:ext>
                </a:extLst>
              </p:cNvPr>
              <p:cNvGrpSpPr/>
              <p:nvPr/>
            </p:nvGrpSpPr>
            <p:grpSpPr bwMode="gray">
              <a:xfrm>
                <a:off x="2353456" y="5199718"/>
                <a:ext cx="6490741" cy="838561"/>
                <a:chOff x="465930" y="2133101"/>
                <a:chExt cx="3639344" cy="4023674"/>
              </a:xfrm>
            </p:grpSpPr>
            <p:cxnSp>
              <p:nvCxnSpPr>
                <p:cNvPr id="62" name="Gerade Verbindung 120">
                  <a:extLst>
                    <a:ext uri="{FF2B5EF4-FFF2-40B4-BE49-F238E27FC236}">
                      <a16:creationId xmlns="" xmlns:a16="http://schemas.microsoft.com/office/drawing/2014/main" id="{A21F220E-BD93-C341-9361-894E8118AE92}"/>
                    </a:ext>
                  </a:extLst>
                </p:cNvPr>
                <p:cNvCxnSpPr/>
                <p:nvPr/>
              </p:nvCxnSpPr>
              <p:spPr bwMode="gray">
                <a:xfrm>
                  <a:off x="468140" y="2133101"/>
                  <a:ext cx="3634753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Gerade Verbindung 121">
                  <a:extLst>
                    <a:ext uri="{FF2B5EF4-FFF2-40B4-BE49-F238E27FC236}">
                      <a16:creationId xmlns="" xmlns:a16="http://schemas.microsoft.com/office/drawing/2014/main" id="{F429AE66-B0AD-464A-AC3A-173ED985BF45}"/>
                    </a:ext>
                  </a:extLst>
                </p:cNvPr>
                <p:cNvCxnSpPr/>
                <p:nvPr/>
              </p:nvCxnSpPr>
              <p:spPr bwMode="gray">
                <a:xfrm>
                  <a:off x="465930" y="6156775"/>
                  <a:ext cx="3639344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E312EF2-3C7C-384A-8862-AE830C2117A4}"/>
                </a:ext>
              </a:extLst>
            </p:cNvPr>
            <p:cNvGrpSpPr/>
            <p:nvPr/>
          </p:nvGrpSpPr>
          <p:grpSpPr>
            <a:xfrm>
              <a:off x="445902" y="3784735"/>
              <a:ext cx="8375271" cy="911091"/>
              <a:chOff x="468926" y="4104790"/>
              <a:chExt cx="8375271" cy="911091"/>
            </a:xfrm>
          </p:grpSpPr>
          <p:sp>
            <p:nvSpPr>
              <p:cNvPr id="47" name="Inhaltsplatzhalter 6">
                <a:extLst>
                  <a:ext uri="{FF2B5EF4-FFF2-40B4-BE49-F238E27FC236}">
                    <a16:creationId xmlns="" xmlns:a16="http://schemas.microsoft.com/office/drawing/2014/main" id="{E54E3DA9-0C81-F94C-8914-2A9C5460E0B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59690" y="4104790"/>
                <a:ext cx="6472575" cy="911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chemeClr val="bg2"/>
                  </a:buClr>
                  <a:buFont typeface="Wingdings" pitchFamily="2" charset="2"/>
                  <a:defRPr>
                    <a:solidFill>
                      <a:srgbClr val="002864"/>
                    </a:solidFill>
                    <a:latin typeface="+mn-lt"/>
                    <a:ea typeface="+mn-ea"/>
                    <a:cs typeface="+mn-cs"/>
                  </a:defRPr>
                </a:lvl1pPr>
                <a:lvl2pPr marL="276225" indent="-2746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2pPr>
                <a:lvl3pPr marL="539750" indent="-2619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3pPr>
                <a:lvl4pPr marL="8064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4pPr>
                <a:lvl5pPr marL="10731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5pPr>
                <a:lvl6pPr marL="15303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6pPr>
                <a:lvl7pPr marL="19875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7pPr>
                <a:lvl8pPr marL="24447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8pPr>
                <a:lvl9pPr marL="29019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9pPr>
              </a:lstStyle>
              <a:p>
                <a:pPr marL="1588" lvl="1" indent="0">
                  <a:buClr>
                    <a:schemeClr val="tx1"/>
                  </a:buClr>
                  <a:buNone/>
                </a:pP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Platform for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cybersecurity  analytics to support 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users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of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guidelines with adaptation tools</a:t>
                </a:r>
                <a:endParaRPr lang="en-GB" sz="18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="" xmlns:a16="http://schemas.microsoft.com/office/drawing/2014/main" id="{87E2ED1B-0B9C-3943-BE51-71BC952D10D5}"/>
                  </a:ext>
                </a:extLst>
              </p:cNvPr>
              <p:cNvGrpSpPr/>
              <p:nvPr/>
            </p:nvGrpSpPr>
            <p:grpSpPr>
              <a:xfrm>
                <a:off x="468926" y="4161125"/>
                <a:ext cx="8375271" cy="852871"/>
                <a:chOff x="468926" y="4161125"/>
                <a:chExt cx="8375271" cy="852871"/>
              </a:xfrm>
            </p:grpSpPr>
            <p:grpSp>
              <p:nvGrpSpPr>
                <p:cNvPr id="49" name="Gruppieren 7">
                  <a:extLst>
                    <a:ext uri="{FF2B5EF4-FFF2-40B4-BE49-F238E27FC236}">
                      <a16:creationId xmlns="" xmlns:a16="http://schemas.microsoft.com/office/drawing/2014/main" id="{B9CFDA27-0B56-334A-AEE8-6DE5C35413C4}"/>
                    </a:ext>
                  </a:extLst>
                </p:cNvPr>
                <p:cNvGrpSpPr/>
                <p:nvPr/>
              </p:nvGrpSpPr>
              <p:grpSpPr bwMode="gray">
                <a:xfrm>
                  <a:off x="468926" y="4161125"/>
                  <a:ext cx="1714891" cy="838065"/>
                  <a:chOff x="468314" y="5312979"/>
                  <a:chExt cx="1714891" cy="838065"/>
                </a:xfrm>
              </p:grpSpPr>
              <p:sp>
                <p:nvSpPr>
                  <p:cNvPr id="53" name="Rechteck 74">
                    <a:extLst>
                      <a:ext uri="{FF2B5EF4-FFF2-40B4-BE49-F238E27FC236}">
                        <a16:creationId xmlns="" xmlns:a16="http://schemas.microsoft.com/office/drawing/2014/main" id="{ECD419FB-C0D3-1E44-A6EC-6F3DAD586AD7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68314" y="5312979"/>
                    <a:ext cx="249534" cy="83806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algn="ctr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600"/>
                      </a:spcAft>
                    </a:pPr>
                    <a:r>
                      <a:rPr lang="en-GB" sz="1600" b="1" dirty="0">
                        <a:solidFill>
                          <a:schemeClr val="bg1"/>
                        </a:solidFill>
                      </a:rPr>
                      <a:t>4</a:t>
                    </a:r>
                  </a:p>
                </p:txBody>
              </p:sp>
              <p:grpSp>
                <p:nvGrpSpPr>
                  <p:cNvPr id="54" name="Gruppieren 75">
                    <a:extLst>
                      <a:ext uri="{FF2B5EF4-FFF2-40B4-BE49-F238E27FC236}">
                        <a16:creationId xmlns="" xmlns:a16="http://schemas.microsoft.com/office/drawing/2014/main" id="{90719148-813C-D04D-A6F2-B579148821BD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767555" y="5312979"/>
                    <a:ext cx="1415650" cy="838065"/>
                    <a:chOff x="680578" y="1903666"/>
                    <a:chExt cx="1556602" cy="769967"/>
                  </a:xfrm>
                </p:grpSpPr>
                <p:sp>
                  <p:nvSpPr>
                    <p:cNvPr id="55" name="Inhaltsplatzhalter 21">
                      <a:extLst>
                        <a:ext uri="{FF2B5EF4-FFF2-40B4-BE49-F238E27FC236}">
                          <a16:creationId xmlns="" xmlns:a16="http://schemas.microsoft.com/office/drawing/2014/main" id="{24DF1474-5B63-7240-853B-154E703743E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 bwMode="gray">
                    <a:xfrm>
                      <a:off x="680578" y="1903666"/>
                      <a:ext cx="1556602" cy="769967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</p:spPr>
                  <p:txBody>
                    <a:bodyPr vert="horz" lIns="90000" tIns="90000" rIns="90000" bIns="90000" rtlCol="0" anchor="ctr" anchorCtr="0">
                      <a:noAutofit/>
                    </a:bodyPr>
                    <a:lstStyle>
                      <a:lvl1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Wingdings" pitchFamily="2" charset="2"/>
                        <a:buNone/>
                        <a:defRPr sz="1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66700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542925" indent="-276225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809625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76325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-266700"/>
                      <a:r>
                        <a:rPr lang="en-GB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Expected Products</a:t>
                      </a:r>
                    </a:p>
                  </p:txBody>
                </p:sp>
                <p:grpSp>
                  <p:nvGrpSpPr>
                    <p:cNvPr id="56" name="Gruppieren 77">
                      <a:extLst>
                        <a:ext uri="{FF2B5EF4-FFF2-40B4-BE49-F238E27FC236}">
                          <a16:creationId xmlns="" xmlns:a16="http://schemas.microsoft.com/office/drawing/2014/main" id="{1C666D6C-4C1C-A44A-BC6C-E18597B900C3}"/>
                        </a:ext>
                      </a:extLst>
                    </p:cNvPr>
                    <p:cNvGrpSpPr/>
                    <p:nvPr/>
                  </p:nvGrpSpPr>
                  <p:grpSpPr bwMode="gray">
                    <a:xfrm>
                      <a:off x="680578" y="1903666"/>
                      <a:ext cx="1556602" cy="769967"/>
                      <a:chOff x="680578" y="1903666"/>
                      <a:chExt cx="1311183" cy="769967"/>
                    </a:xfrm>
                  </p:grpSpPr>
                  <p:cxnSp>
                    <p:nvCxnSpPr>
                      <p:cNvPr id="57" name="Gerade Verbindung 78">
                        <a:extLst>
                          <a:ext uri="{FF2B5EF4-FFF2-40B4-BE49-F238E27FC236}">
                            <a16:creationId xmlns="" xmlns:a16="http://schemas.microsoft.com/office/drawing/2014/main" id="{C06CB1A7-93B0-134F-A307-E72B710B5879}"/>
                          </a:ext>
                        </a:extLst>
                      </p:cNvPr>
                      <p:cNvCxnSpPr/>
                      <p:nvPr/>
                    </p:nvCxnSpPr>
                    <p:spPr bwMode="gray">
                      <a:xfrm>
                        <a:off x="680578" y="2673633"/>
                        <a:ext cx="1311183" cy="0"/>
                      </a:xfrm>
                      <a:prstGeom prst="line">
                        <a:avLst/>
                      </a:prstGeom>
                      <a:solidFill>
                        <a:srgbClr val="A7AFC8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8" name="Gerade Verbindung 79">
                        <a:extLst>
                          <a:ext uri="{FF2B5EF4-FFF2-40B4-BE49-F238E27FC236}">
                            <a16:creationId xmlns="" xmlns:a16="http://schemas.microsoft.com/office/drawing/2014/main" id="{58A3D661-C6BA-924A-B2D7-935C8082D558}"/>
                          </a:ext>
                        </a:extLst>
                      </p:cNvPr>
                      <p:cNvCxnSpPr/>
                      <p:nvPr/>
                    </p:nvCxnSpPr>
                    <p:spPr bwMode="gray">
                      <a:xfrm>
                        <a:off x="680578" y="1903666"/>
                        <a:ext cx="1311183" cy="0"/>
                      </a:xfrm>
                      <a:prstGeom prst="line">
                        <a:avLst/>
                      </a:prstGeom>
                      <a:solidFill>
                        <a:srgbClr val="A7AFC8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grpSp>
              <p:nvGrpSpPr>
                <p:cNvPr id="50" name="Gruppieren 119">
                  <a:extLst>
                    <a:ext uri="{FF2B5EF4-FFF2-40B4-BE49-F238E27FC236}">
                      <a16:creationId xmlns="" xmlns:a16="http://schemas.microsoft.com/office/drawing/2014/main" id="{54880637-61A5-234C-B362-0F742C08AE72}"/>
                    </a:ext>
                  </a:extLst>
                </p:cNvPr>
                <p:cNvGrpSpPr/>
                <p:nvPr/>
              </p:nvGrpSpPr>
              <p:grpSpPr bwMode="gray">
                <a:xfrm>
                  <a:off x="2353456" y="4175435"/>
                  <a:ext cx="6490741" cy="838561"/>
                  <a:chOff x="465930" y="2133101"/>
                  <a:chExt cx="3639344" cy="4023674"/>
                </a:xfrm>
              </p:grpSpPr>
              <p:cxnSp>
                <p:nvCxnSpPr>
                  <p:cNvPr id="51" name="Gerade Verbindung 120">
                    <a:extLst>
                      <a:ext uri="{FF2B5EF4-FFF2-40B4-BE49-F238E27FC236}">
                        <a16:creationId xmlns="" xmlns:a16="http://schemas.microsoft.com/office/drawing/2014/main" id="{3363358E-5A90-5D41-8876-696513C3D050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68140" y="2133101"/>
                    <a:ext cx="363475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" name="Gerade Verbindung 121">
                    <a:extLst>
                      <a:ext uri="{FF2B5EF4-FFF2-40B4-BE49-F238E27FC236}">
                        <a16:creationId xmlns="" xmlns:a16="http://schemas.microsoft.com/office/drawing/2014/main" id="{A5F5B15D-9DBC-EA4C-A892-D7CCA223304F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65930" y="6156775"/>
                    <a:ext cx="3639344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5980F92-06A6-DA4F-A7FF-4607B9F928C9}"/>
                </a:ext>
              </a:extLst>
            </p:cNvPr>
            <p:cNvGrpSpPr/>
            <p:nvPr/>
          </p:nvGrpSpPr>
          <p:grpSpPr>
            <a:xfrm>
              <a:off x="445902" y="2867137"/>
              <a:ext cx="8500186" cy="911091"/>
              <a:chOff x="468926" y="3080507"/>
              <a:chExt cx="8500186" cy="911091"/>
            </a:xfrm>
          </p:grpSpPr>
          <p:grpSp>
            <p:nvGrpSpPr>
              <p:cNvPr id="36" name="Gruppieren 7">
                <a:extLst>
                  <a:ext uri="{FF2B5EF4-FFF2-40B4-BE49-F238E27FC236}">
                    <a16:creationId xmlns="" xmlns:a16="http://schemas.microsoft.com/office/drawing/2014/main" id="{09AA02AD-FD16-894A-BDD8-989FE377CD52}"/>
                  </a:ext>
                </a:extLst>
              </p:cNvPr>
              <p:cNvGrpSpPr/>
              <p:nvPr/>
            </p:nvGrpSpPr>
            <p:grpSpPr bwMode="gray">
              <a:xfrm>
                <a:off x="468926" y="3136842"/>
                <a:ext cx="1714891" cy="838065"/>
                <a:chOff x="468314" y="5312979"/>
                <a:chExt cx="1714891" cy="838065"/>
              </a:xfrm>
            </p:grpSpPr>
            <p:sp>
              <p:nvSpPr>
                <p:cNvPr id="41" name="Rechteck 74">
                  <a:extLst>
                    <a:ext uri="{FF2B5EF4-FFF2-40B4-BE49-F238E27FC236}">
                      <a16:creationId xmlns="" xmlns:a16="http://schemas.microsoft.com/office/drawing/2014/main" id="{09A2E66F-3DD7-844E-B620-31FBF0AFB56C}"/>
                    </a:ext>
                  </a:extLst>
                </p:cNvPr>
                <p:cNvSpPr/>
                <p:nvPr/>
              </p:nvSpPr>
              <p:spPr bwMode="gray">
                <a:xfrm>
                  <a:off x="468314" y="5312979"/>
                  <a:ext cx="249534" cy="838065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GB" sz="1600" b="1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grpSp>
              <p:nvGrpSpPr>
                <p:cNvPr id="42" name="Gruppieren 75">
                  <a:extLst>
                    <a:ext uri="{FF2B5EF4-FFF2-40B4-BE49-F238E27FC236}">
                      <a16:creationId xmlns="" xmlns:a16="http://schemas.microsoft.com/office/drawing/2014/main" id="{BB422FF7-E8E6-B747-87B0-0162C30C23F7}"/>
                    </a:ext>
                  </a:extLst>
                </p:cNvPr>
                <p:cNvGrpSpPr/>
                <p:nvPr/>
              </p:nvGrpSpPr>
              <p:grpSpPr bwMode="gray">
                <a:xfrm>
                  <a:off x="767555" y="5312979"/>
                  <a:ext cx="1415650" cy="838065"/>
                  <a:chOff x="680578" y="1903666"/>
                  <a:chExt cx="1556602" cy="769967"/>
                </a:xfrm>
              </p:grpSpPr>
              <p:sp>
                <p:nvSpPr>
                  <p:cNvPr id="43" name="Inhaltsplatzhalter 21">
                    <a:extLst>
                      <a:ext uri="{FF2B5EF4-FFF2-40B4-BE49-F238E27FC236}">
                        <a16:creationId xmlns="" xmlns:a16="http://schemas.microsoft.com/office/drawing/2014/main" id="{C3B1A487-7818-6943-8015-297D5A54099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680578" y="1903666"/>
                    <a:ext cx="1556602" cy="769967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vert="horz" lIns="90000" tIns="90000" rIns="90000" bIns="90000" rtlCol="0" anchor="ctr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defRPr sz="1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66700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542925" indent="-276225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8096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763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-266700"/>
                    <a:r>
                      <a: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Research Design</a:t>
                    </a:r>
                  </a:p>
                </p:txBody>
              </p:sp>
              <p:grpSp>
                <p:nvGrpSpPr>
                  <p:cNvPr id="44" name="Gruppieren 77">
                    <a:extLst>
                      <a:ext uri="{FF2B5EF4-FFF2-40B4-BE49-F238E27FC236}">
                        <a16:creationId xmlns="" xmlns:a16="http://schemas.microsoft.com/office/drawing/2014/main" id="{38D55D6B-D864-0E4A-9A1A-654E36346C6F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680578" y="1903666"/>
                    <a:ext cx="1556602" cy="769967"/>
                    <a:chOff x="680578" y="1903666"/>
                    <a:chExt cx="1311183" cy="769967"/>
                  </a:xfrm>
                </p:grpSpPr>
                <p:cxnSp>
                  <p:nvCxnSpPr>
                    <p:cNvPr id="45" name="Gerade Verbindung 78">
                      <a:extLst>
                        <a:ext uri="{FF2B5EF4-FFF2-40B4-BE49-F238E27FC236}">
                          <a16:creationId xmlns="" xmlns:a16="http://schemas.microsoft.com/office/drawing/2014/main" id="{8BEEDE53-2DE0-6A43-8994-0208C82E58E1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2673633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" name="Gerade Verbindung 79">
                      <a:extLst>
                        <a:ext uri="{FF2B5EF4-FFF2-40B4-BE49-F238E27FC236}">
                          <a16:creationId xmlns="" xmlns:a16="http://schemas.microsoft.com/office/drawing/2014/main" id="{A2145C5A-C382-AD46-9038-143809FA8938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1903666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sp>
            <p:nvSpPr>
              <p:cNvPr id="37" name="Inhaltsplatzhalter 6">
                <a:extLst>
                  <a:ext uri="{FF2B5EF4-FFF2-40B4-BE49-F238E27FC236}">
                    <a16:creationId xmlns="" xmlns:a16="http://schemas.microsoft.com/office/drawing/2014/main" id="{96B5DED8-58BF-E746-B30F-30C06D187D6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33483" y="3080507"/>
                <a:ext cx="6635629" cy="911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chemeClr val="bg2"/>
                  </a:buClr>
                  <a:buFont typeface="Wingdings" pitchFamily="2" charset="2"/>
                  <a:defRPr>
                    <a:solidFill>
                      <a:srgbClr val="002864"/>
                    </a:solidFill>
                    <a:latin typeface="+mn-lt"/>
                    <a:ea typeface="+mn-ea"/>
                    <a:cs typeface="+mn-cs"/>
                  </a:defRPr>
                </a:lvl1pPr>
                <a:lvl2pPr marL="276225" indent="-2746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2pPr>
                <a:lvl3pPr marL="539750" indent="-2619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3pPr>
                <a:lvl4pPr marL="8064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4pPr>
                <a:lvl5pPr marL="10731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5pPr>
                <a:lvl6pPr marL="15303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6pPr>
                <a:lvl7pPr marL="19875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7pPr>
                <a:lvl8pPr marL="24447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8pPr>
                <a:lvl9pPr marL="29019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9pPr>
              </a:lstStyle>
              <a:p>
                <a:pPr marL="1588" lvl="1" indent="0">
                  <a:buClr>
                    <a:schemeClr val="tx1"/>
                  </a:buClr>
                  <a:buNone/>
                </a:pP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Create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“data-to-metrics functions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&amp; capabilities to capture “as is” system,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vulnerabilities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&amp;  risks, &amp; manage capability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maturity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gap.</a:t>
                </a:r>
                <a:endParaRPr lang="en-GB" sz="1800" dirty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38" name="Gruppieren 119">
                <a:extLst>
                  <a:ext uri="{FF2B5EF4-FFF2-40B4-BE49-F238E27FC236}">
                    <a16:creationId xmlns="" xmlns:a16="http://schemas.microsoft.com/office/drawing/2014/main" id="{BA2F8D4E-CC75-594F-9040-490D83104290}"/>
                  </a:ext>
                </a:extLst>
              </p:cNvPr>
              <p:cNvGrpSpPr/>
              <p:nvPr/>
            </p:nvGrpSpPr>
            <p:grpSpPr bwMode="gray">
              <a:xfrm>
                <a:off x="2353456" y="3151152"/>
                <a:ext cx="6490741" cy="838561"/>
                <a:chOff x="465930" y="2133101"/>
                <a:chExt cx="3639344" cy="4023674"/>
              </a:xfrm>
            </p:grpSpPr>
            <p:cxnSp>
              <p:nvCxnSpPr>
                <p:cNvPr id="39" name="Gerade Verbindung 120">
                  <a:extLst>
                    <a:ext uri="{FF2B5EF4-FFF2-40B4-BE49-F238E27FC236}">
                      <a16:creationId xmlns="" xmlns:a16="http://schemas.microsoft.com/office/drawing/2014/main" id="{9F14A814-3D0F-1049-817B-83CB893AB0B4}"/>
                    </a:ext>
                  </a:extLst>
                </p:cNvPr>
                <p:cNvCxnSpPr/>
                <p:nvPr/>
              </p:nvCxnSpPr>
              <p:spPr bwMode="gray">
                <a:xfrm>
                  <a:off x="468140" y="2133101"/>
                  <a:ext cx="3634753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0" name="Gerade Verbindung 121">
                  <a:extLst>
                    <a:ext uri="{FF2B5EF4-FFF2-40B4-BE49-F238E27FC236}">
                      <a16:creationId xmlns="" xmlns:a16="http://schemas.microsoft.com/office/drawing/2014/main" id="{64EB6E11-7034-A342-BF3E-CBC667222BC7}"/>
                    </a:ext>
                  </a:extLst>
                </p:cNvPr>
                <p:cNvCxnSpPr/>
                <p:nvPr/>
              </p:nvCxnSpPr>
              <p:spPr bwMode="gray">
                <a:xfrm>
                  <a:off x="465930" y="6156775"/>
                  <a:ext cx="3639344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1F347B3-1E51-5D4B-AF96-2C836EF08ADC}"/>
                </a:ext>
              </a:extLst>
            </p:cNvPr>
            <p:cNvGrpSpPr/>
            <p:nvPr/>
          </p:nvGrpSpPr>
          <p:grpSpPr>
            <a:xfrm>
              <a:off x="445902" y="1949539"/>
              <a:ext cx="8375271" cy="911091"/>
              <a:chOff x="468926" y="2056224"/>
              <a:chExt cx="8375271" cy="911091"/>
            </a:xfrm>
          </p:grpSpPr>
          <p:grpSp>
            <p:nvGrpSpPr>
              <p:cNvPr id="25" name="Gruppieren 7">
                <a:extLst>
                  <a:ext uri="{FF2B5EF4-FFF2-40B4-BE49-F238E27FC236}">
                    <a16:creationId xmlns="" xmlns:a16="http://schemas.microsoft.com/office/drawing/2014/main" id="{DBB8D02B-743E-8F43-AA39-88C82C090735}"/>
                  </a:ext>
                </a:extLst>
              </p:cNvPr>
              <p:cNvGrpSpPr/>
              <p:nvPr/>
            </p:nvGrpSpPr>
            <p:grpSpPr bwMode="gray">
              <a:xfrm>
                <a:off x="468926" y="2112559"/>
                <a:ext cx="1714891" cy="838065"/>
                <a:chOff x="468314" y="5312979"/>
                <a:chExt cx="1714891" cy="838065"/>
              </a:xfrm>
            </p:grpSpPr>
            <p:sp>
              <p:nvSpPr>
                <p:cNvPr id="30" name="Rechteck 74">
                  <a:extLst>
                    <a:ext uri="{FF2B5EF4-FFF2-40B4-BE49-F238E27FC236}">
                      <a16:creationId xmlns="" xmlns:a16="http://schemas.microsoft.com/office/drawing/2014/main" id="{06F2D6A1-9D0F-9148-A0CC-B9924FDC11BE}"/>
                    </a:ext>
                  </a:extLst>
                </p:cNvPr>
                <p:cNvSpPr/>
                <p:nvPr/>
              </p:nvSpPr>
              <p:spPr bwMode="gray">
                <a:xfrm>
                  <a:off x="468314" y="5312979"/>
                  <a:ext cx="249534" cy="838065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GB" sz="1600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grpSp>
              <p:nvGrpSpPr>
                <p:cNvPr id="31" name="Gruppieren 75">
                  <a:extLst>
                    <a:ext uri="{FF2B5EF4-FFF2-40B4-BE49-F238E27FC236}">
                      <a16:creationId xmlns="" xmlns:a16="http://schemas.microsoft.com/office/drawing/2014/main" id="{76BA612D-6FF9-8C49-B189-5980018916BF}"/>
                    </a:ext>
                  </a:extLst>
                </p:cNvPr>
                <p:cNvGrpSpPr/>
                <p:nvPr/>
              </p:nvGrpSpPr>
              <p:grpSpPr bwMode="gray">
                <a:xfrm>
                  <a:off x="767555" y="5312979"/>
                  <a:ext cx="1415650" cy="838065"/>
                  <a:chOff x="680578" y="1903666"/>
                  <a:chExt cx="1556602" cy="769967"/>
                </a:xfrm>
              </p:grpSpPr>
              <p:sp>
                <p:nvSpPr>
                  <p:cNvPr id="32" name="Inhaltsplatzhalter 21">
                    <a:extLst>
                      <a:ext uri="{FF2B5EF4-FFF2-40B4-BE49-F238E27FC236}">
                        <a16:creationId xmlns="" xmlns:a16="http://schemas.microsoft.com/office/drawing/2014/main" id="{7232C55E-13B4-D543-A84C-A6226050FF4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680578" y="1903666"/>
                    <a:ext cx="1556602" cy="769967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vert="horz" lIns="90000" tIns="90000" rIns="90000" bIns="90000" rtlCol="0" anchor="ctr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defRPr sz="1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66700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542925" indent="-276225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8096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763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-266700"/>
                    <a:r>
                      <a:rPr lang="en-GB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Database &amp; Metrics</a:t>
                    </a:r>
                  </a:p>
                </p:txBody>
              </p:sp>
              <p:grpSp>
                <p:nvGrpSpPr>
                  <p:cNvPr id="33" name="Gruppieren 77">
                    <a:extLst>
                      <a:ext uri="{FF2B5EF4-FFF2-40B4-BE49-F238E27FC236}">
                        <a16:creationId xmlns="" xmlns:a16="http://schemas.microsoft.com/office/drawing/2014/main" id="{74BD233B-A3C8-2D4C-9C80-FD653B39A20B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680578" y="1903666"/>
                    <a:ext cx="1556602" cy="769967"/>
                    <a:chOff x="680578" y="1903666"/>
                    <a:chExt cx="1311183" cy="769967"/>
                  </a:xfrm>
                </p:grpSpPr>
                <p:cxnSp>
                  <p:nvCxnSpPr>
                    <p:cNvPr id="34" name="Gerade Verbindung 78">
                      <a:extLst>
                        <a:ext uri="{FF2B5EF4-FFF2-40B4-BE49-F238E27FC236}">
                          <a16:creationId xmlns="" xmlns:a16="http://schemas.microsoft.com/office/drawing/2014/main" id="{12B2A79C-98C4-514C-BBD5-EA74E579FA90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2673633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5" name="Gerade Verbindung 79">
                      <a:extLst>
                        <a:ext uri="{FF2B5EF4-FFF2-40B4-BE49-F238E27FC236}">
                          <a16:creationId xmlns="" xmlns:a16="http://schemas.microsoft.com/office/drawing/2014/main" id="{6BA34F62-2F4A-6C41-B1DC-32948BB213E6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1903666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sp>
            <p:nvSpPr>
              <p:cNvPr id="26" name="Inhaltsplatzhalter 6">
                <a:extLst>
                  <a:ext uri="{FF2B5EF4-FFF2-40B4-BE49-F238E27FC236}">
                    <a16:creationId xmlns="" xmlns:a16="http://schemas.microsoft.com/office/drawing/2014/main" id="{BB2EA1DA-CEF1-564E-8823-F6A8202FB30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59690" y="2056224"/>
                <a:ext cx="6472575" cy="911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chemeClr val="bg2"/>
                  </a:buClr>
                  <a:buFont typeface="Wingdings" pitchFamily="2" charset="2"/>
                  <a:defRPr>
                    <a:solidFill>
                      <a:srgbClr val="002864"/>
                    </a:solidFill>
                    <a:latin typeface="+mn-lt"/>
                    <a:ea typeface="+mn-ea"/>
                    <a:cs typeface="+mn-cs"/>
                  </a:defRPr>
                </a:lvl1pPr>
                <a:lvl2pPr marL="276225" indent="-2746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2pPr>
                <a:lvl3pPr marL="539750" indent="-2619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3pPr>
                <a:lvl4pPr marL="8064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4pPr>
                <a:lvl5pPr marL="10731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5pPr>
                <a:lvl6pPr marL="15303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6pPr>
                <a:lvl7pPr marL="19875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7pPr>
                <a:lvl8pPr marL="24447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8pPr>
                <a:lvl9pPr marL="29019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9pPr>
              </a:lstStyle>
              <a:p>
                <a:pPr marL="1588" lvl="1" indent="0">
                  <a:buNone/>
                </a:pP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Challenge is to construct “text-to-data”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for cybersecurity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analyses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based on logic &amp; evidence in </a:t>
                </a:r>
                <a:r>
                  <a:rPr lang="en-GB" sz="18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sector-specific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&amp; </a:t>
                </a:r>
                <a:r>
                  <a:rPr lang="en-GB" sz="1800" i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sector-independent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policy reports &amp; </a:t>
                </a:r>
                <a:r>
                  <a:rPr lang="en-GB" sz="1800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data </a:t>
                </a: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by NIST &amp; other agencies.</a:t>
                </a:r>
              </a:p>
            </p:txBody>
          </p:sp>
          <p:grpSp>
            <p:nvGrpSpPr>
              <p:cNvPr id="27" name="Gruppieren 119">
                <a:extLst>
                  <a:ext uri="{FF2B5EF4-FFF2-40B4-BE49-F238E27FC236}">
                    <a16:creationId xmlns="" xmlns:a16="http://schemas.microsoft.com/office/drawing/2014/main" id="{ACB30E1F-A384-BA40-8C02-D58B764AC199}"/>
                  </a:ext>
                </a:extLst>
              </p:cNvPr>
              <p:cNvGrpSpPr/>
              <p:nvPr/>
            </p:nvGrpSpPr>
            <p:grpSpPr bwMode="gray">
              <a:xfrm>
                <a:off x="2353456" y="2112560"/>
                <a:ext cx="6490741" cy="852871"/>
                <a:chOff x="465930" y="2064439"/>
                <a:chExt cx="3639344" cy="4092336"/>
              </a:xfrm>
            </p:grpSpPr>
            <p:cxnSp>
              <p:nvCxnSpPr>
                <p:cNvPr id="28" name="Gerade Verbindung 120">
                  <a:extLst>
                    <a:ext uri="{FF2B5EF4-FFF2-40B4-BE49-F238E27FC236}">
                      <a16:creationId xmlns="" xmlns:a16="http://schemas.microsoft.com/office/drawing/2014/main" id="{5D9885D3-F043-CF48-B9E5-3B6319AF57C1}"/>
                    </a:ext>
                  </a:extLst>
                </p:cNvPr>
                <p:cNvCxnSpPr/>
                <p:nvPr/>
              </p:nvCxnSpPr>
              <p:spPr bwMode="gray">
                <a:xfrm>
                  <a:off x="470521" y="2064439"/>
                  <a:ext cx="3634753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Gerade Verbindung 121">
                  <a:extLst>
                    <a:ext uri="{FF2B5EF4-FFF2-40B4-BE49-F238E27FC236}">
                      <a16:creationId xmlns="" xmlns:a16="http://schemas.microsoft.com/office/drawing/2014/main" id="{520D186A-7062-B246-A4D5-29596CFF7E99}"/>
                    </a:ext>
                  </a:extLst>
                </p:cNvPr>
                <p:cNvCxnSpPr/>
                <p:nvPr/>
              </p:nvCxnSpPr>
              <p:spPr bwMode="gray">
                <a:xfrm>
                  <a:off x="465930" y="6156775"/>
                  <a:ext cx="3639344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5D300D37-1E59-524C-8F9B-3CD8B4BFA793}"/>
                </a:ext>
              </a:extLst>
            </p:cNvPr>
            <p:cNvGrpSpPr/>
            <p:nvPr/>
          </p:nvGrpSpPr>
          <p:grpSpPr>
            <a:xfrm>
              <a:off x="445902" y="1031941"/>
              <a:ext cx="8375271" cy="911091"/>
              <a:chOff x="468926" y="1031941"/>
              <a:chExt cx="8375271" cy="911091"/>
            </a:xfrm>
          </p:grpSpPr>
          <p:sp>
            <p:nvSpPr>
              <p:cNvPr id="13" name="Inhaltsplatzhalter 6">
                <a:extLst>
                  <a:ext uri="{FF2B5EF4-FFF2-40B4-BE49-F238E27FC236}">
                    <a16:creationId xmlns="" xmlns:a16="http://schemas.microsoft.com/office/drawing/2014/main" id="{AFEB2816-39D7-994E-91CE-869AB57B457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359690" y="1031941"/>
                <a:ext cx="6472575" cy="911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108000" rIns="0" bIns="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chemeClr val="bg2"/>
                  </a:buClr>
                  <a:buFont typeface="Wingdings" pitchFamily="2" charset="2"/>
                  <a:defRPr>
                    <a:solidFill>
                      <a:srgbClr val="002864"/>
                    </a:solidFill>
                    <a:latin typeface="+mn-lt"/>
                    <a:ea typeface="+mn-ea"/>
                    <a:cs typeface="+mn-cs"/>
                  </a:defRPr>
                </a:lvl1pPr>
                <a:lvl2pPr marL="276225" indent="-2746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2pPr>
                <a:lvl3pPr marL="539750" indent="-261938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3pPr>
                <a:lvl4pPr marL="8064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4pPr>
                <a:lvl5pPr marL="10731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5pPr>
                <a:lvl6pPr marL="15303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6pPr>
                <a:lvl7pPr marL="19875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7pPr>
                <a:lvl8pPr marL="24447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8pPr>
                <a:lvl9pPr marL="2901950" indent="-265113" algn="l" rtl="0" eaLnBrk="0" fontAlgn="base" hangingPunct="0">
                  <a:spcBef>
                    <a:spcPts val="300"/>
                  </a:spcBef>
                  <a:spcAft>
                    <a:spcPts val="600"/>
                  </a:spcAft>
                  <a:buClr>
                    <a:srgbClr val="6BC200"/>
                  </a:buClr>
                  <a:buFont typeface="Wingdings" pitchFamily="2" charset="2"/>
                  <a:buChar char="§"/>
                  <a:defRPr>
                    <a:solidFill>
                      <a:srgbClr val="002864"/>
                    </a:solidFill>
                    <a:latin typeface="+mn-lt"/>
                  </a:defRPr>
                </a:lvl9pPr>
              </a:lstStyle>
              <a:p>
                <a:pPr marL="1588" lvl="1" indent="0">
                  <a:buClr>
                    <a:schemeClr val="tx1"/>
                  </a:buClr>
                  <a:buNone/>
                </a:pPr>
                <a:r>
                  <a:rPr lang="en-GB" sz="18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Policies &amp; guidelines in text form obscure dynamics, feedback, delays &amp; other critical features of policies &amp; guidelines.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82AA6EE9-319B-854A-A479-53B701ED0B31}"/>
                  </a:ext>
                </a:extLst>
              </p:cNvPr>
              <p:cNvGrpSpPr/>
              <p:nvPr/>
            </p:nvGrpSpPr>
            <p:grpSpPr>
              <a:xfrm>
                <a:off x="468926" y="1088276"/>
                <a:ext cx="8375271" cy="852871"/>
                <a:chOff x="468926" y="1088276"/>
                <a:chExt cx="8375271" cy="852871"/>
              </a:xfrm>
            </p:grpSpPr>
            <p:grpSp>
              <p:nvGrpSpPr>
                <p:cNvPr id="15" name="Gruppieren 7">
                  <a:extLst>
                    <a:ext uri="{FF2B5EF4-FFF2-40B4-BE49-F238E27FC236}">
                      <a16:creationId xmlns="" xmlns:a16="http://schemas.microsoft.com/office/drawing/2014/main" id="{97CBB751-ED88-B743-B34C-0C5753E43642}"/>
                    </a:ext>
                  </a:extLst>
                </p:cNvPr>
                <p:cNvGrpSpPr/>
                <p:nvPr/>
              </p:nvGrpSpPr>
              <p:grpSpPr bwMode="gray">
                <a:xfrm>
                  <a:off x="468926" y="1088276"/>
                  <a:ext cx="1714891" cy="838065"/>
                  <a:chOff x="468314" y="5312979"/>
                  <a:chExt cx="1714891" cy="838065"/>
                </a:xfrm>
              </p:grpSpPr>
              <p:sp>
                <p:nvSpPr>
                  <p:cNvPr id="19" name="Rechteck 74">
                    <a:extLst>
                      <a:ext uri="{FF2B5EF4-FFF2-40B4-BE49-F238E27FC236}">
                        <a16:creationId xmlns="" xmlns:a16="http://schemas.microsoft.com/office/drawing/2014/main" id="{347302DF-64BD-BF44-81C3-7E3E4342774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468314" y="5312979"/>
                    <a:ext cx="249534" cy="838065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algn="ctr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>
                      <a:spcBef>
                        <a:spcPts val="300"/>
                      </a:spcBef>
                      <a:spcAft>
                        <a:spcPts val="600"/>
                      </a:spcAft>
                    </a:pPr>
                    <a:r>
                      <a:rPr lang="en-GB" sz="1600" b="1" dirty="0">
                        <a:solidFill>
                          <a:schemeClr val="bg1"/>
                        </a:solidFill>
                      </a:rPr>
                      <a:t>1</a:t>
                    </a:r>
                  </a:p>
                </p:txBody>
              </p:sp>
              <p:grpSp>
                <p:nvGrpSpPr>
                  <p:cNvPr id="20" name="Gruppieren 75">
                    <a:extLst>
                      <a:ext uri="{FF2B5EF4-FFF2-40B4-BE49-F238E27FC236}">
                        <a16:creationId xmlns="" xmlns:a16="http://schemas.microsoft.com/office/drawing/2014/main" id="{5E5AC8F0-B4A7-554A-8F24-E8B8A80FB5BB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767555" y="5312979"/>
                    <a:ext cx="1415650" cy="838065"/>
                    <a:chOff x="680578" y="1903666"/>
                    <a:chExt cx="1556602" cy="769967"/>
                  </a:xfrm>
                </p:grpSpPr>
                <p:sp>
                  <p:nvSpPr>
                    <p:cNvPr id="21" name="Inhaltsplatzhalter 21">
                      <a:extLst>
                        <a:ext uri="{FF2B5EF4-FFF2-40B4-BE49-F238E27FC236}">
                          <a16:creationId xmlns="" xmlns:a16="http://schemas.microsoft.com/office/drawing/2014/main" id="{5AB79D31-5848-5347-9C68-F840C3964E2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 bwMode="gray">
                    <a:xfrm>
                      <a:off x="680578" y="1903666"/>
                      <a:ext cx="1556602" cy="769967"/>
                    </a:xfrm>
                    <a:prstGeom prst="rect">
                      <a:avLst/>
                    </a:prstGeom>
                    <a:solidFill>
                      <a:schemeClr val="bg2">
                        <a:lumMod val="20000"/>
                        <a:lumOff val="80000"/>
                      </a:schemeClr>
                    </a:solidFill>
                  </p:spPr>
                  <p:txBody>
                    <a:bodyPr vert="horz" lIns="90000" tIns="90000" rIns="90000" bIns="90000" rtlCol="0" anchor="ctr" anchorCtr="0">
                      <a:noAutofit/>
                    </a:bodyPr>
                    <a:lstStyle>
                      <a:lvl1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chemeClr val="accent2"/>
                        </a:buClr>
                        <a:buFont typeface="Wingdings" pitchFamily="2" charset="2"/>
                        <a:buNone/>
                        <a:defRPr sz="18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266700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542925" indent="-276225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809625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076325" indent="-266700" algn="l" defTabSz="914400" rtl="0" eaLnBrk="1" latinLnBrk="0" hangingPunct="1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6BC200"/>
                        </a:buClr>
                        <a:buFont typeface="Wingdings" pitchFamily="2" charset="2"/>
                        <a:buChar char="§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5146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9718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4290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886200" indent="-228600" algn="l" defTabSz="914400" rtl="0" eaLnBrk="1" latinLnBrk="0" hangingPunct="1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-266700"/>
                      <a:r>
                        <a:rPr lang="en-GB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</a:t>
                      </a:r>
                    </a:p>
                  </p:txBody>
                </p:sp>
                <p:grpSp>
                  <p:nvGrpSpPr>
                    <p:cNvPr id="22" name="Gruppieren 77">
                      <a:extLst>
                        <a:ext uri="{FF2B5EF4-FFF2-40B4-BE49-F238E27FC236}">
                          <a16:creationId xmlns="" xmlns:a16="http://schemas.microsoft.com/office/drawing/2014/main" id="{F406E802-C162-984D-89DB-25CDD8ABF632}"/>
                        </a:ext>
                      </a:extLst>
                    </p:cNvPr>
                    <p:cNvGrpSpPr/>
                    <p:nvPr/>
                  </p:nvGrpSpPr>
                  <p:grpSpPr bwMode="gray">
                    <a:xfrm>
                      <a:off x="680578" y="1903666"/>
                      <a:ext cx="1556602" cy="769967"/>
                      <a:chOff x="680578" y="1903666"/>
                      <a:chExt cx="1311183" cy="769967"/>
                    </a:xfrm>
                  </p:grpSpPr>
                  <p:cxnSp>
                    <p:nvCxnSpPr>
                      <p:cNvPr id="23" name="Gerade Verbindung 78">
                        <a:extLst>
                          <a:ext uri="{FF2B5EF4-FFF2-40B4-BE49-F238E27FC236}">
                            <a16:creationId xmlns="" xmlns:a16="http://schemas.microsoft.com/office/drawing/2014/main" id="{C0FAA094-ED9F-494C-8136-50041D21AA40}"/>
                          </a:ext>
                        </a:extLst>
                      </p:cNvPr>
                      <p:cNvCxnSpPr/>
                      <p:nvPr/>
                    </p:nvCxnSpPr>
                    <p:spPr bwMode="gray">
                      <a:xfrm>
                        <a:off x="680578" y="2673633"/>
                        <a:ext cx="1311183" cy="0"/>
                      </a:xfrm>
                      <a:prstGeom prst="line">
                        <a:avLst/>
                      </a:prstGeom>
                      <a:solidFill>
                        <a:srgbClr val="A7AFC8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4" name="Gerade Verbindung 79">
                        <a:extLst>
                          <a:ext uri="{FF2B5EF4-FFF2-40B4-BE49-F238E27FC236}">
                            <a16:creationId xmlns="" xmlns:a16="http://schemas.microsoft.com/office/drawing/2014/main" id="{2A23E941-8A67-1D4B-A551-BBA576C21906}"/>
                          </a:ext>
                        </a:extLst>
                      </p:cNvPr>
                      <p:cNvCxnSpPr/>
                      <p:nvPr/>
                    </p:nvCxnSpPr>
                    <p:spPr bwMode="gray">
                      <a:xfrm>
                        <a:off x="680578" y="1903666"/>
                        <a:ext cx="1311183" cy="0"/>
                      </a:xfrm>
                      <a:prstGeom prst="line">
                        <a:avLst/>
                      </a:prstGeom>
                      <a:solidFill>
                        <a:srgbClr val="A7AFC8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</p:grpSp>
            <p:grpSp>
              <p:nvGrpSpPr>
                <p:cNvPr id="16" name="Gruppieren 119">
                  <a:extLst>
                    <a:ext uri="{FF2B5EF4-FFF2-40B4-BE49-F238E27FC236}">
                      <a16:creationId xmlns="" xmlns:a16="http://schemas.microsoft.com/office/drawing/2014/main" id="{D0518CF8-0039-0646-9B78-76E0397A4237}"/>
                    </a:ext>
                  </a:extLst>
                </p:cNvPr>
                <p:cNvGrpSpPr/>
                <p:nvPr/>
              </p:nvGrpSpPr>
              <p:grpSpPr bwMode="gray">
                <a:xfrm>
                  <a:off x="2353456" y="1102586"/>
                  <a:ext cx="6490741" cy="838561"/>
                  <a:chOff x="465930" y="2133101"/>
                  <a:chExt cx="3639344" cy="4023674"/>
                </a:xfrm>
              </p:grpSpPr>
              <p:cxnSp>
                <p:nvCxnSpPr>
                  <p:cNvPr id="17" name="Gerade Verbindung 120">
                    <a:extLst>
                      <a:ext uri="{FF2B5EF4-FFF2-40B4-BE49-F238E27FC236}">
                        <a16:creationId xmlns="" xmlns:a16="http://schemas.microsoft.com/office/drawing/2014/main" id="{2813805B-16E7-5849-852E-6BE9DFBAA10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68140" y="2133101"/>
                    <a:ext cx="363475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" name="Gerade Verbindung 121">
                    <a:extLst>
                      <a:ext uri="{FF2B5EF4-FFF2-40B4-BE49-F238E27FC236}">
                        <a16:creationId xmlns="" xmlns:a16="http://schemas.microsoft.com/office/drawing/2014/main" id="{B1BBA945-9583-7648-B90D-A8DDD0CE7C5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465930" y="6156775"/>
                    <a:ext cx="3639344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63789613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8AB3354-79D5-D04D-BD96-D406F2F33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5A176ED-4024-7E44-BDC9-B7A264A7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863782" y="104952"/>
            <a:ext cx="2704060" cy="486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D75C80-1C10-CF4A-826E-E622DADE3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E21655-4750-4941-B638-D60EF8C1F8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6541" y="973140"/>
            <a:ext cx="8489634" cy="542926"/>
          </a:xfrm>
        </p:spPr>
        <p:txBody>
          <a:bodyPr/>
          <a:lstStyle/>
          <a:p>
            <a:r>
              <a:rPr lang="en-US" sz="3200" dirty="0" smtClean="0">
                <a:solidFill>
                  <a:srgbClr val="921F17"/>
                </a:solidFill>
              </a:rPr>
              <a:t>Polic</a:t>
            </a:r>
            <a:r>
              <a:rPr lang="en-US" sz="2800" dirty="0" smtClean="0">
                <a:solidFill>
                  <a:srgbClr val="921F17"/>
                </a:solidFill>
              </a:rPr>
              <a:t>y</a:t>
            </a:r>
            <a:r>
              <a:rPr lang="en-US" sz="3200" dirty="0" smtClean="0">
                <a:solidFill>
                  <a:srgbClr val="921F17"/>
                </a:solidFill>
              </a:rPr>
              <a:t>-Focused Approach</a:t>
            </a:r>
            <a:endParaRPr lang="en-US" sz="3200" dirty="0">
              <a:solidFill>
                <a:srgbClr val="921F17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3621A74E-D06A-D540-A939-4F244152D59D}"/>
              </a:ext>
            </a:extLst>
          </p:cNvPr>
          <p:cNvGrpSpPr/>
          <p:nvPr/>
        </p:nvGrpSpPr>
        <p:grpSpPr>
          <a:xfrm>
            <a:off x="253179" y="2211791"/>
            <a:ext cx="1682752" cy="2555000"/>
            <a:chOff x="234120" y="1132006"/>
            <a:chExt cx="1682752" cy="2555000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C0D4C4D-82CC-4E4D-A8E9-3658406FCCCD}"/>
                </a:ext>
              </a:extLst>
            </p:cNvPr>
            <p:cNvSpPr txBox="1"/>
            <p:nvPr/>
          </p:nvSpPr>
          <p:spPr bwMode="gray">
            <a:xfrm>
              <a:off x="234120" y="1132006"/>
              <a:ext cx="1463040" cy="2743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400" b="1" dirty="0" smtClean="0">
                  <a:solidFill>
                    <a:srgbClr val="941100"/>
                  </a:solidFill>
                </a:rPr>
                <a:t>PURPOSE</a:t>
              </a:r>
              <a:endParaRPr lang="en-US" sz="1400" b="1" dirty="0">
                <a:solidFill>
                  <a:srgbClr val="9411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B293230-4719-EE4D-89A0-A529451552FC}"/>
                </a:ext>
              </a:extLst>
            </p:cNvPr>
            <p:cNvSpPr txBox="1"/>
            <p:nvPr/>
          </p:nvSpPr>
          <p:spPr bwMode="gray">
            <a:xfrm>
              <a:off x="234120" y="2406846"/>
              <a:ext cx="1655064" cy="1280160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200" dirty="0">
                  <a:solidFill>
                    <a:srgbClr val="004862"/>
                  </a:solidFill>
                </a:rPr>
                <a:t>“Support the cybersecurity risk management efforts of the owners and operators of the critical infrastructure.”</a:t>
              </a:r>
            </a:p>
            <a:p>
              <a:endPara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BD58FD1A-A195-CB4A-97A5-EEB70C1AE984}"/>
                </a:ext>
              </a:extLst>
            </p:cNvPr>
            <p:cNvGrpSpPr/>
            <p:nvPr/>
          </p:nvGrpSpPr>
          <p:grpSpPr>
            <a:xfrm>
              <a:off x="234120" y="1421337"/>
              <a:ext cx="1682752" cy="797040"/>
              <a:chOff x="219293" y="3713809"/>
              <a:chExt cx="1682752" cy="79704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="" xmlns:a16="http://schemas.microsoft.com/office/drawing/2014/main" id="{A7B9DD75-DBB5-8F49-AB62-A05DB48C2F73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C81A1C2-8B17-2A4F-97E3-C884483D6E0E}"/>
                  </a:ext>
                </a:extLst>
              </p:cNvPr>
              <p:cNvSpPr txBox="1"/>
              <p:nvPr/>
            </p:nvSpPr>
            <p:spPr bwMode="gray">
              <a:xfrm>
                <a:off x="219293" y="3713809"/>
                <a:ext cx="1656450" cy="797039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rgbClr val="004862"/>
                    </a:solidFill>
                  </a:rPr>
                  <a:t>Presidential</a:t>
                </a:r>
                <a:r>
                  <a:rPr lang="en-US" sz="1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200" b="1" dirty="0">
                    <a:solidFill>
                      <a:srgbClr val="004862"/>
                    </a:solidFill>
                  </a:rPr>
                  <a:t>Executive Orders on NIST Cyber Security Framework</a:t>
                </a:r>
              </a:p>
            </p:txBody>
          </p:sp>
          <p:sp>
            <p:nvSpPr>
              <p:cNvPr id="14" name="BC-NumberBox_1">
                <a:extLst>
                  <a:ext uri="{FF2B5EF4-FFF2-40B4-BE49-F238E27FC236}">
                    <a16:creationId xmlns="" xmlns:a16="http://schemas.microsoft.com/office/drawing/2014/main" id="{C16F70C8-91E8-EA4C-9C4C-B44D968E32A3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1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0F82E28-A54F-9C43-8EF1-D69C10D32705}"/>
              </a:ext>
            </a:extLst>
          </p:cNvPr>
          <p:cNvGrpSpPr/>
          <p:nvPr/>
        </p:nvGrpSpPr>
        <p:grpSpPr>
          <a:xfrm>
            <a:off x="3821629" y="2284637"/>
            <a:ext cx="1765896" cy="2389833"/>
            <a:chOff x="3715203" y="1132006"/>
            <a:chExt cx="1765896" cy="255500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EEC0D24-8566-9C41-8CE9-2EEF0E91BFC9}"/>
                </a:ext>
              </a:extLst>
            </p:cNvPr>
            <p:cNvSpPr txBox="1"/>
            <p:nvPr/>
          </p:nvSpPr>
          <p:spPr bwMode="gray">
            <a:xfrm>
              <a:off x="3715203" y="1132006"/>
              <a:ext cx="1630419" cy="2743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400" b="1" dirty="0">
                  <a:solidFill>
                    <a:srgbClr val="941100"/>
                  </a:solidFill>
                </a:rPr>
                <a:t>PLATFORM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C2A4F5F-A2A9-3F4D-A22E-39F3485543E8}"/>
                </a:ext>
              </a:extLst>
            </p:cNvPr>
            <p:cNvSpPr txBox="1"/>
            <p:nvPr/>
          </p:nvSpPr>
          <p:spPr bwMode="gray">
            <a:xfrm>
              <a:off x="3715203" y="2406846"/>
              <a:ext cx="1655064" cy="1280160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200" dirty="0">
                  <a:solidFill>
                    <a:srgbClr val="004862"/>
                  </a:solidFill>
                </a:rPr>
                <a:t>Develop tool suite for various analyses of system architecture.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9A3051E9-E568-0F4F-BC20-2C331B6B6B56}"/>
                </a:ext>
              </a:extLst>
            </p:cNvPr>
            <p:cNvGrpSpPr/>
            <p:nvPr/>
          </p:nvGrpSpPr>
          <p:grpSpPr>
            <a:xfrm>
              <a:off x="3728444" y="1378005"/>
              <a:ext cx="1752655" cy="1825313"/>
              <a:chOff x="245595" y="3670477"/>
              <a:chExt cx="1752655" cy="1825313"/>
            </a:xfrm>
          </p:grpSpPr>
          <p:sp>
            <p:nvSpPr>
              <p:cNvPr id="27" name="Freeform 26">
                <a:extLst>
                  <a:ext uri="{FF2B5EF4-FFF2-40B4-BE49-F238E27FC236}">
                    <a16:creationId xmlns="" xmlns:a16="http://schemas.microsoft.com/office/drawing/2014/main" id="{DB60D59E-B50B-6F45-9AD3-C3CF16417D9F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86909486-8EE7-6447-89E2-5A07A8A4495D}"/>
                  </a:ext>
                </a:extLst>
              </p:cNvPr>
              <p:cNvSpPr txBox="1"/>
              <p:nvPr/>
            </p:nvSpPr>
            <p:spPr bwMode="gray">
              <a:xfrm>
                <a:off x="341800" y="3670477"/>
                <a:ext cx="1656450" cy="1825313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rgbClr val="004862"/>
                    </a:solidFill>
                  </a:rPr>
                  <a:t>Construct Platform for Cybersecurity Analytics</a:t>
                </a:r>
              </a:p>
            </p:txBody>
          </p:sp>
          <p:sp>
            <p:nvSpPr>
              <p:cNvPr id="29" name="BC-NumberBox_1">
                <a:extLst>
                  <a:ext uri="{FF2B5EF4-FFF2-40B4-BE49-F238E27FC236}">
                    <a16:creationId xmlns="" xmlns:a16="http://schemas.microsoft.com/office/drawing/2014/main" id="{E085F27B-D525-174D-A4AB-3BF0CBA2F300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3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6F45C512-F802-B24F-AD12-CD6E7A25C3E4}"/>
              </a:ext>
            </a:extLst>
          </p:cNvPr>
          <p:cNvGrpSpPr/>
          <p:nvPr/>
        </p:nvGrpSpPr>
        <p:grpSpPr>
          <a:xfrm>
            <a:off x="7249862" y="2240414"/>
            <a:ext cx="1811011" cy="2569609"/>
            <a:chOff x="7159455" y="1117397"/>
            <a:chExt cx="1811011" cy="256960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C031922-D134-F848-B7EB-57E1DCC2E6F8}"/>
                </a:ext>
              </a:extLst>
            </p:cNvPr>
            <p:cNvSpPr txBox="1"/>
            <p:nvPr/>
          </p:nvSpPr>
          <p:spPr bwMode="gray">
            <a:xfrm>
              <a:off x="7159455" y="1117397"/>
              <a:ext cx="1463040" cy="2743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400" b="1" dirty="0" smtClean="0">
                  <a:solidFill>
                    <a:srgbClr val="941100"/>
                  </a:solidFill>
                </a:rPr>
                <a:t>DECISION SYSTEM</a:t>
              </a:r>
              <a:endParaRPr lang="en-US" sz="1400" b="1" dirty="0">
                <a:solidFill>
                  <a:srgbClr val="9411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56C031B-138C-E34B-B4B2-B0391903439E}"/>
                </a:ext>
              </a:extLst>
            </p:cNvPr>
            <p:cNvSpPr txBox="1"/>
            <p:nvPr/>
          </p:nvSpPr>
          <p:spPr bwMode="gray">
            <a:xfrm>
              <a:off x="7310448" y="2406846"/>
              <a:ext cx="1655064" cy="1280160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I</a:t>
              </a:r>
              <a:r>
                <a:rPr lang="en-US" sz="1200" dirty="0">
                  <a:solidFill>
                    <a:srgbClr val="004862"/>
                  </a:solidFill>
                </a:rPr>
                <a:t>dentify critical gaps, select preferred future system state, &amp; define  corrective measures</a:t>
              </a:r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. </a:t>
              </a:r>
            </a:p>
            <a:p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8106D3CB-78C4-8546-A387-5DE370CBCFB5}"/>
                </a:ext>
              </a:extLst>
            </p:cNvPr>
            <p:cNvGrpSpPr/>
            <p:nvPr/>
          </p:nvGrpSpPr>
          <p:grpSpPr>
            <a:xfrm>
              <a:off x="7310448" y="1409857"/>
              <a:ext cx="1660018" cy="857996"/>
              <a:chOff x="7304137" y="1114624"/>
              <a:chExt cx="1660018" cy="857996"/>
            </a:xfrm>
          </p:grpSpPr>
          <p:sp>
            <p:nvSpPr>
              <p:cNvPr id="32" name="BC-NumberBox_1">
                <a:extLst>
                  <a:ext uri="{FF2B5EF4-FFF2-40B4-BE49-F238E27FC236}">
                    <a16:creationId xmlns="" xmlns:a16="http://schemas.microsoft.com/office/drawing/2014/main" id="{6A364341-BB1B-DB41-94A0-DBE044B18A48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7304137" y="1201069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5</a:t>
                </a: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="" xmlns:a16="http://schemas.microsoft.com/office/drawing/2014/main" id="{29DE73CC-AEB3-0945-BA7E-02C483A91B13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 bwMode="gray">
              <a:xfrm>
                <a:off x="7305054" y="1126104"/>
                <a:ext cx="1659101" cy="846516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613085" y="0"/>
                    </a:lnTo>
                    <a:lnTo>
                      <a:pt x="1613085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3722EC9E-29DC-7C45-8793-1C6F5561875C}"/>
                  </a:ext>
                </a:extLst>
              </p:cNvPr>
              <p:cNvSpPr txBox="1"/>
              <p:nvPr/>
            </p:nvSpPr>
            <p:spPr bwMode="gray">
              <a:xfrm>
                <a:off x="7307705" y="1114624"/>
                <a:ext cx="1656450" cy="735674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rgbClr val="004862"/>
                    </a:solidFill>
                  </a:rPr>
                  <a:t>Steps to Identify Targets &amp; Manage  Impacts of Damages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C5B0D97D-5009-F34F-83AE-174A29DD7268}"/>
              </a:ext>
            </a:extLst>
          </p:cNvPr>
          <p:cNvGrpSpPr/>
          <p:nvPr/>
        </p:nvGrpSpPr>
        <p:grpSpPr>
          <a:xfrm>
            <a:off x="2062498" y="2225403"/>
            <a:ext cx="1740071" cy="2554999"/>
            <a:chOff x="1989018" y="1132006"/>
            <a:chExt cx="1740071" cy="255499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0523F557-52C5-FD4B-8CC0-B43963BC73D5}"/>
                </a:ext>
              </a:extLst>
            </p:cNvPr>
            <p:cNvSpPr txBox="1"/>
            <p:nvPr/>
          </p:nvSpPr>
          <p:spPr bwMode="gray">
            <a:xfrm>
              <a:off x="1989018" y="2406845"/>
              <a:ext cx="1655064" cy="1280160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pPr marL="0" lvl="1" indent="0">
                <a:lnSpc>
                  <a:spcPct val="90000"/>
                </a:lnSpc>
                <a:buNone/>
              </a:pPr>
              <a:r>
                <a:rPr lang="en-US" sz="1200" dirty="0">
                  <a:solidFill>
                    <a:srgbClr val="004862"/>
                  </a:solidFill>
                </a:rPr>
                <a:t>Draw on analyses </a:t>
              </a:r>
              <a:r>
                <a:rPr lang="en-US" sz="1200" dirty="0" smtClean="0">
                  <a:solidFill>
                    <a:srgbClr val="004862"/>
                  </a:solidFill>
                </a:rPr>
                <a:t>&amp; </a:t>
              </a:r>
              <a:r>
                <a:rPr lang="en-US" sz="1200" dirty="0">
                  <a:solidFill>
                    <a:srgbClr val="004862"/>
                  </a:solidFill>
                </a:rPr>
                <a:t>empirical evidence provided by NIST reports and databases</a:t>
              </a:r>
              <a:r>
                <a:rPr lang="en-US" sz="1200" i="1" dirty="0">
                  <a:solidFill>
                    <a:srgbClr val="004862"/>
                  </a:solidFill>
                </a:rPr>
                <a:t>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5F9B157-5A88-9049-BF40-7D031DB03BB7}"/>
                </a:ext>
              </a:extLst>
            </p:cNvPr>
            <p:cNvGrpSpPr/>
            <p:nvPr/>
          </p:nvGrpSpPr>
          <p:grpSpPr>
            <a:xfrm>
              <a:off x="1989018" y="1421337"/>
              <a:ext cx="1740071" cy="797040"/>
              <a:chOff x="245594" y="3713809"/>
              <a:chExt cx="1740071" cy="79704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="" xmlns:a16="http://schemas.microsoft.com/office/drawing/2014/main" id="{989B1928-5E4C-B04C-BCC9-09EA3EAA65C0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4A0F21D-606B-7347-9C0C-EB7555CE1310}"/>
                  </a:ext>
                </a:extLst>
              </p:cNvPr>
              <p:cNvSpPr txBox="1"/>
              <p:nvPr/>
            </p:nvSpPr>
            <p:spPr bwMode="gray">
              <a:xfrm>
                <a:off x="245594" y="3713809"/>
                <a:ext cx="1740071" cy="797039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rgbClr val="004862"/>
                    </a:solidFill>
                  </a:rPr>
                  <a:t>Leverage      Existing Policies, Standards, and Guidelines </a:t>
                </a:r>
              </a:p>
            </p:txBody>
          </p:sp>
          <p:sp>
            <p:nvSpPr>
              <p:cNvPr id="19" name="BC-NumberBox_1">
                <a:extLst>
                  <a:ext uri="{FF2B5EF4-FFF2-40B4-BE49-F238E27FC236}">
                    <a16:creationId xmlns="" xmlns:a16="http://schemas.microsoft.com/office/drawing/2014/main" id="{36A12825-E512-1E44-9CDD-2965B0D2C136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2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E267E89-EE72-7440-9A93-E70FF7C4C4B9}"/>
                </a:ext>
              </a:extLst>
            </p:cNvPr>
            <p:cNvSpPr txBox="1"/>
            <p:nvPr/>
          </p:nvSpPr>
          <p:spPr bwMode="gray">
            <a:xfrm>
              <a:off x="1989018" y="1132006"/>
              <a:ext cx="1463040" cy="2743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400" b="1" dirty="0">
                  <a:solidFill>
                    <a:srgbClr val="941100"/>
                  </a:solidFill>
                </a:rPr>
                <a:t>LOGIC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2351F20-4FDC-D84D-90E3-5F400EBB71B4}"/>
              </a:ext>
            </a:extLst>
          </p:cNvPr>
          <p:cNvGrpSpPr/>
          <p:nvPr/>
        </p:nvGrpSpPr>
        <p:grpSpPr>
          <a:xfrm>
            <a:off x="5615899" y="2287201"/>
            <a:ext cx="1742325" cy="2555000"/>
            <a:chOff x="5487100" y="1132006"/>
            <a:chExt cx="1742325" cy="2555000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07879FA-981E-A04A-A465-06868A161FD4}"/>
                </a:ext>
              </a:extLst>
            </p:cNvPr>
            <p:cNvSpPr txBox="1"/>
            <p:nvPr/>
          </p:nvSpPr>
          <p:spPr bwMode="gray">
            <a:xfrm>
              <a:off x="5487100" y="2406846"/>
              <a:ext cx="1603682" cy="1280160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pPr marL="0" lvl="1" indent="0">
                <a:lnSpc>
                  <a:spcPct val="90000"/>
                </a:lnSpc>
                <a:buNone/>
              </a:pPr>
              <a:r>
                <a:rPr lang="en-US" sz="1200" dirty="0">
                  <a:solidFill>
                    <a:srgbClr val="004862"/>
                  </a:solidFill>
                </a:rPr>
                <a:t>Establish </a:t>
              </a:r>
              <a:r>
                <a:rPr lang="en-US" sz="1200" dirty="0" smtClean="0">
                  <a:solidFill>
                    <a:srgbClr val="004862"/>
                  </a:solidFill>
                </a:rPr>
                <a:t>“ground </a:t>
              </a:r>
              <a:r>
                <a:rPr lang="en-US" sz="1200" dirty="0">
                  <a:solidFill>
                    <a:srgbClr val="004862"/>
                  </a:solidFill>
                </a:rPr>
                <a:t>truth” using platform </a:t>
              </a:r>
              <a:r>
                <a:rPr lang="en-US" sz="1200" dirty="0" smtClean="0">
                  <a:solidFill>
                    <a:srgbClr val="004862"/>
                  </a:solidFill>
                </a:rPr>
                <a:t>&amp; tool suite</a:t>
              </a:r>
              <a:endParaRPr lang="en-US" sz="1200" dirty="0">
                <a:solidFill>
                  <a:srgbClr val="004862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03557A8C-FF6F-C14C-8327-D85340981C6F}"/>
                </a:ext>
              </a:extLst>
            </p:cNvPr>
            <p:cNvGrpSpPr/>
            <p:nvPr/>
          </p:nvGrpSpPr>
          <p:grpSpPr>
            <a:xfrm>
              <a:off x="5487100" y="1421337"/>
              <a:ext cx="1742325" cy="849844"/>
              <a:chOff x="259476" y="3661004"/>
              <a:chExt cx="1742325" cy="849844"/>
            </a:xfrm>
          </p:grpSpPr>
          <p:sp>
            <p:nvSpPr>
              <p:cNvPr id="22" name="Freeform 21">
                <a:extLst>
                  <a:ext uri="{FF2B5EF4-FFF2-40B4-BE49-F238E27FC236}">
                    <a16:creationId xmlns="" xmlns:a16="http://schemas.microsoft.com/office/drawing/2014/main" id="{250641BA-4A33-FB4F-82C9-DD5CCEB32118}"/>
                  </a:ext>
                </a:extLst>
              </p:cNvPr>
              <p:cNvSpPr/>
              <p:nvPr/>
            </p:nvSpPr>
            <p:spPr bwMode="gray">
              <a:xfrm>
                <a:off x="259476" y="3661004"/>
                <a:ext cx="1742325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15A1149-4C83-6141-9794-0ED74B791111}"/>
                  </a:ext>
                </a:extLst>
              </p:cNvPr>
              <p:cNvSpPr txBox="1"/>
              <p:nvPr/>
            </p:nvSpPr>
            <p:spPr bwMode="gray">
              <a:xfrm>
                <a:off x="259476" y="3678847"/>
                <a:ext cx="1627302" cy="832001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rgbClr val="004862"/>
                    </a:solidFill>
                  </a:rPr>
                  <a:t>Platform Use for Pragmatic Applications to Cybersecurity</a:t>
                </a:r>
              </a:p>
            </p:txBody>
          </p:sp>
          <p:sp>
            <p:nvSpPr>
              <p:cNvPr id="24" name="BC-NumberBox_1">
                <a:extLst>
                  <a:ext uri="{FF2B5EF4-FFF2-40B4-BE49-F238E27FC236}">
                    <a16:creationId xmlns="" xmlns:a16="http://schemas.microsoft.com/office/drawing/2014/main" id="{49535685-192B-554F-813B-562EA6882570}"/>
                  </a:ext>
                </a:extLst>
              </p:cNvPr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283095" y="3735969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4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FEB1E4D-3F1B-CB44-81F5-3B129395919B}"/>
                </a:ext>
              </a:extLst>
            </p:cNvPr>
            <p:cNvSpPr txBox="1"/>
            <p:nvPr/>
          </p:nvSpPr>
          <p:spPr bwMode="gray">
            <a:xfrm>
              <a:off x="5487100" y="1132006"/>
              <a:ext cx="1630419" cy="27432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1400" b="1" dirty="0">
                  <a:solidFill>
                    <a:srgbClr val="941100"/>
                  </a:solidFill>
                </a:rPr>
                <a:t>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2094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F9A207E-AA0D-E443-900C-AA957AF63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0BDA29B2-4559-6948-AB3B-F4FB8E459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37330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68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73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Platform </a:t>
                      </a: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5392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EBBF374-5347-5149-84B8-4F11AE2C1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919C4A-52FB-9C47-916E-7E2670D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650C770-1CE6-4B41-A239-732012095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3D8BE6-1461-EB48-BD65-5CB0A9BA02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Multi-methods data-based </a:t>
            </a:r>
            <a:r>
              <a:rPr lang="en-US" dirty="0" smtClean="0"/>
              <a:t>platform of </a:t>
            </a:r>
            <a:r>
              <a:rPr lang="en-US" dirty="0"/>
              <a:t>analytics </a:t>
            </a:r>
            <a:r>
              <a:rPr lang="en-US"/>
              <a:t>for </a:t>
            </a:r>
            <a:r>
              <a:rPr lang="en-US" smtClean="0"/>
              <a:t>cybersecurity.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7DADBBB-BBE4-D246-8323-3ED34FDBD65B}"/>
              </a:ext>
            </a:extLst>
          </p:cNvPr>
          <p:cNvSpPr/>
          <p:nvPr/>
        </p:nvSpPr>
        <p:spPr>
          <a:xfrm>
            <a:off x="4785679" y="1601664"/>
            <a:ext cx="2369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Mid-Long term (Year 3-4)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5135D1B-109A-3847-8662-BA23050A8F6A}"/>
              </a:ext>
            </a:extLst>
          </p:cNvPr>
          <p:cNvSpPr txBox="1"/>
          <p:nvPr/>
        </p:nvSpPr>
        <p:spPr bwMode="gray">
          <a:xfrm>
            <a:off x="260422" y="1601664"/>
            <a:ext cx="1463040" cy="27432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Base Period (Year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0783CC3-E8DC-A04F-AD5C-D74F6813FE85}"/>
              </a:ext>
            </a:extLst>
          </p:cNvPr>
          <p:cNvSpPr txBox="1"/>
          <p:nvPr/>
        </p:nvSpPr>
        <p:spPr bwMode="gray">
          <a:xfrm>
            <a:off x="2918129" y="1601664"/>
            <a:ext cx="1630419" cy="27432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Mid-term (Year 2-3)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79628A-B080-954B-96B0-5B296FC72836}"/>
              </a:ext>
            </a:extLst>
          </p:cNvPr>
          <p:cNvSpPr txBox="1"/>
          <p:nvPr/>
        </p:nvSpPr>
        <p:spPr bwMode="gray">
          <a:xfrm>
            <a:off x="7310448" y="1645460"/>
            <a:ext cx="1463040" cy="20298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Long-term (&gt;Year 4)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D73269B-1037-2E4D-9B08-85E854594494}"/>
              </a:ext>
            </a:extLst>
          </p:cNvPr>
          <p:cNvGrpSpPr/>
          <p:nvPr/>
        </p:nvGrpSpPr>
        <p:grpSpPr>
          <a:xfrm>
            <a:off x="234120" y="1891598"/>
            <a:ext cx="1682752" cy="3869524"/>
            <a:chOff x="234120" y="1891598"/>
            <a:chExt cx="1682752" cy="386952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9880E57-EFDE-4E47-9F1E-7EF52168933F}"/>
                </a:ext>
              </a:extLst>
            </p:cNvPr>
            <p:cNvSpPr txBox="1"/>
            <p:nvPr/>
          </p:nvSpPr>
          <p:spPr bwMode="gray">
            <a:xfrm>
              <a:off x="260422" y="2877107"/>
              <a:ext cx="1655064" cy="879669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Identify policy relevant 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ecosystems</a:t>
              </a:r>
              <a:endParaRPr lang="en-US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6039D55-2DF6-ED4D-A466-A6124FC88136}"/>
                </a:ext>
              </a:extLst>
            </p:cNvPr>
            <p:cNvCxnSpPr/>
            <p:nvPr/>
          </p:nvCxnSpPr>
          <p:spPr>
            <a:xfrm>
              <a:off x="260422" y="3773901"/>
              <a:ext cx="1655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6DB26D3-CE88-3D4B-A988-2AAF4D84A852}"/>
                </a:ext>
              </a:extLst>
            </p:cNvPr>
            <p:cNvGrpSpPr/>
            <p:nvPr/>
          </p:nvGrpSpPr>
          <p:grpSpPr>
            <a:xfrm>
              <a:off x="234120" y="1891598"/>
              <a:ext cx="1682752" cy="797040"/>
              <a:chOff x="219293" y="3713809"/>
              <a:chExt cx="1682752" cy="79704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F56823CB-52A1-1040-BA31-B64E82ABFDDE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C0618B95-33CD-8D40-9EFE-F7A64E127774}"/>
                  </a:ext>
                </a:extLst>
              </p:cNvPr>
              <p:cNvSpPr txBox="1"/>
              <p:nvPr/>
            </p:nvSpPr>
            <p:spPr bwMode="gray">
              <a:xfrm>
                <a:off x="219293" y="3713809"/>
                <a:ext cx="1656450" cy="797039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Build Text-to-Data Foundations for Cybersecurity Analytics</a:t>
                </a:r>
              </a:p>
            </p:txBody>
          </p:sp>
          <p:sp>
            <p:nvSpPr>
              <p:cNvPr id="18" name="BC-NumberBox_1">
                <a:extLst>
                  <a:ext uri="{FF2B5EF4-FFF2-40B4-BE49-F238E27FC236}">
                    <a16:creationId xmlns="" xmlns:a16="http://schemas.microsoft.com/office/drawing/2014/main" id="{48935F46-9203-A644-83F7-FF03B537211D}"/>
                  </a:ext>
                </a:extLst>
              </p:cNvPr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A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1FEAEE8-BF96-D24A-AF98-D7F7F89094F2}"/>
                </a:ext>
              </a:extLst>
            </p:cNvPr>
            <p:cNvSpPr txBox="1"/>
            <p:nvPr/>
          </p:nvSpPr>
          <p:spPr bwMode="gray">
            <a:xfrm>
              <a:off x="260422" y="4115202"/>
              <a:ext cx="1655064" cy="1645920"/>
            </a:xfrm>
            <a:prstGeom prst="rect">
              <a:avLst/>
            </a:prstGeom>
            <a:noFill/>
          </p:spPr>
          <p:txBody>
            <a:bodyPr vert="horz" wrap="square" lIns="0" tIns="73152" rIns="0" bIns="73152" rtlCol="0" anchor="t" anchorCtr="0">
              <a:noAutofit/>
            </a:bodyPr>
            <a:lstStyle/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Formalize rules </a:t>
              </a:r>
              <a:r>
                <a:rPr lang="en-US" sz="1200" dirty="0">
                  <a:solidFill>
                    <a:srgbClr val="004862"/>
                  </a:solidFill>
                </a:rPr>
                <a:t>to extract data from text.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Design internally </a:t>
              </a:r>
              <a:r>
                <a:rPr lang="en-US" sz="1200" dirty="0">
                  <a:solidFill>
                    <a:srgbClr val="004862"/>
                  </a:solidFill>
                </a:rPr>
                <a:t>consistent structure to organize, metricize, link and manage data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788EB79-CCE7-DD47-9C0C-64EC856E4CCC}"/>
              </a:ext>
            </a:extLst>
          </p:cNvPr>
          <p:cNvGrpSpPr/>
          <p:nvPr/>
        </p:nvGrpSpPr>
        <p:grpSpPr>
          <a:xfrm>
            <a:off x="1994433" y="1891598"/>
            <a:ext cx="1681988" cy="3869524"/>
            <a:chOff x="1994433" y="1891598"/>
            <a:chExt cx="1681988" cy="3869524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BAD0AF2-08F6-224B-9183-EF7227955CF9}"/>
                </a:ext>
              </a:extLst>
            </p:cNvPr>
            <p:cNvSpPr txBox="1"/>
            <p:nvPr/>
          </p:nvSpPr>
          <p:spPr bwMode="gray">
            <a:xfrm>
              <a:off x="2021357" y="2877106"/>
              <a:ext cx="1655064" cy="896794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Map system properties.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D0B6B8DF-77F5-D44A-BB8E-7F298F7FE774}"/>
                </a:ext>
              </a:extLst>
            </p:cNvPr>
            <p:cNvCxnSpPr/>
            <p:nvPr/>
          </p:nvCxnSpPr>
          <p:spPr>
            <a:xfrm>
              <a:off x="1994433" y="3773901"/>
              <a:ext cx="1655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2A535264-748B-E749-B8A9-9F526BFF436F}"/>
                </a:ext>
              </a:extLst>
            </p:cNvPr>
            <p:cNvGrpSpPr/>
            <p:nvPr/>
          </p:nvGrpSpPr>
          <p:grpSpPr>
            <a:xfrm>
              <a:off x="1994433" y="1891598"/>
              <a:ext cx="1656450" cy="797040"/>
              <a:chOff x="245595" y="3713809"/>
              <a:chExt cx="1656450" cy="79704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="" xmlns:a16="http://schemas.microsoft.com/office/drawing/2014/main" id="{E07FC92E-4E5C-4842-9A82-3B59CD5D1212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5341B0D-025D-3146-9DE9-F57A39AD0435}"/>
                  </a:ext>
                </a:extLst>
              </p:cNvPr>
              <p:cNvSpPr txBox="1"/>
              <p:nvPr/>
            </p:nvSpPr>
            <p:spPr bwMode="gray">
              <a:xfrm>
                <a:off x="245595" y="3713809"/>
                <a:ext cx="1656450" cy="797039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Construct CPS Structured Model of Operations &amp; information</a:t>
                </a:r>
              </a:p>
            </p:txBody>
          </p:sp>
          <p:sp>
            <p:nvSpPr>
              <p:cNvPr id="26" name="BC-NumberBox_1">
                <a:extLst>
                  <a:ext uri="{FF2B5EF4-FFF2-40B4-BE49-F238E27FC236}">
                    <a16:creationId xmlns="" xmlns:a16="http://schemas.microsoft.com/office/drawing/2014/main" id="{15F8F73D-348D-D64F-92F1-54A376D93990}"/>
                  </a:ext>
                </a:extLst>
              </p:cNvPr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B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ADDDF1DA-AE8E-5240-9D04-9F8C0685FA2D}"/>
                </a:ext>
              </a:extLst>
            </p:cNvPr>
            <p:cNvSpPr txBox="1"/>
            <p:nvPr/>
          </p:nvSpPr>
          <p:spPr bwMode="gray">
            <a:xfrm>
              <a:off x="1994433" y="4115202"/>
              <a:ext cx="1655064" cy="1645920"/>
            </a:xfrm>
            <a:prstGeom prst="rect">
              <a:avLst/>
            </a:prstGeom>
            <a:noFill/>
          </p:spPr>
          <p:txBody>
            <a:bodyPr vert="horz" wrap="square" lIns="0" tIns="73152" rIns="0" bIns="73152" rtlCol="0" anchor="t" anchorCtr="0">
              <a:noAutofit/>
            </a:bodyPr>
            <a:lstStyle/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Create base </a:t>
              </a:r>
              <a:r>
                <a:rPr lang="en-US" sz="1200" b="1" dirty="0" smtClean="0">
                  <a:solidFill>
                    <a:srgbClr val="004862"/>
                  </a:solidFill>
                </a:rPr>
                <a:t>design </a:t>
              </a:r>
              <a:r>
                <a:rPr lang="en-US" sz="1200" dirty="0" smtClean="0">
                  <a:solidFill>
                    <a:srgbClr val="004862"/>
                  </a:solidFill>
                </a:rPr>
                <a:t>structure </a:t>
              </a:r>
              <a:r>
                <a:rPr lang="en-US" sz="1200" dirty="0">
                  <a:solidFill>
                    <a:srgbClr val="004862"/>
                  </a:solidFill>
                </a:rPr>
                <a:t>matrix (DSM) 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Cluster &amp; partition </a:t>
              </a:r>
              <a:r>
                <a:rPr lang="en-US" sz="1200" dirty="0">
                  <a:solidFill>
                    <a:srgbClr val="004862"/>
                  </a:solidFill>
                </a:rPr>
                <a:t>DSM to identify critical system properties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501729E-C846-4A42-B765-896D0C03BFA8}"/>
              </a:ext>
            </a:extLst>
          </p:cNvPr>
          <p:cNvGrpSpPr/>
          <p:nvPr/>
        </p:nvGrpSpPr>
        <p:grpSpPr>
          <a:xfrm>
            <a:off x="5462455" y="1891598"/>
            <a:ext cx="1770088" cy="3869524"/>
            <a:chOff x="5462455" y="1891598"/>
            <a:chExt cx="1770088" cy="3869524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BF5A3BA-A87F-7D4C-B9A7-D7C754A1D1DC}"/>
                </a:ext>
              </a:extLst>
            </p:cNvPr>
            <p:cNvSpPr txBox="1"/>
            <p:nvPr/>
          </p:nvSpPr>
          <p:spPr bwMode="gray">
            <a:xfrm>
              <a:off x="5513837" y="2877107"/>
              <a:ext cx="1603682" cy="896794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Examine threat </a:t>
              </a:r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diffusion &amp; impacts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6339496-5D71-E14A-93F9-D95F3F140E7B}"/>
                </a:ext>
              </a:extLst>
            </p:cNvPr>
            <p:cNvCxnSpPr/>
            <p:nvPr/>
          </p:nvCxnSpPr>
          <p:spPr>
            <a:xfrm>
              <a:off x="5462455" y="3773901"/>
              <a:ext cx="1655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87FF7D1D-A326-8241-A194-04F40B2908DF}"/>
                </a:ext>
              </a:extLst>
            </p:cNvPr>
            <p:cNvGrpSpPr/>
            <p:nvPr/>
          </p:nvGrpSpPr>
          <p:grpSpPr>
            <a:xfrm>
              <a:off x="5490218" y="1891598"/>
              <a:ext cx="1742325" cy="849844"/>
              <a:chOff x="259476" y="3661004"/>
              <a:chExt cx="1742325" cy="849844"/>
            </a:xfrm>
          </p:grpSpPr>
          <p:sp>
            <p:nvSpPr>
              <p:cNvPr id="32" name="Freeform 31">
                <a:extLst>
                  <a:ext uri="{FF2B5EF4-FFF2-40B4-BE49-F238E27FC236}">
                    <a16:creationId xmlns="" xmlns:a16="http://schemas.microsoft.com/office/drawing/2014/main" id="{E5F85915-A632-3348-A608-123C4419A171}"/>
                  </a:ext>
                </a:extLst>
              </p:cNvPr>
              <p:cNvSpPr/>
              <p:nvPr/>
            </p:nvSpPr>
            <p:spPr bwMode="gray">
              <a:xfrm>
                <a:off x="259476" y="3661004"/>
                <a:ext cx="1742325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8B3EBE05-BC84-C649-BE7F-34E600014D08}"/>
                  </a:ext>
                </a:extLst>
              </p:cNvPr>
              <p:cNvSpPr txBox="1"/>
              <p:nvPr/>
            </p:nvSpPr>
            <p:spPr bwMode="gray">
              <a:xfrm>
                <a:off x="259476" y="3678847"/>
                <a:ext cx="1627302" cy="832001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Apply Interactive Drill-Down Tools for Exploratory &amp; Base  Analysis </a:t>
                </a:r>
              </a:p>
            </p:txBody>
          </p:sp>
          <p:sp>
            <p:nvSpPr>
              <p:cNvPr id="34" name="BC-NumberBox_1">
                <a:extLst>
                  <a:ext uri="{FF2B5EF4-FFF2-40B4-BE49-F238E27FC236}">
                    <a16:creationId xmlns="" xmlns:a16="http://schemas.microsoft.com/office/drawing/2014/main" id="{D6ECC589-6DEC-0844-B6B3-DF5FA34F5785}"/>
                  </a:ext>
                </a:extLst>
              </p:cNvPr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283095" y="3735969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17C6A7A-1A6F-E040-8D18-0727A0D3E6C6}"/>
                </a:ext>
              </a:extLst>
            </p:cNvPr>
            <p:cNvSpPr txBox="1"/>
            <p:nvPr/>
          </p:nvSpPr>
          <p:spPr bwMode="gray">
            <a:xfrm>
              <a:off x="5462455" y="4115202"/>
              <a:ext cx="1770088" cy="1645920"/>
            </a:xfrm>
            <a:prstGeom prst="rect">
              <a:avLst/>
            </a:prstGeom>
            <a:noFill/>
          </p:spPr>
          <p:txBody>
            <a:bodyPr vert="horz" wrap="square" lIns="0" tIns="73152" rIns="0" bIns="73152" rtlCol="0" anchor="t" anchorCtr="0">
              <a:noAutofit/>
            </a:bodyPr>
            <a:lstStyle/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Examine functions &amp; </a:t>
              </a:r>
              <a:r>
                <a:rPr lang="en-US" sz="1200" dirty="0" smtClean="0">
                  <a:solidFill>
                    <a:srgbClr val="004862"/>
                  </a:solidFill>
                </a:rPr>
                <a:t>centrality of </a:t>
              </a:r>
              <a:r>
                <a:rPr lang="en-US" sz="1200" dirty="0">
                  <a:solidFill>
                    <a:srgbClr val="004862"/>
                  </a:solidFill>
                </a:rPr>
                <a:t>nodes &amp; assess vulnerabilities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Explore resilience </a:t>
              </a:r>
              <a:r>
                <a:rPr lang="en-US" sz="1200" dirty="0">
                  <a:solidFill>
                    <a:srgbClr val="004862"/>
                  </a:solidFill>
                </a:rPr>
                <a:t>of CPS whole </a:t>
              </a:r>
              <a:r>
                <a:rPr lang="en-US" sz="1200" dirty="0" smtClean="0">
                  <a:solidFill>
                    <a:srgbClr val="004862"/>
                  </a:solidFill>
                </a:rPr>
                <a:t>&amp; parts</a:t>
              </a:r>
              <a:r>
                <a:rPr lang="en-US" sz="1200" dirty="0">
                  <a:solidFill>
                    <a:srgbClr val="004862"/>
                  </a:solidFill>
                </a:rPr>
                <a:t>.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Provide interactive  </a:t>
              </a:r>
              <a:r>
                <a:rPr lang="en-US" sz="1200" dirty="0">
                  <a:solidFill>
                    <a:srgbClr val="004862"/>
                  </a:solidFill>
                </a:rPr>
                <a:t>tools for on-demand targeted analysis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DB9EEAA-06BB-F348-921E-572D60B9F43E}"/>
              </a:ext>
            </a:extLst>
          </p:cNvPr>
          <p:cNvGrpSpPr/>
          <p:nvPr/>
        </p:nvGrpSpPr>
        <p:grpSpPr>
          <a:xfrm>
            <a:off x="3715203" y="1891598"/>
            <a:ext cx="1669691" cy="3869524"/>
            <a:chOff x="3640970" y="1891598"/>
            <a:chExt cx="1669691" cy="3869524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2EE6C03-AECD-244D-977C-5A5B98E1FB51}"/>
                </a:ext>
              </a:extLst>
            </p:cNvPr>
            <p:cNvSpPr txBox="1"/>
            <p:nvPr/>
          </p:nvSpPr>
          <p:spPr bwMode="gray">
            <a:xfrm>
              <a:off x="3654211" y="2877107"/>
              <a:ext cx="1655064" cy="896794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600" b="1" dirty="0">
                  <a:solidFill>
                    <a:srgbClr val="941100"/>
                  </a:solidFill>
                </a:rPr>
                <a:t>Identify nodes centrality &amp; salience</a:t>
              </a:r>
              <a:endParaRPr lang="en-US" sz="1600" dirty="0">
                <a:solidFill>
                  <a:srgbClr val="941100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001C1F3-8478-C244-8F95-7F41AE51E0D6}"/>
                </a:ext>
              </a:extLst>
            </p:cNvPr>
            <p:cNvCxnSpPr/>
            <p:nvPr/>
          </p:nvCxnSpPr>
          <p:spPr>
            <a:xfrm>
              <a:off x="3654211" y="3773901"/>
              <a:ext cx="1655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32019E3-7FCE-1A42-B84A-B13BCC5EB2FE}"/>
                </a:ext>
              </a:extLst>
            </p:cNvPr>
            <p:cNvGrpSpPr/>
            <p:nvPr/>
          </p:nvGrpSpPr>
          <p:grpSpPr>
            <a:xfrm>
              <a:off x="3640970" y="1891598"/>
              <a:ext cx="1669691" cy="797040"/>
              <a:chOff x="232354" y="3713809"/>
              <a:chExt cx="1669691" cy="7970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="" xmlns:a16="http://schemas.microsoft.com/office/drawing/2014/main" id="{B307887C-0CBB-654E-978D-86BDC86468B3}"/>
                  </a:ext>
                </a:extLst>
              </p:cNvPr>
              <p:cNvSpPr/>
              <p:nvPr/>
            </p:nvSpPr>
            <p:spPr bwMode="gray">
              <a:xfrm>
                <a:off x="245595" y="3713809"/>
                <a:ext cx="1656450" cy="79704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301316" y="0"/>
                    </a:lnTo>
                    <a:lnTo>
                      <a:pt x="1613085" y="540000"/>
                    </a:lnTo>
                    <a:lnTo>
                      <a:pt x="1301316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3A346335-9DF7-214B-9E1D-F4F0F5CAD2DE}"/>
                  </a:ext>
                </a:extLst>
              </p:cNvPr>
              <p:cNvSpPr txBox="1"/>
              <p:nvPr/>
            </p:nvSpPr>
            <p:spPr bwMode="gray">
              <a:xfrm>
                <a:off x="232354" y="3713809"/>
                <a:ext cx="1656450" cy="797039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Create Network Views of overall CPS Architecture</a:t>
                </a:r>
              </a:p>
            </p:txBody>
          </p:sp>
          <p:sp>
            <p:nvSpPr>
              <p:cNvPr id="42" name="BC-NumberBox_1">
                <a:extLst>
                  <a:ext uri="{FF2B5EF4-FFF2-40B4-BE49-F238E27FC236}">
                    <a16:creationId xmlns="" xmlns:a16="http://schemas.microsoft.com/office/drawing/2014/main" id="{5620EA6D-F1DF-FF46-8723-E99CC124122C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245601" y="3799114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C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3EC9BE7A-BFB3-5D46-BC71-1885B4EECD85}"/>
                </a:ext>
              </a:extLst>
            </p:cNvPr>
            <p:cNvSpPr txBox="1"/>
            <p:nvPr/>
          </p:nvSpPr>
          <p:spPr bwMode="gray">
            <a:xfrm>
              <a:off x="3654211" y="4115202"/>
              <a:ext cx="1655064" cy="1645920"/>
            </a:xfrm>
            <a:prstGeom prst="rect">
              <a:avLst/>
            </a:prstGeom>
            <a:noFill/>
          </p:spPr>
          <p:txBody>
            <a:bodyPr vert="horz" wrap="square" lIns="0" tIns="73152" rIns="0" bIns="73152" rtlCol="0" anchor="t" anchorCtr="0">
              <a:noAutofit/>
            </a:bodyPr>
            <a:lstStyle/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Identify control </a:t>
              </a:r>
              <a:r>
                <a:rPr lang="en-US" sz="1200" dirty="0">
                  <a:solidFill>
                    <a:srgbClr val="004862"/>
                  </a:solidFill>
                </a:rPr>
                <a:t>points &amp; relevance,  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situate human vs. </a:t>
              </a:r>
              <a:r>
                <a:rPr lang="en-US" sz="1200" dirty="0">
                  <a:solidFill>
                    <a:srgbClr val="004862"/>
                  </a:solidFill>
                </a:rPr>
                <a:t>technical operations</a:t>
              </a:r>
              <a:r>
                <a:rPr lang="en-US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56E7602-46C8-FA48-BA7D-2F4346EA38CA}"/>
              </a:ext>
            </a:extLst>
          </p:cNvPr>
          <p:cNvGrpSpPr/>
          <p:nvPr/>
        </p:nvGrpSpPr>
        <p:grpSpPr>
          <a:xfrm>
            <a:off x="7324330" y="1880118"/>
            <a:ext cx="1660018" cy="3881004"/>
            <a:chOff x="7324330" y="1880118"/>
            <a:chExt cx="1660018" cy="3881004"/>
          </a:xfrm>
        </p:grpSpPr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653E677C-DBFC-6448-AE66-F165252FE23C}"/>
                </a:ext>
              </a:extLst>
            </p:cNvPr>
            <p:cNvSpPr txBox="1"/>
            <p:nvPr/>
          </p:nvSpPr>
          <p:spPr bwMode="gray">
            <a:xfrm>
              <a:off x="7324330" y="2877107"/>
              <a:ext cx="1655064" cy="896794"/>
            </a:xfrm>
            <a:prstGeom prst="rect">
              <a:avLst/>
            </a:prstGeom>
            <a:noFill/>
          </p:spPr>
          <p:txBody>
            <a:bodyPr vert="horz" wrap="square" lIns="0" tIns="91440" rIns="0" bIns="91440" rtlCol="0" anchor="t" anchorCtr="0">
              <a:no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Extend platform to other CPS systems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9A07E8C3-3C7D-7D40-BD8B-4FA6C1587846}"/>
                </a:ext>
              </a:extLst>
            </p:cNvPr>
            <p:cNvCxnSpPr/>
            <p:nvPr/>
          </p:nvCxnSpPr>
          <p:spPr>
            <a:xfrm>
              <a:off x="7324330" y="3773901"/>
              <a:ext cx="16550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F9AB4EA-478D-4545-9585-0C8380B712B7}"/>
                </a:ext>
              </a:extLst>
            </p:cNvPr>
            <p:cNvGrpSpPr/>
            <p:nvPr/>
          </p:nvGrpSpPr>
          <p:grpSpPr>
            <a:xfrm>
              <a:off x="7324330" y="1880118"/>
              <a:ext cx="1660018" cy="857996"/>
              <a:chOff x="7304137" y="1114624"/>
              <a:chExt cx="1660018" cy="857996"/>
            </a:xfrm>
          </p:grpSpPr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AA23944-D10F-F046-B1F6-96C83AADD140}"/>
                  </a:ext>
                </a:extLst>
              </p:cNvPr>
              <p:cNvSpPr txBox="1"/>
              <p:nvPr/>
            </p:nvSpPr>
            <p:spPr bwMode="gray">
              <a:xfrm>
                <a:off x="7307705" y="1114624"/>
                <a:ext cx="1656450" cy="735674"/>
              </a:xfrm>
              <a:prstGeom prst="rect">
                <a:avLst/>
              </a:prstGeom>
              <a:noFill/>
            </p:spPr>
            <p:txBody>
              <a:bodyPr vert="horz" wrap="square" lIns="66462" tIns="66462" rIns="66462" bIns="66462" rtlCol="0" anchor="t" anchorCtr="0">
                <a:noAutofit/>
              </a:bodyPr>
              <a:lstStyle/>
              <a:p>
                <a:pPr marL="228600">
                  <a:spcBef>
                    <a:spcPct val="40000"/>
                  </a:spcBef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Formalize </a:t>
                </a:r>
                <a:r>
                  <a:rPr lang="en-US" sz="12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SoS</a:t>
                </a: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 policy analytics &amp; applications of pragmatics</a:t>
                </a:r>
              </a:p>
            </p:txBody>
          </p:sp>
          <p:sp>
            <p:nvSpPr>
              <p:cNvPr id="48" name="BC-NumberBox_1">
                <a:extLst>
                  <a:ext uri="{FF2B5EF4-FFF2-40B4-BE49-F238E27FC236}">
                    <a16:creationId xmlns="" xmlns:a16="http://schemas.microsoft.com/office/drawing/2014/main" id="{64F0840D-505E-3A4D-9BF2-F0126F048E63}"/>
                  </a:ext>
                </a:extLst>
              </p:cNvPr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7304137" y="1201069"/>
                <a:ext cx="230431" cy="21270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050" b="1" dirty="0">
                    <a:solidFill>
                      <a:srgbClr val="FFFFFF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="" xmlns:a16="http://schemas.microsoft.com/office/drawing/2014/main" id="{A0AC2BC0-D318-A340-95EE-945545064C6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gray">
              <a:xfrm>
                <a:off x="7305054" y="1126104"/>
                <a:ext cx="1659101" cy="846516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613085" y="0"/>
                    </a:lnTo>
                    <a:lnTo>
                      <a:pt x="1613085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2241106-8924-A649-BC1F-D588D9927E7A}"/>
                </a:ext>
              </a:extLst>
            </p:cNvPr>
            <p:cNvSpPr txBox="1"/>
            <p:nvPr/>
          </p:nvSpPr>
          <p:spPr bwMode="gray">
            <a:xfrm>
              <a:off x="7324330" y="4115202"/>
              <a:ext cx="1655064" cy="1645920"/>
            </a:xfrm>
            <a:prstGeom prst="rect">
              <a:avLst/>
            </a:prstGeom>
            <a:noFill/>
          </p:spPr>
          <p:txBody>
            <a:bodyPr vert="horz" wrap="square" lIns="0" tIns="73152" rIns="0" bIns="73152" rtlCol="0" anchor="t" anchorCtr="0">
              <a:noAutofit/>
            </a:bodyPr>
            <a:lstStyle/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Formalize platform </a:t>
              </a:r>
              <a:r>
                <a:rPr lang="en-US" sz="1200" dirty="0">
                  <a:solidFill>
                    <a:srgbClr val="004862"/>
                  </a:solidFill>
                </a:rPr>
                <a:t>for enterprise-wide CPS analysis.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rgbClr val="004862"/>
                </a:solidFill>
              </a:endParaRP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r>
                <a:rPr lang="en-US" sz="1200" b="1" dirty="0">
                  <a:solidFill>
                    <a:srgbClr val="004862"/>
                  </a:solidFill>
                </a:rPr>
                <a:t>Use Live-Virtual-Constructive </a:t>
              </a:r>
              <a:r>
                <a:rPr lang="en-US" sz="1200" dirty="0">
                  <a:solidFill>
                    <a:srgbClr val="004862"/>
                  </a:solidFill>
                </a:rPr>
                <a:t>environment for evaluation &amp; validation.</a:t>
              </a:r>
            </a:p>
            <a:p>
              <a:pPr marL="228600" indent="-228600">
                <a:lnSpc>
                  <a:spcPct val="90000"/>
                </a:lnSpc>
                <a:buFont typeface="+mj-lt"/>
                <a:buAutoNum type="arabicPeriod"/>
              </a:pPr>
              <a:endParaRPr lang="en-US" sz="11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536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FAF2D1C-CABB-8B4D-9621-AC234490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6056B29B-353E-8745-AB06-3C4903217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27428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283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13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</a:t>
                      </a: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Approach</a:t>
                      </a:r>
                      <a:endParaRPr lang="en-US" sz="1800" b="1" kern="12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err="1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Plof</a:t>
                      </a:r>
                      <a:r>
                        <a:rPr lang="en-GB" altLang="de-DE" sz="1800" b="1" kern="1200" baseline="0" noProof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Connections </a:t>
                      </a:r>
                      <a:r>
                        <a:rPr lang="en-GB" altLang="de-DE" sz="1800" b="1" kern="1200" baseline="0" noProof="0" dirty="0" smtClean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Hard </a:t>
                      </a:r>
                      <a:r>
                        <a:rPr lang="en-GB" altLang="de-DE" sz="1800" b="1" kern="1200" baseline="0" noProof="0" dirty="0" smtClean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Problems &amp; Contributions</a:t>
                      </a:r>
                      <a:endParaRPr lang="en-GB" altLang="de-DE" sz="1800" b="1" kern="1200" baseline="0" noProof="0" dirty="0">
                        <a:solidFill>
                          <a:srgbClr val="00486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099386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F310600-079C-0642-8685-1302FA005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14FE4C-DC63-AF48-A58F-D960B2939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634EBF-811D-0546-A4A3-A1070CB148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Address the hard problem of policy-governed secure collaboration at the enterprise level (applied to smart grid).</a:t>
            </a:r>
          </a:p>
        </p:txBody>
      </p:sp>
      <p:sp>
        <p:nvSpPr>
          <p:cNvPr id="72" name="Inhaltsplatzhalter 6">
            <a:extLst>
              <a:ext uri="{FF2B5EF4-FFF2-40B4-BE49-F238E27FC236}">
                <a16:creationId xmlns="" xmlns:a16="http://schemas.microsoft.com/office/drawing/2014/main" id="{D5CDE3BF-915D-3B46-AAA2-6598C7DC1AEC}"/>
              </a:ext>
            </a:extLst>
          </p:cNvPr>
          <p:cNvSpPr txBox="1">
            <a:spLocks/>
          </p:cNvSpPr>
          <p:nvPr/>
        </p:nvSpPr>
        <p:spPr bwMode="gray">
          <a:xfrm>
            <a:off x="2189500" y="1218959"/>
            <a:ext cx="6598144" cy="2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Font typeface="Wingdings" pitchFamily="2" charset="2"/>
              <a:defRPr>
                <a:solidFill>
                  <a:srgbClr val="002864"/>
                </a:solidFill>
                <a:latin typeface="+mn-lt"/>
                <a:ea typeface="+mn-ea"/>
                <a:cs typeface="+mn-cs"/>
              </a:defRPr>
            </a:lvl1pPr>
            <a:lvl2pPr marL="276225" indent="-2746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2pPr>
            <a:lvl3pPr marL="539750" indent="-261938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3pPr>
            <a:lvl4pPr marL="8064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4pPr>
            <a:lvl5pPr marL="10731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5pPr>
            <a:lvl6pPr marL="15303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6pPr>
            <a:lvl7pPr marL="19875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7pPr>
            <a:lvl8pPr marL="24447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8pPr>
            <a:lvl9pPr marL="2901950" indent="-265113" algn="l" rtl="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6BC200"/>
              </a:buClr>
              <a:buFont typeface="Wingdings" pitchFamily="2" charset="2"/>
              <a:buChar char="§"/>
              <a:defRPr>
                <a:solidFill>
                  <a:srgbClr val="002864"/>
                </a:solidFill>
                <a:latin typeface="+mn-lt"/>
              </a:defRPr>
            </a:lvl9pPr>
          </a:lstStyle>
          <a:p>
            <a:endParaRPr lang="en-GB" sz="1600" b="1" dirty="0">
              <a:solidFill>
                <a:srgbClr val="9411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BC45084B-F0DE-7947-99D8-7170625DD406}"/>
              </a:ext>
            </a:extLst>
          </p:cNvPr>
          <p:cNvGrpSpPr/>
          <p:nvPr/>
        </p:nvGrpSpPr>
        <p:grpSpPr>
          <a:xfrm>
            <a:off x="257650" y="5309213"/>
            <a:ext cx="8703470" cy="911091"/>
            <a:chOff x="468926" y="5129073"/>
            <a:chExt cx="8518366" cy="911091"/>
          </a:xfrm>
        </p:grpSpPr>
        <p:grpSp>
          <p:nvGrpSpPr>
            <p:cNvPr id="124" name="Gruppieren 7">
              <a:extLst>
                <a:ext uri="{FF2B5EF4-FFF2-40B4-BE49-F238E27FC236}">
                  <a16:creationId xmlns="" xmlns:a16="http://schemas.microsoft.com/office/drawing/2014/main" id="{E7080A37-766E-2542-A1DF-DC68206A54FA}"/>
                </a:ext>
              </a:extLst>
            </p:cNvPr>
            <p:cNvGrpSpPr/>
            <p:nvPr/>
          </p:nvGrpSpPr>
          <p:grpSpPr bwMode="gray">
            <a:xfrm>
              <a:off x="468926" y="5185408"/>
              <a:ext cx="1714891" cy="838065"/>
              <a:chOff x="468314" y="5312979"/>
              <a:chExt cx="1714891" cy="838065"/>
            </a:xfrm>
          </p:grpSpPr>
          <p:sp>
            <p:nvSpPr>
              <p:cNvPr id="129" name="Rechteck 74">
                <a:extLst>
                  <a:ext uri="{FF2B5EF4-FFF2-40B4-BE49-F238E27FC236}">
                    <a16:creationId xmlns="" xmlns:a16="http://schemas.microsoft.com/office/drawing/2014/main" id="{EE29847B-74B1-8D42-8F51-BEA0D6528B74}"/>
                  </a:ext>
                </a:extLst>
              </p:cNvPr>
              <p:cNvSpPr/>
              <p:nvPr/>
            </p:nvSpPr>
            <p:spPr bwMode="gray">
              <a:xfrm>
                <a:off x="468314" y="5312979"/>
                <a:ext cx="249534" cy="838065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grpSp>
            <p:nvGrpSpPr>
              <p:cNvPr id="130" name="Gruppieren 75">
                <a:extLst>
                  <a:ext uri="{FF2B5EF4-FFF2-40B4-BE49-F238E27FC236}">
                    <a16:creationId xmlns="" xmlns:a16="http://schemas.microsoft.com/office/drawing/2014/main" id="{6EFF8E24-3174-B548-8191-9D74AF7AD79D}"/>
                  </a:ext>
                </a:extLst>
              </p:cNvPr>
              <p:cNvGrpSpPr/>
              <p:nvPr/>
            </p:nvGrpSpPr>
            <p:grpSpPr bwMode="gray">
              <a:xfrm>
                <a:off x="767555" y="5312979"/>
                <a:ext cx="1415650" cy="838065"/>
                <a:chOff x="680578" y="1903666"/>
                <a:chExt cx="1556602" cy="769967"/>
              </a:xfrm>
            </p:grpSpPr>
            <p:sp>
              <p:nvSpPr>
                <p:cNvPr id="131" name="Inhaltsplatzhalter 21">
                  <a:extLst>
                    <a:ext uri="{FF2B5EF4-FFF2-40B4-BE49-F238E27FC236}">
                      <a16:creationId xmlns="" xmlns:a16="http://schemas.microsoft.com/office/drawing/2014/main" id="{6C4D8C06-2132-E54A-903E-972566A3AF06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680578" y="1903666"/>
                  <a:ext cx="1556602" cy="769967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</p:spPr>
              <p:txBody>
                <a:bodyPr vert="horz" lIns="90000" tIns="90000" rIns="90000" bIns="90000" rtlCol="0" anchor="ctr" anchorCtr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Font typeface="Wingdings" pitchFamily="2" charset="2"/>
                    <a:buNone/>
                    <a:defRPr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66700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2925" indent="-276225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096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763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66700"/>
                  <a:r>
                    <a:rPr lang="en-GB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Understanding &amp; Accounting for Human Behaviour</a:t>
                  </a:r>
                </a:p>
              </p:txBody>
            </p:sp>
            <p:grpSp>
              <p:nvGrpSpPr>
                <p:cNvPr id="132" name="Gruppieren 77">
                  <a:extLst>
                    <a:ext uri="{FF2B5EF4-FFF2-40B4-BE49-F238E27FC236}">
                      <a16:creationId xmlns="" xmlns:a16="http://schemas.microsoft.com/office/drawing/2014/main" id="{77A237F1-718D-A14C-AF6C-3547C5DD2206}"/>
                    </a:ext>
                  </a:extLst>
                </p:cNvPr>
                <p:cNvGrpSpPr/>
                <p:nvPr/>
              </p:nvGrpSpPr>
              <p:grpSpPr bwMode="gray">
                <a:xfrm>
                  <a:off x="680578" y="1903666"/>
                  <a:ext cx="1556602" cy="769967"/>
                  <a:chOff x="680578" y="1903666"/>
                  <a:chExt cx="1311183" cy="769967"/>
                </a:xfrm>
              </p:grpSpPr>
              <p:cxnSp>
                <p:nvCxnSpPr>
                  <p:cNvPr id="133" name="Gerade Verbindung 78">
                    <a:extLst>
                      <a:ext uri="{FF2B5EF4-FFF2-40B4-BE49-F238E27FC236}">
                        <a16:creationId xmlns="" xmlns:a16="http://schemas.microsoft.com/office/drawing/2014/main" id="{838DC0BC-D3BE-1A47-9B37-CAB9CB76F1FE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2673633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34" name="Gerade Verbindung 79">
                    <a:extLst>
                      <a:ext uri="{FF2B5EF4-FFF2-40B4-BE49-F238E27FC236}">
                        <a16:creationId xmlns="" xmlns:a16="http://schemas.microsoft.com/office/drawing/2014/main" id="{776FE740-7B8E-8244-81B8-7E70AD983A69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1903666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25" name="Inhaltsplatzhalter 6">
              <a:extLst>
                <a:ext uri="{FF2B5EF4-FFF2-40B4-BE49-F238E27FC236}">
                  <a16:creationId xmlns="" xmlns:a16="http://schemas.microsoft.com/office/drawing/2014/main" id="{FDC5B63F-E72F-F148-A733-7A578A75DBF4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59690" y="5129073"/>
              <a:ext cx="6627602" cy="911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0800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chemeClr val="bg2"/>
                </a:buClr>
                <a:buFont typeface="Wingdings" pitchFamily="2" charset="2"/>
                <a:defRPr>
                  <a:solidFill>
                    <a:srgbClr val="002864"/>
                  </a:solidFill>
                  <a:latin typeface="+mn-lt"/>
                  <a:ea typeface="+mn-ea"/>
                  <a:cs typeface="+mn-cs"/>
                </a:defRPr>
              </a:lvl1pPr>
              <a:lvl2pPr marL="276225" indent="-2746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2pPr>
              <a:lvl3pPr marL="539750" indent="-2619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3pPr>
              <a:lvl4pPr marL="8064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4pPr>
              <a:lvl5pPr marL="10731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5pPr>
              <a:lvl6pPr marL="15303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6pPr>
              <a:lvl7pPr marL="19875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7pPr>
              <a:lvl8pPr marL="24447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8pPr>
              <a:lvl9pPr marL="29019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9pPr>
            </a:lstStyle>
            <a:p>
              <a:pPr marL="1588" lvl="1" indent="0">
                <a:spcAft>
                  <a:spcPts val="0"/>
                </a:spcAft>
                <a:buClr>
                  <a:schemeClr val="tx1"/>
                </a:buClr>
                <a:buNone/>
              </a:pPr>
              <a:r>
                <a:rPr lang="en-GB" sz="1500" b="1" dirty="0">
                  <a:solidFill>
                    <a:schemeClr val="accent5">
                      <a:lumMod val="75000"/>
                    </a:schemeClr>
                  </a:solidFill>
                </a:rPr>
                <a:t>Establish independent monitoring of key enterprise functions</a:t>
              </a:r>
              <a:r>
                <a:rPr lang="en-GB" sz="1500" b="1" dirty="0">
                  <a:solidFill>
                    <a:schemeClr val="tx1"/>
                  </a:solidFill>
                </a:rPr>
                <a:t>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Timely, uniform &amp; accurate accounting of business processes.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Identify potential violations of policy directives &amp; systematically prevent occurrences.</a:t>
              </a:r>
            </a:p>
          </p:txBody>
        </p:sp>
        <p:grpSp>
          <p:nvGrpSpPr>
            <p:cNvPr id="126" name="Gruppieren 119">
              <a:extLst>
                <a:ext uri="{FF2B5EF4-FFF2-40B4-BE49-F238E27FC236}">
                  <a16:creationId xmlns="" xmlns:a16="http://schemas.microsoft.com/office/drawing/2014/main" id="{32B968B9-F26E-A946-983B-F768FDAB6FA0}"/>
                </a:ext>
              </a:extLst>
            </p:cNvPr>
            <p:cNvGrpSpPr/>
            <p:nvPr/>
          </p:nvGrpSpPr>
          <p:grpSpPr bwMode="gray">
            <a:xfrm>
              <a:off x="2353456" y="5199718"/>
              <a:ext cx="6490741" cy="838561"/>
              <a:chOff x="465930" y="2133101"/>
              <a:chExt cx="3639344" cy="4023674"/>
            </a:xfrm>
          </p:grpSpPr>
          <p:cxnSp>
            <p:nvCxnSpPr>
              <p:cNvPr id="127" name="Gerade Verbindung 120">
                <a:extLst>
                  <a:ext uri="{FF2B5EF4-FFF2-40B4-BE49-F238E27FC236}">
                    <a16:creationId xmlns="" xmlns:a16="http://schemas.microsoft.com/office/drawing/2014/main" id="{D38D8488-35BD-1C4F-8B98-CE379142DBED}"/>
                  </a:ext>
                </a:extLst>
              </p:cNvPr>
              <p:cNvCxnSpPr/>
              <p:nvPr/>
            </p:nvCxnSpPr>
            <p:spPr bwMode="gray">
              <a:xfrm>
                <a:off x="468140" y="2133101"/>
                <a:ext cx="3634753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Gerade Verbindung 121">
                <a:extLst>
                  <a:ext uri="{FF2B5EF4-FFF2-40B4-BE49-F238E27FC236}">
                    <a16:creationId xmlns="" xmlns:a16="http://schemas.microsoft.com/office/drawing/2014/main" id="{7B470A20-34C7-224E-9016-2DE627A793E9}"/>
                  </a:ext>
                </a:extLst>
              </p:cNvPr>
              <p:cNvCxnSpPr/>
              <p:nvPr/>
            </p:nvCxnSpPr>
            <p:spPr bwMode="gray">
              <a:xfrm>
                <a:off x="465930" y="6156775"/>
                <a:ext cx="3639344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EC32DC90-7697-6D4E-AEC5-2A7B9C76B72F}"/>
              </a:ext>
            </a:extLst>
          </p:cNvPr>
          <p:cNvGrpSpPr/>
          <p:nvPr/>
        </p:nvGrpSpPr>
        <p:grpSpPr>
          <a:xfrm>
            <a:off x="257650" y="4334932"/>
            <a:ext cx="8627932" cy="1030616"/>
            <a:chOff x="468926" y="4104790"/>
            <a:chExt cx="8444434" cy="1030616"/>
          </a:xfrm>
        </p:grpSpPr>
        <p:sp>
          <p:nvSpPr>
            <p:cNvPr id="112" name="Inhaltsplatzhalter 6">
              <a:extLst>
                <a:ext uri="{FF2B5EF4-FFF2-40B4-BE49-F238E27FC236}">
                  <a16:creationId xmlns="" xmlns:a16="http://schemas.microsoft.com/office/drawing/2014/main" id="{B28E898C-3AD3-6243-976E-C7CAAF83E2A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59689" y="4104790"/>
              <a:ext cx="6553671" cy="1030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0800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chemeClr val="bg2"/>
                </a:buClr>
                <a:buFont typeface="Wingdings" pitchFamily="2" charset="2"/>
                <a:defRPr>
                  <a:solidFill>
                    <a:srgbClr val="002864"/>
                  </a:solidFill>
                  <a:latin typeface="+mn-lt"/>
                  <a:ea typeface="+mn-ea"/>
                  <a:cs typeface="+mn-cs"/>
                </a:defRPr>
              </a:lvl1pPr>
              <a:lvl2pPr marL="276225" indent="-2746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2pPr>
              <a:lvl3pPr marL="539750" indent="-2619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3pPr>
              <a:lvl4pPr marL="8064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4pPr>
              <a:lvl5pPr marL="10731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5pPr>
              <a:lvl6pPr marL="15303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6pPr>
              <a:lvl7pPr marL="19875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7pPr>
              <a:lvl8pPr marL="24447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8pPr>
              <a:lvl9pPr marL="29019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9pPr>
            </a:lstStyle>
            <a:p>
              <a:pPr marL="1588" lvl="1" indent="0">
                <a:spcAft>
                  <a:spcPts val="0"/>
                </a:spcAft>
                <a:buClr>
                  <a:schemeClr val="tx1"/>
                </a:buClr>
                <a:buNone/>
              </a:pPr>
              <a:r>
                <a:rPr lang="en-GB" sz="1500" b="1" dirty="0">
                  <a:solidFill>
                    <a:schemeClr val="accent5">
                      <a:lumMod val="75000"/>
                    </a:schemeClr>
                  </a:solidFill>
                </a:rPr>
                <a:t>Identify &amp; implement operational responses &amp; actions</a:t>
              </a:r>
              <a:r>
                <a:rPr lang="en-GB" sz="1500" b="1" dirty="0">
                  <a:solidFill>
                    <a:schemeClr val="tx1"/>
                  </a:solidFill>
                </a:rPr>
                <a:t>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Use metrics to assess, deploy &amp; develop capabilities – People, Policy &amp; Procedures.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Implement cybersecurity framework</a:t>
              </a:r>
              <a:r>
                <a:rPr lang="mr-IN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–</a:t>
              </a: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Executive, Business/Process, Operations level.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="" xmlns:a16="http://schemas.microsoft.com/office/drawing/2014/main" id="{E44D2518-6653-9447-A831-81EB78E1FBF5}"/>
                </a:ext>
              </a:extLst>
            </p:cNvPr>
            <p:cNvGrpSpPr/>
            <p:nvPr/>
          </p:nvGrpSpPr>
          <p:grpSpPr>
            <a:xfrm>
              <a:off x="468926" y="4161125"/>
              <a:ext cx="8375271" cy="852871"/>
              <a:chOff x="468926" y="4161125"/>
              <a:chExt cx="8375271" cy="852871"/>
            </a:xfrm>
          </p:grpSpPr>
          <p:grpSp>
            <p:nvGrpSpPr>
              <p:cNvPr id="114" name="Gruppieren 7">
                <a:extLst>
                  <a:ext uri="{FF2B5EF4-FFF2-40B4-BE49-F238E27FC236}">
                    <a16:creationId xmlns="" xmlns:a16="http://schemas.microsoft.com/office/drawing/2014/main" id="{D5B255FC-3292-0042-9D37-52B69705C722}"/>
                  </a:ext>
                </a:extLst>
              </p:cNvPr>
              <p:cNvGrpSpPr/>
              <p:nvPr/>
            </p:nvGrpSpPr>
            <p:grpSpPr bwMode="gray">
              <a:xfrm>
                <a:off x="468926" y="4161125"/>
                <a:ext cx="1714891" cy="838065"/>
                <a:chOff x="468314" y="5312979"/>
                <a:chExt cx="1714891" cy="838065"/>
              </a:xfrm>
            </p:grpSpPr>
            <p:sp>
              <p:nvSpPr>
                <p:cNvPr id="118" name="Rechteck 74">
                  <a:extLst>
                    <a:ext uri="{FF2B5EF4-FFF2-40B4-BE49-F238E27FC236}">
                      <a16:creationId xmlns="" xmlns:a16="http://schemas.microsoft.com/office/drawing/2014/main" id="{A782CE64-64C7-5947-AF07-50B4D4CF0B36}"/>
                    </a:ext>
                  </a:extLst>
                </p:cNvPr>
                <p:cNvSpPr/>
                <p:nvPr/>
              </p:nvSpPr>
              <p:spPr bwMode="gray">
                <a:xfrm>
                  <a:off x="468314" y="5312979"/>
                  <a:ext cx="249534" cy="838065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GB" sz="1200" b="1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  <p:grpSp>
              <p:nvGrpSpPr>
                <p:cNvPr id="119" name="Gruppieren 75">
                  <a:extLst>
                    <a:ext uri="{FF2B5EF4-FFF2-40B4-BE49-F238E27FC236}">
                      <a16:creationId xmlns="" xmlns:a16="http://schemas.microsoft.com/office/drawing/2014/main" id="{94A8380F-779A-7240-9CC9-5372FADE31DC}"/>
                    </a:ext>
                  </a:extLst>
                </p:cNvPr>
                <p:cNvGrpSpPr/>
                <p:nvPr/>
              </p:nvGrpSpPr>
              <p:grpSpPr bwMode="gray">
                <a:xfrm>
                  <a:off x="767555" y="5312979"/>
                  <a:ext cx="1415650" cy="838065"/>
                  <a:chOff x="680578" y="1903666"/>
                  <a:chExt cx="1556602" cy="769967"/>
                </a:xfrm>
              </p:grpSpPr>
              <p:sp>
                <p:nvSpPr>
                  <p:cNvPr id="120" name="Inhaltsplatzhalter 21">
                    <a:extLst>
                      <a:ext uri="{FF2B5EF4-FFF2-40B4-BE49-F238E27FC236}">
                        <a16:creationId xmlns="" xmlns:a16="http://schemas.microsoft.com/office/drawing/2014/main" id="{D75E55D7-28F4-D44E-A1A3-C416F8207C0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680578" y="1903666"/>
                    <a:ext cx="1556602" cy="769967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vert="horz" lIns="90000" tIns="90000" rIns="90000" bIns="90000" rtlCol="0" anchor="ctr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defRPr sz="1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66700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542925" indent="-276225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8096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763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-266700"/>
                    <a:r>
                      <a:rPr lang="en-GB" sz="11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Security-Metrics-Driven Evaluation, Design, Development &amp; Deployment</a:t>
                    </a:r>
                  </a:p>
                </p:txBody>
              </p:sp>
              <p:grpSp>
                <p:nvGrpSpPr>
                  <p:cNvPr id="121" name="Gruppieren 77">
                    <a:extLst>
                      <a:ext uri="{FF2B5EF4-FFF2-40B4-BE49-F238E27FC236}">
                        <a16:creationId xmlns="" xmlns:a16="http://schemas.microsoft.com/office/drawing/2014/main" id="{C06AD504-7CE9-6240-9165-49C7A515F966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680578" y="1903666"/>
                    <a:ext cx="1556602" cy="769967"/>
                    <a:chOff x="680578" y="1903666"/>
                    <a:chExt cx="1311183" cy="769967"/>
                  </a:xfrm>
                </p:grpSpPr>
                <p:cxnSp>
                  <p:nvCxnSpPr>
                    <p:cNvPr id="122" name="Gerade Verbindung 78">
                      <a:extLst>
                        <a:ext uri="{FF2B5EF4-FFF2-40B4-BE49-F238E27FC236}">
                          <a16:creationId xmlns="" xmlns:a16="http://schemas.microsoft.com/office/drawing/2014/main" id="{00D5EF29-0AF8-C842-ADAF-72EEAB4D842F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2673633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23" name="Gerade Verbindung 79">
                      <a:extLst>
                        <a:ext uri="{FF2B5EF4-FFF2-40B4-BE49-F238E27FC236}">
                          <a16:creationId xmlns="" xmlns:a16="http://schemas.microsoft.com/office/drawing/2014/main" id="{BEE16E08-DF4E-554D-8A9E-367B7592F6CF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1903666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grpSp>
            <p:nvGrpSpPr>
              <p:cNvPr id="115" name="Gruppieren 119">
                <a:extLst>
                  <a:ext uri="{FF2B5EF4-FFF2-40B4-BE49-F238E27FC236}">
                    <a16:creationId xmlns="" xmlns:a16="http://schemas.microsoft.com/office/drawing/2014/main" id="{CB06EBE6-332B-0440-9062-98578AD3A9D8}"/>
                  </a:ext>
                </a:extLst>
              </p:cNvPr>
              <p:cNvGrpSpPr/>
              <p:nvPr/>
            </p:nvGrpSpPr>
            <p:grpSpPr bwMode="gray">
              <a:xfrm>
                <a:off x="2353456" y="4175435"/>
                <a:ext cx="6490741" cy="838561"/>
                <a:chOff x="465930" y="2133101"/>
                <a:chExt cx="3639344" cy="4023674"/>
              </a:xfrm>
            </p:grpSpPr>
            <p:cxnSp>
              <p:nvCxnSpPr>
                <p:cNvPr id="116" name="Gerade Verbindung 120">
                  <a:extLst>
                    <a:ext uri="{FF2B5EF4-FFF2-40B4-BE49-F238E27FC236}">
                      <a16:creationId xmlns="" xmlns:a16="http://schemas.microsoft.com/office/drawing/2014/main" id="{C61DBCB4-DEB5-E74C-AC86-08D374F094CE}"/>
                    </a:ext>
                  </a:extLst>
                </p:cNvPr>
                <p:cNvCxnSpPr/>
                <p:nvPr/>
              </p:nvCxnSpPr>
              <p:spPr bwMode="gray">
                <a:xfrm>
                  <a:off x="468140" y="2133101"/>
                  <a:ext cx="3634753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7" name="Gerade Verbindung 121">
                  <a:extLst>
                    <a:ext uri="{FF2B5EF4-FFF2-40B4-BE49-F238E27FC236}">
                      <a16:creationId xmlns="" xmlns:a16="http://schemas.microsoft.com/office/drawing/2014/main" id="{5844766E-A917-8A46-982E-5799520A229D}"/>
                    </a:ext>
                  </a:extLst>
                </p:cNvPr>
                <p:cNvCxnSpPr/>
                <p:nvPr/>
              </p:nvCxnSpPr>
              <p:spPr bwMode="gray">
                <a:xfrm>
                  <a:off x="465930" y="6156775"/>
                  <a:ext cx="3639344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399FDBE-C5BB-0744-9188-5B93594A6D78}"/>
              </a:ext>
            </a:extLst>
          </p:cNvPr>
          <p:cNvGrpSpPr/>
          <p:nvPr/>
        </p:nvGrpSpPr>
        <p:grpSpPr>
          <a:xfrm>
            <a:off x="257650" y="3360650"/>
            <a:ext cx="8557266" cy="911091"/>
            <a:chOff x="468926" y="3080507"/>
            <a:chExt cx="8375271" cy="911091"/>
          </a:xfrm>
        </p:grpSpPr>
        <p:grpSp>
          <p:nvGrpSpPr>
            <p:cNvPr id="101" name="Gruppieren 7">
              <a:extLst>
                <a:ext uri="{FF2B5EF4-FFF2-40B4-BE49-F238E27FC236}">
                  <a16:creationId xmlns="" xmlns:a16="http://schemas.microsoft.com/office/drawing/2014/main" id="{A635E251-B057-544F-A173-40CC4C10472F}"/>
                </a:ext>
              </a:extLst>
            </p:cNvPr>
            <p:cNvGrpSpPr/>
            <p:nvPr/>
          </p:nvGrpSpPr>
          <p:grpSpPr bwMode="gray">
            <a:xfrm>
              <a:off x="468926" y="3136842"/>
              <a:ext cx="1714891" cy="838065"/>
              <a:chOff x="468314" y="5312979"/>
              <a:chExt cx="1714891" cy="838065"/>
            </a:xfrm>
          </p:grpSpPr>
          <p:sp>
            <p:nvSpPr>
              <p:cNvPr id="106" name="Rechteck 74">
                <a:extLst>
                  <a:ext uri="{FF2B5EF4-FFF2-40B4-BE49-F238E27FC236}">
                    <a16:creationId xmlns="" xmlns:a16="http://schemas.microsoft.com/office/drawing/2014/main" id="{CA6FEF50-01FC-4047-80E3-6DC6EAAF97E3}"/>
                  </a:ext>
                </a:extLst>
              </p:cNvPr>
              <p:cNvSpPr/>
              <p:nvPr/>
            </p:nvSpPr>
            <p:spPr bwMode="gray">
              <a:xfrm>
                <a:off x="468314" y="5312979"/>
                <a:ext cx="249534" cy="838065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grpSp>
            <p:nvGrpSpPr>
              <p:cNvPr id="107" name="Gruppieren 75">
                <a:extLst>
                  <a:ext uri="{FF2B5EF4-FFF2-40B4-BE49-F238E27FC236}">
                    <a16:creationId xmlns="" xmlns:a16="http://schemas.microsoft.com/office/drawing/2014/main" id="{E43B0735-7CF2-E74B-9D3B-1C017404ECF7}"/>
                  </a:ext>
                </a:extLst>
              </p:cNvPr>
              <p:cNvGrpSpPr/>
              <p:nvPr/>
            </p:nvGrpSpPr>
            <p:grpSpPr bwMode="gray">
              <a:xfrm>
                <a:off x="767555" y="5312979"/>
                <a:ext cx="1415650" cy="838065"/>
                <a:chOff x="680578" y="1903666"/>
                <a:chExt cx="1556602" cy="769967"/>
              </a:xfrm>
            </p:grpSpPr>
            <p:sp>
              <p:nvSpPr>
                <p:cNvPr id="108" name="Inhaltsplatzhalter 21">
                  <a:extLst>
                    <a:ext uri="{FF2B5EF4-FFF2-40B4-BE49-F238E27FC236}">
                      <a16:creationId xmlns="" xmlns:a16="http://schemas.microsoft.com/office/drawing/2014/main" id="{A7275366-5F2B-3148-B679-91E7887B4A44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680578" y="1903666"/>
                  <a:ext cx="1556602" cy="769967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</p:spPr>
              <p:txBody>
                <a:bodyPr vert="horz" lIns="90000" tIns="90000" rIns="90000" bIns="90000" rtlCol="0" anchor="ctr" anchorCtr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Font typeface="Wingdings" pitchFamily="2" charset="2"/>
                    <a:buNone/>
                    <a:defRPr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66700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2925" indent="-276225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096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763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66700"/>
                  <a:r>
                    <a:rPr lang="en-GB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Policy Governed Secure Collaboration</a:t>
                  </a:r>
                </a:p>
              </p:txBody>
            </p:sp>
            <p:grpSp>
              <p:nvGrpSpPr>
                <p:cNvPr id="109" name="Gruppieren 77">
                  <a:extLst>
                    <a:ext uri="{FF2B5EF4-FFF2-40B4-BE49-F238E27FC236}">
                      <a16:creationId xmlns="" xmlns:a16="http://schemas.microsoft.com/office/drawing/2014/main" id="{8073742A-2C40-554D-B8E4-C00FFE26A985}"/>
                    </a:ext>
                  </a:extLst>
                </p:cNvPr>
                <p:cNvGrpSpPr/>
                <p:nvPr/>
              </p:nvGrpSpPr>
              <p:grpSpPr bwMode="gray">
                <a:xfrm>
                  <a:off x="680578" y="1903666"/>
                  <a:ext cx="1556602" cy="769967"/>
                  <a:chOff x="680578" y="1903666"/>
                  <a:chExt cx="1311183" cy="769967"/>
                </a:xfrm>
              </p:grpSpPr>
              <p:cxnSp>
                <p:nvCxnSpPr>
                  <p:cNvPr id="110" name="Gerade Verbindung 78">
                    <a:extLst>
                      <a:ext uri="{FF2B5EF4-FFF2-40B4-BE49-F238E27FC236}">
                        <a16:creationId xmlns="" xmlns:a16="http://schemas.microsoft.com/office/drawing/2014/main" id="{89640468-38C3-934B-8173-233795A7A29B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2673633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1" name="Gerade Verbindung 79">
                    <a:extLst>
                      <a:ext uri="{FF2B5EF4-FFF2-40B4-BE49-F238E27FC236}">
                        <a16:creationId xmlns="" xmlns:a16="http://schemas.microsoft.com/office/drawing/2014/main" id="{2D7194F5-A2CD-404C-868A-EE76A41B7178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1903666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102" name="Inhaltsplatzhalter 6">
              <a:extLst>
                <a:ext uri="{FF2B5EF4-FFF2-40B4-BE49-F238E27FC236}">
                  <a16:creationId xmlns="" xmlns:a16="http://schemas.microsoft.com/office/drawing/2014/main" id="{FE1D5723-5341-5549-9954-97AC78954DA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59690" y="3080507"/>
              <a:ext cx="6472575" cy="911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0800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chemeClr val="bg2"/>
                </a:buClr>
                <a:buFont typeface="Wingdings" pitchFamily="2" charset="2"/>
                <a:defRPr>
                  <a:solidFill>
                    <a:srgbClr val="002864"/>
                  </a:solidFill>
                  <a:latin typeface="+mn-lt"/>
                  <a:ea typeface="+mn-ea"/>
                  <a:cs typeface="+mn-cs"/>
                </a:defRPr>
              </a:lvl1pPr>
              <a:lvl2pPr marL="276225" indent="-2746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2pPr>
              <a:lvl3pPr marL="539750" indent="-2619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3pPr>
              <a:lvl4pPr marL="8064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4pPr>
              <a:lvl5pPr marL="10731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5pPr>
              <a:lvl6pPr marL="15303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6pPr>
              <a:lvl7pPr marL="19875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7pPr>
              <a:lvl8pPr marL="24447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8pPr>
              <a:lvl9pPr marL="29019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9pPr>
            </a:lstStyle>
            <a:p>
              <a:pPr marL="1588" lvl="1" indent="0">
                <a:spcAft>
                  <a:spcPts val="0"/>
                </a:spcAft>
                <a:buClr>
                  <a:schemeClr val="tx1"/>
                </a:buClr>
                <a:buNone/>
              </a:pPr>
              <a:r>
                <a:rPr lang="en-GB" sz="1500" b="1" dirty="0">
                  <a:solidFill>
                    <a:schemeClr val="accent5">
                      <a:lumMod val="75000"/>
                    </a:schemeClr>
                  </a:solidFill>
                </a:rPr>
                <a:t>Conduct targeted enterprise-relevant analysis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Address system-level </a:t>
              </a: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complexity &amp; heterogeneity due to policy landscapes.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Identify points of power &amp; control created by design decisions &amp; policies.</a:t>
              </a:r>
            </a:p>
          </p:txBody>
        </p:sp>
        <p:grpSp>
          <p:nvGrpSpPr>
            <p:cNvPr id="103" name="Gruppieren 119">
              <a:extLst>
                <a:ext uri="{FF2B5EF4-FFF2-40B4-BE49-F238E27FC236}">
                  <a16:creationId xmlns="" xmlns:a16="http://schemas.microsoft.com/office/drawing/2014/main" id="{D0BA84C3-BACF-814D-9522-6AFCBA8A3CB0}"/>
                </a:ext>
              </a:extLst>
            </p:cNvPr>
            <p:cNvGrpSpPr/>
            <p:nvPr/>
          </p:nvGrpSpPr>
          <p:grpSpPr bwMode="gray">
            <a:xfrm>
              <a:off x="2353456" y="3151152"/>
              <a:ext cx="6490741" cy="838561"/>
              <a:chOff x="465930" y="2133101"/>
              <a:chExt cx="3639344" cy="4023674"/>
            </a:xfrm>
          </p:grpSpPr>
          <p:cxnSp>
            <p:nvCxnSpPr>
              <p:cNvPr id="104" name="Gerade Verbindung 120">
                <a:extLst>
                  <a:ext uri="{FF2B5EF4-FFF2-40B4-BE49-F238E27FC236}">
                    <a16:creationId xmlns="" xmlns:a16="http://schemas.microsoft.com/office/drawing/2014/main" id="{7513B9C5-BE50-5642-841F-E45D633C3391}"/>
                  </a:ext>
                </a:extLst>
              </p:cNvPr>
              <p:cNvCxnSpPr/>
              <p:nvPr/>
            </p:nvCxnSpPr>
            <p:spPr bwMode="gray">
              <a:xfrm>
                <a:off x="468140" y="2133101"/>
                <a:ext cx="3634753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5" name="Gerade Verbindung 121">
                <a:extLst>
                  <a:ext uri="{FF2B5EF4-FFF2-40B4-BE49-F238E27FC236}">
                    <a16:creationId xmlns="" xmlns:a16="http://schemas.microsoft.com/office/drawing/2014/main" id="{8DE88E1B-E4F9-6A41-AAB3-F64C455AE9AD}"/>
                  </a:ext>
                </a:extLst>
              </p:cNvPr>
              <p:cNvCxnSpPr/>
              <p:nvPr/>
            </p:nvCxnSpPr>
            <p:spPr bwMode="gray">
              <a:xfrm>
                <a:off x="465930" y="6156775"/>
                <a:ext cx="3639344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97FB50DF-1134-A244-B088-73CC85C79FEA}"/>
              </a:ext>
            </a:extLst>
          </p:cNvPr>
          <p:cNvGrpSpPr/>
          <p:nvPr/>
        </p:nvGrpSpPr>
        <p:grpSpPr>
          <a:xfrm>
            <a:off x="257650" y="2386368"/>
            <a:ext cx="8886350" cy="911091"/>
            <a:chOff x="468926" y="2056224"/>
            <a:chExt cx="8697356" cy="911091"/>
          </a:xfrm>
        </p:grpSpPr>
        <p:grpSp>
          <p:nvGrpSpPr>
            <p:cNvPr id="90" name="Gruppieren 7">
              <a:extLst>
                <a:ext uri="{FF2B5EF4-FFF2-40B4-BE49-F238E27FC236}">
                  <a16:creationId xmlns="" xmlns:a16="http://schemas.microsoft.com/office/drawing/2014/main" id="{FF82CA38-6C31-4248-BA81-E1BDA37B8245}"/>
                </a:ext>
              </a:extLst>
            </p:cNvPr>
            <p:cNvGrpSpPr/>
            <p:nvPr/>
          </p:nvGrpSpPr>
          <p:grpSpPr bwMode="gray">
            <a:xfrm>
              <a:off x="468926" y="2112559"/>
              <a:ext cx="1714891" cy="838065"/>
              <a:chOff x="468314" y="5312979"/>
              <a:chExt cx="1714891" cy="838065"/>
            </a:xfrm>
          </p:grpSpPr>
          <p:sp>
            <p:nvSpPr>
              <p:cNvPr id="95" name="Rechteck 74">
                <a:extLst>
                  <a:ext uri="{FF2B5EF4-FFF2-40B4-BE49-F238E27FC236}">
                    <a16:creationId xmlns="" xmlns:a16="http://schemas.microsoft.com/office/drawing/2014/main" id="{2088D8D0-29A1-9843-9DC9-7A46AB0EE3EE}"/>
                  </a:ext>
                </a:extLst>
              </p:cNvPr>
              <p:cNvSpPr/>
              <p:nvPr/>
            </p:nvSpPr>
            <p:spPr bwMode="gray">
              <a:xfrm>
                <a:off x="468314" y="5312979"/>
                <a:ext cx="249534" cy="838065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en-GB" sz="12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grpSp>
            <p:nvGrpSpPr>
              <p:cNvPr id="96" name="Gruppieren 75">
                <a:extLst>
                  <a:ext uri="{FF2B5EF4-FFF2-40B4-BE49-F238E27FC236}">
                    <a16:creationId xmlns="" xmlns:a16="http://schemas.microsoft.com/office/drawing/2014/main" id="{4C81DB0A-8C31-E747-A115-F11F3369F456}"/>
                  </a:ext>
                </a:extLst>
              </p:cNvPr>
              <p:cNvGrpSpPr/>
              <p:nvPr/>
            </p:nvGrpSpPr>
            <p:grpSpPr bwMode="gray">
              <a:xfrm>
                <a:off x="767555" y="5312979"/>
                <a:ext cx="1415650" cy="838065"/>
                <a:chOff x="680578" y="1903666"/>
                <a:chExt cx="1556602" cy="769967"/>
              </a:xfrm>
            </p:grpSpPr>
            <p:sp>
              <p:nvSpPr>
                <p:cNvPr id="97" name="Inhaltsplatzhalter 21">
                  <a:extLst>
                    <a:ext uri="{FF2B5EF4-FFF2-40B4-BE49-F238E27FC236}">
                      <a16:creationId xmlns="" xmlns:a16="http://schemas.microsoft.com/office/drawing/2014/main" id="{D7A02248-127E-274A-869C-BF492D53D222}"/>
                    </a:ext>
                  </a:extLst>
                </p:cNvPr>
                <p:cNvSpPr txBox="1">
                  <a:spLocks/>
                </p:cNvSpPr>
                <p:nvPr/>
              </p:nvSpPr>
              <p:spPr bwMode="gray">
                <a:xfrm>
                  <a:off x="680578" y="1903666"/>
                  <a:ext cx="1556602" cy="769967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</p:spPr>
              <p:txBody>
                <a:bodyPr vert="horz" lIns="90000" tIns="90000" rIns="90000" bIns="90000" rtlCol="0" anchor="ctr" anchorCtr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chemeClr val="accent2"/>
                    </a:buClr>
                    <a:buFont typeface="Wingdings" pitchFamily="2" charset="2"/>
                    <a:buNone/>
                    <a:defRPr sz="1800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66700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2925" indent="-276225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096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76325" indent="-2667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Clr>
                      <a:srgbClr val="6BC200"/>
                    </a:buClr>
                    <a:buFont typeface="Wingdings" pitchFamily="2" charset="2"/>
                    <a:buChar char="§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indent="-266700"/>
                  <a:r>
                    <a:rPr lang="en-GB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Scalability &amp; Composability</a:t>
                  </a:r>
                </a:p>
              </p:txBody>
            </p:sp>
            <p:grpSp>
              <p:nvGrpSpPr>
                <p:cNvPr id="98" name="Gruppieren 77">
                  <a:extLst>
                    <a:ext uri="{FF2B5EF4-FFF2-40B4-BE49-F238E27FC236}">
                      <a16:creationId xmlns="" xmlns:a16="http://schemas.microsoft.com/office/drawing/2014/main" id="{56D38530-4760-E84B-800D-33D094019A31}"/>
                    </a:ext>
                  </a:extLst>
                </p:cNvPr>
                <p:cNvGrpSpPr/>
                <p:nvPr/>
              </p:nvGrpSpPr>
              <p:grpSpPr bwMode="gray">
                <a:xfrm>
                  <a:off x="680578" y="1903666"/>
                  <a:ext cx="1556602" cy="769967"/>
                  <a:chOff x="680578" y="1903666"/>
                  <a:chExt cx="1311183" cy="769967"/>
                </a:xfrm>
              </p:grpSpPr>
              <p:cxnSp>
                <p:nvCxnSpPr>
                  <p:cNvPr id="99" name="Gerade Verbindung 78">
                    <a:extLst>
                      <a:ext uri="{FF2B5EF4-FFF2-40B4-BE49-F238E27FC236}">
                        <a16:creationId xmlns="" xmlns:a16="http://schemas.microsoft.com/office/drawing/2014/main" id="{D5696EFA-AF7A-CC45-9E9B-FA17069F61B1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2673633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00" name="Gerade Verbindung 79">
                    <a:extLst>
                      <a:ext uri="{FF2B5EF4-FFF2-40B4-BE49-F238E27FC236}">
                        <a16:creationId xmlns="" xmlns:a16="http://schemas.microsoft.com/office/drawing/2014/main" id="{D989E61E-0F9D-C341-964D-724659E2E7B9}"/>
                      </a:ext>
                    </a:extLst>
                  </p:cNvPr>
                  <p:cNvCxnSpPr/>
                  <p:nvPr/>
                </p:nvCxnSpPr>
                <p:spPr bwMode="gray">
                  <a:xfrm>
                    <a:off x="680578" y="1903666"/>
                    <a:ext cx="1311183" cy="0"/>
                  </a:xfrm>
                  <a:prstGeom prst="line">
                    <a:avLst/>
                  </a:prstGeom>
                  <a:solidFill>
                    <a:srgbClr val="A7AFC8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sp>
          <p:nvSpPr>
            <p:cNvPr id="91" name="Inhaltsplatzhalter 6">
              <a:extLst>
                <a:ext uri="{FF2B5EF4-FFF2-40B4-BE49-F238E27FC236}">
                  <a16:creationId xmlns="" xmlns:a16="http://schemas.microsoft.com/office/drawing/2014/main" id="{91EFB784-EB4F-3747-A586-0361B223DFE5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59690" y="2056224"/>
              <a:ext cx="6806592" cy="911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0800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chemeClr val="bg2"/>
                </a:buClr>
                <a:buFont typeface="Wingdings" pitchFamily="2" charset="2"/>
                <a:defRPr>
                  <a:solidFill>
                    <a:srgbClr val="002864"/>
                  </a:solidFill>
                  <a:latin typeface="+mn-lt"/>
                  <a:ea typeface="+mn-ea"/>
                  <a:cs typeface="+mn-cs"/>
                </a:defRPr>
              </a:lvl1pPr>
              <a:lvl2pPr marL="276225" indent="-2746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2pPr>
              <a:lvl3pPr marL="539750" indent="-2619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3pPr>
              <a:lvl4pPr marL="8064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4pPr>
              <a:lvl5pPr marL="10731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5pPr>
              <a:lvl6pPr marL="15303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6pPr>
              <a:lvl7pPr marL="19875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7pPr>
              <a:lvl8pPr marL="24447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8pPr>
              <a:lvl9pPr marL="29019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9pPr>
            </a:lstStyle>
            <a:p>
              <a:pPr marL="1588" lvl="1" indent="0">
                <a:buNone/>
              </a:pPr>
              <a:r>
                <a:rPr lang="en-GB" sz="1500" b="1" dirty="0">
                  <a:solidFill>
                    <a:schemeClr val="accent5">
                      <a:lumMod val="75000"/>
                    </a:schemeClr>
                  </a:solidFill>
                </a:rPr>
                <a:t>Enable “full package” for different risk types, levels &amp; time scales. 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Provide methods with tools to deep dive into database for customized insights &amp; analyses.</a:t>
              </a: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Create decision supports with methods to identify, analyse &amp; record risk &amp; its responses.</a:t>
              </a:r>
            </a:p>
          </p:txBody>
        </p:sp>
        <p:grpSp>
          <p:nvGrpSpPr>
            <p:cNvPr id="92" name="Gruppieren 119">
              <a:extLst>
                <a:ext uri="{FF2B5EF4-FFF2-40B4-BE49-F238E27FC236}">
                  <a16:creationId xmlns="" xmlns:a16="http://schemas.microsoft.com/office/drawing/2014/main" id="{CF9EA2AD-4B4C-C74A-9FCF-919D4E4ECF5E}"/>
                </a:ext>
              </a:extLst>
            </p:cNvPr>
            <p:cNvGrpSpPr/>
            <p:nvPr/>
          </p:nvGrpSpPr>
          <p:grpSpPr bwMode="gray">
            <a:xfrm>
              <a:off x="2353456" y="2126869"/>
              <a:ext cx="6490741" cy="838561"/>
              <a:chOff x="465930" y="2133101"/>
              <a:chExt cx="3639344" cy="4023674"/>
            </a:xfrm>
          </p:grpSpPr>
          <p:cxnSp>
            <p:nvCxnSpPr>
              <p:cNvPr id="93" name="Gerade Verbindung 120">
                <a:extLst>
                  <a:ext uri="{FF2B5EF4-FFF2-40B4-BE49-F238E27FC236}">
                    <a16:creationId xmlns="" xmlns:a16="http://schemas.microsoft.com/office/drawing/2014/main" id="{EFA7BE4B-5D28-3048-BDA2-0A7F7DF76FBB}"/>
                  </a:ext>
                </a:extLst>
              </p:cNvPr>
              <p:cNvCxnSpPr/>
              <p:nvPr/>
            </p:nvCxnSpPr>
            <p:spPr bwMode="gray">
              <a:xfrm>
                <a:off x="468140" y="2133101"/>
                <a:ext cx="3634753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 Verbindung 121">
                <a:extLst>
                  <a:ext uri="{FF2B5EF4-FFF2-40B4-BE49-F238E27FC236}">
                    <a16:creationId xmlns="" xmlns:a16="http://schemas.microsoft.com/office/drawing/2014/main" id="{02500D75-899E-964D-B76A-49CD12DCB5F0}"/>
                  </a:ext>
                </a:extLst>
              </p:cNvPr>
              <p:cNvCxnSpPr/>
              <p:nvPr/>
            </p:nvCxnSpPr>
            <p:spPr bwMode="gray">
              <a:xfrm>
                <a:off x="465930" y="6156775"/>
                <a:ext cx="3639344" cy="0"/>
              </a:xfrm>
              <a:prstGeom prst="line">
                <a:avLst/>
              </a:prstGeom>
              <a:solidFill>
                <a:srgbClr val="A7AF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AC22B858-1520-6546-8B31-79EB5ABDD81F}"/>
              </a:ext>
            </a:extLst>
          </p:cNvPr>
          <p:cNvGrpSpPr/>
          <p:nvPr/>
        </p:nvGrpSpPr>
        <p:grpSpPr>
          <a:xfrm>
            <a:off x="257650" y="1403836"/>
            <a:ext cx="8557266" cy="919341"/>
            <a:chOff x="468926" y="1021806"/>
            <a:chExt cx="8375271" cy="919341"/>
          </a:xfrm>
        </p:grpSpPr>
        <p:sp>
          <p:nvSpPr>
            <p:cNvPr id="78" name="Inhaltsplatzhalter 6">
              <a:extLst>
                <a:ext uri="{FF2B5EF4-FFF2-40B4-BE49-F238E27FC236}">
                  <a16:creationId xmlns="" xmlns:a16="http://schemas.microsoft.com/office/drawing/2014/main" id="{93A6D48A-16F6-E942-A2C2-3EB07F8394D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344930" y="1021806"/>
              <a:ext cx="6472575" cy="866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108000" rIns="0" bIns="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chemeClr val="bg2"/>
                </a:buClr>
                <a:buFont typeface="Wingdings" pitchFamily="2" charset="2"/>
                <a:defRPr>
                  <a:solidFill>
                    <a:srgbClr val="002864"/>
                  </a:solidFill>
                  <a:latin typeface="+mn-lt"/>
                  <a:ea typeface="+mn-ea"/>
                  <a:cs typeface="+mn-cs"/>
                </a:defRPr>
              </a:lvl1pPr>
              <a:lvl2pPr marL="276225" indent="-2746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2pPr>
              <a:lvl3pPr marL="539750" indent="-261938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3pPr>
              <a:lvl4pPr marL="8064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4pPr>
              <a:lvl5pPr marL="10731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5pPr>
              <a:lvl6pPr marL="15303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6pPr>
              <a:lvl7pPr marL="19875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7pPr>
              <a:lvl8pPr marL="24447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8pPr>
              <a:lvl9pPr marL="2901950" indent="-265113" algn="l" rtl="0" eaLnBrk="0" fontAlgn="base" hangingPunct="0">
                <a:spcBef>
                  <a:spcPts val="300"/>
                </a:spcBef>
                <a:spcAft>
                  <a:spcPts val="600"/>
                </a:spcAft>
                <a:buClr>
                  <a:srgbClr val="6BC200"/>
                </a:buClr>
                <a:buFont typeface="Wingdings" pitchFamily="2" charset="2"/>
                <a:buChar char="§"/>
                <a:defRPr>
                  <a:solidFill>
                    <a:srgbClr val="002864"/>
                  </a:solidFill>
                  <a:latin typeface="+mn-lt"/>
                </a:defRPr>
              </a:lvl9pPr>
            </a:lstStyle>
            <a:p>
              <a:pPr marL="1588" lvl="1" indent="0"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None/>
              </a:pPr>
              <a:r>
                <a:rPr lang="en-GB" sz="1500" b="1" dirty="0">
                  <a:solidFill>
                    <a:schemeClr val="accent5">
                      <a:lumMod val="75000"/>
                    </a:schemeClr>
                  </a:solidFill>
                </a:rPr>
                <a:t>Generate linked database of operations, standards &amp; guidelines</a:t>
              </a:r>
              <a:endParaRPr lang="en-GB" sz="1500" b="1" dirty="0">
                <a:solidFill>
                  <a:schemeClr val="tx1"/>
                </a:solidFill>
              </a:endParaRPr>
            </a:p>
            <a:p>
              <a:pPr marL="287338" lvl="1" indent="-285750">
                <a:spcAft>
                  <a:spcPts val="0"/>
                </a:spcAft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Design approach  database to align enterprise functions to generic system-properties 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287338" lvl="1" indent="-285750">
                <a:buClr>
                  <a:schemeClr val="tx1"/>
                </a:buClr>
                <a:buSzPct val="110000"/>
              </a:pPr>
              <a:r>
                <a:rPr lang="en-GB" sz="13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Provide system-of-system database of critical documents</a:t>
              </a:r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4D8D8ECB-A8FD-7E41-8B5E-63F2E6B8F20F}"/>
                </a:ext>
              </a:extLst>
            </p:cNvPr>
            <p:cNvGrpSpPr/>
            <p:nvPr/>
          </p:nvGrpSpPr>
          <p:grpSpPr>
            <a:xfrm>
              <a:off x="468926" y="1088276"/>
              <a:ext cx="8375271" cy="852871"/>
              <a:chOff x="468926" y="1088276"/>
              <a:chExt cx="8375271" cy="852871"/>
            </a:xfrm>
          </p:grpSpPr>
          <p:grpSp>
            <p:nvGrpSpPr>
              <p:cNvPr id="80" name="Gruppieren 7">
                <a:extLst>
                  <a:ext uri="{FF2B5EF4-FFF2-40B4-BE49-F238E27FC236}">
                    <a16:creationId xmlns="" xmlns:a16="http://schemas.microsoft.com/office/drawing/2014/main" id="{33E07FEF-6D67-A046-9105-F06983B70E02}"/>
                  </a:ext>
                </a:extLst>
              </p:cNvPr>
              <p:cNvGrpSpPr/>
              <p:nvPr/>
            </p:nvGrpSpPr>
            <p:grpSpPr bwMode="gray">
              <a:xfrm>
                <a:off x="468926" y="1088276"/>
                <a:ext cx="1714891" cy="838065"/>
                <a:chOff x="468314" y="5312979"/>
                <a:chExt cx="1714891" cy="838065"/>
              </a:xfrm>
            </p:grpSpPr>
            <p:sp>
              <p:nvSpPr>
                <p:cNvPr id="84" name="Rechteck 74">
                  <a:extLst>
                    <a:ext uri="{FF2B5EF4-FFF2-40B4-BE49-F238E27FC236}">
                      <a16:creationId xmlns="" xmlns:a16="http://schemas.microsoft.com/office/drawing/2014/main" id="{24D579E9-7160-8643-8F22-324866BAE83E}"/>
                    </a:ext>
                  </a:extLst>
                </p:cNvPr>
                <p:cNvSpPr/>
                <p:nvPr/>
              </p:nvSpPr>
              <p:spPr bwMode="gray">
                <a:xfrm>
                  <a:off x="468314" y="5312979"/>
                  <a:ext cx="249534" cy="838065"/>
                </a:xfrm>
                <a:prstGeom prst="rect">
                  <a:avLst/>
                </a:prstGeom>
                <a:solidFill>
                  <a:schemeClr val="bg2"/>
                </a:solidFill>
                <a:ln w="9525" algn="ctr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GB" sz="1200" b="1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grpSp>
              <p:nvGrpSpPr>
                <p:cNvPr id="85" name="Gruppieren 75">
                  <a:extLst>
                    <a:ext uri="{FF2B5EF4-FFF2-40B4-BE49-F238E27FC236}">
                      <a16:creationId xmlns="" xmlns:a16="http://schemas.microsoft.com/office/drawing/2014/main" id="{ADBDE692-ACEE-3F4B-B655-DC0066026714}"/>
                    </a:ext>
                  </a:extLst>
                </p:cNvPr>
                <p:cNvGrpSpPr/>
                <p:nvPr/>
              </p:nvGrpSpPr>
              <p:grpSpPr bwMode="gray">
                <a:xfrm>
                  <a:off x="767555" y="5312979"/>
                  <a:ext cx="1415650" cy="838065"/>
                  <a:chOff x="680578" y="1903666"/>
                  <a:chExt cx="1556602" cy="769967"/>
                </a:xfrm>
              </p:grpSpPr>
              <p:sp>
                <p:nvSpPr>
                  <p:cNvPr id="86" name="Inhaltsplatzhalter 21">
                    <a:extLst>
                      <a:ext uri="{FF2B5EF4-FFF2-40B4-BE49-F238E27FC236}">
                        <a16:creationId xmlns="" xmlns:a16="http://schemas.microsoft.com/office/drawing/2014/main" id="{A1C45A23-A329-B541-976F-39BD9D5FFB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680578" y="1903666"/>
                    <a:ext cx="1556602" cy="769967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</p:spPr>
                <p:txBody>
                  <a:bodyPr vert="horz" lIns="90000" tIns="90000" rIns="90000" bIns="90000" rtlCol="0" anchor="ctr" anchorCtr="0">
                    <a:noAutofit/>
                  </a:bodyPr>
                  <a:lstStyle>
                    <a:lvl1pPr marL="0" indent="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chemeClr val="accent2"/>
                      </a:buClr>
                      <a:buFont typeface="Wingdings" pitchFamily="2" charset="2"/>
                      <a:buNone/>
                      <a:defRPr sz="18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66700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542925" indent="-276225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8096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076325" indent="-266700" algn="l" defTabSz="914400" rtl="0" eaLnBrk="1" latinLnBrk="0" hangingPunct="1">
                      <a:spcBef>
                        <a:spcPts val="300"/>
                      </a:spcBef>
                      <a:spcAft>
                        <a:spcPts val="600"/>
                      </a:spcAft>
                      <a:buClr>
                        <a:srgbClr val="6BC200"/>
                      </a:buClr>
                      <a:buFont typeface="Wingdings" pitchFamily="2" charset="2"/>
                      <a:buChar char="§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indent="-266700"/>
                    <a:r>
                      <a:rPr lang="en-GB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Resilient Architectures</a:t>
                    </a:r>
                  </a:p>
                </p:txBody>
              </p:sp>
              <p:grpSp>
                <p:nvGrpSpPr>
                  <p:cNvPr id="87" name="Gruppieren 77">
                    <a:extLst>
                      <a:ext uri="{FF2B5EF4-FFF2-40B4-BE49-F238E27FC236}">
                        <a16:creationId xmlns="" xmlns:a16="http://schemas.microsoft.com/office/drawing/2014/main" id="{E94B909D-7C14-1040-842D-A849BF9684AE}"/>
                      </a:ext>
                    </a:extLst>
                  </p:cNvPr>
                  <p:cNvGrpSpPr/>
                  <p:nvPr/>
                </p:nvGrpSpPr>
                <p:grpSpPr bwMode="gray">
                  <a:xfrm>
                    <a:off x="680578" y="1903666"/>
                    <a:ext cx="1556602" cy="769967"/>
                    <a:chOff x="680578" y="1903666"/>
                    <a:chExt cx="1311183" cy="769967"/>
                  </a:xfrm>
                </p:grpSpPr>
                <p:cxnSp>
                  <p:nvCxnSpPr>
                    <p:cNvPr id="88" name="Gerade Verbindung 78">
                      <a:extLst>
                        <a:ext uri="{FF2B5EF4-FFF2-40B4-BE49-F238E27FC236}">
                          <a16:creationId xmlns="" xmlns:a16="http://schemas.microsoft.com/office/drawing/2014/main" id="{90E074EE-4491-4F48-B97B-9B3E465CBB73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2673633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89" name="Gerade Verbindung 79">
                      <a:extLst>
                        <a:ext uri="{FF2B5EF4-FFF2-40B4-BE49-F238E27FC236}">
                          <a16:creationId xmlns="" xmlns:a16="http://schemas.microsoft.com/office/drawing/2014/main" id="{B6E5A807-1069-0D44-9F7D-7F92C0967EAC}"/>
                        </a:ext>
                      </a:extLst>
                    </p:cNvPr>
                    <p:cNvCxnSpPr/>
                    <p:nvPr/>
                  </p:nvCxnSpPr>
                  <p:spPr bwMode="gray">
                    <a:xfrm>
                      <a:off x="680578" y="1903666"/>
                      <a:ext cx="1311183" cy="0"/>
                    </a:xfrm>
                    <a:prstGeom prst="line">
                      <a:avLst/>
                    </a:prstGeom>
                    <a:solidFill>
                      <a:srgbClr val="A7AFC8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  <p:grpSp>
            <p:nvGrpSpPr>
              <p:cNvPr id="81" name="Gruppieren 119">
                <a:extLst>
                  <a:ext uri="{FF2B5EF4-FFF2-40B4-BE49-F238E27FC236}">
                    <a16:creationId xmlns="" xmlns:a16="http://schemas.microsoft.com/office/drawing/2014/main" id="{81D08BCB-7684-E249-AE8E-7D14474BA893}"/>
                  </a:ext>
                </a:extLst>
              </p:cNvPr>
              <p:cNvGrpSpPr/>
              <p:nvPr/>
            </p:nvGrpSpPr>
            <p:grpSpPr bwMode="gray">
              <a:xfrm>
                <a:off x="2353456" y="1102586"/>
                <a:ext cx="6490741" cy="838561"/>
                <a:chOff x="465930" y="2133101"/>
                <a:chExt cx="3639344" cy="4023674"/>
              </a:xfrm>
            </p:grpSpPr>
            <p:cxnSp>
              <p:nvCxnSpPr>
                <p:cNvPr id="82" name="Gerade Verbindung 120">
                  <a:extLst>
                    <a:ext uri="{FF2B5EF4-FFF2-40B4-BE49-F238E27FC236}">
                      <a16:creationId xmlns="" xmlns:a16="http://schemas.microsoft.com/office/drawing/2014/main" id="{D13A5495-6B9B-864A-91B5-5148C16437F6}"/>
                    </a:ext>
                  </a:extLst>
                </p:cNvPr>
                <p:cNvCxnSpPr/>
                <p:nvPr/>
              </p:nvCxnSpPr>
              <p:spPr bwMode="gray">
                <a:xfrm>
                  <a:off x="468140" y="2133101"/>
                  <a:ext cx="3634753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Gerade Verbindung 121">
                  <a:extLst>
                    <a:ext uri="{FF2B5EF4-FFF2-40B4-BE49-F238E27FC236}">
                      <a16:creationId xmlns="" xmlns:a16="http://schemas.microsoft.com/office/drawing/2014/main" id="{9F8760D1-822B-1648-8249-F15174380E4D}"/>
                    </a:ext>
                  </a:extLst>
                </p:cNvPr>
                <p:cNvCxnSpPr/>
                <p:nvPr/>
              </p:nvCxnSpPr>
              <p:spPr bwMode="gray">
                <a:xfrm>
                  <a:off x="465930" y="6156775"/>
                  <a:ext cx="3639344" cy="0"/>
                </a:xfrm>
                <a:prstGeom prst="line">
                  <a:avLst/>
                </a:prstGeom>
                <a:solidFill>
                  <a:srgbClr val="A7AFC8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AC130B9-F3AC-544B-80F9-9254B61D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 to </a:t>
            </a:r>
            <a:r>
              <a:rPr lang="en-US" dirty="0" err="1"/>
              <a:t>SoS</a:t>
            </a:r>
            <a:r>
              <a:rPr lang="en-US" dirty="0"/>
              <a:t> Hard Problems</a:t>
            </a:r>
          </a:p>
        </p:txBody>
      </p:sp>
    </p:spTree>
    <p:extLst>
      <p:ext uri="{BB962C8B-B14F-4D97-AF65-F5344CB8AC3E}">
        <p14:creationId xmlns:p14="http://schemas.microsoft.com/office/powerpoint/2010/main" val="228576537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EF435C2-43B6-E44C-A7A6-C9FAE59F7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1D6EFBA-445B-1B45-8DB7-DC9A2B245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80429"/>
            <a:ext cx="8778240" cy="486480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3200" dirty="0" smtClean="0"/>
              <a:t>Project-in-Brief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FC2FD8-E907-1842-A7EE-34118761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AB478BC-58CD-F243-BE57-49F7DC394EC2}"/>
              </a:ext>
            </a:extLst>
          </p:cNvPr>
          <p:cNvGrpSpPr/>
          <p:nvPr/>
        </p:nvGrpSpPr>
        <p:grpSpPr>
          <a:xfrm>
            <a:off x="450036" y="952276"/>
            <a:ext cx="8644016" cy="1514242"/>
            <a:chOff x="575267" y="902893"/>
            <a:chExt cx="8835343" cy="1514242"/>
          </a:xfrm>
        </p:grpSpPr>
        <p:sp>
          <p:nvSpPr>
            <p:cNvPr id="27" name="Rechteck 159">
              <a:extLst>
                <a:ext uri="{FF2B5EF4-FFF2-40B4-BE49-F238E27FC236}">
                  <a16:creationId xmlns="" xmlns:a16="http://schemas.microsoft.com/office/drawing/2014/main" id="{0A27A66E-38AB-CB41-8009-EE9B05648D44}"/>
                </a:ext>
              </a:extLst>
            </p:cNvPr>
            <p:cNvSpPr/>
            <p:nvPr/>
          </p:nvSpPr>
          <p:spPr>
            <a:xfrm>
              <a:off x="575267" y="916047"/>
              <a:ext cx="8835343" cy="15010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0" rIns="91440" bIns="90000" rtlCol="0" anchor="t" anchorCtr="0"/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Cybersecurity policies &amp; guidelines are in text form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That form encourages “passive” compliance – rather than “active” performance.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It also obscures  embedded  knowledge </a:t>
              </a:r>
              <a:r>
                <a:rPr lang="en-US" sz="1550" dirty="0">
                  <a:solidFill>
                    <a:srgbClr val="004862"/>
                  </a:solidFill>
                </a:rPr>
                <a:t> </a:t>
              </a:r>
              <a:r>
                <a:rPr lang="en-US" sz="1550" dirty="0" smtClean="0">
                  <a:solidFill>
                    <a:srgbClr val="004862"/>
                  </a:solidFill>
                </a:rPr>
                <a:t>– underutilized </a:t>
              </a:r>
              <a:r>
                <a:rPr lang="en-US" sz="1550" dirty="0">
                  <a:solidFill>
                    <a:srgbClr val="004862"/>
                  </a:solidFill>
                </a:rPr>
                <a:t>assets – with opportunity </a:t>
              </a:r>
              <a:r>
                <a:rPr lang="en-US" sz="1550" dirty="0" smtClean="0">
                  <a:solidFill>
                    <a:srgbClr val="004862"/>
                  </a:solidFill>
                </a:rPr>
                <a:t>costs.</a:t>
              </a:r>
              <a:endParaRPr lang="en-US" sz="1550" dirty="0">
                <a:solidFill>
                  <a:srgbClr val="004862"/>
                </a:solidFill>
              </a:endParaRPr>
            </a:p>
          </p:txBody>
        </p:sp>
        <p:sp>
          <p:nvSpPr>
            <p:cNvPr id="36" name="Content Placeholder 5">
              <a:extLst>
                <a:ext uri="{FF2B5EF4-FFF2-40B4-BE49-F238E27FC236}">
                  <a16:creationId xmlns="" xmlns:a16="http://schemas.microsoft.com/office/drawing/2014/main" id="{C53D2A61-0B11-4E4B-8CD7-F693C4F6858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75267" y="902893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Problem</a:t>
              </a:r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246F0C5-57D1-C54E-AF66-F975003203FF}"/>
              </a:ext>
            </a:extLst>
          </p:cNvPr>
          <p:cNvGrpSpPr/>
          <p:nvPr/>
        </p:nvGrpSpPr>
        <p:grpSpPr>
          <a:xfrm>
            <a:off x="355850" y="2949756"/>
            <a:ext cx="8699085" cy="1466961"/>
            <a:chOff x="498718" y="713920"/>
            <a:chExt cx="8578586" cy="1466961"/>
          </a:xfrm>
        </p:grpSpPr>
        <p:sp>
          <p:nvSpPr>
            <p:cNvPr id="39" name="Rechteck 159">
              <a:extLst>
                <a:ext uri="{FF2B5EF4-FFF2-40B4-BE49-F238E27FC236}">
                  <a16:creationId xmlns="" xmlns:a16="http://schemas.microsoft.com/office/drawing/2014/main" id="{05CF9168-F1ED-B94A-BEF9-6CAEE674C429}"/>
                </a:ext>
              </a:extLst>
            </p:cNvPr>
            <p:cNvSpPr/>
            <p:nvPr/>
          </p:nvSpPr>
          <p:spPr>
            <a:xfrm>
              <a:off x="551418" y="717841"/>
              <a:ext cx="8525886" cy="146304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0" rIns="91440" bIns="90000" rtlCol="0" anchor="t" anchorCtr="0"/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>
                  <a:solidFill>
                    <a:srgbClr val="004862"/>
                  </a:solidFill>
                </a:rPr>
                <a:t>Introduce </a:t>
              </a:r>
              <a:r>
                <a:rPr lang="en-US" sz="1550" dirty="0" smtClean="0">
                  <a:solidFill>
                    <a:srgbClr val="004862"/>
                  </a:solidFill>
                </a:rPr>
                <a:t>analytics </a:t>
              </a:r>
              <a:r>
                <a:rPr lang="en-US" sz="1550" dirty="0">
                  <a:solidFill>
                    <a:srgbClr val="004862"/>
                  </a:solidFill>
                </a:rPr>
                <a:t>for CPS </a:t>
              </a:r>
              <a:r>
                <a:rPr lang="en-US" sz="1550" dirty="0" smtClean="0">
                  <a:solidFill>
                    <a:srgbClr val="004862"/>
                  </a:solidFill>
                </a:rPr>
                <a:t>cybersecurity </a:t>
              </a:r>
              <a:r>
                <a:rPr lang="en-US" sz="1550" dirty="0">
                  <a:solidFill>
                    <a:srgbClr val="004862"/>
                  </a:solidFill>
                </a:rPr>
                <a:t>to enhance value of guidelines &amp; directives.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>
                  <a:solidFill>
                    <a:srgbClr val="004862"/>
                  </a:solidFill>
                </a:rPr>
                <a:t>D</a:t>
              </a:r>
              <a:r>
                <a:rPr lang="en-US" sz="1550" dirty="0" smtClean="0">
                  <a:solidFill>
                    <a:srgbClr val="004862"/>
                  </a:solidFill>
                </a:rPr>
                <a:t>evelop &amp; demonstrate </a:t>
              </a:r>
              <a:r>
                <a:rPr lang="en-US" sz="1550" dirty="0">
                  <a:solidFill>
                    <a:srgbClr val="004862"/>
                  </a:solidFill>
                </a:rPr>
                <a:t>with </a:t>
              </a:r>
              <a:r>
                <a:rPr lang="en-US" sz="1550" i="1" dirty="0" smtClean="0">
                  <a:solidFill>
                    <a:srgbClr val="004862"/>
                  </a:solidFill>
                </a:rPr>
                <a:t>Analytics </a:t>
              </a:r>
              <a:r>
                <a:rPr lang="en-US" sz="1550" i="1" dirty="0">
                  <a:solidFill>
                    <a:srgbClr val="004862"/>
                  </a:solidFill>
                </a:rPr>
                <a:t>for Cybersecurity of Smart Grid.</a:t>
              </a:r>
              <a:endParaRPr lang="en-US" sz="1550" dirty="0">
                <a:solidFill>
                  <a:srgbClr val="004862"/>
                </a:solidFill>
              </a:endParaRP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>
                  <a:solidFill>
                    <a:srgbClr val="004862"/>
                  </a:solidFill>
                </a:rPr>
                <a:t>Extend the approach to </a:t>
              </a:r>
              <a:r>
                <a:rPr lang="en-US" sz="1550" i="1" dirty="0">
                  <a:solidFill>
                    <a:srgbClr val="004862"/>
                  </a:solidFill>
                </a:rPr>
                <a:t>Long-Chain Analysis of Dynamic &amp; Mobile Infrastructure</a:t>
              </a:r>
              <a:r>
                <a:rPr lang="en-US" sz="1550" dirty="0">
                  <a:solidFill>
                    <a:srgbClr val="004862"/>
                  </a:solidFill>
                </a:rPr>
                <a:t>.</a:t>
              </a:r>
            </a:p>
          </p:txBody>
        </p:sp>
        <p:sp>
          <p:nvSpPr>
            <p:cNvPr id="40" name="Content Placeholder 5">
              <a:extLst>
                <a:ext uri="{FF2B5EF4-FFF2-40B4-BE49-F238E27FC236}">
                  <a16:creationId xmlns="" xmlns:a16="http://schemas.microsoft.com/office/drawing/2014/main" id="{186724E1-366D-E04B-BA61-F242C1FEA36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8718" y="71392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 Purpose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FADB386-9176-8B49-B366-C8111DC2AEFA}"/>
              </a:ext>
            </a:extLst>
          </p:cNvPr>
          <p:cNvGrpSpPr/>
          <p:nvPr/>
        </p:nvGrpSpPr>
        <p:grpSpPr>
          <a:xfrm>
            <a:off x="355850" y="4664027"/>
            <a:ext cx="8788150" cy="1490711"/>
            <a:chOff x="529366" y="646140"/>
            <a:chExt cx="9008867" cy="1490711"/>
          </a:xfrm>
        </p:grpSpPr>
        <p:sp>
          <p:nvSpPr>
            <p:cNvPr id="42" name="Rechteck 159">
              <a:extLst>
                <a:ext uri="{FF2B5EF4-FFF2-40B4-BE49-F238E27FC236}">
                  <a16:creationId xmlns="" xmlns:a16="http://schemas.microsoft.com/office/drawing/2014/main" id="{5ABAD76D-CAE8-AF4B-9BC6-4652CCB20C3D}"/>
                </a:ext>
              </a:extLst>
            </p:cNvPr>
            <p:cNvSpPr/>
            <p:nvPr/>
          </p:nvSpPr>
          <p:spPr>
            <a:xfrm>
              <a:off x="576980" y="646140"/>
              <a:ext cx="8961253" cy="149071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0" rIns="91440" bIns="90000" rtlCol="0" anchor="t" anchorCtr="0"/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Test-bed centers on cybersecurity focusing on NIST reports, data, guidelines, directives, etc.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Expected product is platform of tools for analytics of cybersecurity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sz="1550" dirty="0" smtClean="0">
                  <a:solidFill>
                    <a:srgbClr val="004862"/>
                  </a:solidFill>
                </a:rPr>
                <a:t>Applications include support for  NIST Cyber Security Framework (CSF)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Font typeface="Wingdings" pitchFamily="2" charset="2"/>
                <a:buChar char="§"/>
              </a:pPr>
              <a:endParaRPr lang="en-US" sz="1550" dirty="0" smtClean="0">
                <a:solidFill>
                  <a:srgbClr val="004862"/>
                </a:solidFill>
              </a:endParaRPr>
            </a:p>
          </p:txBody>
        </p:sp>
        <p:sp>
          <p:nvSpPr>
            <p:cNvPr id="43" name="Content Placeholder 5">
              <a:extLst>
                <a:ext uri="{FF2B5EF4-FFF2-40B4-BE49-F238E27FC236}">
                  <a16:creationId xmlns="" xmlns:a16="http://schemas.microsoft.com/office/drawing/2014/main" id="{C8EB1DA5-8535-334C-B79C-4002815ED06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29366" y="652653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 Approach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27206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37919C8-14D5-9F42-8243-2BDA698E6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6633972-9828-0D4B-970B-D12E88E6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to </a:t>
            </a:r>
            <a:r>
              <a:rPr lang="en-US" dirty="0" err="1"/>
              <a:t>SoS</a:t>
            </a:r>
            <a:r>
              <a:rPr lang="en-US" dirty="0"/>
              <a:t>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D40E12-9B5E-5C42-B8BA-47EB88050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1C01969-7D99-1645-B9F1-7221626E7A14}"/>
              </a:ext>
            </a:extLst>
          </p:cNvPr>
          <p:cNvGrpSpPr/>
          <p:nvPr/>
        </p:nvGrpSpPr>
        <p:grpSpPr>
          <a:xfrm>
            <a:off x="185119" y="771078"/>
            <a:ext cx="8461056" cy="1805452"/>
            <a:chOff x="9506239" y="1982310"/>
            <a:chExt cx="8497947" cy="1556839"/>
          </a:xfrm>
        </p:grpSpPr>
        <p:sp>
          <p:nvSpPr>
            <p:cNvPr id="18" name="Content Placeholder 5">
              <a:extLst>
                <a:ext uri="{FF2B5EF4-FFF2-40B4-BE49-F238E27FC236}">
                  <a16:creationId xmlns="" xmlns:a16="http://schemas.microsoft.com/office/drawing/2014/main" id="{77F3799D-114F-8045-A6F8-C1049F54CEC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06239" y="198231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Clr>
                  <a:srgbClr val="800000"/>
                </a:buClr>
                <a:buNone/>
              </a:pPr>
              <a:r>
                <a:rPr lang="en-US" sz="2000" b="1" dirty="0">
                  <a:solidFill>
                    <a:srgbClr val="004862"/>
                  </a:solidFill>
                </a:rPr>
                <a:t>Policy Analytics</a:t>
              </a:r>
            </a:p>
            <a:p>
              <a:pPr marL="0" lvl="1" indent="0">
                <a:lnSpc>
                  <a:spcPct val="90000"/>
                </a:lnSpc>
                <a:buClr>
                  <a:srgbClr val="800000"/>
                </a:buClr>
                <a:buNone/>
              </a:pPr>
              <a:endParaRPr lang="en-US" sz="2000" b="1" dirty="0">
                <a:solidFill>
                  <a:srgbClr val="004862"/>
                </a:solidFill>
              </a:endParaRPr>
            </a:p>
          </p:txBody>
        </p:sp>
        <p:sp>
          <p:nvSpPr>
            <p:cNvPr id="19" name="Rectangle 11_2_1">
              <a:extLst>
                <a:ext uri="{FF2B5EF4-FFF2-40B4-BE49-F238E27FC236}">
                  <a16:creationId xmlns="" xmlns:a16="http://schemas.microsoft.com/office/drawing/2014/main" id="{C70641F6-39E4-9D4F-9A79-C2EC8D693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2742" y="2788559"/>
              <a:ext cx="8320699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004862"/>
                  </a:solidFill>
                </a:rPr>
                <a:t>Focus on text-to-model analysis &amp; network views of cybersecurity of CPS 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004862"/>
                  </a:solidFill>
                </a:rPr>
                <a:t>Extend applications  beyond cybersecurity of smart grid.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5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5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5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Content Placeholder 5">
              <a:extLst>
                <a:ext uri="{FF2B5EF4-FFF2-40B4-BE49-F238E27FC236}">
                  <a16:creationId xmlns="" xmlns:a16="http://schemas.microsoft.com/office/drawing/2014/main" id="{561DCD00-A609-0444-8DAF-64AE0C86434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5" cy="97885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1800" b="1" dirty="0" smtClean="0">
                  <a:solidFill>
                    <a:srgbClr val="941100"/>
                  </a:solidFill>
                </a:rPr>
                <a:t>Provide </a:t>
              </a:r>
              <a:r>
                <a:rPr lang="en-US" sz="1800" b="1" dirty="0">
                  <a:solidFill>
                    <a:srgbClr val="941100"/>
                  </a:solidFill>
                </a:rPr>
                <a:t>replicable methods for </a:t>
              </a:r>
              <a:r>
                <a:rPr lang="en-US" sz="1800" b="1" dirty="0" smtClean="0">
                  <a:solidFill>
                    <a:srgbClr val="941100"/>
                  </a:solidFill>
                </a:rPr>
                <a:t>cybersecurity </a:t>
              </a:r>
              <a:r>
                <a:rPr lang="en-US" sz="1800" b="1" dirty="0">
                  <a:solidFill>
                    <a:srgbClr val="941100"/>
                  </a:solidFill>
                </a:rPr>
                <a:t>policy </a:t>
              </a:r>
              <a:r>
                <a:rPr lang="en-US" sz="1800" b="1" dirty="0" smtClean="0">
                  <a:solidFill>
                    <a:srgbClr val="941100"/>
                  </a:solidFill>
                </a:rPr>
                <a:t>analytics of system </a:t>
              </a:r>
              <a:r>
                <a:rPr lang="en-US" sz="1800" b="1" dirty="0">
                  <a:solidFill>
                    <a:srgbClr val="941100"/>
                  </a:solidFill>
                </a:rPr>
                <a:t>&amp; </a:t>
              </a:r>
              <a:r>
                <a:rPr lang="en-US" sz="1800" b="1" dirty="0" smtClean="0">
                  <a:solidFill>
                    <a:srgbClr val="941100"/>
                  </a:solidFill>
                </a:rPr>
                <a:t>enterprise</a:t>
              </a:r>
              <a:endParaRPr lang="en-US" sz="1800" b="1" dirty="0">
                <a:solidFill>
                  <a:srgbClr val="941100"/>
                </a:solidFill>
              </a:endParaRPr>
            </a:p>
            <a:p>
              <a:pPr marL="0" lvl="1" indent="0">
                <a:lnSpc>
                  <a:spcPct val="90000"/>
                </a:lnSpc>
                <a:buNone/>
              </a:pPr>
              <a:r>
                <a:rPr lang="en-US" sz="18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9CC7CBC-DA22-5043-8BD7-AC6B4AFDCBCC}"/>
              </a:ext>
            </a:extLst>
          </p:cNvPr>
          <p:cNvGrpSpPr/>
          <p:nvPr/>
        </p:nvGrpSpPr>
        <p:grpSpPr>
          <a:xfrm>
            <a:off x="282727" y="4287908"/>
            <a:ext cx="8595360" cy="1301141"/>
            <a:chOff x="9506239" y="1982310"/>
            <a:chExt cx="8497946" cy="1301141"/>
          </a:xfrm>
        </p:grpSpPr>
        <p:sp>
          <p:nvSpPr>
            <p:cNvPr id="22" name="Content Placeholder 5">
              <a:extLst>
                <a:ext uri="{FF2B5EF4-FFF2-40B4-BE49-F238E27FC236}">
                  <a16:creationId xmlns="" xmlns:a16="http://schemas.microsoft.com/office/drawing/2014/main" id="{17A73919-223A-1842-982D-FEDB0D1CA62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06239" y="198231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Clr>
                  <a:srgbClr val="800000"/>
                </a:buClr>
                <a:buNone/>
              </a:pPr>
              <a:r>
                <a:rPr lang="en-US" sz="2000" b="1" dirty="0">
                  <a:solidFill>
                    <a:srgbClr val="004862"/>
                  </a:solidFill>
                </a:rPr>
                <a:t>Outreach</a:t>
              </a:r>
            </a:p>
          </p:txBody>
        </p:sp>
        <p:sp>
          <p:nvSpPr>
            <p:cNvPr id="23" name="Rectangle 11_2_1">
              <a:extLst>
                <a:ext uri="{FF2B5EF4-FFF2-40B4-BE49-F238E27FC236}">
                  <a16:creationId xmlns="" xmlns:a16="http://schemas.microsoft.com/office/drawing/2014/main" id="{AC29A32B-59F9-D747-9587-8479C6A23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239" y="2532861"/>
              <a:ext cx="841720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4862"/>
                  </a:solidFill>
                </a:rPr>
                <a:t>Introduce </a:t>
              </a:r>
              <a:r>
                <a:rPr lang="en-US" sz="1600" dirty="0" err="1">
                  <a:solidFill>
                    <a:srgbClr val="004862"/>
                  </a:solidFill>
                </a:rPr>
                <a:t>SoS</a:t>
              </a:r>
              <a:r>
                <a:rPr lang="en-US" sz="1600" dirty="0">
                  <a:solidFill>
                    <a:srgbClr val="004862"/>
                  </a:solidFill>
                </a:rPr>
                <a:t> </a:t>
              </a:r>
              <a:r>
                <a:rPr lang="en-US" sz="1600" dirty="0" smtClean="0">
                  <a:solidFill>
                    <a:srgbClr val="004862"/>
                  </a:solidFill>
                </a:rPr>
                <a:t>initiative to United </a:t>
              </a:r>
              <a:r>
                <a:rPr lang="en-US" sz="1600" dirty="0">
                  <a:solidFill>
                    <a:srgbClr val="004862"/>
                  </a:solidFill>
                </a:rPr>
                <a:t>States Air </a:t>
              </a:r>
              <a:r>
                <a:rPr lang="en-US" sz="1600" dirty="0" smtClean="0">
                  <a:solidFill>
                    <a:srgbClr val="004862"/>
                  </a:solidFill>
                </a:rPr>
                <a:t>Force in  discussions on collaboration.</a:t>
              </a:r>
              <a:endParaRPr lang="en-US" sz="1600" dirty="0">
                <a:solidFill>
                  <a:srgbClr val="004862"/>
                </a:solidFill>
              </a:endParaRP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4862"/>
                  </a:solidFill>
                </a:rPr>
                <a:t>Highlight CPS </a:t>
              </a:r>
              <a:r>
                <a:rPr lang="en-US" sz="1600" dirty="0">
                  <a:solidFill>
                    <a:srgbClr val="004862"/>
                  </a:solidFill>
                </a:rPr>
                <a:t>project to </a:t>
              </a:r>
              <a:r>
                <a:rPr lang="en-US" sz="1600" dirty="0" smtClean="0">
                  <a:solidFill>
                    <a:srgbClr val="004862"/>
                  </a:solidFill>
                </a:rPr>
                <a:t>“</a:t>
              </a:r>
              <a:r>
                <a:rPr lang="en-US" sz="1600" dirty="0">
                  <a:solidFill>
                    <a:srgbClr val="004862"/>
                  </a:solidFill>
                </a:rPr>
                <a:t>Cybersecurity” </a:t>
              </a:r>
              <a:r>
                <a:rPr lang="en-US" sz="1600" dirty="0" smtClean="0">
                  <a:solidFill>
                    <a:srgbClr val="004862"/>
                  </a:solidFill>
                </a:rPr>
                <a:t>graduate course, &amp; to  research </a:t>
              </a:r>
              <a:r>
                <a:rPr lang="en-US" sz="1600" dirty="0">
                  <a:solidFill>
                    <a:srgbClr val="004862"/>
                  </a:solidFill>
                </a:rPr>
                <a:t>programs </a:t>
              </a:r>
              <a:r>
                <a:rPr lang="en-US" sz="1600" dirty="0" smtClean="0">
                  <a:solidFill>
                    <a:srgbClr val="004862"/>
                  </a:solidFill>
                </a:rPr>
                <a:t>at MIT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 smtClean="0">
                  <a:solidFill>
                    <a:srgbClr val="004862"/>
                  </a:solidFill>
                </a:rPr>
                <a:t>Develop collaboration </a:t>
              </a:r>
              <a:r>
                <a:rPr lang="en-US" sz="1600" dirty="0">
                  <a:solidFill>
                    <a:srgbClr val="004862"/>
                  </a:solidFill>
                </a:rPr>
                <a:t>with select industries (such as Schneider Electric)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004862"/>
                  </a:solidFill>
                </a:rPr>
                <a:t>Envisage e-Lab for cybersecurity (extension of smart grid)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600" dirty="0">
                <a:solidFill>
                  <a:srgbClr val="004862"/>
                </a:solidFill>
              </a:endParaRPr>
            </a:p>
          </p:txBody>
        </p:sp>
        <p:sp>
          <p:nvSpPr>
            <p:cNvPr id="24" name="Content Placeholder 5">
              <a:extLst>
                <a:ext uri="{FF2B5EF4-FFF2-40B4-BE49-F238E27FC236}">
                  <a16:creationId xmlns="" xmlns:a16="http://schemas.microsoft.com/office/drawing/2014/main" id="{04F16EE5-E459-D046-9826-95FA16D3276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1800" b="1" dirty="0">
                  <a:solidFill>
                    <a:srgbClr val="941100"/>
                  </a:solidFill>
                </a:rPr>
                <a:t>Connect to diverse communities</a:t>
              </a:r>
              <a:r>
                <a:rPr lang="en-US" sz="1800" b="1" dirty="0">
                  <a:solidFill>
                    <a:schemeClr val="accent1"/>
                  </a:solidFill>
                </a:rPr>
                <a:t>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0B4A086-AED4-9748-A5EE-04122D3B2613}"/>
              </a:ext>
            </a:extLst>
          </p:cNvPr>
          <p:cNvGrpSpPr/>
          <p:nvPr/>
        </p:nvGrpSpPr>
        <p:grpSpPr>
          <a:xfrm>
            <a:off x="282727" y="2529493"/>
            <a:ext cx="8595360" cy="1556839"/>
            <a:chOff x="9506239" y="1982310"/>
            <a:chExt cx="8497946" cy="1556839"/>
          </a:xfrm>
        </p:grpSpPr>
        <p:sp>
          <p:nvSpPr>
            <p:cNvPr id="26" name="Content Placeholder 5">
              <a:extLst>
                <a:ext uri="{FF2B5EF4-FFF2-40B4-BE49-F238E27FC236}">
                  <a16:creationId xmlns="" xmlns:a16="http://schemas.microsoft.com/office/drawing/2014/main" id="{64969364-ECB6-CC43-905C-0CAE26971D3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06239" y="198231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Clr>
                  <a:srgbClr val="800000"/>
                </a:buClr>
                <a:buNone/>
              </a:pPr>
              <a:r>
                <a:rPr lang="en-US" sz="2000" b="1" dirty="0">
                  <a:solidFill>
                    <a:srgbClr val="004862"/>
                  </a:solidFill>
                </a:rPr>
                <a:t>Education</a:t>
              </a:r>
            </a:p>
          </p:txBody>
        </p:sp>
        <p:sp>
          <p:nvSpPr>
            <p:cNvPr id="27" name="Rectangle 11_2_1">
              <a:extLst>
                <a:ext uri="{FF2B5EF4-FFF2-40B4-BE49-F238E27FC236}">
                  <a16:creationId xmlns="" xmlns:a16="http://schemas.microsoft.com/office/drawing/2014/main" id="{901B62A5-5C58-2847-B58A-D1E26F659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6239" y="2788559"/>
              <a:ext cx="8417202" cy="75059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004862"/>
                  </a:solidFill>
                </a:rPr>
                <a:t>Provide “end-to-end” road map &amp; document </a:t>
              </a:r>
              <a:r>
                <a:rPr lang="en-US" sz="1600" dirty="0" smtClean="0">
                  <a:solidFill>
                    <a:srgbClr val="004862"/>
                  </a:solidFill>
                </a:rPr>
                <a:t>all applications </a:t>
              </a:r>
              <a:r>
                <a:rPr lang="en-US" sz="1600" dirty="0">
                  <a:solidFill>
                    <a:srgbClr val="004862"/>
                  </a:solidFill>
                </a:rPr>
                <a:t>step-by step  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600" dirty="0">
                  <a:solidFill>
                    <a:srgbClr val="004862"/>
                  </a:solidFill>
                </a:rPr>
                <a:t>Explore advantages &amp; constraints of multi-method </a:t>
              </a:r>
              <a:r>
                <a:rPr lang="en-US" sz="1600" dirty="0" smtClean="0">
                  <a:solidFill>
                    <a:srgbClr val="004862"/>
                  </a:solidFill>
                </a:rPr>
                <a:t>approach</a:t>
              </a:r>
              <a:endParaRPr lang="en-US" sz="1600" dirty="0">
                <a:solidFill>
                  <a:srgbClr val="004862"/>
                </a:solidFill>
              </a:endParaRPr>
            </a:p>
          </p:txBody>
        </p:sp>
        <p:sp>
          <p:nvSpPr>
            <p:cNvPr id="28" name="Content Placeholder 5">
              <a:extLst>
                <a:ext uri="{FF2B5EF4-FFF2-40B4-BE49-F238E27FC236}">
                  <a16:creationId xmlns="" xmlns:a16="http://schemas.microsoft.com/office/drawing/2014/main" id="{5143EEB0-68B5-7849-90BC-6598A0A86EE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9514551" y="2292670"/>
              <a:ext cx="8489634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2000" b="1" kern="1200" baseline="0">
                  <a:solidFill>
                    <a:srgbClr val="004862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ct val="90000"/>
                </a:lnSpc>
                <a:buNone/>
              </a:pPr>
              <a:r>
                <a:rPr lang="en-US" sz="1800" b="1" dirty="0" smtClean="0">
                  <a:solidFill>
                    <a:srgbClr val="941100"/>
                  </a:solidFill>
                </a:rPr>
                <a:t>Demonstrate multi-methods </a:t>
              </a:r>
              <a:r>
                <a:rPr lang="en-US" sz="1800" b="1" dirty="0">
                  <a:solidFill>
                    <a:srgbClr val="941100"/>
                  </a:solidFill>
                </a:rPr>
                <a:t>for cybersecurity policy of </a:t>
              </a:r>
              <a:r>
                <a:rPr lang="en-US" sz="1800" b="1" dirty="0" smtClean="0">
                  <a:solidFill>
                    <a:srgbClr val="941100"/>
                  </a:solidFill>
                </a:rPr>
                <a:t>complex </a:t>
              </a:r>
              <a:r>
                <a:rPr lang="en-US" sz="1800" b="1" dirty="0">
                  <a:solidFill>
                    <a:srgbClr val="941100"/>
                  </a:solidFill>
                </a:rPr>
                <a:t>systems</a:t>
              </a:r>
              <a:r>
                <a:rPr lang="en-US" sz="18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0" lvl="1" indent="0">
                <a:lnSpc>
                  <a:spcPct val="90000"/>
                </a:lnSpc>
                <a:buNone/>
              </a:pP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40417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E443F66-6349-FA47-8567-7F0FBF2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EB14528A-C210-5A4E-8813-F0BB410E5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91827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08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2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Platform of </a:t>
                      </a: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946886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19BF55-4B16-7544-883D-3630FE7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9AFE503-D300-D444-95FF-8D01DC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for Cybersecurity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CB698-09B9-8447-8E53-60E12D5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7005" y="5934289"/>
            <a:ext cx="4237274" cy="433387"/>
          </a:xfrm>
        </p:spPr>
        <p:txBody>
          <a:bodyPr/>
          <a:lstStyle/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Nazli Choucri • July 9-10, 2019 • © MIT, 2019.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02F23-DA9C-1E45-BDC1-443F714C7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961120" cy="542926"/>
          </a:xfrm>
        </p:spPr>
        <p:txBody>
          <a:bodyPr/>
          <a:lstStyle/>
          <a:p>
            <a:r>
              <a:rPr lang="en-US" sz="2200" dirty="0"/>
              <a:t>Year 1:  Policy-based data &amp; metrics for cybersecurity analytics.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850D34C-925C-E043-B861-566CA103A3D1}"/>
              </a:ext>
            </a:extLst>
          </p:cNvPr>
          <p:cNvGrpSpPr/>
          <p:nvPr/>
        </p:nvGrpSpPr>
        <p:grpSpPr>
          <a:xfrm>
            <a:off x="363399" y="1405644"/>
            <a:ext cx="8417202" cy="1248329"/>
            <a:chOff x="351972" y="1126697"/>
            <a:chExt cx="4528361" cy="1342103"/>
          </a:xfrm>
        </p:grpSpPr>
        <p:sp>
          <p:nvSpPr>
            <p:cNvPr id="8" name="Rectangle 11_2_1">
              <a:extLst>
                <a:ext uri="{FF2B5EF4-FFF2-40B4-BE49-F238E27FC236}">
                  <a16:creationId xmlns="" xmlns:a16="http://schemas.microsoft.com/office/drawing/2014/main" id="{5159D569-626C-4148-A243-8DD1942A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Locate key policy texts for cybersecurity of CPS application case.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Identify critical content &amp; boundary conditions of cybersecurity policy-systems.</a:t>
              </a:r>
            </a:p>
          </p:txBody>
        </p:sp>
        <p:sp>
          <p:nvSpPr>
            <p:cNvPr id="9" name="Text Box 15">
              <a:extLst>
                <a:ext uri="{FF2B5EF4-FFF2-40B4-BE49-F238E27FC236}">
                  <a16:creationId xmlns="" xmlns:a16="http://schemas.microsoft.com/office/drawing/2014/main" id="{266F55D0-06F2-8740-8ED0-E276423D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A. Identify Cybersecurity Policy Ecosystem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86BB54-BB46-C548-BC1B-44658FA7474D}"/>
              </a:ext>
            </a:extLst>
          </p:cNvPr>
          <p:cNvGrpSpPr/>
          <p:nvPr/>
        </p:nvGrpSpPr>
        <p:grpSpPr>
          <a:xfrm>
            <a:off x="363399" y="2946772"/>
            <a:ext cx="8417202" cy="1248329"/>
            <a:chOff x="351972" y="1126697"/>
            <a:chExt cx="4528361" cy="1342103"/>
          </a:xfrm>
        </p:grpSpPr>
        <p:sp>
          <p:nvSpPr>
            <p:cNvPr id="17" name="Rectangle 11_2_1">
              <a:extLst>
                <a:ext uri="{FF2B5EF4-FFF2-40B4-BE49-F238E27FC236}">
                  <a16:creationId xmlns="" xmlns:a16="http://schemas.microsoft.com/office/drawing/2014/main" id="{B022DB8C-DE66-F04D-A01D-B02781E3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Identify &amp; extract value-added of policy documents &amp; guidelines.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 smtClean="0">
                  <a:solidFill>
                    <a:srgbClr val="004862"/>
                  </a:solidFill>
                </a:rPr>
                <a:t>Develop  </a:t>
              </a:r>
              <a:r>
                <a:rPr lang="en-US" sz="1800" dirty="0">
                  <a:solidFill>
                    <a:srgbClr val="004862"/>
                  </a:solidFill>
                </a:rPr>
                <a:t>process </a:t>
              </a:r>
              <a:r>
                <a:rPr lang="en-US" sz="1800" dirty="0" smtClean="0">
                  <a:solidFill>
                    <a:srgbClr val="004862"/>
                  </a:solidFill>
                </a:rPr>
                <a:t>of </a:t>
              </a:r>
              <a:r>
                <a:rPr lang="en-US" sz="1800" dirty="0">
                  <a:solidFill>
                    <a:srgbClr val="004862"/>
                  </a:solidFill>
                </a:rPr>
                <a:t>“text-as-data” for construction of structured model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="" xmlns:a16="http://schemas.microsoft.com/office/drawing/2014/main" id="{15DBCAF2-B7AA-5A4A-BE08-BAB44FF86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B. Develop Data Extraction &amp; Linkage Methods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9AA647B-47C3-3C41-B612-BB81621A66E1}"/>
              </a:ext>
            </a:extLst>
          </p:cNvPr>
          <p:cNvGrpSpPr/>
          <p:nvPr/>
        </p:nvGrpSpPr>
        <p:grpSpPr>
          <a:xfrm>
            <a:off x="363399" y="4487900"/>
            <a:ext cx="8417202" cy="1248329"/>
            <a:chOff x="351972" y="1126697"/>
            <a:chExt cx="4528361" cy="1342103"/>
          </a:xfrm>
        </p:grpSpPr>
        <p:sp>
          <p:nvSpPr>
            <p:cNvPr id="20" name="Rectangle 11_2_1">
              <a:extLst>
                <a:ext uri="{FF2B5EF4-FFF2-40B4-BE49-F238E27FC236}">
                  <a16:creationId xmlns="" xmlns:a16="http://schemas.microsoft.com/office/drawing/2014/main" id="{3FF903FA-06F8-B640-9EE0-59A0FD5B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Verify internal consistency of data extraction &amp; linkages to support metrics.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Generate output of process from policy texts to text-as-data.</a:t>
              </a:r>
            </a:p>
          </p:txBody>
        </p:sp>
        <p:sp>
          <p:nvSpPr>
            <p:cNvPr id="21" name="Text Box 15">
              <a:extLst>
                <a:ext uri="{FF2B5EF4-FFF2-40B4-BE49-F238E27FC236}">
                  <a16:creationId xmlns="" xmlns:a16="http://schemas.microsoft.com/office/drawing/2014/main" id="{737A5CCF-DE99-0540-B72F-7945DD83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C. Implement “Text-to-Data” Strategy – Inputs for Year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961633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19BF55-4B16-7544-883D-3630FE7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9AFE503-D300-D444-95FF-8D01DC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for Cybersecurity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CB698-09B9-8447-8E53-60E12D5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02F23-DA9C-1E45-BDC1-443F714C7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961120" cy="542926"/>
          </a:xfrm>
        </p:spPr>
        <p:txBody>
          <a:bodyPr/>
          <a:lstStyle/>
          <a:p>
            <a:r>
              <a:rPr lang="en-US" sz="2200" dirty="0"/>
              <a:t>Year 1:  Policy-based data &amp; metrics for cybersecurity analytics.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86BB54-BB46-C548-BC1B-44658FA7474D}"/>
              </a:ext>
            </a:extLst>
          </p:cNvPr>
          <p:cNvGrpSpPr/>
          <p:nvPr/>
        </p:nvGrpSpPr>
        <p:grpSpPr>
          <a:xfrm>
            <a:off x="363399" y="2946772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17" name="Rectangle 11_2_1">
              <a:extLst>
                <a:ext uri="{FF2B5EF4-FFF2-40B4-BE49-F238E27FC236}">
                  <a16:creationId xmlns="" xmlns:a16="http://schemas.microsoft.com/office/drawing/2014/main" id="{B022DB8C-DE66-F04D-A01D-B02781E3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Identify &amp; extract value-added of policy documents &amp; guidelines.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 smtClean="0">
                  <a:solidFill>
                    <a:schemeClr val="bg1">
                      <a:lumMod val="75000"/>
                    </a:schemeClr>
                  </a:solidFill>
                </a:rPr>
                <a:t>Develop </a:t>
              </a: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process to “text-as-data” for construction of structured model.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="" xmlns:a16="http://schemas.microsoft.com/office/drawing/2014/main" id="{15DBCAF2-B7AA-5A4A-BE08-BAB44FF86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B. Develop Data Extraction &amp; Linkage Methods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9AA647B-47C3-3C41-B612-BB81621A66E1}"/>
              </a:ext>
            </a:extLst>
          </p:cNvPr>
          <p:cNvGrpSpPr/>
          <p:nvPr/>
        </p:nvGrpSpPr>
        <p:grpSpPr>
          <a:xfrm>
            <a:off x="363399" y="4487900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20" name="Rectangle 11_2_1">
              <a:extLst>
                <a:ext uri="{FF2B5EF4-FFF2-40B4-BE49-F238E27FC236}">
                  <a16:creationId xmlns="" xmlns:a16="http://schemas.microsoft.com/office/drawing/2014/main" id="{3FF903FA-06F8-B640-9EE0-59A0FD5B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Verify internal consistency of data extraction &amp; linkages to support metrics.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Generate output of process from policy texts to text-as-data.</a:t>
              </a:r>
            </a:p>
          </p:txBody>
        </p:sp>
        <p:sp>
          <p:nvSpPr>
            <p:cNvPr id="21" name="Text Box 15">
              <a:extLst>
                <a:ext uri="{FF2B5EF4-FFF2-40B4-BE49-F238E27FC236}">
                  <a16:creationId xmlns="" xmlns:a16="http://schemas.microsoft.com/office/drawing/2014/main" id="{737A5CCF-DE99-0540-B72F-7945DD83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C. Implement “Text-to-Data” Strategy – Inputs for Year 2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34ACE05-8F96-3F43-B822-DF7356AB918A}"/>
              </a:ext>
            </a:extLst>
          </p:cNvPr>
          <p:cNvGrpSpPr/>
          <p:nvPr/>
        </p:nvGrpSpPr>
        <p:grpSpPr>
          <a:xfrm>
            <a:off x="363399" y="1405644"/>
            <a:ext cx="8417202" cy="1248329"/>
            <a:chOff x="351972" y="1126697"/>
            <a:chExt cx="4528361" cy="1342103"/>
          </a:xfrm>
        </p:grpSpPr>
        <p:sp>
          <p:nvSpPr>
            <p:cNvPr id="24" name="Rectangle 11_2_1">
              <a:extLst>
                <a:ext uri="{FF2B5EF4-FFF2-40B4-BE49-F238E27FC236}">
                  <a16:creationId xmlns="" xmlns:a16="http://schemas.microsoft.com/office/drawing/2014/main" id="{A0AE9D92-BC4E-C946-9D40-D4EA5B150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Locate key policy texts for cybersecurity of CPS application case.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Identify critical content &amp; boundary conditions of cybersecurity policy-systems.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="" xmlns:a16="http://schemas.microsoft.com/office/drawing/2014/main" id="{B12DFA47-9CB0-0247-BC00-DE0905FF1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A. Identify Cybersecurity Policy Ecosystem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0695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57CB92E-3183-314A-B9BF-B09E82270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3B6E109-37B9-E54C-A632-D8AF62E7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Related Polices &amp; Issuances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6B41C5-2E06-E044-8F74-923382E5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="" xmlns:a16="http://schemas.microsoft.com/office/drawing/2014/main" id="{C8D15684-97EC-534A-9B58-F56E8E319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"/>
          <a:stretch/>
        </p:blipFill>
        <p:spPr bwMode="gray">
          <a:xfrm>
            <a:off x="0" y="705685"/>
            <a:ext cx="9144000" cy="6095377"/>
          </a:xfrm>
          <a:prstGeom prst="rect">
            <a:avLst/>
          </a:prstGeom>
          <a:ln>
            <a:noFill/>
          </a:ln>
        </p:spPr>
      </p:pic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8D6137C1-5237-7040-A164-CF536B9B99C4}"/>
              </a:ext>
            </a:extLst>
          </p:cNvPr>
          <p:cNvSpPr>
            <a:spLocks noChangeAspect="1"/>
          </p:cNvSpPr>
          <p:nvPr/>
        </p:nvSpPr>
        <p:spPr bwMode="auto">
          <a:xfrm>
            <a:off x="3529013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8" name="Right Arrow 7">
            <a:extLst>
              <a:ext uri="{FF2B5EF4-FFF2-40B4-BE49-F238E27FC236}">
                <a16:creationId xmlns="" xmlns:a16="http://schemas.microsoft.com/office/drawing/2014/main" id="{344F89F3-4BE1-244D-9824-FF95F3E6FDD2}"/>
              </a:ext>
            </a:extLst>
          </p:cNvPr>
          <p:cNvSpPr>
            <a:spLocks noChangeAspect="1"/>
          </p:cNvSpPr>
          <p:nvPr/>
        </p:nvSpPr>
        <p:spPr bwMode="auto">
          <a:xfrm>
            <a:off x="2702719" y="1609724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2CAEE669-A5FF-0844-9801-279517A88AA3}"/>
              </a:ext>
            </a:extLst>
          </p:cNvPr>
          <p:cNvSpPr>
            <a:spLocks noChangeAspect="1"/>
          </p:cNvSpPr>
          <p:nvPr/>
        </p:nvSpPr>
        <p:spPr bwMode="auto">
          <a:xfrm>
            <a:off x="5210175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0" name="Right Arrow 9">
            <a:extLst>
              <a:ext uri="{FF2B5EF4-FFF2-40B4-BE49-F238E27FC236}">
                <a16:creationId xmlns="" xmlns:a16="http://schemas.microsoft.com/office/drawing/2014/main" id="{775039BD-357C-6D4E-B417-C9ED953A4102}"/>
              </a:ext>
            </a:extLst>
          </p:cNvPr>
          <p:cNvSpPr>
            <a:spLocks noChangeAspect="1"/>
          </p:cNvSpPr>
          <p:nvPr/>
        </p:nvSpPr>
        <p:spPr bwMode="auto">
          <a:xfrm>
            <a:off x="182880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5CA87D5C-BB71-AB43-BBC9-E0DE4873D664}"/>
              </a:ext>
            </a:extLst>
          </p:cNvPr>
          <p:cNvSpPr>
            <a:spLocks noChangeAspect="1"/>
          </p:cNvSpPr>
          <p:nvPr/>
        </p:nvSpPr>
        <p:spPr bwMode="auto">
          <a:xfrm>
            <a:off x="1023461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6CB39E16-AF90-DA4F-B734-AFD4A2A4070A}"/>
              </a:ext>
            </a:extLst>
          </p:cNvPr>
          <p:cNvSpPr>
            <a:spLocks noChangeAspect="1"/>
          </p:cNvSpPr>
          <p:nvPr/>
        </p:nvSpPr>
        <p:spPr bwMode="auto">
          <a:xfrm>
            <a:off x="6891337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ACED9475-6D98-8846-8067-1BBB29908441}"/>
              </a:ext>
            </a:extLst>
          </p:cNvPr>
          <p:cNvSpPr>
            <a:spLocks noChangeAspect="1"/>
          </p:cNvSpPr>
          <p:nvPr/>
        </p:nvSpPr>
        <p:spPr bwMode="auto">
          <a:xfrm>
            <a:off x="6050756" y="1414462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4185AED8-9C1C-0942-86DC-9F3559A8819E}"/>
              </a:ext>
            </a:extLst>
          </p:cNvPr>
          <p:cNvSpPr>
            <a:spLocks noChangeAspect="1"/>
          </p:cNvSpPr>
          <p:nvPr/>
        </p:nvSpPr>
        <p:spPr bwMode="auto">
          <a:xfrm>
            <a:off x="3686297" y="3376298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90D38EE1-F3C9-6E4B-BFDC-8FF24FA469F7}"/>
              </a:ext>
            </a:extLst>
          </p:cNvPr>
          <p:cNvSpPr>
            <a:spLocks noChangeAspect="1"/>
          </p:cNvSpPr>
          <p:nvPr/>
        </p:nvSpPr>
        <p:spPr bwMode="auto">
          <a:xfrm>
            <a:off x="4572000" y="3185798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357D9AA-A0E6-0A40-B44F-519D51D8EAEF}"/>
              </a:ext>
            </a:extLst>
          </p:cNvPr>
          <p:cNvSpPr>
            <a:spLocks noChangeAspect="1"/>
          </p:cNvSpPr>
          <p:nvPr/>
        </p:nvSpPr>
        <p:spPr bwMode="auto">
          <a:xfrm>
            <a:off x="4572000" y="3376298"/>
            <a:ext cx="137160" cy="133980"/>
          </a:xfrm>
          <a:prstGeom prst="rightArrow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64679615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FC3A21D-2FB4-C442-96F3-FEB6C1D55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87F334AE-4EAC-4C2D-A638-92A76F09FCC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D5144E6-453B-B043-9A8A-8B5602C7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Cybersecurity Policy Ecosystem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A74A97-4C1C-DF46-A99E-7F7E1AD09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</a:t>
            </a:r>
            <a:r>
              <a:rPr lang="en-US" dirty="0" err="1"/>
              <a:t>Nazli</a:t>
            </a:r>
            <a:r>
              <a:rPr lang="en-US" dirty="0"/>
              <a:t> </a:t>
            </a:r>
            <a:r>
              <a:rPr lang="en-US" dirty="0" err="1"/>
              <a:t>Choucri</a:t>
            </a:r>
            <a:r>
              <a:rPr lang="en-US" dirty="0"/>
              <a:t> • July 9-10, 2019 • © MIT, 2019.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D701F5-4AE3-6A4C-BA4C-0BBEFD2533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7920" y="727075"/>
            <a:ext cx="2687638" cy="344488"/>
          </a:xfrm>
        </p:spPr>
        <p:txBody>
          <a:bodyPr/>
          <a:lstStyle/>
          <a:p>
            <a:r>
              <a:rPr lang="en-US" dirty="0"/>
              <a:t>Policies &amp; Guidelines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4E8ED2AD-D4F3-1C4E-8F8E-29CD27D74000}"/>
              </a:ext>
            </a:extLst>
          </p:cNvPr>
          <p:cNvSpPr txBox="1">
            <a:spLocks/>
          </p:cNvSpPr>
          <p:nvPr/>
        </p:nvSpPr>
        <p:spPr bwMode="gray">
          <a:xfrm>
            <a:off x="6067324" y="727075"/>
            <a:ext cx="2158315" cy="344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Mission Specific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375B5E7F-49AA-7F47-B224-AFE6BA304A58}"/>
              </a:ext>
            </a:extLst>
          </p:cNvPr>
          <p:cNvSpPr txBox="1">
            <a:spLocks/>
          </p:cNvSpPr>
          <p:nvPr/>
        </p:nvSpPr>
        <p:spPr bwMode="gray">
          <a:xfrm>
            <a:off x="4764288" y="727075"/>
            <a:ext cx="798876" cy="344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AA361EA-5A7D-034F-91A3-9A94EA868957}"/>
              </a:ext>
            </a:extLst>
          </p:cNvPr>
          <p:cNvSpPr/>
          <p:nvPr/>
        </p:nvSpPr>
        <p:spPr bwMode="auto">
          <a:xfrm>
            <a:off x="213457" y="2700102"/>
            <a:ext cx="4756564" cy="3584940"/>
          </a:xfrm>
          <a:prstGeom prst="rect">
            <a:avLst/>
          </a:prstGeom>
          <a:solidFill>
            <a:srgbClr val="FFFF00">
              <a:alpha val="2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7E376E-5C0F-854E-98F5-A4316F44EA43}"/>
              </a:ext>
            </a:extLst>
          </p:cNvPr>
          <p:cNvSpPr/>
          <p:nvPr/>
        </p:nvSpPr>
        <p:spPr>
          <a:xfrm>
            <a:off x="314488" y="5424355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00698E"/>
                </a:solidFill>
              </a:rPr>
              <a:t>⑨ CVSS*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B94D8D-9FB0-3245-8724-0C395CFC2E57}"/>
              </a:ext>
            </a:extLst>
          </p:cNvPr>
          <p:cNvSpPr/>
          <p:nvPr/>
        </p:nvSpPr>
        <p:spPr>
          <a:xfrm>
            <a:off x="314488" y="4596173"/>
            <a:ext cx="1371598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00698E"/>
                </a:solidFill>
              </a:rPr>
              <a:t>⑦ NIST NVD*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BE21DF-B286-C943-9D18-A3A2DE961BDA}"/>
              </a:ext>
            </a:extLst>
          </p:cNvPr>
          <p:cNvSpPr/>
          <p:nvPr/>
        </p:nvSpPr>
        <p:spPr>
          <a:xfrm>
            <a:off x="1941696" y="5010264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941100"/>
                </a:solidFill>
              </a:rPr>
              <a:t>④ NIST IR7628</a:t>
            </a:r>
            <a:r>
              <a:rPr lang="en-US" sz="1000" b="1" baseline="30000" dirty="0">
                <a:solidFill>
                  <a:srgbClr val="941100"/>
                </a:solidFill>
              </a:rPr>
              <a:t>#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B340A9B-6F43-0D4A-B93C-040723BFDF04}"/>
              </a:ext>
            </a:extLst>
          </p:cNvPr>
          <p:cNvSpPr/>
          <p:nvPr/>
        </p:nvSpPr>
        <p:spPr>
          <a:xfrm>
            <a:off x="1941695" y="3395095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00698E"/>
                </a:solidFill>
              </a:rPr>
              <a:t>① NIST CSF*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3E196B2-A06B-E742-91A6-7CE6E9BCFC39}"/>
              </a:ext>
            </a:extLst>
          </p:cNvPr>
          <p:cNvSpPr/>
          <p:nvPr/>
        </p:nvSpPr>
        <p:spPr>
          <a:xfrm>
            <a:off x="3509812" y="2987459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941100"/>
                </a:solidFill>
              </a:rPr>
              <a:t>⑥ NERC CIPs</a:t>
            </a:r>
            <a:r>
              <a:rPr lang="en-US" sz="1000" b="1" baseline="30000" dirty="0">
                <a:solidFill>
                  <a:srgbClr val="941100"/>
                </a:solidFill>
              </a:rPr>
              <a:t>#</a:t>
            </a:r>
            <a:endParaRPr lang="en-US" sz="1000" b="1" dirty="0">
              <a:solidFill>
                <a:srgbClr val="9411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2B9501-A7F4-BC4B-B7D5-0A9A42EBB3F9}"/>
              </a:ext>
            </a:extLst>
          </p:cNvPr>
          <p:cNvSpPr/>
          <p:nvPr/>
        </p:nvSpPr>
        <p:spPr>
          <a:xfrm>
            <a:off x="1273180" y="1555521"/>
            <a:ext cx="2286000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000" b="1" dirty="0">
                <a:solidFill>
                  <a:srgbClr val="00698E"/>
                </a:solidFill>
                <a:latin typeface="Helvetica" pitchFamily="2" charset="0"/>
              </a:rPr>
              <a:t>NIST Supply Chain Risk Mgmt.*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ED294C6-465E-6242-A923-F0229F03DF19}"/>
              </a:ext>
            </a:extLst>
          </p:cNvPr>
          <p:cNvSpPr/>
          <p:nvPr/>
        </p:nvSpPr>
        <p:spPr>
          <a:xfrm>
            <a:off x="1539887" y="1175000"/>
            <a:ext cx="2019293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100" b="1" dirty="0">
                <a:solidFill>
                  <a:srgbClr val="00698E"/>
                </a:solidFill>
              </a:rPr>
              <a:t>② NIST Risk Management*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BC0CC87-ACDB-5040-85BC-6A7CEAC2EB3B}"/>
              </a:ext>
            </a:extLst>
          </p:cNvPr>
          <p:cNvSpPr/>
          <p:nvPr/>
        </p:nvSpPr>
        <p:spPr>
          <a:xfrm>
            <a:off x="314488" y="2784614"/>
            <a:ext cx="174862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000" b="1" dirty="0">
                <a:solidFill>
                  <a:srgbClr val="00698E"/>
                </a:solidFill>
                <a:latin typeface="Helvetica" pitchFamily="2" charset="0"/>
              </a:rPr>
              <a:t>Presidential Executive Orders &amp; NDAA</a:t>
            </a:r>
            <a:endParaRPr lang="is-IS" sz="1000" b="1" dirty="0">
              <a:solidFill>
                <a:srgbClr val="00698E"/>
              </a:solidFill>
              <a:latin typeface="Helvetica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D473101-1D08-E948-A1DB-49C59E05AC23}"/>
              </a:ext>
            </a:extLst>
          </p:cNvPr>
          <p:cNvSpPr/>
          <p:nvPr/>
        </p:nvSpPr>
        <p:spPr>
          <a:xfrm>
            <a:off x="1941696" y="4182081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00698E"/>
                </a:solidFill>
              </a:rPr>
              <a:t>③ NIST  SP800:53*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559E3102-B669-AE4B-ADE0-B94D5709F536}"/>
              </a:ext>
            </a:extLst>
          </p:cNvPr>
          <p:cNvCxnSpPr>
            <a:cxnSpLocks/>
            <a:stCxn id="12" idx="0"/>
            <a:endCxn id="18" idx="2"/>
          </p:cNvCxnSpPr>
          <p:nvPr/>
        </p:nvCxnSpPr>
        <p:spPr>
          <a:xfrm flipV="1">
            <a:off x="2627496" y="4547841"/>
            <a:ext cx="0" cy="462423"/>
          </a:xfrm>
          <a:prstGeom prst="straightConnector1">
            <a:avLst/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="" xmlns:a16="http://schemas.microsoft.com/office/drawing/2014/main" id="{F02FD435-FB71-F345-96EA-D656FB6A4C78}"/>
              </a:ext>
            </a:extLst>
          </p:cNvPr>
          <p:cNvCxnSpPr>
            <a:cxnSpLocks/>
            <a:stCxn id="12" idx="2"/>
          </p:cNvCxnSpPr>
          <p:nvPr/>
        </p:nvCxnSpPr>
        <p:spPr>
          <a:xfrm rot="5400000">
            <a:off x="2396285" y="5607235"/>
            <a:ext cx="462422" cy="1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BEC17D4-E74C-9548-A35C-6F6BD52DBAD2}"/>
              </a:ext>
            </a:extLst>
          </p:cNvPr>
          <p:cNvCxnSpPr>
            <a:cxnSpLocks/>
          </p:cNvCxnSpPr>
          <p:nvPr/>
        </p:nvCxnSpPr>
        <p:spPr>
          <a:xfrm>
            <a:off x="2627495" y="3760855"/>
            <a:ext cx="1" cy="421226"/>
          </a:xfrm>
          <a:prstGeom prst="straightConnector1">
            <a:avLst/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4C70C73-D5CC-3246-A266-81228D927CE2}"/>
              </a:ext>
            </a:extLst>
          </p:cNvPr>
          <p:cNvSpPr/>
          <p:nvPr/>
        </p:nvSpPr>
        <p:spPr>
          <a:xfrm>
            <a:off x="815980" y="1928348"/>
            <a:ext cx="2743200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000" b="1" dirty="0">
                <a:solidFill>
                  <a:srgbClr val="00698E"/>
                </a:solidFill>
              </a:rPr>
              <a:t>US-CERT Cyber Resilience Review (CRR)*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DE82F91-7E7B-114B-BF92-8AF93462C00A}"/>
              </a:ext>
            </a:extLst>
          </p:cNvPr>
          <p:cNvSpPr/>
          <p:nvPr/>
        </p:nvSpPr>
        <p:spPr>
          <a:xfrm>
            <a:off x="358780" y="2301174"/>
            <a:ext cx="3200400" cy="2743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r"/>
            <a:r>
              <a:rPr lang="en-US" sz="1000" b="1" dirty="0">
                <a:solidFill>
                  <a:srgbClr val="00698E"/>
                </a:solidFill>
              </a:rPr>
              <a:t>ICS-CERT Cybersecurity Evaluation Tool (CSET)*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="" xmlns:a16="http://schemas.microsoft.com/office/drawing/2014/main" id="{4BD79314-417C-D54E-BE31-E84443B2C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54764" y="2787017"/>
            <a:ext cx="393192" cy="1188720"/>
          </a:xfrm>
          <a:prstGeom prst="bentConnector2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264FA71-E201-2A4C-A2AC-FB7555485564}"/>
              </a:ext>
            </a:extLst>
          </p:cNvPr>
          <p:cNvSpPr/>
          <p:nvPr/>
        </p:nvSpPr>
        <p:spPr>
          <a:xfrm>
            <a:off x="6067324" y="2532041"/>
            <a:ext cx="2002536" cy="41549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Compliance to </a:t>
            </a:r>
          </a:p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Federal Regulations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7C170F8-4393-B94F-B875-AF0FDEF368AE}"/>
              </a:ext>
            </a:extLst>
          </p:cNvPr>
          <p:cNvSpPr/>
          <p:nvPr/>
        </p:nvSpPr>
        <p:spPr>
          <a:xfrm>
            <a:off x="6067324" y="1290543"/>
            <a:ext cx="1999002" cy="41549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Enterprise Security &amp; Risk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8537FA-A63C-C147-BFD4-1DCD5C688566}"/>
              </a:ext>
            </a:extLst>
          </p:cNvPr>
          <p:cNvSpPr txBox="1"/>
          <p:nvPr/>
        </p:nvSpPr>
        <p:spPr bwMode="gray">
          <a:xfrm>
            <a:off x="6302380" y="1901963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492FC2-F6E2-0F48-ACE0-B61DF6BFFFB1}"/>
              </a:ext>
            </a:extLst>
          </p:cNvPr>
          <p:cNvSpPr txBox="1"/>
          <p:nvPr/>
        </p:nvSpPr>
        <p:spPr bwMode="gray">
          <a:xfrm rot="5400000">
            <a:off x="2536055" y="3879056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6A5486E-6567-4540-913C-E1E30A0BB43F}"/>
              </a:ext>
            </a:extLst>
          </p:cNvPr>
          <p:cNvSpPr txBox="1"/>
          <p:nvPr/>
        </p:nvSpPr>
        <p:spPr bwMode="gray">
          <a:xfrm>
            <a:off x="974087" y="3482100"/>
            <a:ext cx="732671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orders creation </a:t>
            </a:r>
          </a:p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&amp; use of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AAD439B-1327-D448-9DDE-AEC30E23344E}"/>
              </a:ext>
            </a:extLst>
          </p:cNvPr>
          <p:cNvSpPr txBox="1"/>
          <p:nvPr/>
        </p:nvSpPr>
        <p:spPr bwMode="gray">
          <a:xfrm rot="5400000">
            <a:off x="2536055" y="5509094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="" xmlns:a16="http://schemas.microsoft.com/office/drawing/2014/main" id="{7849EBF6-1867-8A41-B87C-4EA05C467648}"/>
              </a:ext>
            </a:extLst>
          </p:cNvPr>
          <p:cNvCxnSpPr>
            <a:cxnSpLocks/>
          </p:cNvCxnSpPr>
          <p:nvPr/>
        </p:nvCxnSpPr>
        <p:spPr>
          <a:xfrm flipV="1">
            <a:off x="3313296" y="2946819"/>
            <a:ext cx="4297680" cy="2350008"/>
          </a:xfrm>
          <a:prstGeom prst="bentConnector2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79DF3D4-3CA0-4D46-9BE3-7BD5B9BDEFCA}"/>
              </a:ext>
            </a:extLst>
          </p:cNvPr>
          <p:cNvSpPr txBox="1"/>
          <p:nvPr/>
        </p:nvSpPr>
        <p:spPr bwMode="gray">
          <a:xfrm>
            <a:off x="6164024" y="4468394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 a type of </a:t>
            </a:r>
          </a:p>
        </p:txBody>
      </p:sp>
      <p:cxnSp>
        <p:nvCxnSpPr>
          <p:cNvPr id="33" name="Elbow Connector 86">
            <a:extLst>
              <a:ext uri="{FF2B5EF4-FFF2-40B4-BE49-F238E27FC236}">
                <a16:creationId xmlns="" xmlns:a16="http://schemas.microsoft.com/office/drawing/2014/main" id="{AA27CA08-8F0B-264D-8D35-71146031403C}"/>
              </a:ext>
            </a:extLst>
          </p:cNvPr>
          <p:cNvCxnSpPr>
            <a:cxnSpLocks/>
          </p:cNvCxnSpPr>
          <p:nvPr/>
        </p:nvCxnSpPr>
        <p:spPr>
          <a:xfrm flipV="1">
            <a:off x="4881412" y="2947539"/>
            <a:ext cx="2187180" cy="222800"/>
          </a:xfrm>
          <a:prstGeom prst="bentConnector2">
            <a:avLst/>
          </a:prstGeom>
          <a:ln w="3175" cmpd="sng">
            <a:solidFill>
              <a:schemeClr val="tx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60C722F-F032-1D44-9AB7-5FA4002203DB}"/>
              </a:ext>
            </a:extLst>
          </p:cNvPr>
          <p:cNvSpPr txBox="1"/>
          <p:nvPr/>
        </p:nvSpPr>
        <p:spPr bwMode="gray">
          <a:xfrm>
            <a:off x="6164024" y="2987459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 a type of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6CA258-65F1-8045-905F-4A9DA6AB859A}"/>
              </a:ext>
            </a:extLst>
          </p:cNvPr>
          <p:cNvSpPr txBox="1"/>
          <p:nvPr/>
        </p:nvSpPr>
        <p:spPr bwMode="gray">
          <a:xfrm rot="5400000">
            <a:off x="2536055" y="4686389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CA57CE2-6051-4B45-9A14-497D4CC86D4A}"/>
              </a:ext>
            </a:extLst>
          </p:cNvPr>
          <p:cNvSpPr txBox="1"/>
          <p:nvPr/>
        </p:nvSpPr>
        <p:spPr bwMode="gray">
          <a:xfrm>
            <a:off x="6345922" y="5113947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supports</a:t>
            </a:r>
          </a:p>
        </p:txBody>
      </p:sp>
      <p:cxnSp>
        <p:nvCxnSpPr>
          <p:cNvPr id="37" name="Straight Arrow Connector 246">
            <a:extLst>
              <a:ext uri="{FF2B5EF4-FFF2-40B4-BE49-F238E27FC236}">
                <a16:creationId xmlns="" xmlns:a16="http://schemas.microsoft.com/office/drawing/2014/main" id="{3ABF6C0A-6906-5348-8C90-3836A0EAFFF7}"/>
              </a:ext>
            </a:extLst>
          </p:cNvPr>
          <p:cNvCxnSpPr>
            <a:cxnSpLocks/>
          </p:cNvCxnSpPr>
          <p:nvPr/>
        </p:nvCxnSpPr>
        <p:spPr>
          <a:xfrm flipV="1">
            <a:off x="3313296" y="3353219"/>
            <a:ext cx="886968" cy="1737360"/>
          </a:xfrm>
          <a:prstGeom prst="bentConnector2">
            <a:avLst/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="" xmlns:a16="http://schemas.microsoft.com/office/drawing/2014/main" id="{00275301-C094-0F43-A569-50645C874DF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53516" y="1967003"/>
            <a:ext cx="498237" cy="3931920"/>
          </a:xfrm>
          <a:prstGeom prst="bentConnector3">
            <a:avLst>
              <a:gd name="adj1" fmla="val 50000"/>
            </a:avLst>
          </a:prstGeom>
          <a:ln w="3175" cmpd="sng">
            <a:solidFill>
              <a:schemeClr val="tx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999C40-6ED8-FA42-8CFD-B0841C310516}"/>
              </a:ext>
            </a:extLst>
          </p:cNvPr>
          <p:cNvSpPr txBox="1"/>
          <p:nvPr/>
        </p:nvSpPr>
        <p:spPr bwMode="gray">
          <a:xfrm>
            <a:off x="6164024" y="3743359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 a type of 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="" xmlns:a16="http://schemas.microsoft.com/office/drawing/2014/main" id="{CB237E4A-CEA0-9E49-AAB4-9F2608AB105C}"/>
              </a:ext>
            </a:extLst>
          </p:cNvPr>
          <p:cNvCxnSpPr>
            <a:cxnSpLocks/>
          </p:cNvCxnSpPr>
          <p:nvPr/>
        </p:nvCxnSpPr>
        <p:spPr>
          <a:xfrm flipV="1">
            <a:off x="3313296" y="2522810"/>
            <a:ext cx="1902809" cy="2679192"/>
          </a:xfrm>
          <a:prstGeom prst="bentConnector2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01C938A-F003-664F-9CEC-3BAB6D60163D}"/>
              </a:ext>
            </a:extLst>
          </p:cNvPr>
          <p:cNvSpPr txBox="1"/>
          <p:nvPr/>
        </p:nvSpPr>
        <p:spPr bwMode="gray">
          <a:xfrm>
            <a:off x="3804015" y="2472115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F8EB6A-01FA-684B-A2A8-90B31312E001}"/>
              </a:ext>
            </a:extLst>
          </p:cNvPr>
          <p:cNvSpPr txBox="1"/>
          <p:nvPr/>
        </p:nvSpPr>
        <p:spPr bwMode="gray">
          <a:xfrm>
            <a:off x="4706526" y="1317698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6F1993D-06B0-C644-942E-193FF28A6081}"/>
              </a:ext>
            </a:extLst>
          </p:cNvPr>
          <p:cNvSpPr txBox="1"/>
          <p:nvPr/>
        </p:nvSpPr>
        <p:spPr bwMode="gray">
          <a:xfrm>
            <a:off x="3712549" y="2055641"/>
            <a:ext cx="45720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83B20B0F-7E11-4548-B9F9-7E06F443624B}"/>
              </a:ext>
            </a:extLst>
          </p:cNvPr>
          <p:cNvSpPr/>
          <p:nvPr/>
        </p:nvSpPr>
        <p:spPr>
          <a:xfrm>
            <a:off x="6067326" y="3272364"/>
            <a:ext cx="2002536" cy="4114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Compliance to </a:t>
            </a:r>
          </a:p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Technical Requirements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9459D52-381F-1B49-9E9C-25DF13CD6A13}"/>
              </a:ext>
            </a:extLst>
          </p:cNvPr>
          <p:cNvSpPr/>
          <p:nvPr/>
        </p:nvSpPr>
        <p:spPr>
          <a:xfrm>
            <a:off x="6067326" y="4061478"/>
            <a:ext cx="2002536" cy="4114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r>
              <a:rPr lang="en-US" sz="1050" b="1" dirty="0">
                <a:solidFill>
                  <a:srgbClr val="C00000"/>
                </a:solidFill>
                <a:latin typeface="Helvetica" pitchFamily="2" charset="0"/>
              </a:rPr>
              <a:t>Implementation of Capability Maturity Models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AA38D56-E611-B549-BF45-774382A08AAF}"/>
              </a:ext>
            </a:extLst>
          </p:cNvPr>
          <p:cNvSpPr txBox="1"/>
          <p:nvPr/>
        </p:nvSpPr>
        <p:spPr bwMode="gray">
          <a:xfrm>
            <a:off x="5163726" y="5470624"/>
            <a:ext cx="2011680" cy="26517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200" b="1" baseline="30000" dirty="0">
                <a:solidFill>
                  <a:srgbClr val="00698E"/>
                </a:solidFill>
              </a:rPr>
              <a:t> </a:t>
            </a:r>
            <a:r>
              <a:rPr lang="en-US" sz="1200" b="1" dirty="0">
                <a:solidFill>
                  <a:srgbClr val="00698E"/>
                </a:solidFill>
              </a:rPr>
              <a:t>* Sector-All </a:t>
            </a:r>
            <a:endParaRPr lang="en-US" sz="1200" i="1" dirty="0">
              <a:solidFill>
                <a:srgbClr val="00698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80DB79A-45A9-D647-A3D2-7386827553D4}"/>
              </a:ext>
            </a:extLst>
          </p:cNvPr>
          <p:cNvSpPr txBox="1"/>
          <p:nvPr/>
        </p:nvSpPr>
        <p:spPr bwMode="gray">
          <a:xfrm>
            <a:off x="5163726" y="5695474"/>
            <a:ext cx="2011680" cy="26517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sz="1200" b="1" baseline="30000" dirty="0">
                <a:solidFill>
                  <a:srgbClr val="941100"/>
                </a:solidFill>
              </a:rPr>
              <a:t>#</a:t>
            </a:r>
            <a:r>
              <a:rPr lang="en-US" sz="1200" b="1" dirty="0">
                <a:solidFill>
                  <a:srgbClr val="941100"/>
                </a:solidFill>
              </a:rPr>
              <a:t> Electricity Smart Grid Focus</a:t>
            </a:r>
            <a:endParaRPr lang="en-US" sz="1200" i="1" dirty="0">
              <a:solidFill>
                <a:srgbClr val="9411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4837D04-A3AA-7945-BAF5-D77BC9E58B97}"/>
              </a:ext>
            </a:extLst>
          </p:cNvPr>
          <p:cNvSpPr txBox="1"/>
          <p:nvPr/>
        </p:nvSpPr>
        <p:spPr bwMode="gray">
          <a:xfrm>
            <a:off x="1331591" y="3066659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directive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076669F-EA66-4B4E-88C7-F830ECFDCB71}"/>
              </a:ext>
            </a:extLst>
          </p:cNvPr>
          <p:cNvSpPr txBox="1"/>
          <p:nvPr/>
        </p:nvSpPr>
        <p:spPr bwMode="gray">
          <a:xfrm>
            <a:off x="4149892" y="3211224"/>
            <a:ext cx="731520" cy="143318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regulation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0EFFF73-B7C9-D14F-B7EE-A8E6E3D979BE}"/>
              </a:ext>
            </a:extLst>
          </p:cNvPr>
          <p:cNvSpPr txBox="1"/>
          <p:nvPr/>
        </p:nvSpPr>
        <p:spPr bwMode="gray">
          <a:xfrm>
            <a:off x="954566" y="4843060"/>
            <a:ext cx="731520" cy="118872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database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31BB70C-B39A-8E43-99B4-A856059D11BA}"/>
              </a:ext>
            </a:extLst>
          </p:cNvPr>
          <p:cNvSpPr txBox="1"/>
          <p:nvPr/>
        </p:nvSpPr>
        <p:spPr bwMode="gray">
          <a:xfrm>
            <a:off x="954568" y="5671242"/>
            <a:ext cx="731520" cy="118872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method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20312F9-A27B-D34D-BB43-D05CA506E34E}"/>
              </a:ext>
            </a:extLst>
          </p:cNvPr>
          <p:cNvSpPr txBox="1"/>
          <p:nvPr/>
        </p:nvSpPr>
        <p:spPr bwMode="gray">
          <a:xfrm>
            <a:off x="2581775" y="3642790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framework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AD7B83E-E245-164D-A05C-A8ABF50D9DF4}"/>
              </a:ext>
            </a:extLst>
          </p:cNvPr>
          <p:cNvSpPr txBox="1"/>
          <p:nvPr/>
        </p:nvSpPr>
        <p:spPr bwMode="gray">
          <a:xfrm>
            <a:off x="2581776" y="5257958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guidelines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B3CA914-7701-7D4D-8D44-A8A70BA7672D}"/>
              </a:ext>
            </a:extLst>
          </p:cNvPr>
          <p:cNvSpPr txBox="1"/>
          <p:nvPr/>
        </p:nvSpPr>
        <p:spPr bwMode="gray">
          <a:xfrm>
            <a:off x="2581776" y="4429776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security controls</a:t>
            </a:r>
          </a:p>
        </p:txBody>
      </p:sp>
      <p:cxnSp>
        <p:nvCxnSpPr>
          <p:cNvPr id="56" name="Elbow Connector 55">
            <a:extLst>
              <a:ext uri="{FF2B5EF4-FFF2-40B4-BE49-F238E27FC236}">
                <a16:creationId xmlns="" xmlns:a16="http://schemas.microsoft.com/office/drawing/2014/main" id="{3E71B9E5-DCBE-EA4C-B930-624660B4601A}"/>
              </a:ext>
            </a:extLst>
          </p:cNvPr>
          <p:cNvCxnSpPr>
            <a:cxnSpLocks/>
          </p:cNvCxnSpPr>
          <p:nvPr/>
        </p:nvCxnSpPr>
        <p:spPr>
          <a:xfrm>
            <a:off x="3559180" y="1312160"/>
            <a:ext cx="2508144" cy="186132"/>
          </a:xfrm>
          <a:prstGeom prst="bentConnector3">
            <a:avLst>
              <a:gd name="adj1" fmla="val 13543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="" xmlns:a16="http://schemas.microsoft.com/office/drawing/2014/main" id="{EFD1BB09-2AE4-324C-98CA-88F3D97B6F18}"/>
              </a:ext>
            </a:extLst>
          </p:cNvPr>
          <p:cNvCxnSpPr>
            <a:cxnSpLocks/>
          </p:cNvCxnSpPr>
          <p:nvPr/>
        </p:nvCxnSpPr>
        <p:spPr>
          <a:xfrm>
            <a:off x="3559180" y="2065508"/>
            <a:ext cx="658919" cy="172364"/>
          </a:xfrm>
          <a:prstGeom prst="bentConnector3">
            <a:avLst>
              <a:gd name="adj1" fmla="val 21843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="" xmlns:a16="http://schemas.microsoft.com/office/drawing/2014/main" id="{8CE24D7D-58B5-A249-AA88-648DB8A569C5}"/>
              </a:ext>
            </a:extLst>
          </p:cNvPr>
          <p:cNvCxnSpPr>
            <a:cxnSpLocks/>
          </p:cNvCxnSpPr>
          <p:nvPr/>
        </p:nvCxnSpPr>
        <p:spPr>
          <a:xfrm flipV="1">
            <a:off x="3559180" y="2237872"/>
            <a:ext cx="658919" cy="200462"/>
          </a:xfrm>
          <a:prstGeom prst="bentConnector3">
            <a:avLst>
              <a:gd name="adj1" fmla="val 21843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="" xmlns:a16="http://schemas.microsoft.com/office/drawing/2014/main" id="{DB6BE78B-E5D0-284F-8E9D-5A49B2EC72E4}"/>
              </a:ext>
            </a:extLst>
          </p:cNvPr>
          <p:cNvCxnSpPr>
            <a:cxnSpLocks/>
            <a:stCxn id="15" idx="3"/>
            <a:endCxn id="26" idx="1"/>
          </p:cNvCxnSpPr>
          <p:nvPr/>
        </p:nvCxnSpPr>
        <p:spPr>
          <a:xfrm flipV="1">
            <a:off x="3559180" y="1498292"/>
            <a:ext cx="2508144" cy="194389"/>
          </a:xfrm>
          <a:prstGeom prst="bentConnector3">
            <a:avLst>
              <a:gd name="adj1" fmla="val 13543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="" xmlns:a16="http://schemas.microsoft.com/office/drawing/2014/main" id="{A85341E5-67FA-8F46-A74B-3F84DC16648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56119" y="1781123"/>
            <a:ext cx="885349" cy="2342597"/>
          </a:xfrm>
          <a:prstGeom prst="bentConnector3">
            <a:avLst>
              <a:gd name="adj1" fmla="val 84427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3EC1D40-E75B-DE47-8766-CFC74007ED0E}"/>
              </a:ext>
            </a:extLst>
          </p:cNvPr>
          <p:cNvSpPr txBox="1"/>
          <p:nvPr/>
        </p:nvSpPr>
        <p:spPr bwMode="gray">
          <a:xfrm>
            <a:off x="5432505" y="2325386"/>
            <a:ext cx="731520" cy="143318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95000"/>
                  </a:schemeClr>
                </a:solidFill>
              </a:rPr>
              <a:t>goal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590921C2-7F2C-CD4B-B4EC-2D2D0DCDC58D}"/>
              </a:ext>
            </a:extLst>
          </p:cNvPr>
          <p:cNvSpPr/>
          <p:nvPr/>
        </p:nvSpPr>
        <p:spPr>
          <a:xfrm>
            <a:off x="3509812" y="4475073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941100"/>
                </a:solidFill>
              </a:rPr>
              <a:t>⑧ DoE/DHS C2M2</a:t>
            </a:r>
            <a:r>
              <a:rPr lang="en-US" sz="1000" b="1" baseline="30000" dirty="0">
                <a:solidFill>
                  <a:srgbClr val="941100"/>
                </a:solidFill>
              </a:rPr>
              <a:t>#</a:t>
            </a:r>
            <a:endParaRPr lang="en-US" sz="1000" b="1" dirty="0">
              <a:solidFill>
                <a:srgbClr val="9411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2487A5A-11A3-A041-977C-80BEAFD27AE2}"/>
              </a:ext>
            </a:extLst>
          </p:cNvPr>
          <p:cNvSpPr txBox="1"/>
          <p:nvPr/>
        </p:nvSpPr>
        <p:spPr bwMode="gray">
          <a:xfrm>
            <a:off x="4149892" y="4716089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method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="" xmlns:a16="http://schemas.microsoft.com/office/drawing/2014/main" id="{0A4FEB20-C92C-744A-83F4-2929D06846AD}"/>
              </a:ext>
            </a:extLst>
          </p:cNvPr>
          <p:cNvCxnSpPr>
            <a:cxnSpLocks/>
          </p:cNvCxnSpPr>
          <p:nvPr/>
        </p:nvCxnSpPr>
        <p:spPr>
          <a:xfrm flipV="1">
            <a:off x="4881412" y="4472958"/>
            <a:ext cx="2187182" cy="178316"/>
          </a:xfrm>
          <a:prstGeom prst="bentConnector2">
            <a:avLst/>
          </a:prstGeom>
          <a:ln w="3175" cmpd="sng">
            <a:solidFill>
              <a:schemeClr val="tx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4E7B15A-B0EB-5641-8A95-44BBE902115B}"/>
              </a:ext>
            </a:extLst>
          </p:cNvPr>
          <p:cNvSpPr txBox="1"/>
          <p:nvPr/>
        </p:nvSpPr>
        <p:spPr bwMode="gray">
          <a:xfrm rot="5400000">
            <a:off x="3681909" y="3672865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cxnSp>
        <p:nvCxnSpPr>
          <p:cNvPr id="66" name="Straight Arrow Connector 173">
            <a:extLst>
              <a:ext uri="{FF2B5EF4-FFF2-40B4-BE49-F238E27FC236}">
                <a16:creationId xmlns="" xmlns:a16="http://schemas.microsoft.com/office/drawing/2014/main" id="{BEC3679F-5488-8E4E-8331-2203A064C46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98412" y="3796309"/>
            <a:ext cx="886968" cy="457200"/>
          </a:xfrm>
          <a:prstGeom prst="bentConnector2">
            <a:avLst/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151C2D3-A91A-E642-BC12-FFE51FBC1B0B}"/>
              </a:ext>
            </a:extLst>
          </p:cNvPr>
          <p:cNvSpPr txBox="1"/>
          <p:nvPr/>
        </p:nvSpPr>
        <p:spPr bwMode="gray">
          <a:xfrm rot="5400000">
            <a:off x="4109085" y="3672865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8C22B0B-227D-9040-A6EA-E5EBB9A0C7E5}"/>
              </a:ext>
            </a:extLst>
          </p:cNvPr>
          <p:cNvSpPr txBox="1"/>
          <p:nvPr/>
        </p:nvSpPr>
        <p:spPr bwMode="gray">
          <a:xfrm rot="16200000">
            <a:off x="8207429" y="3065855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E771FCB-4A0C-1341-9599-22FB5A5249F4}"/>
              </a:ext>
            </a:extLst>
          </p:cNvPr>
          <p:cNvSpPr txBox="1"/>
          <p:nvPr/>
        </p:nvSpPr>
        <p:spPr bwMode="gray">
          <a:xfrm rot="5400000">
            <a:off x="5139361" y="3480451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63E30CD6-F7F4-6C47-9A09-51E2FB9330BA}"/>
              </a:ext>
            </a:extLst>
          </p:cNvPr>
          <p:cNvCxnSpPr>
            <a:cxnSpLocks/>
          </p:cNvCxnSpPr>
          <p:nvPr/>
        </p:nvCxnSpPr>
        <p:spPr>
          <a:xfrm>
            <a:off x="1000287" y="4961932"/>
            <a:ext cx="1" cy="462422"/>
          </a:xfrm>
          <a:prstGeom prst="straightConnector1">
            <a:avLst/>
          </a:prstGeom>
          <a:ln w="3175" cmpd="sng">
            <a:solidFill>
              <a:schemeClr val="tx2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="" xmlns:a16="http://schemas.microsoft.com/office/drawing/2014/main" id="{DF3B563F-D316-714D-AD72-9C6997EFD349}"/>
              </a:ext>
            </a:extLst>
          </p:cNvPr>
          <p:cNvCxnSpPr>
            <a:cxnSpLocks/>
          </p:cNvCxnSpPr>
          <p:nvPr/>
        </p:nvCxnSpPr>
        <p:spPr>
          <a:xfrm flipV="1">
            <a:off x="1686088" y="5376023"/>
            <a:ext cx="640080" cy="231211"/>
          </a:xfrm>
          <a:prstGeom prst="bentConnector2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="" xmlns:a16="http://schemas.microsoft.com/office/drawing/2014/main" id="{A6B3D28F-0CA3-694E-932B-7255782E6C6B}"/>
              </a:ext>
            </a:extLst>
          </p:cNvPr>
          <p:cNvCxnSpPr>
            <a:cxnSpLocks/>
          </p:cNvCxnSpPr>
          <p:nvPr/>
        </p:nvCxnSpPr>
        <p:spPr>
          <a:xfrm>
            <a:off x="1686086" y="4838821"/>
            <a:ext cx="640080" cy="171442"/>
          </a:xfrm>
          <a:prstGeom prst="bentConnector2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ACB08B6-6D46-C840-A94C-B31D512B5739}"/>
              </a:ext>
            </a:extLst>
          </p:cNvPr>
          <p:cNvSpPr txBox="1"/>
          <p:nvPr/>
        </p:nvSpPr>
        <p:spPr bwMode="gray">
          <a:xfrm>
            <a:off x="1754668" y="5424354"/>
            <a:ext cx="50292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supports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A8CA1E5-1092-7A43-82E3-F4544ACCB62B}"/>
              </a:ext>
            </a:extLst>
          </p:cNvPr>
          <p:cNvSpPr txBox="1"/>
          <p:nvPr/>
        </p:nvSpPr>
        <p:spPr bwMode="gray">
          <a:xfrm>
            <a:off x="1685239" y="4647577"/>
            <a:ext cx="73152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provides input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9ABAEBB-680F-EF43-88C9-3644F70255BD}"/>
              </a:ext>
            </a:extLst>
          </p:cNvPr>
          <p:cNvSpPr txBox="1"/>
          <p:nvPr/>
        </p:nvSpPr>
        <p:spPr bwMode="gray">
          <a:xfrm rot="5400000">
            <a:off x="908847" y="5101703"/>
            <a:ext cx="365760" cy="18288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CE410E5-AE06-894B-BE42-2A1E0777D34F}"/>
              </a:ext>
            </a:extLst>
          </p:cNvPr>
          <p:cNvSpPr/>
          <p:nvPr/>
        </p:nvSpPr>
        <p:spPr>
          <a:xfrm>
            <a:off x="1941695" y="5838446"/>
            <a:ext cx="137160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941100"/>
                </a:solidFill>
              </a:rPr>
              <a:t>⑤ NIST SP1108</a:t>
            </a:r>
            <a:r>
              <a:rPr lang="en-US" sz="1000" b="1" baseline="30000" dirty="0">
                <a:solidFill>
                  <a:srgbClr val="941100"/>
                </a:solidFill>
              </a:rPr>
              <a:t>#</a:t>
            </a:r>
            <a:endParaRPr lang="en-US" sz="1000" b="1" dirty="0">
              <a:solidFill>
                <a:srgbClr val="9411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E054CBFC-7093-4B4E-AA12-E7E0F09E7D1E}"/>
              </a:ext>
            </a:extLst>
          </p:cNvPr>
          <p:cNvSpPr txBox="1"/>
          <p:nvPr/>
        </p:nvSpPr>
        <p:spPr bwMode="gray">
          <a:xfrm>
            <a:off x="2581775" y="6086140"/>
            <a:ext cx="731520" cy="118065"/>
          </a:xfrm>
          <a:prstGeom prst="rect">
            <a:avLst/>
          </a:prstGeom>
        </p:spPr>
        <p:txBody>
          <a:bodyPr vert="horz" wrap="none" lIns="45720" tIns="45720" rIns="45720" bIns="45720" rtlCol="0" anchor="ctr">
            <a:noAutofit/>
          </a:bodyPr>
          <a:lstStyle/>
          <a:p>
            <a:pPr algn="r"/>
            <a:r>
              <a:rPr lang="en-US" sz="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SG model</a:t>
            </a:r>
          </a:p>
        </p:txBody>
      </p:sp>
      <p:sp>
        <p:nvSpPr>
          <p:cNvPr id="78" name="Cube 77">
            <a:extLst>
              <a:ext uri="{FF2B5EF4-FFF2-40B4-BE49-F238E27FC236}">
                <a16:creationId xmlns="" xmlns:a16="http://schemas.microsoft.com/office/drawing/2014/main" id="{E958D2D9-6EF3-1E4C-98EC-D030C6968083}"/>
              </a:ext>
            </a:extLst>
          </p:cNvPr>
          <p:cNvSpPr/>
          <p:nvPr/>
        </p:nvSpPr>
        <p:spPr bwMode="auto">
          <a:xfrm>
            <a:off x="4252179" y="1635451"/>
            <a:ext cx="1624682" cy="874295"/>
          </a:xfrm>
          <a:prstGeom prst="cube">
            <a:avLst>
              <a:gd name="adj" fmla="val 21601"/>
            </a:avLst>
          </a:prstGeom>
          <a:solidFill>
            <a:schemeClr val="bg1"/>
          </a:solidFill>
          <a:ln w="1905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pitchFamily="2" charset="0"/>
              </a:rPr>
              <a:t>Toward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pitchFamily="2" charset="0"/>
              </a:rPr>
              <a:t>Smart Grid 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Helvetica" pitchFamily="2" charset="0"/>
              </a:rPr>
              <a:t>Cybersecurity</a:t>
            </a:r>
          </a:p>
        </p:txBody>
      </p:sp>
      <p:cxnSp>
        <p:nvCxnSpPr>
          <p:cNvPr id="79" name="Elbow Connector 101">
            <a:extLst>
              <a:ext uri="{FF2B5EF4-FFF2-40B4-BE49-F238E27FC236}">
                <a16:creationId xmlns="" xmlns:a16="http://schemas.microsoft.com/office/drawing/2014/main" id="{5E05C918-986F-1A4F-949A-2BF53441E3F8}"/>
              </a:ext>
            </a:extLst>
          </p:cNvPr>
          <p:cNvCxnSpPr>
            <a:cxnSpLocks/>
          </p:cNvCxnSpPr>
          <p:nvPr/>
        </p:nvCxnSpPr>
        <p:spPr>
          <a:xfrm>
            <a:off x="8066326" y="3469399"/>
            <a:ext cx="228600" cy="2004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101">
            <a:extLst>
              <a:ext uri="{FF2B5EF4-FFF2-40B4-BE49-F238E27FC236}">
                <a16:creationId xmlns="" xmlns:a16="http://schemas.microsoft.com/office/drawing/2014/main" id="{45EB373A-1759-E446-A66A-AEFB9FCF37EF}"/>
              </a:ext>
            </a:extLst>
          </p:cNvPr>
          <p:cNvCxnSpPr>
            <a:cxnSpLocks/>
          </p:cNvCxnSpPr>
          <p:nvPr/>
        </p:nvCxnSpPr>
        <p:spPr>
          <a:xfrm>
            <a:off x="8066326" y="2733094"/>
            <a:ext cx="228600" cy="2004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="" xmlns:a16="http://schemas.microsoft.com/office/drawing/2014/main" id="{F0F38C83-0CDF-F24F-8C79-E57EC5656D33}"/>
              </a:ext>
            </a:extLst>
          </p:cNvPr>
          <p:cNvCxnSpPr>
            <a:cxnSpLocks/>
          </p:cNvCxnSpPr>
          <p:nvPr/>
        </p:nvCxnSpPr>
        <p:spPr>
          <a:xfrm flipH="1" flipV="1">
            <a:off x="5729234" y="2089312"/>
            <a:ext cx="2331720" cy="2194560"/>
          </a:xfrm>
          <a:prstGeom prst="bentConnector3">
            <a:avLst>
              <a:gd name="adj1" fmla="val -9990"/>
            </a:avLst>
          </a:prstGeom>
          <a:ln w="3175" cmpd="sng">
            <a:solidFill>
              <a:schemeClr val="tx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101">
            <a:extLst>
              <a:ext uri="{FF2B5EF4-FFF2-40B4-BE49-F238E27FC236}">
                <a16:creationId xmlns="" xmlns:a16="http://schemas.microsoft.com/office/drawing/2014/main" id="{660D413E-09F0-DA49-98EF-D330FDDAEAFB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066825" y="1706041"/>
            <a:ext cx="0" cy="378802"/>
          </a:xfrm>
          <a:prstGeom prst="straightConnector1">
            <a:avLst/>
          </a:prstGeom>
          <a:ln w="3175" cmpd="sng">
            <a:solidFill>
              <a:schemeClr val="tx2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C7F0776-0DE9-284A-9CDC-889BF6CF919E}"/>
              </a:ext>
            </a:extLst>
          </p:cNvPr>
          <p:cNvSpPr txBox="1"/>
          <p:nvPr/>
        </p:nvSpPr>
        <p:spPr bwMode="gray">
          <a:xfrm>
            <a:off x="5163726" y="5920324"/>
            <a:ext cx="2975370" cy="3619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z="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Note</a:t>
            </a: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Refer to slide “</a:t>
            </a:r>
            <a:r>
              <a:rPr lang="en-US" sz="800" dirty="0"/>
              <a:t>Basic Policy Documents for “Text-to-Data”” for identification of document indicated by circled number.</a:t>
            </a:r>
          </a:p>
        </p:txBody>
      </p:sp>
    </p:spTree>
    <p:extLst>
      <p:ext uri="{BB962C8B-B14F-4D97-AF65-F5344CB8AC3E}">
        <p14:creationId xmlns:p14="http://schemas.microsoft.com/office/powerpoint/2010/main" val="3125967125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6166528-AC7C-4C40-A424-7881D5740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F073CB0-73EF-2A44-B4CF-E0CA0E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Text-to-Data for each Research Phase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B14411-F371-074E-9406-346F149A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DC6498-01AB-5F4F-B3A9-A6BB3C0810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Use of text-to-data for platform of cybersecurity analytics.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C4D5B9-E348-104E-AA20-8D4572E50755}"/>
              </a:ext>
            </a:extLst>
          </p:cNvPr>
          <p:cNvSpPr txBox="1"/>
          <p:nvPr/>
        </p:nvSpPr>
        <p:spPr bwMode="gray">
          <a:xfrm>
            <a:off x="118014" y="3150767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00698E"/>
                </a:solidFill>
              </a:rPr>
              <a:t>② </a:t>
            </a:r>
            <a:r>
              <a:rPr lang="en-US" sz="1200" b="1" dirty="0">
                <a:solidFill>
                  <a:srgbClr val="00698E"/>
                </a:solidFill>
              </a:rPr>
              <a:t>NIST SP 800-37 Rev. 1</a:t>
            </a:r>
            <a:r>
              <a:rPr lang="en-US" sz="1200" b="1" baseline="30000" dirty="0">
                <a:solidFill>
                  <a:srgbClr val="00698E"/>
                </a:solidFill>
              </a:rPr>
              <a:t>*</a:t>
            </a:r>
            <a:endParaRPr lang="en-US" sz="1200" b="1" dirty="0">
              <a:solidFill>
                <a:srgbClr val="00698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607383C-7B35-7E4B-BC3E-62719C85A631}"/>
              </a:ext>
            </a:extLst>
          </p:cNvPr>
          <p:cNvSpPr txBox="1"/>
          <p:nvPr/>
        </p:nvSpPr>
        <p:spPr bwMode="gray">
          <a:xfrm>
            <a:off x="118014" y="2844823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00698E"/>
                </a:solidFill>
              </a:rPr>
              <a:t>① </a:t>
            </a:r>
            <a:r>
              <a:rPr lang="en-US" sz="1200" b="1" dirty="0">
                <a:solidFill>
                  <a:srgbClr val="00698E"/>
                </a:solidFill>
              </a:rPr>
              <a:t>NIST CSF</a:t>
            </a:r>
            <a:r>
              <a:rPr lang="en-US" sz="1200" b="1" baseline="30000" dirty="0">
                <a:solidFill>
                  <a:srgbClr val="00698E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86D38C-6397-2B41-9C43-D944F6F4E757}"/>
              </a:ext>
            </a:extLst>
          </p:cNvPr>
          <p:cNvSpPr txBox="1"/>
          <p:nvPr/>
        </p:nvSpPr>
        <p:spPr bwMode="gray">
          <a:xfrm>
            <a:off x="118014" y="3456711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00698E"/>
                </a:solidFill>
              </a:rPr>
              <a:t>③ </a:t>
            </a:r>
            <a:r>
              <a:rPr lang="en-US" sz="1200" b="1" dirty="0">
                <a:solidFill>
                  <a:srgbClr val="00698E"/>
                </a:solidFill>
              </a:rPr>
              <a:t>NIST SP 800-53 Rev. 4</a:t>
            </a:r>
            <a:r>
              <a:rPr lang="en-US" sz="1200" b="1" baseline="30000" dirty="0">
                <a:solidFill>
                  <a:srgbClr val="00698E"/>
                </a:solidFill>
              </a:rPr>
              <a:t>*</a:t>
            </a:r>
            <a:endParaRPr lang="en-US" sz="1200" b="1" dirty="0">
              <a:solidFill>
                <a:srgbClr val="00698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16D2E0-80F9-F747-B6BF-5C412FF31211}"/>
              </a:ext>
            </a:extLst>
          </p:cNvPr>
          <p:cNvSpPr txBox="1"/>
          <p:nvPr/>
        </p:nvSpPr>
        <p:spPr bwMode="gray">
          <a:xfrm>
            <a:off x="118014" y="3762655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941100"/>
                </a:solidFill>
              </a:rPr>
              <a:t>④ </a:t>
            </a:r>
            <a:r>
              <a:rPr lang="en-US" sz="1200" b="1" dirty="0">
                <a:solidFill>
                  <a:srgbClr val="941100"/>
                </a:solidFill>
              </a:rPr>
              <a:t>NISTIR 7628r1</a:t>
            </a:r>
            <a:r>
              <a:rPr lang="en-US" sz="1200" b="1" baseline="30000" dirty="0">
                <a:solidFill>
                  <a:srgbClr val="941100"/>
                </a:solidFill>
              </a:rPr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E2B214-E94D-EE4B-9ED4-677A7B128CFD}"/>
              </a:ext>
            </a:extLst>
          </p:cNvPr>
          <p:cNvSpPr txBox="1"/>
          <p:nvPr/>
        </p:nvSpPr>
        <p:spPr bwMode="gray">
          <a:xfrm>
            <a:off x="118014" y="4374543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941100"/>
                </a:solidFill>
              </a:rPr>
              <a:t>⑥ </a:t>
            </a:r>
            <a:r>
              <a:rPr lang="en-US" sz="1200" b="1" dirty="0">
                <a:solidFill>
                  <a:srgbClr val="941100"/>
                </a:solidFill>
              </a:rPr>
              <a:t>NERC CIPs</a:t>
            </a:r>
            <a:r>
              <a:rPr lang="en-US" sz="1200" b="1" baseline="30000" dirty="0">
                <a:solidFill>
                  <a:srgbClr val="941100"/>
                </a:solidFill>
              </a:rPr>
              <a:t>#</a:t>
            </a:r>
            <a:endParaRPr lang="en-US" sz="1200" b="1" dirty="0">
              <a:solidFill>
                <a:srgbClr val="9411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FF3630-2D96-D24B-8EE8-F643647532AF}"/>
              </a:ext>
            </a:extLst>
          </p:cNvPr>
          <p:cNvSpPr txBox="1"/>
          <p:nvPr/>
        </p:nvSpPr>
        <p:spPr bwMode="gray">
          <a:xfrm>
            <a:off x="118014" y="4068599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941100"/>
                </a:solidFill>
              </a:rPr>
              <a:t>⑤ </a:t>
            </a:r>
            <a:r>
              <a:rPr lang="en-US" sz="1200" b="1" dirty="0">
                <a:solidFill>
                  <a:srgbClr val="941100"/>
                </a:solidFill>
              </a:rPr>
              <a:t>NIST SP 1108 Rev. 3</a:t>
            </a:r>
            <a:r>
              <a:rPr lang="en-US" sz="1200" b="1" baseline="30000" dirty="0">
                <a:solidFill>
                  <a:srgbClr val="941100"/>
                </a:solidFill>
              </a:rPr>
              <a:t> #</a:t>
            </a:r>
            <a:endParaRPr lang="en-US" sz="1200" b="1" dirty="0">
              <a:solidFill>
                <a:srgbClr val="9411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95DF6B-1213-7140-AC93-AD9F9CF5C95A}"/>
              </a:ext>
            </a:extLst>
          </p:cNvPr>
          <p:cNvSpPr txBox="1"/>
          <p:nvPr/>
        </p:nvSpPr>
        <p:spPr bwMode="gray">
          <a:xfrm>
            <a:off x="118014" y="4986431"/>
            <a:ext cx="2194560" cy="274320"/>
          </a:xfrm>
          <a:prstGeom prst="rect">
            <a:avLst/>
          </a:prstGeom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921F17"/>
                </a:solidFill>
              </a:rPr>
              <a:t>⑧ </a:t>
            </a:r>
            <a:r>
              <a:rPr lang="en-US" sz="1200" b="1" dirty="0">
                <a:solidFill>
                  <a:srgbClr val="921F17"/>
                </a:solidFill>
              </a:rPr>
              <a:t>DoE/DHS C2M2 Model</a:t>
            </a:r>
            <a:r>
              <a:rPr lang="en-US" sz="1200" b="1" baseline="30000" dirty="0">
                <a:solidFill>
                  <a:srgbClr val="921F17"/>
                </a:solidFill>
              </a:rPr>
              <a:t>#</a:t>
            </a:r>
            <a:endParaRPr lang="en-US" sz="1200" b="1" dirty="0">
              <a:solidFill>
                <a:srgbClr val="921F1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A298C4D-4D1D-2246-BCD3-788BBE157C4B}"/>
              </a:ext>
            </a:extLst>
          </p:cNvPr>
          <p:cNvSpPr txBox="1"/>
          <p:nvPr/>
        </p:nvSpPr>
        <p:spPr bwMode="gray">
          <a:xfrm>
            <a:off x="118014" y="4680487"/>
            <a:ext cx="219456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00698E"/>
                </a:solidFill>
              </a:rPr>
              <a:t>⑦ </a:t>
            </a:r>
            <a:r>
              <a:rPr lang="en-US" sz="1200" b="1" dirty="0">
                <a:solidFill>
                  <a:srgbClr val="00698E"/>
                </a:solidFill>
              </a:rPr>
              <a:t>NIST NVD</a:t>
            </a:r>
            <a:r>
              <a:rPr lang="en-US" sz="1200" b="1" baseline="30000" dirty="0">
                <a:solidFill>
                  <a:srgbClr val="00698E"/>
                </a:solidFill>
              </a:rPr>
              <a:t>*</a:t>
            </a:r>
            <a:endParaRPr lang="en-US" sz="1200" b="1" dirty="0">
              <a:solidFill>
                <a:srgbClr val="00698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FF8585-3701-DC4D-86EA-94FB2A687947}"/>
              </a:ext>
            </a:extLst>
          </p:cNvPr>
          <p:cNvSpPr txBox="1"/>
          <p:nvPr/>
        </p:nvSpPr>
        <p:spPr bwMode="gray">
          <a:xfrm>
            <a:off x="118014" y="5292375"/>
            <a:ext cx="2194560" cy="274320"/>
          </a:xfrm>
          <a:prstGeom prst="rect">
            <a:avLst/>
          </a:prstGeom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dirty="0">
                <a:solidFill>
                  <a:srgbClr val="00698E"/>
                </a:solidFill>
              </a:rPr>
              <a:t>⑨ </a:t>
            </a:r>
            <a:r>
              <a:rPr lang="en-US" sz="1200" b="1" dirty="0">
                <a:solidFill>
                  <a:srgbClr val="00698E"/>
                </a:solidFill>
              </a:rPr>
              <a:t>NIST CVSS</a:t>
            </a:r>
            <a:r>
              <a:rPr lang="en-US" sz="1200" b="1" baseline="30000" dirty="0">
                <a:solidFill>
                  <a:srgbClr val="00698E"/>
                </a:solidFill>
              </a:rPr>
              <a:t>*</a:t>
            </a:r>
            <a:endParaRPr lang="en-US" sz="1200" b="1" dirty="0">
              <a:solidFill>
                <a:srgbClr val="00698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214DD8-24F1-3D40-A9DD-DD3FE7E98C3C}"/>
              </a:ext>
            </a:extLst>
          </p:cNvPr>
          <p:cNvSpPr txBox="1"/>
          <p:nvPr/>
        </p:nvSpPr>
        <p:spPr bwMode="gray">
          <a:xfrm>
            <a:off x="118014" y="1958615"/>
            <a:ext cx="2194560" cy="274320"/>
          </a:xfrm>
          <a:prstGeom prst="rect">
            <a:avLst/>
          </a:prstGeom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b="1" dirty="0">
                <a:solidFill>
                  <a:srgbClr val="00698E"/>
                </a:solidFill>
              </a:rPr>
              <a:t>2017-2019 Executive Orders </a:t>
            </a:r>
            <a:endParaRPr lang="en-US" sz="1200" b="1" baseline="30000" dirty="0">
              <a:solidFill>
                <a:srgbClr val="00698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F468C6-CCC3-A146-851A-988E384E174B}"/>
              </a:ext>
            </a:extLst>
          </p:cNvPr>
          <p:cNvSpPr txBox="1"/>
          <p:nvPr/>
        </p:nvSpPr>
        <p:spPr bwMode="gray">
          <a:xfrm>
            <a:off x="118014" y="2248747"/>
            <a:ext cx="2194560" cy="274320"/>
          </a:xfrm>
          <a:prstGeom prst="rect">
            <a:avLst/>
          </a:prstGeom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b="1" dirty="0">
                <a:solidFill>
                  <a:srgbClr val="00698E"/>
                </a:solidFill>
              </a:rPr>
              <a:t>2017-2019 NDAA</a:t>
            </a:r>
            <a:endParaRPr lang="en-US" sz="1200" b="1" baseline="30000" dirty="0">
              <a:solidFill>
                <a:srgbClr val="00698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2FC21E-71C3-514D-873D-7DD7E90F7BF0}"/>
              </a:ext>
            </a:extLst>
          </p:cNvPr>
          <p:cNvSpPr txBox="1"/>
          <p:nvPr/>
        </p:nvSpPr>
        <p:spPr bwMode="gray">
          <a:xfrm>
            <a:off x="118014" y="2538879"/>
            <a:ext cx="2286000" cy="274320"/>
          </a:xfrm>
          <a:prstGeom prst="rect">
            <a:avLst/>
          </a:prstGeom>
          <a:ln>
            <a:noFill/>
          </a:ln>
        </p:spPr>
        <p:txBody>
          <a:bodyPr vert="horz" wrap="square" lIns="91440" tIns="0" rIns="0" bIns="0" rtlCol="0" anchor="ctr">
            <a:noAutofit/>
          </a:bodyPr>
          <a:lstStyle/>
          <a:p>
            <a:r>
              <a:rPr lang="en-US" sz="1200" b="1" dirty="0">
                <a:solidFill>
                  <a:srgbClr val="00698E"/>
                </a:solidFill>
              </a:rPr>
              <a:t>2018-2019 Security Strategies</a:t>
            </a:r>
            <a:endParaRPr lang="en-US" sz="1200" b="1" baseline="30000" dirty="0">
              <a:solidFill>
                <a:srgbClr val="00698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5A39F13-BAD5-5942-A899-6F6BAC16518F}"/>
              </a:ext>
            </a:extLst>
          </p:cNvPr>
          <p:cNvCxnSpPr/>
          <p:nvPr/>
        </p:nvCxnSpPr>
        <p:spPr>
          <a:xfrm>
            <a:off x="2243125" y="1175665"/>
            <a:ext cx="0" cy="43891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6E1D34A-57EE-F749-A0E1-0D5E07AA552B}"/>
              </a:ext>
            </a:extLst>
          </p:cNvPr>
          <p:cNvCxnSpPr/>
          <p:nvPr/>
        </p:nvCxnSpPr>
        <p:spPr>
          <a:xfrm>
            <a:off x="3591254" y="1175665"/>
            <a:ext cx="0" cy="43891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7ABEC20-27C7-7F44-9508-8BC4D684CBD0}"/>
              </a:ext>
            </a:extLst>
          </p:cNvPr>
          <p:cNvCxnSpPr/>
          <p:nvPr/>
        </p:nvCxnSpPr>
        <p:spPr>
          <a:xfrm>
            <a:off x="4939383" y="1175665"/>
            <a:ext cx="0" cy="258699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531F8B-CBED-BE4E-806E-4AAF8B5A808D}"/>
              </a:ext>
            </a:extLst>
          </p:cNvPr>
          <p:cNvCxnSpPr/>
          <p:nvPr/>
        </p:nvCxnSpPr>
        <p:spPr>
          <a:xfrm>
            <a:off x="6287512" y="1175665"/>
            <a:ext cx="0" cy="43891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E9D9AAA-01E8-A446-83A4-0C07E8CE5D9F}"/>
              </a:ext>
            </a:extLst>
          </p:cNvPr>
          <p:cNvCxnSpPr/>
          <p:nvPr/>
        </p:nvCxnSpPr>
        <p:spPr>
          <a:xfrm>
            <a:off x="7635641" y="1175665"/>
            <a:ext cx="0" cy="43891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358BC1E-0EC7-6B48-B02A-9ABAF89B8C9B}"/>
              </a:ext>
            </a:extLst>
          </p:cNvPr>
          <p:cNvCxnSpPr/>
          <p:nvPr/>
        </p:nvCxnSpPr>
        <p:spPr>
          <a:xfrm>
            <a:off x="8983768" y="1175665"/>
            <a:ext cx="0" cy="420624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56FAF02-9D6D-924F-9442-FA3461B7D411}"/>
              </a:ext>
            </a:extLst>
          </p:cNvPr>
          <p:cNvCxnSpPr>
            <a:cxnSpLocks/>
          </p:cNvCxnSpPr>
          <p:nvPr/>
        </p:nvCxnSpPr>
        <p:spPr>
          <a:xfrm flipH="1">
            <a:off x="168814" y="2829011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EC9FDC3-948F-3645-BC64-02734DD1484E}"/>
              </a:ext>
            </a:extLst>
          </p:cNvPr>
          <p:cNvCxnSpPr>
            <a:cxnSpLocks/>
          </p:cNvCxnSpPr>
          <p:nvPr/>
        </p:nvCxnSpPr>
        <p:spPr>
          <a:xfrm flipH="1">
            <a:off x="168814" y="3134955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8124CEE-85B1-CD4F-BE79-0853CD1B864B}"/>
              </a:ext>
            </a:extLst>
          </p:cNvPr>
          <p:cNvCxnSpPr>
            <a:cxnSpLocks/>
          </p:cNvCxnSpPr>
          <p:nvPr/>
        </p:nvCxnSpPr>
        <p:spPr>
          <a:xfrm flipH="1">
            <a:off x="168814" y="3440899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91D0B96D-9983-C746-8A7A-0AED0BB33A66}"/>
              </a:ext>
            </a:extLst>
          </p:cNvPr>
          <p:cNvCxnSpPr>
            <a:cxnSpLocks/>
          </p:cNvCxnSpPr>
          <p:nvPr/>
        </p:nvCxnSpPr>
        <p:spPr>
          <a:xfrm flipH="1">
            <a:off x="168814" y="3746843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32AF5F02-F96B-5A45-B116-DBC9714F43A7}"/>
              </a:ext>
            </a:extLst>
          </p:cNvPr>
          <p:cNvCxnSpPr>
            <a:cxnSpLocks/>
          </p:cNvCxnSpPr>
          <p:nvPr/>
        </p:nvCxnSpPr>
        <p:spPr>
          <a:xfrm flipH="1">
            <a:off x="168814" y="4052787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5B76B8B9-30DC-D54E-8995-3C40EEB18556}"/>
              </a:ext>
            </a:extLst>
          </p:cNvPr>
          <p:cNvCxnSpPr>
            <a:cxnSpLocks/>
          </p:cNvCxnSpPr>
          <p:nvPr/>
        </p:nvCxnSpPr>
        <p:spPr>
          <a:xfrm flipH="1">
            <a:off x="168814" y="4358731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C13BE3D-95DD-AA4A-888A-54434F2C5653}"/>
              </a:ext>
            </a:extLst>
          </p:cNvPr>
          <p:cNvCxnSpPr>
            <a:cxnSpLocks/>
          </p:cNvCxnSpPr>
          <p:nvPr/>
        </p:nvCxnSpPr>
        <p:spPr>
          <a:xfrm flipH="1">
            <a:off x="168814" y="4664675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24E1AD1-C46C-A34C-A825-65DEF87E9892}"/>
              </a:ext>
            </a:extLst>
          </p:cNvPr>
          <p:cNvCxnSpPr>
            <a:cxnSpLocks/>
          </p:cNvCxnSpPr>
          <p:nvPr/>
        </p:nvCxnSpPr>
        <p:spPr>
          <a:xfrm flipH="1">
            <a:off x="168814" y="4970619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158E6C9-F59C-7E45-8C31-4E9F7A57AF50}"/>
              </a:ext>
            </a:extLst>
          </p:cNvPr>
          <p:cNvCxnSpPr>
            <a:cxnSpLocks/>
          </p:cNvCxnSpPr>
          <p:nvPr/>
        </p:nvCxnSpPr>
        <p:spPr>
          <a:xfrm flipH="1">
            <a:off x="168814" y="5276563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5CFA921-15B0-FD44-B508-27B13522261C}"/>
              </a:ext>
            </a:extLst>
          </p:cNvPr>
          <p:cNvCxnSpPr>
            <a:cxnSpLocks/>
          </p:cNvCxnSpPr>
          <p:nvPr/>
        </p:nvCxnSpPr>
        <p:spPr>
          <a:xfrm flipH="1">
            <a:off x="214544" y="5582509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9750C76-E633-AD40-98BF-339865AA1EFD}"/>
              </a:ext>
            </a:extLst>
          </p:cNvPr>
          <p:cNvCxnSpPr>
            <a:cxnSpLocks/>
          </p:cNvCxnSpPr>
          <p:nvPr/>
        </p:nvCxnSpPr>
        <p:spPr>
          <a:xfrm flipH="1">
            <a:off x="168814" y="1942803"/>
            <a:ext cx="8796528" cy="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0AF3798-5F08-5242-A695-6D8A0A9D3958}"/>
              </a:ext>
            </a:extLst>
          </p:cNvPr>
          <p:cNvSpPr/>
          <p:nvPr/>
        </p:nvSpPr>
        <p:spPr>
          <a:xfrm>
            <a:off x="2261552" y="2749777"/>
            <a:ext cx="1308935" cy="38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Cybersecurity Framework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EC1BAE5-0DCE-7345-88E8-10F6AE6DA958}"/>
              </a:ext>
            </a:extLst>
          </p:cNvPr>
          <p:cNvSpPr/>
          <p:nvPr/>
        </p:nvSpPr>
        <p:spPr>
          <a:xfrm>
            <a:off x="3623791" y="3998459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Smart Grid        Reference Model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3E90695-445A-F148-AADC-A5C81E4DFC98}"/>
              </a:ext>
            </a:extLst>
          </p:cNvPr>
          <p:cNvSpPr/>
          <p:nvPr/>
        </p:nvSpPr>
        <p:spPr>
          <a:xfrm>
            <a:off x="3613897" y="3705552"/>
            <a:ext cx="26517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Logical Interface, Vulnerabilities Types, &amp; Impacts on Security Objectives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B7281B86-A7AA-364C-A5AF-04DD75723113}"/>
              </a:ext>
            </a:extLst>
          </p:cNvPr>
          <p:cNvSpPr/>
          <p:nvPr/>
        </p:nvSpPr>
        <p:spPr>
          <a:xfrm>
            <a:off x="6321497" y="4626961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Vulnerability Identification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994ECC-643B-E149-A971-404419ACEC3A}"/>
              </a:ext>
            </a:extLst>
          </p:cNvPr>
          <p:cNvSpPr/>
          <p:nvPr/>
        </p:nvSpPr>
        <p:spPr>
          <a:xfrm>
            <a:off x="6321497" y="5242762"/>
            <a:ext cx="1280160" cy="384721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Impact &amp; Vulnerability</a:t>
            </a:r>
          </a:p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Quantification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1C2F29F-AAA6-F64C-B3C2-991022F5C8CD}"/>
              </a:ext>
            </a:extLst>
          </p:cNvPr>
          <p:cNvSpPr/>
          <p:nvPr/>
        </p:nvSpPr>
        <p:spPr>
          <a:xfrm>
            <a:off x="6321496" y="3395357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Security &amp;</a:t>
            </a:r>
          </a:p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Privacy Controls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631D302-F41E-844B-9831-C2B73B28E248}"/>
              </a:ext>
            </a:extLst>
          </p:cNvPr>
          <p:cNvSpPr/>
          <p:nvPr/>
        </p:nvSpPr>
        <p:spPr>
          <a:xfrm>
            <a:off x="6321496" y="2779555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Framework Functions Applicability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99EC972-E1C7-8E40-810A-4EF65F987359}"/>
              </a:ext>
            </a:extLst>
          </p:cNvPr>
          <p:cNvSpPr/>
          <p:nvPr/>
        </p:nvSpPr>
        <p:spPr>
          <a:xfrm>
            <a:off x="6321496" y="3696908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Security Requirements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7CB8670-97FF-7A45-9A4C-36F88AFFCA72}"/>
              </a:ext>
            </a:extLst>
          </p:cNvPr>
          <p:cNvSpPr/>
          <p:nvPr/>
        </p:nvSpPr>
        <p:spPr>
          <a:xfrm>
            <a:off x="7664416" y="3093804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Enterprise Risk Management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04D4D07-069F-2D47-8C17-7A46C273433F}"/>
              </a:ext>
            </a:extLst>
          </p:cNvPr>
          <p:cNvSpPr/>
          <p:nvPr/>
        </p:nvSpPr>
        <p:spPr>
          <a:xfrm>
            <a:off x="7669624" y="2779555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Enterprise Cybersecurity Profile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CFBE989-A00A-A540-B22D-97E3734877B7}"/>
              </a:ext>
            </a:extLst>
          </p:cNvPr>
          <p:cNvSpPr/>
          <p:nvPr/>
        </p:nvSpPr>
        <p:spPr>
          <a:xfrm>
            <a:off x="7669624" y="4928512"/>
            <a:ext cx="1280160" cy="384721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Smart Grid Cyber Capability Maturity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F1902C7-2C73-2F40-88E0-5959144184F5}"/>
              </a:ext>
            </a:extLst>
          </p:cNvPr>
          <p:cNvSpPr/>
          <p:nvPr/>
        </p:nvSpPr>
        <p:spPr>
          <a:xfrm>
            <a:off x="2277109" y="2140214"/>
            <a:ext cx="1280160" cy="67710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Identify National Security Requirements &amp; Mandates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AF9AA6C2-5CD2-1041-B199-6BDEC15408BF}"/>
              </a:ext>
            </a:extLst>
          </p:cNvPr>
          <p:cNvSpPr/>
          <p:nvPr/>
        </p:nvSpPr>
        <p:spPr>
          <a:xfrm>
            <a:off x="7678208" y="2052791"/>
            <a:ext cx="1280160" cy="67710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Revisit National Security Requirements &amp; Mandates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9122AB9A-B377-FA47-89B9-D2FCCC878BCA}"/>
              </a:ext>
            </a:extLst>
          </p:cNvPr>
          <p:cNvSpPr/>
          <p:nvPr/>
        </p:nvSpPr>
        <p:spPr>
          <a:xfrm>
            <a:off x="3625238" y="4325410"/>
            <a:ext cx="1280160" cy="384721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Federal Compliance Requirements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CE8B890-E00B-CB4D-A18E-DFEA5765705D}"/>
              </a:ext>
            </a:extLst>
          </p:cNvPr>
          <p:cNvSpPr/>
          <p:nvPr/>
        </p:nvSpPr>
        <p:spPr>
          <a:xfrm>
            <a:off x="3628833" y="2827252"/>
            <a:ext cx="1280160" cy="238527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lang="en-US" sz="9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Framework Functions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79D40D44-7608-854B-8A2B-8BCC44629B6B}"/>
              </a:ext>
            </a:extLst>
          </p:cNvPr>
          <p:cNvGrpSpPr>
            <a:grpSpLocks noChangeAspect="1"/>
          </p:cNvGrpSpPr>
          <p:nvPr/>
        </p:nvGrpSpPr>
        <p:grpSpPr>
          <a:xfrm>
            <a:off x="2282286" y="1257841"/>
            <a:ext cx="1280160" cy="615979"/>
            <a:chOff x="245595" y="3713809"/>
            <a:chExt cx="1656450" cy="797040"/>
          </a:xfrm>
        </p:grpSpPr>
        <p:sp>
          <p:nvSpPr>
            <p:cNvPr id="52" name="Freeform 51">
              <a:extLst>
                <a:ext uri="{FF2B5EF4-FFF2-40B4-BE49-F238E27FC236}">
                  <a16:creationId xmlns="" xmlns:a16="http://schemas.microsoft.com/office/drawing/2014/main" id="{95E7675D-F300-5D4C-8BDF-FD40DB629ACA}"/>
                </a:ext>
              </a:extLst>
            </p:cNvPr>
            <p:cNvSpPr/>
            <p:nvPr/>
          </p:nvSpPr>
          <p:spPr bwMode="gray">
            <a:xfrm>
              <a:off x="245595" y="3713809"/>
              <a:ext cx="1656450" cy="797040"/>
            </a:xfrm>
            <a:custGeom>
              <a:avLst/>
              <a:gdLst/>
              <a:ahLst/>
              <a:cxnLst/>
              <a:rect l="0" t="0" r="0" b="0"/>
              <a:pathLst>
                <a:path w="1613086" h="1080001">
                  <a:moveTo>
                    <a:pt x="0" y="0"/>
                  </a:moveTo>
                  <a:lnTo>
                    <a:pt x="1301316" y="0"/>
                  </a:lnTo>
                  <a:lnTo>
                    <a:pt x="1613085" y="540000"/>
                  </a:lnTo>
                  <a:lnTo>
                    <a:pt x="1301316" y="10800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6462" tIns="66462" rIns="66462" bIns="66462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40000"/>
                </a:spcBef>
              </a:pPr>
              <a:endParaRPr lang="en-US" sz="1200">
                <a:solidFill>
                  <a:srgbClr val="404040"/>
                </a:solidFill>
                <a:latin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D63B5F6D-7A61-534F-ADDF-7B450F7B263D}"/>
                </a:ext>
              </a:extLst>
            </p:cNvPr>
            <p:cNvSpPr txBox="1"/>
            <p:nvPr/>
          </p:nvSpPr>
          <p:spPr bwMode="gray">
            <a:xfrm>
              <a:off x="245595" y="3713809"/>
              <a:ext cx="1656450" cy="797039"/>
            </a:xfrm>
            <a:prstGeom prst="rect">
              <a:avLst/>
            </a:prstGeom>
            <a:noFill/>
          </p:spPr>
          <p:txBody>
            <a:bodyPr vert="horz" wrap="square" lIns="0" tIns="66462" rIns="66462" bIns="66462" rtlCol="0" anchor="t" anchorCtr="0">
              <a:noAutofit/>
            </a:bodyPr>
            <a:lstStyle/>
            <a:p>
              <a:pPr marL="228600">
                <a:spcBef>
                  <a:spcPct val="40000"/>
                </a:spcBef>
              </a:pP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Build Text-to- Data Foundations for Cybersecurity Analytics</a:t>
              </a:r>
            </a:p>
          </p:txBody>
        </p:sp>
        <p:sp>
          <p:nvSpPr>
            <p:cNvPr id="54" name="BC-NumberBox_1">
              <a:extLst>
                <a:ext uri="{FF2B5EF4-FFF2-40B4-BE49-F238E27FC236}">
                  <a16:creationId xmlns="" xmlns:a16="http://schemas.microsoft.com/office/drawing/2014/main" id="{4C11679B-6570-4E4D-B4B5-DF1C000643A2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gray">
            <a:xfrm>
              <a:off x="245601" y="3799114"/>
              <a:ext cx="230431" cy="212705"/>
            </a:xfrm>
            <a:prstGeom prst="rect">
              <a:avLst/>
            </a:prstGeom>
            <a:solidFill>
              <a:srgbClr val="262626"/>
            </a:solidFill>
            <a:ln w="19050" cap="flat" cmpd="sng" algn="ctr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"/>
                </a:rPr>
                <a:t>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26F78859-6A7B-E345-AD83-665C0E56A8EE}"/>
              </a:ext>
            </a:extLst>
          </p:cNvPr>
          <p:cNvGrpSpPr>
            <a:grpSpLocks noChangeAspect="1"/>
          </p:cNvGrpSpPr>
          <p:nvPr/>
        </p:nvGrpSpPr>
        <p:grpSpPr>
          <a:xfrm>
            <a:off x="3626687" y="1257841"/>
            <a:ext cx="1280160" cy="615979"/>
            <a:chOff x="245595" y="3713809"/>
            <a:chExt cx="1656450" cy="797040"/>
          </a:xfrm>
        </p:grpSpPr>
        <p:sp>
          <p:nvSpPr>
            <p:cNvPr id="56" name="Freeform 55">
              <a:extLst>
                <a:ext uri="{FF2B5EF4-FFF2-40B4-BE49-F238E27FC236}">
                  <a16:creationId xmlns="" xmlns:a16="http://schemas.microsoft.com/office/drawing/2014/main" id="{5BD47CEA-1B52-4442-8082-994F78C84C32}"/>
                </a:ext>
              </a:extLst>
            </p:cNvPr>
            <p:cNvSpPr/>
            <p:nvPr/>
          </p:nvSpPr>
          <p:spPr bwMode="gray">
            <a:xfrm>
              <a:off x="245595" y="3713809"/>
              <a:ext cx="1656450" cy="797040"/>
            </a:xfrm>
            <a:custGeom>
              <a:avLst/>
              <a:gdLst/>
              <a:ahLst/>
              <a:cxnLst/>
              <a:rect l="0" t="0" r="0" b="0"/>
              <a:pathLst>
                <a:path w="1613086" h="1080001">
                  <a:moveTo>
                    <a:pt x="0" y="0"/>
                  </a:moveTo>
                  <a:lnTo>
                    <a:pt x="1301316" y="0"/>
                  </a:lnTo>
                  <a:lnTo>
                    <a:pt x="1613085" y="540000"/>
                  </a:lnTo>
                  <a:lnTo>
                    <a:pt x="1301316" y="10800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6462" tIns="66462" rIns="66462" bIns="66462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40000"/>
                </a:spcBef>
              </a:pPr>
              <a:endParaRPr lang="en-US" sz="1200">
                <a:solidFill>
                  <a:srgbClr val="404040"/>
                </a:solidFill>
                <a:latin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1FB0CBA7-8A1A-EA4C-8460-0BEE77421580}"/>
                </a:ext>
              </a:extLst>
            </p:cNvPr>
            <p:cNvSpPr txBox="1"/>
            <p:nvPr/>
          </p:nvSpPr>
          <p:spPr bwMode="gray">
            <a:xfrm>
              <a:off x="245595" y="3713809"/>
              <a:ext cx="1656450" cy="797039"/>
            </a:xfrm>
            <a:prstGeom prst="rect">
              <a:avLst/>
            </a:prstGeom>
            <a:noFill/>
          </p:spPr>
          <p:txBody>
            <a:bodyPr vert="horz" wrap="square" lIns="0" tIns="66462" rIns="66462" bIns="66462" rtlCol="0" anchor="t" anchorCtr="0">
              <a:noAutofit/>
            </a:bodyPr>
            <a:lstStyle/>
            <a:p>
              <a:pPr marL="228600">
                <a:spcBef>
                  <a:spcPct val="40000"/>
                </a:spcBef>
              </a:pP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Construct CPS Structured Model of Operations &amp; information</a:t>
              </a:r>
            </a:p>
          </p:txBody>
        </p:sp>
        <p:sp>
          <p:nvSpPr>
            <p:cNvPr id="58" name="BC-NumberBox_1">
              <a:extLst>
                <a:ext uri="{FF2B5EF4-FFF2-40B4-BE49-F238E27FC236}">
                  <a16:creationId xmlns="" xmlns:a16="http://schemas.microsoft.com/office/drawing/2014/main" id="{A8902F55-AC7C-8B4B-9028-461CC13C3AF9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245601" y="3799114"/>
              <a:ext cx="230431" cy="212705"/>
            </a:xfrm>
            <a:prstGeom prst="rect">
              <a:avLst/>
            </a:prstGeom>
            <a:solidFill>
              <a:srgbClr val="262626"/>
            </a:solidFill>
            <a:ln w="19050" cap="flat" cmpd="sng" algn="ctr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"/>
                </a:rPr>
                <a:t>B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7120EF0B-EC12-3C4C-A09E-CC1EAE2257F1}"/>
              </a:ext>
            </a:extLst>
          </p:cNvPr>
          <p:cNvGrpSpPr>
            <a:grpSpLocks noChangeAspect="1"/>
          </p:cNvGrpSpPr>
          <p:nvPr/>
        </p:nvGrpSpPr>
        <p:grpSpPr>
          <a:xfrm>
            <a:off x="4973368" y="1257841"/>
            <a:ext cx="1280160" cy="615979"/>
            <a:chOff x="245595" y="3713809"/>
            <a:chExt cx="1656450" cy="797040"/>
          </a:xfrm>
        </p:grpSpPr>
        <p:sp>
          <p:nvSpPr>
            <p:cNvPr id="60" name="Freeform 59">
              <a:extLst>
                <a:ext uri="{FF2B5EF4-FFF2-40B4-BE49-F238E27FC236}">
                  <a16:creationId xmlns="" xmlns:a16="http://schemas.microsoft.com/office/drawing/2014/main" id="{74E25885-74BA-AA4F-BF53-1CFCCE36C59A}"/>
                </a:ext>
              </a:extLst>
            </p:cNvPr>
            <p:cNvSpPr/>
            <p:nvPr/>
          </p:nvSpPr>
          <p:spPr bwMode="gray">
            <a:xfrm>
              <a:off x="245595" y="3713809"/>
              <a:ext cx="1656450" cy="797040"/>
            </a:xfrm>
            <a:custGeom>
              <a:avLst/>
              <a:gdLst/>
              <a:ahLst/>
              <a:cxnLst/>
              <a:rect l="0" t="0" r="0" b="0"/>
              <a:pathLst>
                <a:path w="1613086" h="1080001">
                  <a:moveTo>
                    <a:pt x="0" y="0"/>
                  </a:moveTo>
                  <a:lnTo>
                    <a:pt x="1301316" y="0"/>
                  </a:lnTo>
                  <a:lnTo>
                    <a:pt x="1613085" y="540000"/>
                  </a:lnTo>
                  <a:lnTo>
                    <a:pt x="1301316" y="10800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6462" tIns="66462" rIns="66462" bIns="66462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40000"/>
                </a:spcBef>
              </a:pPr>
              <a:endParaRPr lang="en-US" sz="1200">
                <a:solidFill>
                  <a:srgbClr val="404040"/>
                </a:solidFill>
                <a:latin typeface="Arial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E678E2F0-0EC7-914A-8B5E-EE63F8D22EB4}"/>
                </a:ext>
              </a:extLst>
            </p:cNvPr>
            <p:cNvSpPr txBox="1"/>
            <p:nvPr/>
          </p:nvSpPr>
          <p:spPr bwMode="gray">
            <a:xfrm>
              <a:off x="245595" y="3713809"/>
              <a:ext cx="1656450" cy="797039"/>
            </a:xfrm>
            <a:prstGeom prst="rect">
              <a:avLst/>
            </a:prstGeom>
            <a:noFill/>
          </p:spPr>
          <p:txBody>
            <a:bodyPr vert="horz" wrap="square" lIns="0" tIns="66462" rIns="66462" bIns="66462" rtlCol="0" anchor="t" anchorCtr="0">
              <a:noAutofit/>
            </a:bodyPr>
            <a:lstStyle/>
            <a:p>
              <a:pPr marL="228600">
                <a:spcBef>
                  <a:spcPct val="40000"/>
                </a:spcBef>
              </a:pP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Create Network Views of overall CPS Architecture</a:t>
              </a:r>
            </a:p>
          </p:txBody>
        </p:sp>
        <p:sp>
          <p:nvSpPr>
            <p:cNvPr id="62" name="BC-NumberBox_1">
              <a:extLst>
                <a:ext uri="{FF2B5EF4-FFF2-40B4-BE49-F238E27FC236}">
                  <a16:creationId xmlns="" xmlns:a16="http://schemas.microsoft.com/office/drawing/2014/main" id="{F5BEA999-C5A7-F643-8009-42F2BD34C6E5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245601" y="3799114"/>
              <a:ext cx="230431" cy="212705"/>
            </a:xfrm>
            <a:prstGeom prst="rect">
              <a:avLst/>
            </a:prstGeom>
            <a:solidFill>
              <a:srgbClr val="262626"/>
            </a:solidFill>
            <a:ln w="19050" cap="flat" cmpd="sng" algn="ctr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"/>
                </a:rPr>
                <a:t>C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C44C4BBB-2D34-E64D-9BFD-F41DA99C698F}"/>
              </a:ext>
            </a:extLst>
          </p:cNvPr>
          <p:cNvGrpSpPr>
            <a:grpSpLocks noChangeAspect="1"/>
          </p:cNvGrpSpPr>
          <p:nvPr/>
        </p:nvGrpSpPr>
        <p:grpSpPr>
          <a:xfrm>
            <a:off x="6318715" y="1257841"/>
            <a:ext cx="1280160" cy="615979"/>
            <a:chOff x="245595" y="3713809"/>
            <a:chExt cx="1656450" cy="797040"/>
          </a:xfrm>
        </p:grpSpPr>
        <p:sp>
          <p:nvSpPr>
            <p:cNvPr id="64" name="Freeform 63">
              <a:extLst>
                <a:ext uri="{FF2B5EF4-FFF2-40B4-BE49-F238E27FC236}">
                  <a16:creationId xmlns="" xmlns:a16="http://schemas.microsoft.com/office/drawing/2014/main" id="{73FEB85D-7004-5345-88FC-4F8913FB5EC0}"/>
                </a:ext>
              </a:extLst>
            </p:cNvPr>
            <p:cNvSpPr/>
            <p:nvPr/>
          </p:nvSpPr>
          <p:spPr bwMode="gray">
            <a:xfrm>
              <a:off x="245595" y="3713809"/>
              <a:ext cx="1656450" cy="797040"/>
            </a:xfrm>
            <a:custGeom>
              <a:avLst/>
              <a:gdLst/>
              <a:ahLst/>
              <a:cxnLst/>
              <a:rect l="0" t="0" r="0" b="0"/>
              <a:pathLst>
                <a:path w="1613086" h="1080001">
                  <a:moveTo>
                    <a:pt x="0" y="0"/>
                  </a:moveTo>
                  <a:lnTo>
                    <a:pt x="1301316" y="0"/>
                  </a:lnTo>
                  <a:lnTo>
                    <a:pt x="1613085" y="540000"/>
                  </a:lnTo>
                  <a:lnTo>
                    <a:pt x="1301316" y="108000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6462" tIns="66462" rIns="66462" bIns="66462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40000"/>
                </a:spcBef>
              </a:pPr>
              <a:endParaRPr lang="en-US" sz="1200">
                <a:solidFill>
                  <a:srgbClr val="404040"/>
                </a:solidFill>
                <a:latin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78B5E59D-0A0F-674D-8F0A-E138C50ADF30}"/>
                </a:ext>
              </a:extLst>
            </p:cNvPr>
            <p:cNvSpPr txBox="1"/>
            <p:nvPr/>
          </p:nvSpPr>
          <p:spPr bwMode="gray">
            <a:xfrm>
              <a:off x="245595" y="3713809"/>
              <a:ext cx="1656450" cy="797039"/>
            </a:xfrm>
            <a:prstGeom prst="rect">
              <a:avLst/>
            </a:prstGeom>
            <a:noFill/>
          </p:spPr>
          <p:txBody>
            <a:bodyPr vert="horz" wrap="square" lIns="0" tIns="66462" rIns="66462" bIns="66462" rtlCol="0" anchor="t" anchorCtr="0">
              <a:noAutofit/>
            </a:bodyPr>
            <a:lstStyle/>
            <a:p>
              <a:pPr marL="228600">
                <a:spcBef>
                  <a:spcPct val="40000"/>
                </a:spcBef>
              </a:pP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Apply Interactive Drill-Down Tools for Exploratory &amp; Base  Analysis </a:t>
              </a:r>
            </a:p>
          </p:txBody>
        </p:sp>
        <p:sp>
          <p:nvSpPr>
            <p:cNvPr id="66" name="BC-NumberBox_1">
              <a:extLst>
                <a:ext uri="{FF2B5EF4-FFF2-40B4-BE49-F238E27FC236}">
                  <a16:creationId xmlns="" xmlns:a16="http://schemas.microsoft.com/office/drawing/2014/main" id="{CA9CF9B2-1759-F24A-B393-EDB69130ADE6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245601" y="3799114"/>
              <a:ext cx="230431" cy="212705"/>
            </a:xfrm>
            <a:prstGeom prst="rect">
              <a:avLst/>
            </a:prstGeom>
            <a:solidFill>
              <a:srgbClr val="262626"/>
            </a:solidFill>
            <a:ln w="19050" cap="flat" cmpd="sng" algn="ctr">
              <a:solidFill>
                <a:schemeClr val="tx2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rgbClr val="FFFFFF"/>
                  </a:solidFill>
                  <a:latin typeface="Arial"/>
                </a:rPr>
                <a:t>D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260B6A61-0D06-4E4B-9E76-0C434D7FC6B9}"/>
              </a:ext>
            </a:extLst>
          </p:cNvPr>
          <p:cNvGrpSpPr/>
          <p:nvPr/>
        </p:nvGrpSpPr>
        <p:grpSpPr>
          <a:xfrm>
            <a:off x="7669624" y="1257841"/>
            <a:ext cx="1280160" cy="615978"/>
            <a:chOff x="9463616" y="1670694"/>
            <a:chExt cx="1280160" cy="615978"/>
          </a:xfrm>
        </p:grpSpPr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37DE7A1-E38C-E44A-9DFE-431A5C4F6358}"/>
                </a:ext>
              </a:extLst>
            </p:cNvPr>
            <p:cNvSpPr txBox="1"/>
            <p:nvPr/>
          </p:nvSpPr>
          <p:spPr bwMode="gray">
            <a:xfrm>
              <a:off x="9463616" y="1670694"/>
              <a:ext cx="1280160" cy="615978"/>
            </a:xfrm>
            <a:prstGeom prst="rect">
              <a:avLst/>
            </a:prstGeom>
            <a:noFill/>
          </p:spPr>
          <p:txBody>
            <a:bodyPr vert="horz" wrap="square" lIns="0" tIns="66462" rIns="66462" bIns="66462" rtlCol="0" anchor="t" anchorCtr="0">
              <a:noAutofit/>
            </a:bodyPr>
            <a:lstStyle/>
            <a:p>
              <a:pPr marL="228600">
                <a:spcBef>
                  <a:spcPct val="40000"/>
                </a:spcBef>
              </a:pP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Formalize </a:t>
              </a:r>
              <a:r>
                <a:rPr lang="en-US" sz="900" b="1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SoS</a:t>
              </a:r>
              <a:r>
                <a:rPr lang="en-US" sz="900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policy analytics &amp; applications of pragmatics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9F2AB718-71D7-094F-96A2-1A753FDFEBA7}"/>
                </a:ext>
              </a:extLst>
            </p:cNvPr>
            <p:cNvGrpSpPr/>
            <p:nvPr/>
          </p:nvGrpSpPr>
          <p:grpSpPr>
            <a:xfrm>
              <a:off x="9463616" y="1670694"/>
              <a:ext cx="1274952" cy="612400"/>
              <a:chOff x="9463616" y="1670694"/>
              <a:chExt cx="1274952" cy="612400"/>
            </a:xfrm>
          </p:grpSpPr>
          <p:sp>
            <p:nvSpPr>
              <p:cNvPr id="70" name="BC-NumberBox_1">
                <a:extLst>
                  <a:ext uri="{FF2B5EF4-FFF2-40B4-BE49-F238E27FC236}">
                    <a16:creationId xmlns="" xmlns:a16="http://schemas.microsoft.com/office/drawing/2014/main" id="{AB7005B9-3387-7841-96DB-BF6EC428C7D0}"/>
                  </a:ext>
                </a:extLst>
              </p:cNvPr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9463621" y="1736621"/>
                <a:ext cx="178085" cy="164385"/>
              </a:xfrm>
              <a:prstGeom prst="rect">
                <a:avLst/>
              </a:prstGeom>
              <a:solidFill>
                <a:srgbClr val="262626"/>
              </a:solidFill>
              <a:ln w="19050" cap="flat" cmpd="sng" algn="ctr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>
                    <a:solidFill>
                      <a:srgbClr val="FFFFFF"/>
                    </a:solidFill>
                    <a:latin typeface="Arial"/>
                  </a:rPr>
                  <a:t>E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="" xmlns:a16="http://schemas.microsoft.com/office/drawing/2014/main" id="{F00928A3-8517-1247-A1A9-DA8C42B18B8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 bwMode="gray">
              <a:xfrm>
                <a:off x="9463616" y="1670694"/>
                <a:ext cx="1274952" cy="612400"/>
              </a:xfrm>
              <a:custGeom>
                <a:avLst/>
                <a:gdLst/>
                <a:ahLst/>
                <a:cxnLst/>
                <a:rect l="0" t="0" r="0" b="0"/>
                <a:pathLst>
                  <a:path w="1613086" h="1080001">
                    <a:moveTo>
                      <a:pt x="0" y="0"/>
                    </a:moveTo>
                    <a:lnTo>
                      <a:pt x="1613085" y="0"/>
                    </a:lnTo>
                    <a:lnTo>
                      <a:pt x="1613085" y="108000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6462" tIns="66462" rIns="66462" bIns="66462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40000"/>
                  </a:spcBef>
                </a:pPr>
                <a:endParaRPr lang="en-US" sz="1200">
                  <a:solidFill>
                    <a:srgbClr val="404040"/>
                  </a:solidFill>
                  <a:latin typeface="Arial"/>
                </a:endParaRP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C0FF1467-1AF4-9943-A8ED-E3314F5C8A6B}"/>
              </a:ext>
            </a:extLst>
          </p:cNvPr>
          <p:cNvSpPr/>
          <p:nvPr/>
        </p:nvSpPr>
        <p:spPr>
          <a:xfrm>
            <a:off x="169901" y="5946854"/>
            <a:ext cx="6326903" cy="230832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rIns="0" anchor="ctr">
            <a:spAutoFit/>
          </a:bodyPr>
          <a:lstStyle/>
          <a:p>
            <a:r>
              <a:rPr lang="en-US" sz="900" i="1" dirty="0"/>
              <a:t>Note</a:t>
            </a:r>
            <a:r>
              <a:rPr lang="en-US" sz="900" dirty="0"/>
              <a:t>: Refer to slide “Basic Policy Documents for “Text-to-Data” for identification of document indicated by circled number.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1704212-60B2-1D4B-BCB2-6222353ABEAD}"/>
              </a:ext>
            </a:extLst>
          </p:cNvPr>
          <p:cNvSpPr txBox="1"/>
          <p:nvPr/>
        </p:nvSpPr>
        <p:spPr bwMode="gray">
          <a:xfrm>
            <a:off x="283794" y="5766957"/>
            <a:ext cx="1371600" cy="18288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00" b="1" baseline="30000" dirty="0">
                <a:solidFill>
                  <a:srgbClr val="00698E"/>
                </a:solidFill>
              </a:rPr>
              <a:t> </a:t>
            </a:r>
            <a:r>
              <a:rPr lang="en-US" sz="1200" b="1" dirty="0">
                <a:solidFill>
                  <a:srgbClr val="00698E"/>
                </a:solidFill>
              </a:rPr>
              <a:t>* Sector-All </a:t>
            </a:r>
            <a:endParaRPr lang="en-US" sz="1200" i="1" dirty="0">
              <a:solidFill>
                <a:srgbClr val="00698E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D960562-F9B7-A640-A93C-127DF3A379F6}"/>
              </a:ext>
            </a:extLst>
          </p:cNvPr>
          <p:cNvSpPr txBox="1"/>
          <p:nvPr/>
        </p:nvSpPr>
        <p:spPr bwMode="gray">
          <a:xfrm>
            <a:off x="1400971" y="5766957"/>
            <a:ext cx="1371600" cy="18288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00" b="1" dirty="0">
                <a:solidFill>
                  <a:srgbClr val="921F17"/>
                </a:solidFill>
              </a:rPr>
              <a:t># </a:t>
            </a:r>
            <a:r>
              <a:rPr lang="en-US" sz="1200" b="1" dirty="0">
                <a:solidFill>
                  <a:srgbClr val="921F17"/>
                </a:solidFill>
              </a:rPr>
              <a:t>Sector-Specific (Electricity smart grid) </a:t>
            </a:r>
            <a:endParaRPr lang="en-US" sz="1200" i="1" dirty="0">
              <a:solidFill>
                <a:srgbClr val="921F17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37ABEC20-27C7-7F44-9508-8BC4D684CBD0}"/>
              </a:ext>
            </a:extLst>
          </p:cNvPr>
          <p:cNvCxnSpPr/>
          <p:nvPr/>
        </p:nvCxnSpPr>
        <p:spPr>
          <a:xfrm>
            <a:off x="4939383" y="4036975"/>
            <a:ext cx="0" cy="1545534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12297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7B34D16-324B-BE40-89FA-56D83B82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636625-1341-7241-82EB-12542732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&amp; Scope of Basic Linked Database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6645194-45A3-6A42-95F1-74BB1C5D2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A56FE0-3E56-D94D-8424-3BF788599D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400" dirty="0"/>
              <a:t>Multi-dimensional linked database.</a:t>
            </a:r>
          </a:p>
        </p:txBody>
      </p:sp>
      <p:graphicFrame>
        <p:nvGraphicFramePr>
          <p:cNvPr id="7" name="Group 337">
            <a:extLst>
              <a:ext uri="{FF2B5EF4-FFF2-40B4-BE49-F238E27FC236}">
                <a16:creationId xmlns="" xmlns:a16="http://schemas.microsoft.com/office/drawing/2014/main" id="{09822A99-3C86-6E4A-A45E-F84A0ED6E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10535"/>
              </p:ext>
            </p:extLst>
          </p:nvPr>
        </p:nvGraphicFramePr>
        <p:xfrm>
          <a:off x="204246" y="2526810"/>
          <a:ext cx="4300733" cy="3543384"/>
        </p:xfrm>
        <a:graphic>
          <a:graphicData uri="http://schemas.openxmlformats.org/drawingml/2006/table">
            <a:tbl>
              <a:tblPr/>
              <a:tblGrid>
                <a:gridCol w="3515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921F17"/>
                          </a:solidFill>
                        </a:rPr>
                        <a:t>Smart Grid</a:t>
                      </a:r>
                      <a:r>
                        <a:rPr lang="en-GB" sz="1600" b="1" baseline="0" dirty="0">
                          <a:solidFill>
                            <a:srgbClr val="921F17"/>
                          </a:solidFill>
                        </a:rPr>
                        <a:t> CPS</a:t>
                      </a:r>
                      <a:endParaRPr lang="en-GB" sz="1600" b="1" dirty="0">
                        <a:solidFill>
                          <a:srgbClr val="921F17"/>
                        </a:solidFill>
                      </a:endParaRPr>
                    </a:p>
                  </a:txBody>
                  <a:tcPr marL="53986" marR="67482" marT="36000" marB="540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53986" marR="144000" marT="0" marB="684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921F17"/>
                          </a:solidFill>
                          <a:effectLst/>
                          <a:latin typeface="Arial" charset="0"/>
                        </a:rPr>
                        <a:t>Core Elements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4477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Domain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Actor</a:t>
                      </a:r>
                      <a:endParaRPr kumimoji="0" lang="en-GB" sz="13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Logical Interface between Actors</a:t>
                      </a: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122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de-DE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Logical Interface Categories</a:t>
                      </a:r>
                      <a:endParaRPr kumimoji="0" lang="en-GB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28600" marR="64008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de-DE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</a:t>
                      </a:r>
                      <a:endParaRPr kumimoji="0" lang="en-GB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3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921F17"/>
                          </a:solidFill>
                          <a:effectLst/>
                          <a:latin typeface="Arial" charset="0"/>
                        </a:rPr>
                        <a:t>Security Objectives for Smart Grid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921F17"/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Types {Confidentiality, Integrity, Availability}</a:t>
                      </a: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Impact Level {Low, Moderate, High}</a:t>
                      </a: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981266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GB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571102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921F17"/>
                          </a:solidFill>
                          <a:effectLst/>
                          <a:latin typeface="Arial" charset="0"/>
                        </a:rPr>
                        <a:t>Security Requirements identified</a:t>
                      </a:r>
                      <a:endParaRPr kumimoji="0" lang="en-GB" sz="1400" b="1" i="0" u="none" strike="noStrike" cap="none" normalizeH="0" baseline="30000" noProof="0" dirty="0">
                        <a:ln>
                          <a:noFill/>
                        </a:ln>
                        <a:solidFill>
                          <a:srgbClr val="921F17"/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180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4814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Families of Security Requirements</a:t>
                      </a: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52331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Types of Security Requirements </a:t>
                      </a:r>
                    </a:p>
                  </a:txBody>
                  <a:tcPr marL="228600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142437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8B547F-FDD9-0D4A-8BED-FD89B419B4F6}"/>
              </a:ext>
            </a:extLst>
          </p:cNvPr>
          <p:cNvSpPr/>
          <p:nvPr/>
        </p:nvSpPr>
        <p:spPr>
          <a:xfrm>
            <a:off x="469623" y="1216282"/>
            <a:ext cx="622042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Over 15 interdependent dimensions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862"/>
                </a:solidFill>
              </a:rPr>
              <a:t>Spread over multiple dimensions in over 600+ pages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4862"/>
                </a:solidFill>
              </a:rPr>
              <a:t>Current text burdens to </a:t>
            </a:r>
            <a:r>
              <a:rPr lang="en-US" sz="1600" dirty="0" smtClean="0">
                <a:solidFill>
                  <a:srgbClr val="004862"/>
                </a:solidFill>
              </a:rPr>
              <a:t>reader </a:t>
            </a:r>
            <a:r>
              <a:rPr lang="en-US" sz="1600" dirty="0">
                <a:solidFill>
                  <a:srgbClr val="004862"/>
                </a:solidFill>
              </a:rPr>
              <a:t>to extract information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aphicFrame>
        <p:nvGraphicFramePr>
          <p:cNvPr id="9" name="Group 337">
            <a:extLst>
              <a:ext uri="{FF2B5EF4-FFF2-40B4-BE49-F238E27FC236}">
                <a16:creationId xmlns="" xmlns:a16="http://schemas.microsoft.com/office/drawing/2014/main" id="{0DFDD994-25B7-AD42-9112-A04C09079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79910"/>
              </p:ext>
            </p:extLst>
          </p:nvPr>
        </p:nvGraphicFramePr>
        <p:xfrm>
          <a:off x="4634139" y="2526810"/>
          <a:ext cx="4300733" cy="1074504"/>
        </p:xfrm>
        <a:graphic>
          <a:graphicData uri="http://schemas.openxmlformats.org/drawingml/2006/table">
            <a:tbl>
              <a:tblPr/>
              <a:tblGrid>
                <a:gridCol w="3515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921F17"/>
                          </a:solidFill>
                        </a:rPr>
                        <a:t>Smart Grid</a:t>
                      </a:r>
                      <a:r>
                        <a:rPr lang="en-GB" sz="1600" b="1" baseline="0" dirty="0">
                          <a:solidFill>
                            <a:srgbClr val="921F17"/>
                          </a:solidFill>
                        </a:rPr>
                        <a:t> CPS</a:t>
                      </a:r>
                      <a:endParaRPr lang="en-GB" sz="1600" b="1" dirty="0">
                        <a:solidFill>
                          <a:srgbClr val="921F17"/>
                        </a:solidFill>
                      </a:endParaRPr>
                    </a:p>
                  </a:txBody>
                  <a:tcPr marL="53986" marR="67482" marT="36000" marB="540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53986" marR="144000" marT="0" marB="684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921F17"/>
                          </a:solidFill>
                          <a:effectLst/>
                          <a:latin typeface="Arial" charset="0"/>
                        </a:rPr>
                        <a:t>Vulnerability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4477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Types of Logical Interface</a:t>
                      </a:r>
                      <a:endParaRPr kumimoji="0" lang="en-GB" altLang="de-DE" sz="13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53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Categories of Vulnerabilities </a:t>
                      </a:r>
                      <a:endParaRPr kumimoji="0" lang="en-GB" sz="13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Group 337">
            <a:extLst>
              <a:ext uri="{FF2B5EF4-FFF2-40B4-BE49-F238E27FC236}">
                <a16:creationId xmlns="" xmlns:a16="http://schemas.microsoft.com/office/drawing/2014/main" id="{33830E8E-81B4-B548-8351-7B2AF77FD8A0}"/>
              </a:ext>
            </a:extLst>
          </p:cNvPr>
          <p:cNvGraphicFramePr>
            <a:graphicFrameLocks noGrp="1"/>
          </p:cNvGraphicFramePr>
          <p:nvPr/>
        </p:nvGraphicFramePr>
        <p:xfrm>
          <a:off x="4634139" y="3945897"/>
          <a:ext cx="4300733" cy="1321392"/>
        </p:xfrm>
        <a:graphic>
          <a:graphicData uri="http://schemas.openxmlformats.org/drawingml/2006/table">
            <a:tbl>
              <a:tblPr/>
              <a:tblGrid>
                <a:gridCol w="3515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921F17"/>
                          </a:solidFill>
                        </a:rPr>
                        <a:t>NIST Cybersecurity Framework</a:t>
                      </a:r>
                    </a:p>
                  </a:txBody>
                  <a:tcPr marL="53986" marR="67482" marT="36000" marB="540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marL="53986" marR="144000" marT="0" marB="68400" anchor="b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921F17"/>
                          </a:solidFill>
                          <a:effectLst/>
                          <a:latin typeface="Arial" charset="0"/>
                        </a:rPr>
                        <a:t>Core Data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4477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Functions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GB" sz="1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Categories</a:t>
                      </a:r>
                      <a:endParaRPr kumimoji="0" lang="en-GB" sz="13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de-DE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Sub-Categories</a:t>
                      </a:r>
                    </a:p>
                  </a:txBody>
                  <a:tcPr marL="228600" marR="54864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414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831203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19BF55-4B16-7544-883D-3630FE7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9AFE503-D300-D444-95FF-8D01DC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for Cybersecurity Analytics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CB698-09B9-8447-8E53-60E12D5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4877" y="6158051"/>
            <a:ext cx="4237274" cy="433387"/>
          </a:xfrm>
        </p:spPr>
        <p:txBody>
          <a:bodyPr/>
          <a:lstStyle/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Nazli Choucri • July 9-10, 2019 • © MIT, 2019.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02F23-DA9C-1E45-BDC1-443F714C7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961120" cy="542926"/>
          </a:xfrm>
        </p:spPr>
        <p:txBody>
          <a:bodyPr/>
          <a:lstStyle/>
          <a:p>
            <a:r>
              <a:rPr lang="en-US" sz="2200" dirty="0"/>
              <a:t>Year 1:  Policy-based data &amp; metrics for cybersecurity analytics.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850D34C-925C-E043-B861-566CA103A3D1}"/>
              </a:ext>
            </a:extLst>
          </p:cNvPr>
          <p:cNvGrpSpPr/>
          <p:nvPr/>
        </p:nvGrpSpPr>
        <p:grpSpPr>
          <a:xfrm>
            <a:off x="363399" y="1405644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8" name="Rectangle 11_2_1">
              <a:extLst>
                <a:ext uri="{FF2B5EF4-FFF2-40B4-BE49-F238E27FC236}">
                  <a16:creationId xmlns="" xmlns:a16="http://schemas.microsoft.com/office/drawing/2014/main" id="{5159D569-626C-4148-A243-8DD1942A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Locate key policy texts for cybersecurity of CPS application case.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Identify critical content &amp; boundary conditions of cybersecurity policy-systems.</a:t>
              </a:r>
            </a:p>
          </p:txBody>
        </p:sp>
        <p:sp>
          <p:nvSpPr>
            <p:cNvPr id="9" name="Text Box 15">
              <a:extLst>
                <a:ext uri="{FF2B5EF4-FFF2-40B4-BE49-F238E27FC236}">
                  <a16:creationId xmlns="" xmlns:a16="http://schemas.microsoft.com/office/drawing/2014/main" id="{266F55D0-06F2-8740-8ED0-E276423D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A. Identify Cybersecurity Policy Ecosystem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86BB54-BB46-C548-BC1B-44658FA7474D}"/>
              </a:ext>
            </a:extLst>
          </p:cNvPr>
          <p:cNvGrpSpPr/>
          <p:nvPr/>
        </p:nvGrpSpPr>
        <p:grpSpPr>
          <a:xfrm>
            <a:off x="363399" y="2946772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17" name="Rectangle 11_2_1">
              <a:extLst>
                <a:ext uri="{FF2B5EF4-FFF2-40B4-BE49-F238E27FC236}">
                  <a16:creationId xmlns="" xmlns:a16="http://schemas.microsoft.com/office/drawing/2014/main" id="{B022DB8C-DE66-F04D-A01D-B02781E3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Identify &amp; extract value-added of policy documents &amp; guidelines.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Construct  process </a:t>
              </a:r>
              <a:r>
                <a:rPr lang="en-US" sz="1700" dirty="0" smtClean="0">
                  <a:solidFill>
                    <a:schemeClr val="bg1">
                      <a:lumMod val="75000"/>
                    </a:schemeClr>
                  </a:solidFill>
                </a:rPr>
                <a:t>of </a:t>
              </a: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“text-as-data” for construction of structured model.</a:t>
              </a:r>
            </a:p>
          </p:txBody>
        </p:sp>
        <p:sp>
          <p:nvSpPr>
            <p:cNvPr id="18" name="Text Box 15">
              <a:extLst>
                <a:ext uri="{FF2B5EF4-FFF2-40B4-BE49-F238E27FC236}">
                  <a16:creationId xmlns="" xmlns:a16="http://schemas.microsoft.com/office/drawing/2014/main" id="{15DBCAF2-B7AA-5A4A-BE08-BAB44FF86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B. Develop Data Extraction &amp; Linkage Methods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B51BDAF-59B7-7D49-A295-727A8F1861B4}"/>
              </a:ext>
            </a:extLst>
          </p:cNvPr>
          <p:cNvGrpSpPr/>
          <p:nvPr/>
        </p:nvGrpSpPr>
        <p:grpSpPr>
          <a:xfrm>
            <a:off x="363399" y="4487900"/>
            <a:ext cx="8417202" cy="1248329"/>
            <a:chOff x="351972" y="1126697"/>
            <a:chExt cx="4528361" cy="1342103"/>
          </a:xfrm>
        </p:grpSpPr>
        <p:sp>
          <p:nvSpPr>
            <p:cNvPr id="22" name="Rectangle 11_2_1">
              <a:extLst>
                <a:ext uri="{FF2B5EF4-FFF2-40B4-BE49-F238E27FC236}">
                  <a16:creationId xmlns="" xmlns:a16="http://schemas.microsoft.com/office/drawing/2014/main" id="{84AE3B69-986F-BA4A-8AA1-E8140680D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Verify internal consistency of data extraction &amp; linkages to support metrics.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Generate output of process from policy texts to text-as-data.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="" xmlns:a16="http://schemas.microsoft.com/office/drawing/2014/main" id="{1C93D3E9-FF7E-7340-ACB4-FF8FFD2D1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C. Implement “Text-to-Data” Strategy – Inputs for Year 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052144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54252E8-6EA5-2447-90CB-47B097A8C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9FE3E94-EC08-9A40-B8C5-1F41228C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– Summary &amp; Highlights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53866C-FF38-B940-B35F-950B695D6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42ACE1-6AF9-CE4F-B526-95360FE00C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489634" cy="542926"/>
          </a:xfrm>
        </p:spPr>
        <p:txBody>
          <a:bodyPr/>
          <a:lstStyle/>
          <a:p>
            <a:r>
              <a:rPr lang="en-US" dirty="0"/>
              <a:t>Policy </a:t>
            </a:r>
            <a:r>
              <a:rPr lang="en-US" dirty="0" smtClean="0"/>
              <a:t>Ecosystem: Complex, vast </a:t>
            </a:r>
            <a:r>
              <a:rPr lang="en-US" dirty="0"/>
              <a:t>&amp; expansive</a:t>
            </a:r>
          </a:p>
        </p:txBody>
      </p:sp>
      <p:sp>
        <p:nvSpPr>
          <p:cNvPr id="7" name="Rechteck 159">
            <a:extLst>
              <a:ext uri="{FF2B5EF4-FFF2-40B4-BE49-F238E27FC236}">
                <a16:creationId xmlns="" xmlns:a16="http://schemas.microsoft.com/office/drawing/2014/main" id="{2798E819-F299-F949-9C20-29C041C309BC}"/>
              </a:ext>
            </a:extLst>
          </p:cNvPr>
          <p:cNvSpPr/>
          <p:nvPr/>
        </p:nvSpPr>
        <p:spPr>
          <a:xfrm>
            <a:off x="624688" y="727075"/>
            <a:ext cx="8519309" cy="128016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Multiple agencies are involved in creation policy frameworks &amp; guidelines.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Such documents cross reference each other &amp; are updated regularly.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Undue &amp; unexpected barriers to implementation impede operational &amp; pragmatic action.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0EFB2F44-88B7-D349-B003-94508A04F468}"/>
              </a:ext>
            </a:extLst>
          </p:cNvPr>
          <p:cNvSpPr txBox="1">
            <a:spLocks/>
          </p:cNvSpPr>
          <p:nvPr/>
        </p:nvSpPr>
        <p:spPr bwMode="gray">
          <a:xfrm>
            <a:off x="182878" y="2144814"/>
            <a:ext cx="8489634" cy="54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CPS Test Case: Smart grid for </a:t>
            </a:r>
            <a:r>
              <a:rPr lang="en-US" dirty="0" smtClean="0"/>
              <a:t>electrical power </a:t>
            </a:r>
            <a:r>
              <a:rPr lang="en-US" dirty="0"/>
              <a:t>systems</a:t>
            </a:r>
          </a:p>
        </p:txBody>
      </p:sp>
      <p:sp>
        <p:nvSpPr>
          <p:cNvPr id="9" name="Rechteck 159">
            <a:extLst>
              <a:ext uri="{FF2B5EF4-FFF2-40B4-BE49-F238E27FC236}">
                <a16:creationId xmlns="" xmlns:a16="http://schemas.microsoft.com/office/drawing/2014/main" id="{52775895-3386-2949-BBF4-795B9687D940}"/>
              </a:ext>
            </a:extLst>
          </p:cNvPr>
          <p:cNvSpPr/>
          <p:nvPr/>
        </p:nvSpPr>
        <p:spPr>
          <a:xfrm>
            <a:off x="624688" y="2173872"/>
            <a:ext cx="8519312" cy="128016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Focus on electrical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smart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rid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CPS as it is a critical &amp; essential input to other CPS.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Use of technology, measurement, &amp; standards on CPS cybersecurity from NIST.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Relevance to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national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ybersecurity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olicies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&amp; DoD-</a:t>
            </a:r>
            <a:r>
              <a:rPr lang="en-US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SoS</a:t>
            </a:r>
            <a:endParaRPr lang="en-US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hteck 159">
            <a:extLst>
              <a:ext uri="{FF2B5EF4-FFF2-40B4-BE49-F238E27FC236}">
                <a16:creationId xmlns="" xmlns:a16="http://schemas.microsoft.com/office/drawing/2014/main" id="{FA105608-4828-D249-8E55-FFE584D4DDC5}"/>
              </a:ext>
            </a:extLst>
          </p:cNvPr>
          <p:cNvSpPr/>
          <p:nvPr/>
        </p:nvSpPr>
        <p:spPr>
          <a:xfrm>
            <a:off x="182877" y="4042939"/>
            <a:ext cx="8778240" cy="1300864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EDAF0CCC-6352-884B-B6CC-B403616522EE}"/>
              </a:ext>
            </a:extLst>
          </p:cNvPr>
          <p:cNvSpPr txBox="1">
            <a:spLocks/>
          </p:cNvSpPr>
          <p:nvPr/>
        </p:nvSpPr>
        <p:spPr bwMode="gray">
          <a:xfrm>
            <a:off x="182878" y="3557813"/>
            <a:ext cx="8489634" cy="54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Accomplishments: From “policy-as-text” to “text-as-data”</a:t>
            </a:r>
          </a:p>
          <a:p>
            <a:endParaRPr lang="en-US" dirty="0"/>
          </a:p>
        </p:txBody>
      </p:sp>
      <p:sp>
        <p:nvSpPr>
          <p:cNvPr id="13" name="Rechteck 159">
            <a:extLst>
              <a:ext uri="{FF2B5EF4-FFF2-40B4-BE49-F238E27FC236}">
                <a16:creationId xmlns="" xmlns:a16="http://schemas.microsoft.com/office/drawing/2014/main" id="{ADC84BDB-A9FD-0F49-8A17-D0BA66CEFC84}"/>
              </a:ext>
            </a:extLst>
          </p:cNvPr>
          <p:cNvSpPr/>
          <p:nvPr/>
        </p:nvSpPr>
        <p:spPr>
          <a:xfrm>
            <a:off x="624687" y="3557813"/>
            <a:ext cx="8519309" cy="155448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Focused on national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ybersecurity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policies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for securing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CPS.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Identified core policy documents for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smart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rid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CPS &amp; research design.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Developed operational strategy for data extraction &amp; linkage from core documents.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Extracted data &amp; created DSM of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“as-is”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smart grid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NIST reference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model.</a:t>
            </a:r>
          </a:p>
        </p:txBody>
      </p:sp>
      <p:sp>
        <p:nvSpPr>
          <p:cNvPr id="14" name="Rechteck 159">
            <a:extLst>
              <a:ext uri="{FF2B5EF4-FFF2-40B4-BE49-F238E27FC236}">
                <a16:creationId xmlns="" xmlns:a16="http://schemas.microsoft.com/office/drawing/2014/main" id="{E69FBD0A-9FA9-8C49-B758-973BBDB5255A}"/>
              </a:ext>
            </a:extLst>
          </p:cNvPr>
          <p:cNvSpPr/>
          <p:nvPr/>
        </p:nvSpPr>
        <p:spPr>
          <a:xfrm>
            <a:off x="182878" y="5452185"/>
            <a:ext cx="8778240" cy="1300864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hteck 159">
            <a:extLst>
              <a:ext uri="{FF2B5EF4-FFF2-40B4-BE49-F238E27FC236}">
                <a16:creationId xmlns="" xmlns:a16="http://schemas.microsoft.com/office/drawing/2014/main" id="{3489FCE9-CAB0-CC4B-9A71-EFB95B0A2D38}"/>
              </a:ext>
            </a:extLst>
          </p:cNvPr>
          <p:cNvSpPr/>
          <p:nvPr/>
        </p:nvSpPr>
        <p:spPr>
          <a:xfrm>
            <a:off x="182878" y="5130834"/>
            <a:ext cx="8778240" cy="1513032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hteck 159">
            <a:extLst>
              <a:ext uri="{FF2B5EF4-FFF2-40B4-BE49-F238E27FC236}">
                <a16:creationId xmlns="" xmlns:a16="http://schemas.microsoft.com/office/drawing/2014/main" id="{AAD8F31D-AFC1-A444-BDE3-5C61DB76F92D}"/>
              </a:ext>
            </a:extLst>
          </p:cNvPr>
          <p:cNvSpPr/>
          <p:nvPr/>
        </p:nvSpPr>
        <p:spPr>
          <a:xfrm>
            <a:off x="182880" y="5648950"/>
            <a:ext cx="8778240" cy="1300864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15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6F02D903-BD14-FC45-B861-808BCADAF2C7}"/>
              </a:ext>
            </a:extLst>
          </p:cNvPr>
          <p:cNvSpPr txBox="1">
            <a:spLocks/>
          </p:cNvSpPr>
          <p:nvPr/>
        </p:nvSpPr>
        <p:spPr bwMode="gray">
          <a:xfrm>
            <a:off x="182881" y="5245714"/>
            <a:ext cx="9087868" cy="501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 Plan: From “</a:t>
            </a:r>
            <a:r>
              <a:rPr lang="en-US" dirty="0" smtClean="0"/>
              <a:t>text-to-data” to “data-to-metrics” &amp; design structures  </a:t>
            </a:r>
            <a:endParaRPr lang="en-US" dirty="0"/>
          </a:p>
        </p:txBody>
      </p:sp>
      <p:sp>
        <p:nvSpPr>
          <p:cNvPr id="19" name="Rechteck 159">
            <a:extLst>
              <a:ext uri="{FF2B5EF4-FFF2-40B4-BE49-F238E27FC236}">
                <a16:creationId xmlns="" xmlns:a16="http://schemas.microsoft.com/office/drawing/2014/main" id="{07349F92-494B-784B-A2A5-F1223DE11719}"/>
              </a:ext>
            </a:extLst>
          </p:cNvPr>
          <p:cNvSpPr/>
          <p:nvPr/>
        </p:nvSpPr>
        <p:spPr>
          <a:xfrm>
            <a:off x="624688" y="5245714"/>
            <a:ext cx="8519312" cy="9144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365760" rIns="91440" bIns="90000" rtlCol="0" anchor="t" anchorCtr="0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Focus on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smart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rid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CPS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DSM analysis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planned for Year 2.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Explore </a:t>
            </a:r>
            <a:r>
              <a:rPr lang="en-US" sz="1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Long-Chain 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 Cyber-Physical Global Communication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37824061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graphicFrame>
        <p:nvGraphicFramePr>
          <p:cNvPr id="5" name="Group 337">
            <a:extLst>
              <a:ext uri="{FF2B5EF4-FFF2-40B4-BE49-F238E27FC236}">
                <a16:creationId xmlns="" xmlns:a16="http://schemas.microsoft.com/office/drawing/2014/main" id="{AEFABAE1-3D35-2842-8EB4-01C2A806C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19026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08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2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Platform </a:t>
                      </a: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="" xmlns:a16="http://schemas.microsoft.com/office/drawing/2014/main" id="{ABCD3B48-2807-4644-8DA6-CD4CB843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</p:spTree>
    <p:extLst>
      <p:ext uri="{BB962C8B-B14F-4D97-AF65-F5344CB8AC3E}">
        <p14:creationId xmlns:p14="http://schemas.microsoft.com/office/powerpoint/2010/main" val="3333094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6F53FD6-A6EB-094A-9365-15B7D04D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67BA8558-6E49-664B-891C-F33A39ABC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04517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08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2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Suite 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View of Year 2 -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64845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19BF55-4B16-7544-883D-3630FE7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9AFE503-D300-D444-95FF-8D01DC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Plan for Year 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CB698-09B9-8447-8E53-60E12D5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7005" y="5971503"/>
            <a:ext cx="4237274" cy="433387"/>
          </a:xfrm>
        </p:spPr>
        <p:txBody>
          <a:bodyPr/>
          <a:lstStyle/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Nazli Choucri • July 9-10, 2019 • © MIT, 2019.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02F23-DA9C-1E45-BDC1-443F714C7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961120" cy="542926"/>
          </a:xfrm>
        </p:spPr>
        <p:txBody>
          <a:bodyPr/>
          <a:lstStyle/>
          <a:p>
            <a:r>
              <a:rPr lang="en-US" dirty="0"/>
              <a:t>From Text to Data to </a:t>
            </a:r>
            <a:r>
              <a:rPr lang="en-US" dirty="0" smtClean="0"/>
              <a:t>Metrics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850D34C-925C-E043-B861-566CA103A3D1}"/>
              </a:ext>
            </a:extLst>
          </p:cNvPr>
          <p:cNvGrpSpPr/>
          <p:nvPr/>
        </p:nvGrpSpPr>
        <p:grpSpPr>
          <a:xfrm>
            <a:off x="363399" y="1405644"/>
            <a:ext cx="8417202" cy="863499"/>
            <a:chOff x="351972" y="1126697"/>
            <a:chExt cx="4528361" cy="928365"/>
          </a:xfrm>
        </p:grpSpPr>
        <p:sp>
          <p:nvSpPr>
            <p:cNvPr id="8" name="Rectangle 11_2_1">
              <a:extLst>
                <a:ext uri="{FF2B5EF4-FFF2-40B4-BE49-F238E27FC236}">
                  <a16:creationId xmlns="" xmlns:a16="http://schemas.microsoft.com/office/drawing/2014/main" id="{5159D569-626C-4148-A243-8DD1942AD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39323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Pre-test select tools of platform </a:t>
              </a:r>
              <a:r>
                <a:rPr lang="en-US" sz="1800" dirty="0" smtClean="0">
                  <a:solidFill>
                    <a:srgbClr val="004862"/>
                  </a:solidFill>
                </a:rPr>
                <a:t>for cybersecurity analytics (“simple case”).</a:t>
              </a:r>
              <a:endParaRPr lang="en-US" sz="1800" dirty="0">
                <a:solidFill>
                  <a:srgbClr val="004862"/>
                </a:solidFill>
              </a:endParaRPr>
            </a:p>
          </p:txBody>
        </p:sp>
        <p:sp>
          <p:nvSpPr>
            <p:cNvPr id="9" name="Text Box 15">
              <a:extLst>
                <a:ext uri="{FF2B5EF4-FFF2-40B4-BE49-F238E27FC236}">
                  <a16:creationId xmlns="" xmlns:a16="http://schemas.microsoft.com/office/drawing/2014/main" id="{266F55D0-06F2-8740-8ED0-E276423D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A. Establish Network 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Basis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for Year 2 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B86BB54-BB46-C548-BC1B-44658FA7474D}"/>
              </a:ext>
            </a:extLst>
          </p:cNvPr>
          <p:cNvGrpSpPr/>
          <p:nvPr/>
        </p:nvGrpSpPr>
        <p:grpSpPr>
          <a:xfrm>
            <a:off x="363399" y="2530069"/>
            <a:ext cx="8417202" cy="1248329"/>
            <a:chOff x="351972" y="1126697"/>
            <a:chExt cx="4528361" cy="1342103"/>
          </a:xfrm>
        </p:grpSpPr>
        <p:sp>
          <p:nvSpPr>
            <p:cNvPr id="17" name="Rectangle 11_2_1">
              <a:extLst>
                <a:ext uri="{FF2B5EF4-FFF2-40B4-BE49-F238E27FC236}">
                  <a16:creationId xmlns="" xmlns:a16="http://schemas.microsoft.com/office/drawing/2014/main" id="{B022DB8C-DE66-F04D-A01D-B02781E3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Explore use of </a:t>
              </a:r>
              <a:r>
                <a:rPr lang="en-US" sz="1800" dirty="0" smtClean="0">
                  <a:solidFill>
                    <a:srgbClr val="004862"/>
                  </a:solidFill>
                </a:rPr>
                <a:t>design </a:t>
              </a:r>
              <a:r>
                <a:rPr lang="en-US" sz="1800" dirty="0">
                  <a:solidFill>
                    <a:srgbClr val="004862"/>
                  </a:solidFill>
                </a:rPr>
                <a:t>structure matrix (DSM) segments for cybersecurity  analytics to </a:t>
              </a:r>
              <a:r>
                <a:rPr lang="en-US" sz="1800" dirty="0" smtClean="0">
                  <a:solidFill>
                    <a:srgbClr val="004862"/>
                  </a:solidFill>
                </a:rPr>
                <a:t>assist  </a:t>
              </a:r>
              <a:r>
                <a:rPr lang="en-US" sz="1800" dirty="0">
                  <a:solidFill>
                    <a:srgbClr val="004862"/>
                  </a:solidFill>
                </a:rPr>
                <a:t>users with </a:t>
              </a:r>
              <a:r>
                <a:rPr lang="en-US" sz="1800" dirty="0" smtClean="0">
                  <a:solidFill>
                    <a:srgbClr val="004862"/>
                  </a:solidFill>
                </a:rPr>
                <a:t>adaptable </a:t>
              </a:r>
              <a:r>
                <a:rPr lang="en-US" sz="1800" dirty="0">
                  <a:solidFill>
                    <a:srgbClr val="004862"/>
                  </a:solidFill>
                </a:rPr>
                <a:t>functions to </a:t>
              </a:r>
              <a:r>
                <a:rPr lang="en-US" sz="1800" dirty="0" smtClean="0">
                  <a:solidFill>
                    <a:srgbClr val="004862"/>
                  </a:solidFill>
                </a:rPr>
                <a:t>support </a:t>
              </a:r>
              <a:r>
                <a:rPr lang="en-US" sz="1800" dirty="0">
                  <a:solidFill>
                    <a:srgbClr val="004862"/>
                  </a:solidFill>
                </a:rPr>
                <a:t>implementation.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Utilize DSM to </a:t>
              </a:r>
              <a:r>
                <a:rPr lang="en-US" sz="1800" dirty="0" smtClean="0">
                  <a:solidFill>
                    <a:srgbClr val="004862"/>
                  </a:solidFill>
                </a:rPr>
                <a:t>examine </a:t>
              </a:r>
              <a:r>
                <a:rPr lang="en-US" sz="1800" dirty="0">
                  <a:solidFill>
                    <a:srgbClr val="004862"/>
                  </a:solidFill>
                </a:rPr>
                <a:t>sector-specific &amp; sector-independent properties</a:t>
              </a:r>
              <a:r>
                <a:rPr lang="en-US" sz="17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="" xmlns:a16="http://schemas.microsoft.com/office/drawing/2014/main" id="{15DBCAF2-B7AA-5A4A-BE08-BAB44FF86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B. DSM as Platform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9AA647B-47C3-3C41-B612-BB81621A66E1}"/>
              </a:ext>
            </a:extLst>
          </p:cNvPr>
          <p:cNvGrpSpPr/>
          <p:nvPr/>
        </p:nvGrpSpPr>
        <p:grpSpPr>
          <a:xfrm>
            <a:off x="363399" y="4280864"/>
            <a:ext cx="8417202" cy="1248329"/>
            <a:chOff x="351972" y="1126697"/>
            <a:chExt cx="4528361" cy="1342103"/>
          </a:xfrm>
        </p:grpSpPr>
        <p:sp>
          <p:nvSpPr>
            <p:cNvPr id="20" name="Rectangle 11_2_1">
              <a:extLst>
                <a:ext uri="{FF2B5EF4-FFF2-40B4-BE49-F238E27FC236}">
                  <a16:creationId xmlns="" xmlns:a16="http://schemas.microsoft.com/office/drawing/2014/main" id="{3FF903FA-06F8-B640-9EE0-59A0FD5B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Establish &amp; validate “text-to-data” for base design structure matrix (DSM).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Identify &amp; extract distribution of vulnerabilities &amp; security requirements, toward maturity gap management.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800" dirty="0">
                <a:solidFill>
                  <a:srgbClr val="004862"/>
                </a:solidFill>
              </a:endParaRP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="" xmlns:a16="http://schemas.microsoft.com/office/drawing/2014/main" id="{737A5CCF-DE99-0540-B72F-7945DD83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C. Implement “Text-to-Data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” &amp; “Data-Metrics” 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Strategy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433197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D19BF55-4B16-7544-883D-3630FE7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9AFE503-D300-D444-95FF-8D01DCE4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Plan for Year 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0BCB698-09B9-8447-8E53-60E12D5D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6F02F23-DA9C-1E45-BDC1-443F714C71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727075"/>
            <a:ext cx="8961120" cy="542926"/>
          </a:xfrm>
        </p:spPr>
        <p:txBody>
          <a:bodyPr/>
          <a:lstStyle/>
          <a:p>
            <a:r>
              <a:rPr lang="en-US" dirty="0"/>
              <a:t>From Text to Data to </a:t>
            </a:r>
            <a:r>
              <a:rPr lang="en-US" dirty="0" smtClean="0"/>
              <a:t>Metrics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0F82DCD-72C7-B64D-8581-0BB1EA8DE572}"/>
              </a:ext>
            </a:extLst>
          </p:cNvPr>
          <p:cNvGrpSpPr/>
          <p:nvPr/>
        </p:nvGrpSpPr>
        <p:grpSpPr>
          <a:xfrm>
            <a:off x="363399" y="1405644"/>
            <a:ext cx="8417202" cy="863499"/>
            <a:chOff x="351972" y="1126697"/>
            <a:chExt cx="4528361" cy="928365"/>
          </a:xfrm>
        </p:grpSpPr>
        <p:sp>
          <p:nvSpPr>
            <p:cNvPr id="22" name="Rectangle 11_2_1">
              <a:extLst>
                <a:ext uri="{FF2B5EF4-FFF2-40B4-BE49-F238E27FC236}">
                  <a16:creationId xmlns="" xmlns:a16="http://schemas.microsoft.com/office/drawing/2014/main" id="{2B0806FB-10BC-C348-9F2A-705042A08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39323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rgbClr val="004862"/>
                  </a:solidFill>
                </a:rPr>
                <a:t>Pre-test select tools of platform &amp; tools of cybersecurity analytics.</a:t>
              </a:r>
            </a:p>
          </p:txBody>
        </p:sp>
        <p:sp>
          <p:nvSpPr>
            <p:cNvPr id="23" name="Text Box 15">
              <a:extLst>
                <a:ext uri="{FF2B5EF4-FFF2-40B4-BE49-F238E27FC236}">
                  <a16:creationId xmlns="" xmlns:a16="http://schemas.microsoft.com/office/drawing/2014/main" id="{60F3EFA9-A6EB-034E-ACFF-082D0DFE8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rgbClr val="215283"/>
                </a:buClr>
                <a:buSzPct val="85000"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A. Establish </a:t>
              </a:r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Network Basis for 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Year 2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0F8F7D3-95E4-AB49-9DB2-9376AA186FF0}"/>
              </a:ext>
            </a:extLst>
          </p:cNvPr>
          <p:cNvGrpSpPr/>
          <p:nvPr/>
        </p:nvGrpSpPr>
        <p:grpSpPr>
          <a:xfrm>
            <a:off x="363399" y="2530069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25" name="Rectangle 11_2_1">
              <a:extLst>
                <a:ext uri="{FF2B5EF4-FFF2-40B4-BE49-F238E27FC236}">
                  <a16:creationId xmlns="" xmlns:a16="http://schemas.microsoft.com/office/drawing/2014/main" id="{19D30877-0356-5143-9AAA-0D924C596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Explore use of dependency structure matrix (DSM) segments for cybersecurity  analytics to support  users with adaptation functions to assist implementation.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Utilize DSM to highlight, examine sector-specific &amp; sector-independent properties.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6" name="Text Box 15">
              <a:extLst>
                <a:ext uri="{FF2B5EF4-FFF2-40B4-BE49-F238E27FC236}">
                  <a16:creationId xmlns="" xmlns:a16="http://schemas.microsoft.com/office/drawing/2014/main" id="{478F4136-3AAB-784C-ABC8-8CAE7C07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  <a:buFont typeface="Wingdings" pitchFamily="2" charset="2"/>
                <a:buNone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B. DSM as Platform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73A5656-B66F-7C4D-96F5-619534308EE8}"/>
              </a:ext>
            </a:extLst>
          </p:cNvPr>
          <p:cNvGrpSpPr/>
          <p:nvPr/>
        </p:nvGrpSpPr>
        <p:grpSpPr>
          <a:xfrm>
            <a:off x="363399" y="4280864"/>
            <a:ext cx="8417202" cy="1248329"/>
            <a:chOff x="351972" y="1126697"/>
            <a:chExt cx="4528361" cy="1342103"/>
          </a:xfrm>
          <a:solidFill>
            <a:schemeClr val="bg1">
              <a:lumMod val="95000"/>
            </a:schemeClr>
          </a:solidFill>
        </p:grpSpPr>
        <p:sp>
          <p:nvSpPr>
            <p:cNvPr id="28" name="Rectangle 11_2_1">
              <a:extLst>
                <a:ext uri="{FF2B5EF4-FFF2-40B4-BE49-F238E27FC236}">
                  <a16:creationId xmlns="" xmlns:a16="http://schemas.microsoft.com/office/drawing/2014/main" id="{D05ED6AD-F322-BD42-AD8C-1093F0AB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72" y="1661826"/>
              <a:ext cx="4528361" cy="80697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lt1"/>
                  </a:solidFill>
                </a14:hiddenFill>
              </a:ext>
            </a:extLst>
          </p:spPr>
          <p:txBody>
            <a:bodyPr wrap="square" lIns="72000" tIns="72000" rIns="72000" bIns="72000" anchor="t" anchorCtr="0">
              <a:noAutofit/>
            </a:bodyPr>
            <a:lstStyle/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Establish &amp; validate “text-to-data” for base design structure matrix (DSM).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r>
                <a:rPr lang="en-US" sz="1700" dirty="0">
                  <a:solidFill>
                    <a:schemeClr val="bg1">
                      <a:lumMod val="75000"/>
                    </a:schemeClr>
                  </a:solidFill>
                </a:rPr>
                <a:t>Identify &amp; extract distribution of vulnerabilities &amp; security requirements, toward maturity gap management.</a:t>
              </a: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285750" lvl="1" indent="-285750"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110000"/>
                <a:buFont typeface="Wingdings" pitchFamily="2" charset="2"/>
                <a:buChar char="§"/>
                <a:defRPr/>
              </a:pPr>
              <a:endParaRPr lang="en-US" sz="1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Text Box 15">
              <a:extLst>
                <a:ext uri="{FF2B5EF4-FFF2-40B4-BE49-F238E27FC236}">
                  <a16:creationId xmlns="" xmlns:a16="http://schemas.microsoft.com/office/drawing/2014/main" id="{2C9F42E8-83A5-3F4B-9B44-B12DF83A9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72" y="1126697"/>
              <a:ext cx="4412346" cy="432146"/>
            </a:xfrm>
            <a:prstGeom prst="rect">
              <a:avLst/>
            </a:prstGeom>
            <a:grpFill/>
            <a:ln w="6350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square" lIns="90000" tIns="72000" rIns="90000" bIns="72000" anchor="ctr" anchorCtr="0">
              <a:noAutofit/>
            </a:bodyPr>
            <a:lstStyle/>
            <a:p>
              <a:pPr fontAlgn="base">
                <a:spcBef>
                  <a:spcPct val="40000"/>
                </a:spcBef>
                <a:spcAft>
                  <a:spcPct val="0"/>
                </a:spcAft>
                <a:buClr>
                  <a:schemeClr val="bg1">
                    <a:lumMod val="75000"/>
                  </a:schemeClr>
                </a:buClr>
                <a:buSzPct val="85000"/>
              </a:pPr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</a:rPr>
                <a:t>C. Implement “Text-to-Data” Strategy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080968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F69AEF2-BFD5-7440-A81C-443CB37B0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5D78E6E-A52E-DE41-8B46-C7EA41F5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400" dirty="0"/>
              <a:t>International Law for Cyber Operations: Networks, Complexity, Transparency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84DBCC8-15D2-A748-A4F4-AEC7DA123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A87467-3EB7-864B-AA42-4C028E11F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65" b="16409"/>
          <a:stretch/>
        </p:blipFill>
        <p:spPr>
          <a:xfrm>
            <a:off x="3639480" y="3598109"/>
            <a:ext cx="5255607" cy="2102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1ADF26-E4B7-7C4C-9FD4-BE275B93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" y="1083320"/>
            <a:ext cx="3248167" cy="46540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C2A468-D82A-1D47-B5FC-1B723BE6DE27}"/>
              </a:ext>
            </a:extLst>
          </p:cNvPr>
          <p:cNvSpPr/>
          <p:nvPr/>
        </p:nvSpPr>
        <p:spPr>
          <a:xfrm>
            <a:off x="3356856" y="1101998"/>
            <a:ext cx="5705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Framed as a legal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system 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in an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international context &amp;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not on 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the basis of cyberspace &amp; its distinct properties.</a:t>
            </a:r>
          </a:p>
          <a:p>
            <a:endParaRPr lang="en-US" sz="1600" dirty="0" smtClean="0">
              <a:solidFill>
                <a:srgbClr val="004862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Understanding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the </a:t>
            </a:r>
            <a:r>
              <a:rPr lang="en-US" sz="1600" i="1" dirty="0">
                <a:solidFill>
                  <a:srgbClr val="004862"/>
                </a:solidFill>
                <a:latin typeface="Times New Roman" panose="02020603050405020304" pitchFamily="18" charset="0"/>
              </a:rPr>
              <a:t>Tallinn Manual 2.0 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is a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daunting challenge given its scale &amp; scope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4862"/>
              </a:solidFill>
              <a:latin typeface="Times New Roman" panose="02020603050405020304" pitchFamily="18" charset="0"/>
            </a:endParaRPr>
          </a:p>
          <a:p>
            <a:pPr marL="854873" lvl="1" indent="-342900">
              <a:buFont typeface="Wingdings" pitchFamily="2" charset="2"/>
              <a:buChar char="§"/>
            </a:pP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150+ rules, aggregated into 20 chapters 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&amp;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4 parts. </a:t>
            </a:r>
            <a:endParaRPr lang="en-US" sz="1600" dirty="0" smtClean="0">
              <a:solidFill>
                <a:srgbClr val="004862"/>
              </a:solidFill>
              <a:latin typeface="Times New Roman" panose="02020603050405020304" pitchFamily="18" charset="0"/>
            </a:endParaRPr>
          </a:p>
          <a:p>
            <a:pPr marL="854873" lvl="1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500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+ pages of text with 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numerous cross </a:t>
            </a:r>
            <a:r>
              <a:rPr lang="en-US" sz="1600" dirty="0">
                <a:solidFill>
                  <a:srgbClr val="004862"/>
                </a:solidFill>
                <a:latin typeface="Times New Roman" panose="02020603050405020304" pitchFamily="18" charset="0"/>
              </a:rPr>
              <a:t>references</a:t>
            </a: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.</a:t>
            </a:r>
          </a:p>
          <a:p>
            <a:pPr lvl="1"/>
            <a:endParaRPr lang="en-US" sz="1600" dirty="0">
              <a:solidFill>
                <a:srgbClr val="004862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4862"/>
                </a:solidFill>
                <a:latin typeface="Times New Roman" panose="02020603050405020304" pitchFamily="18" charset="0"/>
              </a:rPr>
              <a:t>But it is an “easy case” with all-in-one-document.</a:t>
            </a:r>
            <a:endParaRPr lang="en-US" sz="1600" dirty="0">
              <a:solidFill>
                <a:srgbClr val="0048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553D76F-E022-0445-9731-B0884402B093}"/>
              </a:ext>
            </a:extLst>
          </p:cNvPr>
          <p:cNvSpPr/>
          <p:nvPr/>
        </p:nvSpPr>
        <p:spPr>
          <a:xfrm>
            <a:off x="127460" y="5700581"/>
            <a:ext cx="3065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Schmitt, Michael N., and NATO Cooperative Cyber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Defence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Centre of Excellence (Tallinn). 2017. 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Tallinn manual 2.0 on the international law applicable to cyber operations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Cambridge: Cambridge University Press.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01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9676E2C-30F0-2B43-8438-B627BF5C4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3954E7-9546-E043-9B0C-873E58B2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0C19A4-9926-0144-8B54-BC3793D680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6540" y="917834"/>
            <a:ext cx="8804579" cy="542926"/>
          </a:xfrm>
        </p:spPr>
        <p:txBody>
          <a:bodyPr/>
          <a:lstStyle/>
          <a:p>
            <a:r>
              <a:rPr lang="en-US" sz="1800" dirty="0" smtClean="0"/>
              <a:t>DSM matrix transformed </a:t>
            </a:r>
            <a:r>
              <a:rPr lang="en-US" sz="1800" dirty="0"/>
              <a:t>into </a:t>
            </a:r>
            <a:r>
              <a:rPr lang="en-US" sz="1800" dirty="0" smtClean="0"/>
              <a:t>network views of system &amp; connections </a:t>
            </a:r>
            <a:r>
              <a:rPr lang="en-US" sz="1800" dirty="0"/>
              <a:t>among </a:t>
            </a:r>
            <a:r>
              <a:rPr lang="en-US" sz="1800" dirty="0" smtClean="0"/>
              <a:t>components – node centrality view</a:t>
            </a:r>
            <a:endParaRPr lang="en-US" sz="1800" dirty="0"/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942ED8BB-5C70-0A4B-B981-38449016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4952"/>
            <a:ext cx="8778240" cy="486480"/>
          </a:xfrm>
        </p:spPr>
        <p:txBody>
          <a:bodyPr anchor="t"/>
          <a:lstStyle/>
          <a:p>
            <a:r>
              <a:rPr lang="en-US" sz="2400" dirty="0"/>
              <a:t>International Law for Cyber Operations: Networks, Complexity, Transparency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AD85D2-9732-9048-B8DE-3C32F32E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85" b="10276"/>
          <a:stretch/>
        </p:blipFill>
        <p:spPr>
          <a:xfrm>
            <a:off x="182879" y="1460760"/>
            <a:ext cx="8821853" cy="53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7783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DC519A2-2F48-6D4F-98E5-AF917597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DAFC045-DC2C-D344-AFAC-D21CEF2D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End-Note: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4AFB0A-F20F-C24D-8FBF-DC823073B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BB1A1E-AB3E-5B44-91A8-D1D603CEB6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We are interested in strengthening our collaboration with US </a:t>
            </a:r>
            <a:r>
              <a:rPr lang="en-US" dirty="0" smtClean="0"/>
              <a:t>DoD-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8" name="Rectangle 11_2_1">
            <a:extLst>
              <a:ext uri="{FF2B5EF4-FFF2-40B4-BE49-F238E27FC236}">
                <a16:creationId xmlns="" xmlns:a16="http://schemas.microsoft.com/office/drawing/2014/main" id="{D36BA601-32BB-554D-A851-80A9EB5AD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1204432"/>
            <a:ext cx="8417202" cy="91533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txBody>
          <a:bodyPr wrap="square" lIns="72000" tIns="72000" rIns="72000" bIns="72000" anchor="t" anchorCtr="0">
            <a:noAutofit/>
          </a:bodyPr>
          <a:lstStyle/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4862"/>
                </a:solidFill>
              </a:rPr>
              <a:t>On-going project on Policy Governed Secure Collaboration for CPS cybersecurity.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004862"/>
                </a:solidFill>
              </a:rPr>
              <a:t>Upcoming problem of Long-Chain Analysis of Dynamic &amp; Mobile Infrastructure.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0A3E53E1-DCC9-2140-BC23-A6AA33105AF6}"/>
              </a:ext>
            </a:extLst>
          </p:cNvPr>
          <p:cNvSpPr txBox="1">
            <a:spLocks/>
          </p:cNvSpPr>
          <p:nvPr/>
        </p:nvSpPr>
        <p:spPr bwMode="gray">
          <a:xfrm>
            <a:off x="182880" y="2270395"/>
            <a:ext cx="8489634" cy="54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Submitted two White Papers.</a:t>
            </a:r>
          </a:p>
        </p:txBody>
      </p:sp>
      <p:sp>
        <p:nvSpPr>
          <p:cNvPr id="10" name="Rectangle 11_2_1">
            <a:extLst>
              <a:ext uri="{FF2B5EF4-FFF2-40B4-BE49-F238E27FC236}">
                <a16:creationId xmlns="" xmlns:a16="http://schemas.microsoft.com/office/drawing/2014/main" id="{39F91EE1-2953-0942-BFA6-2C8E8EF0D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2602245"/>
            <a:ext cx="8417202" cy="75059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txBody>
          <a:bodyPr wrap="square" lIns="72000" tIns="72000" rIns="72000" bIns="72000" anchor="t" anchorCtr="0">
            <a:noAutofit/>
          </a:bodyPr>
          <a:lstStyle/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700" dirty="0">
                <a:solidFill>
                  <a:srgbClr val="004862"/>
                </a:solidFill>
              </a:rPr>
              <a:t>Analytics for Cybersecurity of Smart Grid”. 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“Cybersecurity of Undersea Cables”.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endParaRPr lang="en-US" sz="17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B20C3C73-EE89-F941-AF20-A09D6CD9FA37}"/>
              </a:ext>
            </a:extLst>
          </p:cNvPr>
          <p:cNvSpPr txBox="1">
            <a:spLocks/>
          </p:cNvSpPr>
          <p:nvPr/>
        </p:nvSpPr>
        <p:spPr bwMode="gray">
          <a:xfrm>
            <a:off x="182880" y="3594026"/>
            <a:ext cx="8489634" cy="54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Continued</a:t>
            </a:r>
            <a:r>
              <a:rPr lang="en-US" dirty="0"/>
              <a:t> ECIR @ MIT</a:t>
            </a:r>
          </a:p>
          <a:p>
            <a:endParaRPr lang="en-US" dirty="0"/>
          </a:p>
        </p:txBody>
      </p:sp>
      <p:sp>
        <p:nvSpPr>
          <p:cNvPr id="12" name="Rectangle 11_2_1">
            <a:extLst>
              <a:ext uri="{FF2B5EF4-FFF2-40B4-BE49-F238E27FC236}">
                <a16:creationId xmlns="" xmlns:a16="http://schemas.microsoft.com/office/drawing/2014/main" id="{0DC7C4F4-97BC-E245-B9FC-92ACF9608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3925876"/>
            <a:ext cx="4480560" cy="18288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lt1"/>
                </a:solidFill>
              </a14:hiddenFill>
            </a:ext>
          </a:extLst>
        </p:spPr>
        <p:txBody>
          <a:bodyPr wrap="square" lIns="72000" tIns="72000" rIns="72000" bIns="72000" anchor="t" anchorCtr="0">
            <a:noAutofit/>
          </a:bodyPr>
          <a:lstStyle/>
          <a:p>
            <a:pPr marL="0" lvl="1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MIT-wide group, initially funded by DoD.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Political Science Department.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Sloan Management School.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Computer Science (CSAIL).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Institute for Data, Statistics, &amp; Society.</a:t>
            </a: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endParaRPr lang="en-US" sz="17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lvl="1" indent="-28575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2" charset="2"/>
              <a:buChar char="§"/>
              <a:defRPr/>
            </a:pPr>
            <a:endParaRPr lang="en-US" sz="17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E878609-E63C-4049-9EEE-84B192C33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4026"/>
            <a:ext cx="4449410" cy="3014840"/>
          </a:xfrm>
          <a:prstGeom prst="rect">
            <a:avLst/>
          </a:prstGeom>
        </p:spPr>
      </p:pic>
      <p:sp>
        <p:nvSpPr>
          <p:cNvPr id="14" name="Rectangle 13">
            <a:hlinkClick r:id="rId3"/>
            <a:extLst>
              <a:ext uri="{FF2B5EF4-FFF2-40B4-BE49-F238E27FC236}">
                <a16:creationId xmlns="" xmlns:a16="http://schemas.microsoft.com/office/drawing/2014/main" id="{3972DB4E-EA94-0144-82B2-8EA72383A6D9}"/>
              </a:ext>
            </a:extLst>
          </p:cNvPr>
          <p:cNvSpPr/>
          <p:nvPr/>
        </p:nvSpPr>
        <p:spPr>
          <a:xfrm>
            <a:off x="7690298" y="2942063"/>
            <a:ext cx="12618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http://ecir.mit.edu</a:t>
            </a:r>
          </a:p>
        </p:txBody>
      </p:sp>
    </p:spTree>
    <p:extLst>
      <p:ext uri="{BB962C8B-B14F-4D97-AF65-F5344CB8AC3E}">
        <p14:creationId xmlns:p14="http://schemas.microsoft.com/office/powerpoint/2010/main" val="183879016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B6ECB38E-EBF3-BE42-AF44-EB3325B882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b="24607"/>
          <a:stretch/>
        </p:blipFill>
        <p:spPr bwMode="gray">
          <a:prstGeom prst="rect">
            <a:avLst/>
          </a:prstGeom>
          <a:blipFill>
            <a:blip r:embed="rId3"/>
            <a:stretch>
              <a:fillRect/>
            </a:stretch>
          </a:blipFill>
          <a:ln w="19050">
            <a:noFill/>
          </a:ln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77F33C4D-CA6E-D94D-A6A6-CDF8D035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4552" y="3725648"/>
            <a:ext cx="5287446" cy="671978"/>
          </a:xfrm>
        </p:spPr>
        <p:txBody>
          <a:bodyPr/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Analytics for Cybersecurity of</a:t>
            </a:r>
            <a:b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Cyber-Physical Systems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48DA7142-7BF0-0E41-83CF-BBC0DC65BC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4552" y="5884790"/>
            <a:ext cx="1492895" cy="23574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July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9-10,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895E80-C9E5-F742-9CF0-BA62222A8773}"/>
              </a:ext>
            </a:extLst>
          </p:cNvPr>
          <p:cNvSpPr/>
          <p:nvPr/>
        </p:nvSpPr>
        <p:spPr>
          <a:xfrm>
            <a:off x="-1" y="6375797"/>
            <a:ext cx="71791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Project Overview &amp; Year 1 Progress Report.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Prepared for: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SoS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accent1">
                    <a:lumMod val="50000"/>
                  </a:schemeClr>
                </a:solidFill>
              </a:rPr>
              <a:t>Lablet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</a:rPr>
              <a:t> Quarterly Meeting, July, 2019,  Kansas City.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748185F-7828-B246-81CD-11620FB059B6}"/>
              </a:ext>
            </a:extLst>
          </p:cNvPr>
          <p:cNvSpPr txBox="1">
            <a:spLocks/>
          </p:cNvSpPr>
          <p:nvPr/>
        </p:nvSpPr>
        <p:spPr bwMode="gray">
          <a:xfrm>
            <a:off x="3384552" y="4482687"/>
            <a:ext cx="5287446" cy="2616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chemeClr val="accent2"/>
              </a:buClr>
              <a:buSzPct val="110000"/>
              <a:buFont typeface="Arial" pitchFamily="34" charset="0"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73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3947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35919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47892" indent="0" algn="ctr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59866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71839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83811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95785" indent="0" algn="ctr" defTabSz="1023947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Policy-Governed Secure Collaboration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D002D43-B10A-2548-AA4A-0589C4E6E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552" y="5001991"/>
            <a:ext cx="5576228" cy="6924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</a:rPr>
              <a:t>Nazli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 Choucri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Professor of Political Science 		                   	                         Faculty Affiliate, Institute for Data, Systems, &amp; Society (IDSS)</a:t>
            </a:r>
          </a:p>
        </p:txBody>
      </p:sp>
      <p:cxnSp>
        <p:nvCxnSpPr>
          <p:cNvPr id="12" name="Gerade Verbindung 20">
            <a:extLst>
              <a:ext uri="{FF2B5EF4-FFF2-40B4-BE49-F238E27FC236}">
                <a16:creationId xmlns="" xmlns:a16="http://schemas.microsoft.com/office/drawing/2014/main" id="{49C4295C-3E47-1445-B3F5-5AAD8FAB0C27}"/>
              </a:ext>
            </a:extLst>
          </p:cNvPr>
          <p:cNvCxnSpPr/>
          <p:nvPr/>
        </p:nvCxnSpPr>
        <p:spPr bwMode="gray">
          <a:xfrm>
            <a:off x="3024188" y="3725647"/>
            <a:ext cx="0" cy="173736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Grafik 1012">
            <a:extLst>
              <a:ext uri="{FF2B5EF4-FFF2-40B4-BE49-F238E27FC236}">
                <a16:creationId xmlns="" xmlns:a16="http://schemas.microsoft.com/office/drawing/2014/main" id="{7C4D09E3-C6AE-C444-80DF-E94384C50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99259" y="4249669"/>
            <a:ext cx="2160296" cy="6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59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F08EA08-7A95-0140-87F6-16E860BF0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F1D704-CA58-5C40-9E0A-F369481EF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794CF16F-196A-484E-9E78-9DCE8B5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&amp; Agenda</a:t>
            </a:r>
          </a:p>
        </p:txBody>
      </p:sp>
      <p:graphicFrame>
        <p:nvGraphicFramePr>
          <p:cNvPr id="8" name="Group 337">
            <a:extLst>
              <a:ext uri="{FF2B5EF4-FFF2-40B4-BE49-F238E27FC236}">
                <a16:creationId xmlns="" xmlns:a16="http://schemas.microsoft.com/office/drawing/2014/main" id="{F3492263-4160-A642-86C8-2B89552BC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86999"/>
              </p:ext>
            </p:extLst>
          </p:nvPr>
        </p:nvGraphicFramePr>
        <p:xfrm>
          <a:off x="469624" y="1186212"/>
          <a:ext cx="8541448" cy="4599088"/>
        </p:xfrm>
        <a:graphic>
          <a:graphicData uri="http://schemas.openxmlformats.org/drawingml/2006/table">
            <a:tbl>
              <a:tblPr/>
              <a:tblGrid>
                <a:gridCol w="3118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3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48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de-DE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de-DE" sz="1800" b="1" kern="1200" noProof="0" dirty="0">
                          <a:solidFill>
                            <a:srgbClr val="941100"/>
                          </a:solidFill>
                          <a:latin typeface="+mj-lt"/>
                          <a:ea typeface="+mn-ea"/>
                          <a:cs typeface="+mn-cs"/>
                        </a:rPr>
                        <a:t>FOCUS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rgbClr val="921F17"/>
                          </a:solidFill>
                          <a:latin typeface="+mj-lt"/>
                          <a:ea typeface="+mn-ea"/>
                          <a:cs typeface="+mn-cs"/>
                        </a:rPr>
                        <a:t>Motivation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rgbClr val="004862"/>
                          </a:solidFill>
                          <a:latin typeface="+mn-lt"/>
                          <a:ea typeface="+mn-ea"/>
                          <a:cs typeface="+mn-cs"/>
                        </a:rPr>
                        <a:t>EXORD &amp; National Policy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Problem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Burdens &amp; Opportunity Costs of Policy Texts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Purpose &amp; Approach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Capture Full-Value of Policy Texts – End-to-End 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algn="l" defTabSz="1023947" rtl="0" eaLnBrk="1" latinLnBrk="0" hangingPunct="1"/>
                      <a:r>
                        <a:rPr lang="en-US" sz="1800" b="1" kern="12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Research Design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 smtClean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Platform </a:t>
                      </a: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 Analytical Tools for Risk Analysis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Relevance to </a:t>
                      </a:r>
                      <a:r>
                        <a:rPr lang="en-GB" altLang="de-DE" sz="1800" b="1" kern="1200" noProof="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SoS</a:t>
                      </a: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Program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baseline="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Connections &amp; Contributions to Hard Problems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Results – Year 1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Create Foundations for Cybersecurity Analytics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4886">
                <a:tc>
                  <a:txBody>
                    <a:bodyPr/>
                    <a:lstStyle/>
                    <a:p>
                      <a:pPr marL="0" marR="0" lvl="0" indent="0" algn="l" defTabSz="1023947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altLang="de-DE" sz="1800" b="1" kern="1200" noProof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What Next?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Year 2 Work Plan - PLUS</a:t>
                      </a:r>
                    </a:p>
                  </a:txBody>
                  <a:tcPr marL="53986" marR="67482" marT="0" marB="0" anchor="ctr" horzOverflow="overflow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346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838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DD393F0-684E-6841-B71F-E3DA8E78C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8E75282-94C2-834A-ABB4-5DAD995E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07754"/>
            <a:ext cx="8778240" cy="486480"/>
          </a:xfrm>
        </p:spPr>
        <p:txBody>
          <a:bodyPr/>
          <a:lstStyle/>
          <a:p>
            <a:r>
              <a:rPr lang="en-US" sz="3200" dirty="0"/>
              <a:t>Executive Order 13800 of May 11, 2017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D44744-C751-4847-8D7C-A3219113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EA9C23-1CB4-3E41-909B-5FE45E16EF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1480" y="1560273"/>
            <a:ext cx="8489634" cy="758440"/>
          </a:xfrm>
        </p:spPr>
        <p:txBody>
          <a:bodyPr/>
          <a:lstStyle/>
          <a:p>
            <a:r>
              <a:rPr lang="en-US" sz="2200" dirty="0"/>
              <a:t>Strengthening Cybersecurity of Federal Networks &amp; Critical Infrastructure (82 FR 22391).</a:t>
            </a:r>
          </a:p>
        </p:txBody>
      </p:sp>
      <p:sp>
        <p:nvSpPr>
          <p:cNvPr id="7" name="Rechteck 159">
            <a:extLst>
              <a:ext uri="{FF2B5EF4-FFF2-40B4-BE49-F238E27FC236}">
                <a16:creationId xmlns="" xmlns:a16="http://schemas.microsoft.com/office/drawing/2014/main" id="{55E63FB7-FCE2-C54A-92E7-3C5D066FCA34}"/>
              </a:ext>
            </a:extLst>
          </p:cNvPr>
          <p:cNvSpPr/>
          <p:nvPr/>
        </p:nvSpPr>
        <p:spPr>
          <a:xfrm>
            <a:off x="411480" y="2987644"/>
            <a:ext cx="8321040" cy="19806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0000"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i="1" dirty="0">
                <a:solidFill>
                  <a:srgbClr val="004862"/>
                </a:solidFill>
              </a:rPr>
              <a:t>“…</a:t>
            </a:r>
            <a:r>
              <a:rPr lang="en-US" b="1" i="1" dirty="0">
                <a:solidFill>
                  <a:srgbClr val="004862"/>
                </a:solidFill>
              </a:rPr>
              <a:t>identify </a:t>
            </a:r>
            <a:r>
              <a:rPr lang="en-US" i="1" dirty="0">
                <a:solidFill>
                  <a:srgbClr val="004862"/>
                </a:solidFill>
              </a:rPr>
              <a:t>authorities &amp; </a:t>
            </a:r>
            <a:r>
              <a:rPr lang="en-US" b="1" i="1" dirty="0">
                <a:solidFill>
                  <a:srgbClr val="004862"/>
                </a:solidFill>
              </a:rPr>
              <a:t>capabilities</a:t>
            </a:r>
            <a:r>
              <a:rPr lang="en-US" i="1" dirty="0">
                <a:solidFill>
                  <a:srgbClr val="004862"/>
                </a:solidFill>
              </a:rPr>
              <a:t> that agencies could employ to </a:t>
            </a:r>
            <a:r>
              <a:rPr lang="en-US" b="1" i="1" dirty="0">
                <a:solidFill>
                  <a:srgbClr val="004862"/>
                </a:solidFill>
              </a:rPr>
              <a:t>support the cybersecurity efforts of critical infrastructure </a:t>
            </a:r>
            <a:r>
              <a:rPr lang="en-US" i="1" dirty="0">
                <a:solidFill>
                  <a:srgbClr val="004862"/>
                </a:solidFill>
              </a:rPr>
              <a:t>entities</a:t>
            </a:r>
            <a:r>
              <a:rPr lang="en-US" i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8" name="Rechteck 159">
            <a:extLst>
              <a:ext uri="{FF2B5EF4-FFF2-40B4-BE49-F238E27FC236}">
                <a16:creationId xmlns="" xmlns:a16="http://schemas.microsoft.com/office/drawing/2014/main" id="{6055BFDB-FD44-F248-8134-1654444A72CF}"/>
              </a:ext>
            </a:extLst>
          </p:cNvPr>
          <p:cNvSpPr/>
          <p:nvPr/>
        </p:nvSpPr>
        <p:spPr>
          <a:xfrm>
            <a:off x="411480" y="4149846"/>
            <a:ext cx="8321040" cy="258337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0000" rtlCol="0" anchor="t" anchorCtr="0"/>
          <a:lstStyle/>
          <a:p>
            <a:r>
              <a:rPr lang="en-US" i="1" dirty="0">
                <a:solidFill>
                  <a:srgbClr val="004862"/>
                </a:solidFill>
              </a:rPr>
              <a:t>“… </a:t>
            </a:r>
            <a:r>
              <a:rPr lang="en-US" b="1" i="1" dirty="0">
                <a:solidFill>
                  <a:srgbClr val="004862"/>
                </a:solidFill>
              </a:rPr>
              <a:t>support the cybersecurity risk management </a:t>
            </a:r>
            <a:r>
              <a:rPr lang="en-US" i="1" dirty="0">
                <a:solidFill>
                  <a:srgbClr val="004862"/>
                </a:solidFill>
              </a:rPr>
              <a:t>efforts of the owners &amp; operators of the critical infrastructure.”</a:t>
            </a:r>
          </a:p>
        </p:txBody>
      </p:sp>
    </p:spTree>
    <p:extLst>
      <p:ext uri="{BB962C8B-B14F-4D97-AF65-F5344CB8AC3E}">
        <p14:creationId xmlns:p14="http://schemas.microsoft.com/office/powerpoint/2010/main" val="1399549258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DD393F0-684E-6841-B71F-E3DA8E78C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8E75282-94C2-834A-ABB4-5DAD995E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67" y="772709"/>
            <a:ext cx="8778240" cy="486480"/>
          </a:xfrm>
        </p:spPr>
        <p:txBody>
          <a:bodyPr/>
          <a:lstStyle/>
          <a:p>
            <a:r>
              <a:rPr lang="en-US" sz="3200" dirty="0"/>
              <a:t>Executive Order 13873 of May 15,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D44744-C751-4847-8D7C-A3219113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EA9C23-1CB4-3E41-909B-5FE45E16EF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4366" y="1511929"/>
            <a:ext cx="8489634" cy="620717"/>
          </a:xfrm>
        </p:spPr>
        <p:txBody>
          <a:bodyPr/>
          <a:lstStyle/>
          <a:p>
            <a:r>
              <a:rPr lang="en-US" sz="2200" dirty="0"/>
              <a:t>Securing the Information and Communications Technology &amp; Services Supply Chain (84 FR 22689).</a:t>
            </a:r>
          </a:p>
        </p:txBody>
      </p:sp>
      <p:sp>
        <p:nvSpPr>
          <p:cNvPr id="9" name="Rechteck 159">
            <a:extLst>
              <a:ext uri="{FF2B5EF4-FFF2-40B4-BE49-F238E27FC236}">
                <a16:creationId xmlns="" xmlns:a16="http://schemas.microsoft.com/office/drawing/2014/main" id="{CC5735C1-9BC0-1E48-AA43-2B40FA9728B3}"/>
              </a:ext>
            </a:extLst>
          </p:cNvPr>
          <p:cNvSpPr/>
          <p:nvPr/>
        </p:nvSpPr>
        <p:spPr>
          <a:xfrm>
            <a:off x="502015" y="2815628"/>
            <a:ext cx="8321040" cy="3088281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0000" rtlCol="0" anchor="t" anchorCtr="0"/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i="1" dirty="0">
                <a:solidFill>
                  <a:srgbClr val="004862"/>
                </a:solidFill>
              </a:rPr>
              <a:t>Assessments and Reports. (Sec. 5.) Assess</a:t>
            </a:r>
            <a:r>
              <a:rPr lang="en-US" i="1" dirty="0" smtClean="0">
                <a:solidFill>
                  <a:srgbClr val="004862"/>
                </a:solidFill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i="1" dirty="0">
              <a:solidFill>
                <a:srgbClr val="00486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004862"/>
                </a:solidFill>
              </a:rPr>
              <a:t>(</a:t>
            </a:r>
            <a:r>
              <a:rPr lang="en-US" i="1" dirty="0" err="1" smtClean="0">
                <a:solidFill>
                  <a:srgbClr val="004862"/>
                </a:solidFill>
              </a:rPr>
              <a:t>i</a:t>
            </a:r>
            <a:r>
              <a:rPr lang="en-US" i="1" dirty="0" smtClean="0">
                <a:solidFill>
                  <a:srgbClr val="004862"/>
                </a:solidFill>
              </a:rPr>
              <a:t>) </a:t>
            </a:r>
            <a:r>
              <a:rPr lang="en-US" b="1" i="1" dirty="0" smtClean="0">
                <a:solidFill>
                  <a:srgbClr val="004862"/>
                </a:solidFill>
              </a:rPr>
              <a:t>threats </a:t>
            </a:r>
            <a:r>
              <a:rPr lang="en-US" b="1" i="1" dirty="0">
                <a:solidFill>
                  <a:srgbClr val="004862"/>
                </a:solidFill>
              </a:rPr>
              <a:t>enabled by information and communications technologies </a:t>
            </a:r>
            <a:r>
              <a:rPr lang="en-US" i="1" dirty="0">
                <a:solidFill>
                  <a:srgbClr val="004862"/>
                </a:solidFill>
              </a:rPr>
              <a:t>or services … designed, developed, manufactured, or supplied …. by … a foreign adversary; </a:t>
            </a:r>
            <a:r>
              <a:rPr lang="en-US" i="1" dirty="0" smtClean="0">
                <a:solidFill>
                  <a:srgbClr val="004862"/>
                </a:solidFill>
              </a:rPr>
              <a:t>and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i="1" dirty="0" smtClean="0">
              <a:solidFill>
                <a:srgbClr val="004862"/>
              </a:solidFill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i="1" dirty="0" smtClean="0">
                <a:solidFill>
                  <a:srgbClr val="004862"/>
                </a:solidFill>
              </a:rPr>
              <a:t>(</a:t>
            </a:r>
            <a:r>
              <a:rPr lang="en-US" i="1" dirty="0">
                <a:solidFill>
                  <a:srgbClr val="004862"/>
                </a:solidFill>
              </a:rPr>
              <a:t>ii)  </a:t>
            </a:r>
            <a:r>
              <a:rPr lang="en-US" b="1" i="1" dirty="0">
                <a:solidFill>
                  <a:srgbClr val="004862"/>
                </a:solidFill>
              </a:rPr>
              <a:t>threats to </a:t>
            </a:r>
            <a:r>
              <a:rPr lang="en-US" i="1" dirty="0">
                <a:solidFill>
                  <a:srgbClr val="004862"/>
                </a:solidFill>
              </a:rPr>
              <a:t>the United States ….</a:t>
            </a:r>
            <a:r>
              <a:rPr lang="en-US" b="1" i="1" dirty="0">
                <a:solidFill>
                  <a:srgbClr val="004862"/>
                </a:solidFill>
              </a:rPr>
              <a:t>critical infrastructure</a:t>
            </a:r>
            <a:r>
              <a:rPr lang="en-US" i="1" dirty="0">
                <a:solidFill>
                  <a:srgbClr val="004862"/>
                </a:solidFill>
              </a:rPr>
              <a:t>, and … entities </a:t>
            </a:r>
            <a:r>
              <a:rPr lang="en-US" b="1" i="1" dirty="0">
                <a:solidFill>
                  <a:srgbClr val="004862"/>
                </a:solidFill>
              </a:rPr>
              <a:t>from information and communications technologies </a:t>
            </a:r>
            <a:r>
              <a:rPr lang="en-US" i="1" dirty="0">
                <a:solidFill>
                  <a:srgbClr val="004862"/>
                </a:solidFill>
              </a:rPr>
              <a:t>or services  …..  controlled by… a foreign adversary.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i="1" dirty="0">
              <a:solidFill>
                <a:srgbClr val="004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362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DABD833-52D5-EF46-B016-35A66CA9D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85E6BD-BBDF-8A48-8C9C-A16900E5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0484"/>
            <a:ext cx="8778240" cy="775866"/>
          </a:xfrm>
        </p:spPr>
        <p:txBody>
          <a:bodyPr/>
          <a:lstStyle/>
          <a:p>
            <a:r>
              <a:rPr lang="en-US" sz="3200" dirty="0"/>
              <a:t>NDAA on Protection of Critical Infrastructure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E3A622-2183-3544-B94C-4F37024DF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Analytics for Cyber-Physical System Cybersecurity: Policy-Governed Secure Collaboration </a:t>
            </a:r>
          </a:p>
          <a:p>
            <a:r>
              <a:rPr lang="en-US"/>
              <a:t>• Year 1 Progress Report • Prepared for SoS Quarterly Meeting, July, 2019</a:t>
            </a:r>
          </a:p>
          <a:p>
            <a:r>
              <a:rPr lang="en-US"/>
              <a:t>• Nazli Choucri • July 9-10, 2019 • © MIT, 2019.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CB2C47-4126-5240-A0D7-872BEC2AD6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6541" y="1238461"/>
            <a:ext cx="8489634" cy="220725"/>
          </a:xfrm>
        </p:spPr>
        <p:txBody>
          <a:bodyPr/>
          <a:lstStyle/>
          <a:p>
            <a:r>
              <a:rPr lang="en-US" sz="2400" dirty="0"/>
              <a:t>2019 John S. McCain National Defense Authorization Act*</a:t>
            </a:r>
          </a:p>
        </p:txBody>
      </p:sp>
      <p:sp>
        <p:nvSpPr>
          <p:cNvPr id="7" name="Rechteck 159">
            <a:extLst>
              <a:ext uri="{FF2B5EF4-FFF2-40B4-BE49-F238E27FC236}">
                <a16:creationId xmlns="" xmlns:a16="http://schemas.microsoft.com/office/drawing/2014/main" id="{9A7D2E41-5444-D74D-83C5-C4A2C0EA10A9}"/>
              </a:ext>
            </a:extLst>
          </p:cNvPr>
          <p:cNvSpPr/>
          <p:nvPr/>
        </p:nvSpPr>
        <p:spPr>
          <a:xfrm>
            <a:off x="156539" y="1694200"/>
            <a:ext cx="8489635" cy="228600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0000" rtlCol="0" anchor="t" anchorCtr="0"/>
          <a:lstStyle/>
          <a:p>
            <a:pPr>
              <a:lnSpc>
                <a:spcPct val="117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600" dirty="0">
                <a:solidFill>
                  <a:srgbClr val="004862"/>
                </a:solidFill>
              </a:rPr>
              <a:t>“Pilot program on modeling &amp; simulation in support of military homeland defense operations in connection with cyber-attacks on critical infrastructure.” (Section. 1649) </a:t>
            </a:r>
            <a:endParaRPr lang="en-US" sz="1600" i="1" dirty="0">
              <a:solidFill>
                <a:srgbClr val="004862"/>
              </a:solidFill>
            </a:endParaRPr>
          </a:p>
          <a:p>
            <a:pPr lvl="1">
              <a:lnSpc>
                <a:spcPct val="117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600" i="1" dirty="0">
                <a:solidFill>
                  <a:srgbClr val="004862"/>
                </a:solidFill>
              </a:rPr>
              <a:t>“(A) to </a:t>
            </a:r>
            <a:r>
              <a:rPr lang="en-US" sz="1600" b="1" i="1" dirty="0">
                <a:solidFill>
                  <a:srgbClr val="004862"/>
                </a:solidFill>
              </a:rPr>
              <a:t>assess defense critical infrastructure vulnerabilities &amp; interdependencies </a:t>
            </a:r>
            <a:r>
              <a:rPr lang="en-US" sz="1600" i="1" dirty="0">
                <a:solidFill>
                  <a:srgbClr val="004862"/>
                </a:solidFill>
              </a:rPr>
              <a:t>to improve military resiliency;</a:t>
            </a:r>
          </a:p>
          <a:p>
            <a:pPr lvl="1">
              <a:lnSpc>
                <a:spcPct val="117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600" i="1" dirty="0">
                <a:solidFill>
                  <a:srgbClr val="004862"/>
                </a:solidFill>
              </a:rPr>
              <a:t>(B) To </a:t>
            </a:r>
            <a:r>
              <a:rPr lang="en-US" sz="1600" b="1" i="1" dirty="0">
                <a:solidFill>
                  <a:srgbClr val="004862"/>
                </a:solidFill>
              </a:rPr>
              <a:t>determine</a:t>
            </a:r>
            <a:r>
              <a:rPr lang="en-US" sz="1600" i="1" dirty="0">
                <a:solidFill>
                  <a:srgbClr val="004862"/>
                </a:solidFill>
              </a:rPr>
              <a:t> the likely </a:t>
            </a:r>
            <a:r>
              <a:rPr lang="en-US" sz="1600" b="1" i="1" dirty="0">
                <a:solidFill>
                  <a:srgbClr val="004862"/>
                </a:solidFill>
              </a:rPr>
              <a:t>effectiveness of attacks</a:t>
            </a:r>
            <a:r>
              <a:rPr lang="en-US" sz="1600" i="1" dirty="0">
                <a:solidFill>
                  <a:srgbClr val="004862"/>
                </a:solidFill>
              </a:rPr>
              <a:t> described in subsection (a)(1), &amp; </a:t>
            </a:r>
            <a:r>
              <a:rPr lang="en-US" sz="1600" b="1" i="1" dirty="0">
                <a:solidFill>
                  <a:srgbClr val="004862"/>
                </a:solidFill>
              </a:rPr>
              <a:t>countermeasures, tactics, &amp; tools </a:t>
            </a:r>
            <a:r>
              <a:rPr lang="en-US" sz="1600" i="1" dirty="0">
                <a:solidFill>
                  <a:srgbClr val="004862"/>
                </a:solidFill>
              </a:rPr>
              <a:t>supporting responsive military homeland defense operations….”;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8D5E47D-CA84-CB40-9152-2DED848AE3AB}"/>
              </a:ext>
            </a:extLst>
          </p:cNvPr>
          <p:cNvSpPr/>
          <p:nvPr/>
        </p:nvSpPr>
        <p:spPr>
          <a:xfrm>
            <a:off x="351059" y="5964679"/>
            <a:ext cx="76410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/>
              <a:t>* </a:t>
            </a:r>
            <a:r>
              <a:rPr lang="en-US" sz="1100" dirty="0"/>
              <a:t>Public Law No: 115-232; </a:t>
            </a:r>
            <a:r>
              <a:rPr lang="en-US" sz="1100" dirty="0" smtClean="0"/>
              <a:t>** </a:t>
            </a:r>
            <a:r>
              <a:rPr lang="en-US" sz="1100" dirty="0"/>
              <a:t>Public Law No: 115-91.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94DA2148-CFAF-FC49-BE19-4E56D8106C5E}"/>
              </a:ext>
            </a:extLst>
          </p:cNvPr>
          <p:cNvSpPr txBox="1">
            <a:spLocks/>
          </p:cNvSpPr>
          <p:nvPr/>
        </p:nvSpPr>
        <p:spPr bwMode="gray">
          <a:xfrm>
            <a:off x="182880" y="4121587"/>
            <a:ext cx="8489634" cy="5429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23947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503"/>
              </a:spcAft>
              <a:buClr>
                <a:srgbClr val="800000"/>
              </a:buClr>
              <a:buSzPct val="110000"/>
              <a:buFont typeface="Arial" pitchFamily="34" charset="0"/>
              <a:buNone/>
              <a:tabLst/>
              <a:defRPr sz="2000" b="1" kern="1200" baseline="0">
                <a:solidFill>
                  <a:srgbClr val="004862"/>
                </a:solidFill>
                <a:latin typeface="+mn-lt"/>
                <a:ea typeface="+mn-ea"/>
                <a:cs typeface="+mn-cs"/>
              </a:defRPr>
            </a:lvl1pPr>
            <a:lvl2pPr marL="226236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2472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8709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4945" indent="-226236" algn="l" defTabSz="1023947" rtl="0" eaLnBrk="1" latinLnBrk="0" hangingPunct="1">
              <a:spcBef>
                <a:spcPts val="251"/>
              </a:spcBef>
              <a:spcAft>
                <a:spcPts val="503"/>
              </a:spcAft>
              <a:buClr>
                <a:srgbClr val="6BC200"/>
              </a:buClr>
              <a:buSzPct val="11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852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25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98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771" indent="-255987" algn="l" defTabSz="10239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2018 National Defense Authorization Act**</a:t>
            </a:r>
          </a:p>
        </p:txBody>
      </p:sp>
      <p:sp>
        <p:nvSpPr>
          <p:cNvPr id="12" name="Rechteck 159">
            <a:extLst>
              <a:ext uri="{FF2B5EF4-FFF2-40B4-BE49-F238E27FC236}">
                <a16:creationId xmlns="" xmlns:a16="http://schemas.microsoft.com/office/drawing/2014/main" id="{AAFF099B-D6B8-3348-A9B8-C2CD5771F89E}"/>
              </a:ext>
            </a:extLst>
          </p:cNvPr>
          <p:cNvSpPr/>
          <p:nvPr/>
        </p:nvSpPr>
        <p:spPr>
          <a:xfrm>
            <a:off x="156540" y="4523125"/>
            <a:ext cx="8489635" cy="2065275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0000" rtlCol="0" anchor="t" anchorCtr="0"/>
          <a:lstStyle/>
          <a:p>
            <a:pPr>
              <a:lnSpc>
                <a:spcPct val="117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600" dirty="0">
                <a:solidFill>
                  <a:srgbClr val="004862"/>
                </a:solidFill>
              </a:rPr>
              <a:t>Assessment of Defense Critical Electric Infrastructure.” (Section. 1643) </a:t>
            </a:r>
          </a:p>
          <a:p>
            <a:pPr lvl="1">
              <a:lnSpc>
                <a:spcPct val="117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600" dirty="0">
                <a:solidFill>
                  <a:srgbClr val="004862"/>
                </a:solidFill>
              </a:rPr>
              <a:t>“…assess the strategic benefits derived from, &amp; the challenges associated with, isolating military infrastructure from the </a:t>
            </a:r>
            <a:r>
              <a:rPr lang="en-US" sz="1600" b="1" dirty="0">
                <a:solidFill>
                  <a:srgbClr val="004862"/>
                </a:solidFill>
              </a:rPr>
              <a:t>national electric grid </a:t>
            </a:r>
            <a:r>
              <a:rPr lang="en-US" sz="1600" dirty="0">
                <a:solidFill>
                  <a:srgbClr val="004862"/>
                </a:solidFill>
              </a:rPr>
              <a:t>&amp; the use of microgrids.’’</a:t>
            </a:r>
          </a:p>
        </p:txBody>
      </p:sp>
    </p:spTree>
    <p:extLst>
      <p:ext uri="{BB962C8B-B14F-4D97-AF65-F5344CB8AC3E}">
        <p14:creationId xmlns:p14="http://schemas.microsoft.com/office/powerpoint/2010/main" val="1934942256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F310600-079C-0642-8685-1302FA005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7F334AE-4EAC-4C2D-A638-92A76F09FC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886F0FC-FD09-F544-B320-B4D943F3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3" y="400676"/>
            <a:ext cx="9018202" cy="671810"/>
          </a:xfrm>
        </p:spPr>
        <p:txBody>
          <a:bodyPr/>
          <a:lstStyle/>
          <a:p>
            <a:r>
              <a:rPr lang="en-US" sz="3200" dirty="0" smtClean="0">
                <a:solidFill>
                  <a:srgbClr val="921F17"/>
                </a:solidFill>
              </a:rPr>
              <a:t>On Importance of Analytics &amp; Metrics</a:t>
            </a:r>
            <a:endParaRPr lang="en-US" sz="3200" dirty="0">
              <a:solidFill>
                <a:srgbClr val="921F17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14FE4C-DC63-AF48-A58F-D960B2939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Analytics for Cyber-Physical System Cybersecurity: Policy-Governed Secure Collaboration </a:t>
            </a:r>
          </a:p>
          <a:p>
            <a:r>
              <a:rPr lang="en-US" dirty="0"/>
              <a:t>• Year 1 Progress Report • Prepared for </a:t>
            </a:r>
            <a:r>
              <a:rPr lang="en-US" dirty="0" err="1"/>
              <a:t>SoS</a:t>
            </a:r>
            <a:r>
              <a:rPr lang="en-US" dirty="0"/>
              <a:t> Quarterly Meeting, July, 2019</a:t>
            </a:r>
          </a:p>
          <a:p>
            <a:r>
              <a:rPr lang="en-US" dirty="0"/>
              <a:t>• Nazli Choucri • July 9-10, 2019 • © MIT, 2019.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634EBF-811D-0546-A4A3-A1070CB148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737C6CD-A028-4B4A-9ED9-7209E3DF26ED}"/>
              </a:ext>
            </a:extLst>
          </p:cNvPr>
          <p:cNvGrpSpPr/>
          <p:nvPr/>
        </p:nvGrpSpPr>
        <p:grpSpPr>
          <a:xfrm>
            <a:off x="709986" y="1363695"/>
            <a:ext cx="8186473" cy="1910863"/>
            <a:chOff x="376615" y="1025950"/>
            <a:chExt cx="8412480" cy="1596515"/>
          </a:xfrm>
        </p:grpSpPr>
        <p:sp>
          <p:nvSpPr>
            <p:cNvPr id="14" name="Content Placeholder 5">
              <a:extLst>
                <a:ext uri="{FF2B5EF4-FFF2-40B4-BE49-F238E27FC236}">
                  <a16:creationId xmlns="" xmlns:a16="http://schemas.microsoft.com/office/drawing/2014/main" id="{35B4EE0D-2EB6-3646-A112-59B44B7E03F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76615" y="1025950"/>
              <a:ext cx="8346335" cy="46017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1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rgbClr val="941100"/>
                  </a:solidFill>
                </a:rPr>
                <a:t>   </a:t>
              </a:r>
              <a:endParaRPr lang="en-US" sz="2000" dirty="0" smtClean="0">
                <a:solidFill>
                  <a:srgbClr val="941100"/>
                </a:solidFill>
              </a:endParaRPr>
            </a:p>
            <a:p>
              <a:r>
                <a:rPr lang="en-US" sz="2200" dirty="0" smtClean="0">
                  <a:solidFill>
                    <a:srgbClr val="941100"/>
                  </a:solidFill>
                </a:rPr>
                <a:t> 2019 </a:t>
              </a:r>
              <a:r>
                <a:rPr lang="en-US" sz="2200" dirty="0">
                  <a:solidFill>
                    <a:srgbClr val="941100"/>
                  </a:solidFill>
                </a:rPr>
                <a:t>US National Intelligence Strategy*</a:t>
              </a:r>
            </a:p>
            <a:p>
              <a:endParaRPr lang="en-US" sz="2200" dirty="0">
                <a:solidFill>
                  <a:srgbClr val="941100"/>
                </a:solidFill>
              </a:endParaRPr>
            </a:p>
          </p:txBody>
        </p:sp>
        <p:sp>
          <p:nvSpPr>
            <p:cNvPr id="15" name="Rechteck 159">
              <a:extLst>
                <a:ext uri="{FF2B5EF4-FFF2-40B4-BE49-F238E27FC236}">
                  <a16:creationId xmlns="" xmlns:a16="http://schemas.microsoft.com/office/drawing/2014/main" id="{9CAAD928-950D-2C4F-9226-192C98609561}"/>
                </a:ext>
              </a:extLst>
            </p:cNvPr>
            <p:cNvSpPr/>
            <p:nvPr/>
          </p:nvSpPr>
          <p:spPr>
            <a:xfrm>
              <a:off x="376615" y="1273162"/>
              <a:ext cx="8412480" cy="1349303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5760" rIns="91440" bIns="90000" rtlCol="0" anchor="t" anchorCtr="0"/>
            <a:lstStyle/>
            <a:p>
              <a:pPr lvl="1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endParaRPr lang="en-US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 lvl="1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“…develop</a:t>
              </a:r>
              <a:r>
                <a:rPr lang="en-US" sz="1800" b="1" i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US" sz="1800" b="1" i="1" dirty="0">
                  <a:solidFill>
                    <a:schemeClr val="accent1">
                      <a:lumMod val="50000"/>
                    </a:schemeClr>
                  </a:solidFill>
                </a:rPr>
                <a:t>quantitative methods &amp; data analysis techniques 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&amp; tradecraft to improve the IC’s ability </a:t>
              </a:r>
              <a:r>
                <a:rPr lang="en-US" sz="1800" b="1" i="1" dirty="0">
                  <a:solidFill>
                    <a:schemeClr val="accent1">
                      <a:lumMod val="50000"/>
                    </a:schemeClr>
                  </a:solidFill>
                </a:rPr>
                <a:t>to identify, analyze, &amp; forecast changing conditions &amp;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 emerging trends across multiple portfolios</a:t>
              </a: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.”</a:t>
              </a:r>
              <a:endParaRPr lang="en-US" sz="18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FB682EC-BBFB-7840-96BA-E8E31685C2F6}"/>
              </a:ext>
            </a:extLst>
          </p:cNvPr>
          <p:cNvGrpSpPr/>
          <p:nvPr/>
        </p:nvGrpSpPr>
        <p:grpSpPr>
          <a:xfrm>
            <a:off x="760491" y="3180481"/>
            <a:ext cx="8667041" cy="1125811"/>
            <a:chOff x="406058" y="627427"/>
            <a:chExt cx="8496753" cy="940608"/>
          </a:xfrm>
        </p:grpSpPr>
        <p:sp>
          <p:nvSpPr>
            <p:cNvPr id="17" name="Content Placeholder 5">
              <a:extLst>
                <a:ext uri="{FF2B5EF4-FFF2-40B4-BE49-F238E27FC236}">
                  <a16:creationId xmlns="" xmlns:a16="http://schemas.microsoft.com/office/drawing/2014/main" id="{76CDA915-FD38-6F46-81FB-4427EF153EE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06058" y="854075"/>
              <a:ext cx="8266453" cy="54292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1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>
                  <a:solidFill>
                    <a:srgbClr val="941100"/>
                  </a:solidFill>
                </a:rPr>
                <a:t> </a:t>
              </a:r>
            </a:p>
          </p:txBody>
        </p:sp>
        <p:sp>
          <p:nvSpPr>
            <p:cNvPr id="18" name="Rechteck 159">
              <a:extLst>
                <a:ext uri="{FF2B5EF4-FFF2-40B4-BE49-F238E27FC236}">
                  <a16:creationId xmlns="" xmlns:a16="http://schemas.microsoft.com/office/drawing/2014/main" id="{28CB5106-819D-3748-9C13-7FA43DD460C6}"/>
                </a:ext>
              </a:extLst>
            </p:cNvPr>
            <p:cNvSpPr/>
            <p:nvPr/>
          </p:nvSpPr>
          <p:spPr>
            <a:xfrm>
              <a:off x="490331" y="627427"/>
              <a:ext cx="8412480" cy="940608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5760" rIns="91440" bIns="90000" rtlCol="0" anchor="t" anchorCtr="0"/>
            <a:lstStyle/>
            <a:p>
              <a:pPr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endParaRPr lang="en-US" sz="1600" i="1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6DA5BF8-7F99-0642-A5F2-3F550ED6BE8B}"/>
              </a:ext>
            </a:extLst>
          </p:cNvPr>
          <p:cNvGrpSpPr/>
          <p:nvPr/>
        </p:nvGrpSpPr>
        <p:grpSpPr>
          <a:xfrm>
            <a:off x="660903" y="3793793"/>
            <a:ext cx="8379888" cy="1588760"/>
            <a:chOff x="469900" y="205418"/>
            <a:chExt cx="8462044" cy="1327399"/>
          </a:xfrm>
        </p:grpSpPr>
        <p:sp>
          <p:nvSpPr>
            <p:cNvPr id="20" name="Content Placeholder 5">
              <a:extLst>
                <a:ext uri="{FF2B5EF4-FFF2-40B4-BE49-F238E27FC236}">
                  <a16:creationId xmlns="" xmlns:a16="http://schemas.microsoft.com/office/drawing/2014/main" id="{7E886501-CF59-2746-9B6B-5FA9D141138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69900" y="205418"/>
              <a:ext cx="8202613" cy="119158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marR="0" indent="0" algn="l" defTabSz="1023947" rtl="0" eaLnBrk="1" fontAlgn="auto" latinLnBrk="0" hangingPunct="1">
                <a:lnSpc>
                  <a:spcPct val="100000"/>
                </a:lnSpc>
                <a:spcBef>
                  <a:spcPts val="251"/>
                </a:spcBef>
                <a:spcAft>
                  <a:spcPts val="503"/>
                </a:spcAft>
                <a:buClr>
                  <a:srgbClr val="800000"/>
                </a:buClr>
                <a:buSzPct val="110000"/>
                <a:buFont typeface="Arial" pitchFamily="34" charset="0"/>
                <a:buNone/>
                <a:tabLst/>
                <a:defRPr sz="16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6236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2472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78709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04945" indent="-226236" algn="l" defTabSz="1023947" rtl="0" eaLnBrk="1" latinLnBrk="0" hangingPunct="1">
                <a:spcBef>
                  <a:spcPts val="251"/>
                </a:spcBef>
                <a:spcAft>
                  <a:spcPts val="503"/>
                </a:spcAft>
                <a:buClr>
                  <a:srgbClr val="6BC200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15852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27825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798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1771" indent="-255987" algn="l" defTabSz="102394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rgbClr val="941100"/>
                  </a:solidFill>
                </a:rPr>
                <a:t>  2018 </a:t>
              </a:r>
              <a:r>
                <a:rPr lang="en-US" sz="2000" dirty="0">
                  <a:solidFill>
                    <a:srgbClr val="941100"/>
                  </a:solidFill>
                </a:rPr>
                <a:t>US DoD Cyber </a:t>
              </a:r>
              <a:r>
                <a:rPr lang="en-US" sz="2000" dirty="0" smtClean="0">
                  <a:solidFill>
                    <a:srgbClr val="941100"/>
                  </a:solidFill>
                </a:rPr>
                <a:t>Strategy**</a:t>
              </a:r>
              <a:endParaRPr lang="en-US" sz="2000" dirty="0">
                <a:solidFill>
                  <a:srgbClr val="941100"/>
                </a:solidFill>
              </a:endParaRPr>
            </a:p>
          </p:txBody>
        </p:sp>
        <p:sp>
          <p:nvSpPr>
            <p:cNvPr id="21" name="Rechteck 159">
              <a:extLst>
                <a:ext uri="{FF2B5EF4-FFF2-40B4-BE49-F238E27FC236}">
                  <a16:creationId xmlns="" xmlns:a16="http://schemas.microsoft.com/office/drawing/2014/main" id="{E4FB55F8-C6F1-7C42-9DCB-8BFFBC995197}"/>
                </a:ext>
              </a:extLst>
            </p:cNvPr>
            <p:cNvSpPr/>
            <p:nvPr/>
          </p:nvSpPr>
          <p:spPr>
            <a:xfrm>
              <a:off x="570464" y="386853"/>
              <a:ext cx="8361480" cy="1145964"/>
            </a:xfrm>
            <a:prstGeom prst="rect">
              <a:avLst/>
            </a:prstGeom>
            <a:no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365760" rIns="91440" bIns="90000" rtlCol="0" anchor="t" anchorCtr="0"/>
            <a:lstStyle/>
            <a:p>
              <a:pPr lvl="1"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</a:pP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“…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The Department will work </a:t>
              </a: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… to 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reduce the risk </a:t>
              </a: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that malicious cyber  activity targeting U.S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. critical infrastructure </a:t>
              </a:r>
              <a:r>
                <a:rPr lang="en-US" sz="1800" i="1" dirty="0" smtClean="0">
                  <a:solidFill>
                    <a:schemeClr val="accent1">
                      <a:lumMod val="50000"/>
                    </a:schemeClr>
                  </a:solidFill>
                </a:rPr>
                <a:t>….. 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We will streamline our </a:t>
              </a:r>
              <a:r>
                <a:rPr lang="en-US" sz="1800" b="1" i="1" dirty="0">
                  <a:solidFill>
                    <a:schemeClr val="accent1">
                      <a:lumMod val="50000"/>
                    </a:schemeClr>
                  </a:solidFill>
                </a:rPr>
                <a:t>public-private information-sharing mechanisms</a:t>
              </a:r>
              <a:r>
                <a:rPr lang="en-US" sz="1800" i="1" dirty="0">
                  <a:solidFill>
                    <a:schemeClr val="accent1">
                      <a:lumMod val="50000"/>
                    </a:schemeClr>
                  </a:solidFill>
                </a:rPr>
                <a:t> &amp; strengthen the resilience &amp; cybersecurity of critical infrastructure networks &amp; systems.”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68E6C71-36C4-6B43-A499-EC7A9A941CFD}"/>
              </a:ext>
            </a:extLst>
          </p:cNvPr>
          <p:cNvSpPr/>
          <p:nvPr/>
        </p:nvSpPr>
        <p:spPr>
          <a:xfrm>
            <a:off x="3121424" y="6041327"/>
            <a:ext cx="5213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  <a:hlinkClick r:id="rId3"/>
              </a:rPr>
              <a:t>://www.dni.gov/files/ODNI/documents/National_Intelligence_Strategy_2019.pdf</a:t>
            </a:r>
            <a:r>
              <a:rPr lang="en-US" sz="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en-US" sz="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**   </a:t>
            </a:r>
            <a:r>
              <a:rPr lang="en-US" sz="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https://media.defense.gov/2018/Sep/18/2002041658/-1/-1/1/CYBER_STRATEGY_SUMMARY_FINAL.PDF</a:t>
            </a:r>
          </a:p>
        </p:txBody>
      </p:sp>
    </p:spTree>
    <p:extLst>
      <p:ext uri="{BB962C8B-B14F-4D97-AF65-F5344CB8AC3E}">
        <p14:creationId xmlns:p14="http://schemas.microsoft.com/office/powerpoint/2010/main" val="357598397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FB14868-DE71-AC43-B4E4-0A58CE86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400" dirty="0"/>
              <a:t>Imperatives for Securing the Long-Chain of Cyber-Physical Global Communication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154C69-4387-1741-9167-093B3AB8918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2880" y="952360"/>
            <a:ext cx="8489634" cy="1141483"/>
          </a:xfrm>
        </p:spPr>
        <p:txBody>
          <a:bodyPr/>
          <a:lstStyle/>
          <a:p>
            <a:pPr algn="just"/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“…foreign adversaries are increasingly creating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exploiting vulnerabilities in information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communications technology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services … in order to commit malicious cyber-enabled actions, including economic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industrial espionage against the United States </a:t>
            </a:r>
            <a:r>
              <a:rPr lang="en-US" sz="1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its people.”</a:t>
            </a:r>
            <a:r>
              <a:rPr lang="en-US" sz="1400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en-US" sz="1400" b="0" dirty="0">
                <a:solidFill>
                  <a:srgbClr val="921F17"/>
                </a:solidFill>
              </a:rPr>
              <a:t>Executive Order, May 2019</a:t>
            </a:r>
            <a:r>
              <a:rPr lang="en-US" sz="1400" b="0" baseline="30000" dirty="0">
                <a:solidFill>
                  <a:srgbClr val="921F17"/>
                </a:solidFill>
              </a:rPr>
              <a:t> 1</a:t>
            </a:r>
            <a:r>
              <a:rPr lang="en-US" sz="1400" b="0" dirty="0">
                <a:solidFill>
                  <a:srgbClr val="921F17"/>
                </a:solidFill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29B083-8338-3446-9A19-F1BF4C04E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" y="2039657"/>
            <a:ext cx="4860605" cy="258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82790A-3111-8244-8EAA-F2497F79A8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729195"/>
            <a:ext cx="4206239" cy="2941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8EA4AAB-782E-DF43-BBC8-064A0F321ACC}"/>
              </a:ext>
            </a:extLst>
          </p:cNvPr>
          <p:cNvSpPr/>
          <p:nvPr/>
        </p:nvSpPr>
        <p:spPr>
          <a:xfrm>
            <a:off x="113306" y="4636510"/>
            <a:ext cx="47111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Global network of undersea communication cables with partial Chinese ownership. </a:t>
            </a:r>
            <a:r>
              <a:rPr lang="en-US" sz="105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Source</a:t>
            </a:r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Constructed from </a:t>
            </a:r>
            <a:r>
              <a:rPr lang="en-US" sz="105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Telegeography.com</a:t>
            </a:r>
            <a:r>
              <a:rPr lang="en-US" sz="105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</a:t>
            </a:r>
            <a:endParaRPr lang="en-US" sz="1050" b="1" baseline="30000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B03AA2-34BF-7B45-ADB1-FE375C1A4E7B}"/>
              </a:ext>
            </a:extLst>
          </p:cNvPr>
          <p:cNvSpPr/>
          <p:nvPr/>
        </p:nvSpPr>
        <p:spPr>
          <a:xfrm>
            <a:off x="4894028" y="4635148"/>
            <a:ext cx="41928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400"/>
              </a:spcBef>
              <a:spcAft>
                <a:spcPts val="1000"/>
              </a:spcAft>
              <a:buSzPts val="800"/>
              <a:tabLst>
                <a:tab pos="338455" algn="l"/>
              </a:tabLst>
            </a:pPr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Autonomous Systems (AS) nodes for Internet access in China.                    </a:t>
            </a:r>
            <a:r>
              <a:rPr lang="en-US" sz="105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Source</a:t>
            </a:r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Constructed from data in RIPE</a:t>
            </a:r>
            <a:r>
              <a:rPr lang="en-US" sz="105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3</a:t>
            </a:r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for a specific date in 2018.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D11F199-1657-6C4E-8985-1AEA20DD139E}"/>
              </a:ext>
            </a:extLst>
          </p:cNvPr>
          <p:cNvSpPr/>
          <p:nvPr/>
        </p:nvSpPr>
        <p:spPr>
          <a:xfrm>
            <a:off x="252453" y="5219669"/>
            <a:ext cx="8639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921F17"/>
                </a:solidFill>
              </a:rPr>
              <a:t>Cybersecurity of  complex long chain global communication infrastructure is difficult to assess &amp; analyze, let alone to protect. Prevailing risks &amp; vulnerabilities may far exceed any acceptable level</a:t>
            </a:r>
            <a:r>
              <a:rPr lang="en-US" sz="1400" b="1" i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A35AEF-22D8-944B-A69C-52D738A559DD}"/>
              </a:ext>
            </a:extLst>
          </p:cNvPr>
          <p:cNvSpPr/>
          <p:nvPr/>
        </p:nvSpPr>
        <p:spPr>
          <a:xfrm>
            <a:off x="182880" y="5758278"/>
            <a:ext cx="8778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" baseline="30000" dirty="0"/>
              <a:t>1 </a:t>
            </a:r>
            <a:r>
              <a:rPr lang="en-US" sz="600" dirty="0"/>
              <a:t>Exec. Order 13873. “</a:t>
            </a:r>
            <a:r>
              <a:rPr lang="en-US" sz="600" i="1" dirty="0"/>
              <a:t>Securing the Information &amp; Communications Technology &amp; Services Supply Chain,”</a:t>
            </a:r>
            <a:r>
              <a:rPr lang="en-US" sz="600" dirty="0"/>
              <a:t> 84 FR 22689. May 15, 2019. </a:t>
            </a:r>
          </a:p>
          <a:p>
            <a:pPr lvl="0"/>
            <a:r>
              <a:rPr lang="en-US" sz="600" baseline="30000" dirty="0"/>
              <a:t>2</a:t>
            </a:r>
            <a:r>
              <a:rPr lang="en-US" sz="600" dirty="0"/>
              <a:t> “How can I download the KML or a CSV of the dataset?” </a:t>
            </a:r>
            <a:r>
              <a:rPr lang="en-US" sz="600" dirty="0" err="1"/>
              <a:t>Telegeography</a:t>
            </a:r>
            <a:r>
              <a:rPr lang="en-US" sz="600" dirty="0"/>
              <a:t>/</a:t>
            </a:r>
            <a:r>
              <a:rPr lang="en-US" sz="600" dirty="0" err="1"/>
              <a:t>www.submarinecablemap.com</a:t>
            </a:r>
            <a:r>
              <a:rPr lang="en-US" sz="600" dirty="0"/>
              <a:t> </a:t>
            </a:r>
            <a:r>
              <a:rPr lang="en-US" sz="600" dirty="0">
                <a:hlinkClick r:id="rId4"/>
              </a:rPr>
              <a:t>https://</a:t>
            </a:r>
            <a:r>
              <a:rPr lang="en-US" sz="600" dirty="0" err="1">
                <a:hlinkClick r:id="rId4"/>
              </a:rPr>
              <a:t>github.com</a:t>
            </a:r>
            <a:r>
              <a:rPr lang="en-US" sz="600" dirty="0">
                <a:hlinkClick r:id="rId4"/>
              </a:rPr>
              <a:t>/</a:t>
            </a:r>
            <a:r>
              <a:rPr lang="en-US" sz="600" dirty="0" err="1">
                <a:hlinkClick r:id="rId4"/>
              </a:rPr>
              <a:t>telegeography</a:t>
            </a:r>
            <a:r>
              <a:rPr lang="en-US" sz="600" dirty="0">
                <a:hlinkClick r:id="rId4"/>
              </a:rPr>
              <a:t>/</a:t>
            </a:r>
            <a:r>
              <a:rPr lang="en-US" sz="600" dirty="0" err="1">
                <a:hlinkClick r:id="rId4"/>
              </a:rPr>
              <a:t>www.submarinecablemap.com</a:t>
            </a:r>
            <a:r>
              <a:rPr lang="en-US" sz="600" dirty="0"/>
              <a:t> (accessed April 16, 2019).</a:t>
            </a:r>
          </a:p>
          <a:p>
            <a:pPr lvl="0"/>
            <a:r>
              <a:rPr lang="en-US" sz="600" baseline="30000" dirty="0"/>
              <a:t>3</a:t>
            </a:r>
            <a:r>
              <a:rPr lang="en-US" sz="600" i="1" dirty="0"/>
              <a:t> Country ASNs: China</a:t>
            </a:r>
            <a:r>
              <a:rPr lang="en-US" sz="600" dirty="0"/>
              <a:t>, </a:t>
            </a:r>
            <a:r>
              <a:rPr lang="en-US" sz="600" dirty="0" err="1"/>
              <a:t>RIPEstat</a:t>
            </a:r>
            <a:r>
              <a:rPr lang="en-US" sz="600" dirty="0"/>
              <a:t> Data API, December 15, 2018. [Online]. </a:t>
            </a:r>
            <a:r>
              <a:rPr lang="en-US" sz="600" dirty="0">
                <a:hlinkClick r:id="rId5"/>
              </a:rPr>
              <a:t>https://</a:t>
            </a:r>
            <a:r>
              <a:rPr lang="en-US" sz="600" dirty="0" err="1">
                <a:hlinkClick r:id="rId5"/>
              </a:rPr>
              <a:t>stat.ripe.net</a:t>
            </a:r>
            <a:r>
              <a:rPr lang="en-US" sz="600" dirty="0">
                <a:hlinkClick r:id="rId5"/>
              </a:rPr>
              <a:t>/data/country-</a:t>
            </a:r>
            <a:r>
              <a:rPr lang="en-US" sz="600" dirty="0" err="1">
                <a:hlinkClick r:id="rId5"/>
              </a:rPr>
              <a:t>asns</a:t>
            </a:r>
            <a:r>
              <a:rPr lang="en-US" sz="600" dirty="0">
                <a:hlinkClick r:id="rId5"/>
              </a:rPr>
              <a:t>/</a:t>
            </a:r>
            <a:r>
              <a:rPr lang="en-US" sz="600" dirty="0" err="1">
                <a:hlinkClick r:id="rId5"/>
              </a:rPr>
              <a:t>data.json?resource</a:t>
            </a:r>
            <a:r>
              <a:rPr lang="en-US" sz="600" dirty="0">
                <a:hlinkClick r:id="rId5"/>
              </a:rPr>
              <a:t>=</a:t>
            </a:r>
            <a:r>
              <a:rPr lang="en-US" sz="600" dirty="0" err="1">
                <a:hlinkClick r:id="rId5"/>
              </a:rPr>
              <a:t>cn&amp;lod</a:t>
            </a:r>
            <a:r>
              <a:rPr lang="en-US" sz="600" dirty="0">
                <a:hlinkClick r:id="rId5"/>
              </a:rPr>
              <a:t>=1&amp;starttime=2018-12-15T12:00:00</a:t>
            </a:r>
            <a:endParaRPr lang="en-US" sz="600" dirty="0"/>
          </a:p>
          <a:p>
            <a:pPr lvl="0"/>
            <a:r>
              <a:rPr lang="en-US" sz="600" baseline="30000" dirty="0"/>
              <a:t>4</a:t>
            </a:r>
            <a:r>
              <a:rPr lang="en-US" sz="600" dirty="0"/>
              <a:t> </a:t>
            </a:r>
            <a:r>
              <a:rPr lang="en-US" sz="600" i="1" dirty="0"/>
              <a:t>ASN </a:t>
            </a:r>
            <a:r>
              <a:rPr lang="en-US" sz="600" i="1" dirty="0" err="1"/>
              <a:t>Neighbours</a:t>
            </a:r>
            <a:r>
              <a:rPr lang="en-US" sz="600" dirty="0"/>
              <a:t> for </a:t>
            </a:r>
            <a:r>
              <a:rPr lang="en-US" sz="600" dirty="0" err="1"/>
              <a:t>Autonomius</a:t>
            </a:r>
            <a:r>
              <a:rPr lang="en-US" sz="600" dirty="0"/>
              <a:t> System Numbers (ASNs) identified in [34]. December 15, 2018. [Online]. </a:t>
            </a:r>
            <a:r>
              <a:rPr lang="en-US" sz="600" dirty="0">
                <a:hlinkClick r:id="rId6"/>
              </a:rPr>
              <a:t>https://</a:t>
            </a:r>
            <a:r>
              <a:rPr lang="en-US" sz="600" dirty="0" err="1">
                <a:hlinkClick r:id="rId6"/>
              </a:rPr>
              <a:t>stat.ripe.net</a:t>
            </a:r>
            <a:r>
              <a:rPr lang="en-US" sz="600" dirty="0">
                <a:hlinkClick r:id="rId6"/>
              </a:rPr>
              <a:t>/data/</a:t>
            </a:r>
            <a:r>
              <a:rPr lang="en-US" sz="600" dirty="0" err="1">
                <a:hlinkClick r:id="rId6"/>
              </a:rPr>
              <a:t>asn-neighbours</a:t>
            </a:r>
            <a:r>
              <a:rPr lang="en-US" sz="600" dirty="0">
                <a:hlinkClick r:id="rId6"/>
              </a:rPr>
              <a:t>/</a:t>
            </a:r>
            <a:r>
              <a:rPr lang="en-US" sz="600" dirty="0" err="1">
                <a:hlinkClick r:id="rId6"/>
              </a:rPr>
              <a:t>data.json?resource</a:t>
            </a:r>
            <a:r>
              <a:rPr lang="en-US" sz="600" dirty="0">
                <a:hlinkClick r:id="rId6"/>
              </a:rPr>
              <a:t>=&lt;resource&gt;&amp;</a:t>
            </a:r>
            <a:r>
              <a:rPr lang="en-US" sz="600" dirty="0" err="1">
                <a:hlinkClick r:id="rId6"/>
              </a:rPr>
              <a:t>starttime</a:t>
            </a:r>
            <a:r>
              <a:rPr lang="en-US" sz="600" dirty="0">
                <a:hlinkClick r:id="rId6"/>
              </a:rPr>
              <a:t>=&lt;</a:t>
            </a:r>
            <a:r>
              <a:rPr lang="en-US" sz="600" dirty="0" err="1">
                <a:hlinkClick r:id="rId6"/>
              </a:rPr>
              <a:t>starttime</a:t>
            </a:r>
            <a:r>
              <a:rPr lang="en-US" sz="600" dirty="0">
                <a:hlinkClick r:id="rId6"/>
              </a:rPr>
              <a:t>&gt;T12:00:00</a:t>
            </a:r>
            <a:r>
              <a:rPr lang="en-US" sz="600" dirty="0"/>
              <a:t>. Note Replace &lt;resource&gt; with ASN &amp; &lt;</a:t>
            </a:r>
            <a:r>
              <a:rPr lang="en-US" sz="600" dirty="0" err="1"/>
              <a:t>starttime</a:t>
            </a:r>
            <a:r>
              <a:rPr lang="en-US" sz="600" dirty="0"/>
              <a:t>&gt; for ISO8601 or Unix timestamp. See https://</a:t>
            </a:r>
            <a:r>
              <a:rPr lang="en-US" sz="600" dirty="0" err="1"/>
              <a:t>stat.ripe.net</a:t>
            </a:r>
            <a:r>
              <a:rPr lang="en-US" sz="600" dirty="0"/>
              <a:t>/docs/</a:t>
            </a:r>
            <a:r>
              <a:rPr lang="en-US" sz="600" dirty="0" err="1"/>
              <a:t>data_api#asn-neighbours</a:t>
            </a:r>
            <a:r>
              <a:rPr lang="en-US" sz="600" dirty="0"/>
              <a:t> for details.</a:t>
            </a:r>
          </a:p>
        </p:txBody>
      </p:sp>
    </p:spTree>
    <p:extLst>
      <p:ext uri="{BB962C8B-B14F-4D97-AF65-F5344CB8AC3E}">
        <p14:creationId xmlns:p14="http://schemas.microsoft.com/office/powerpoint/2010/main" val="1932889267"/>
      </p:ext>
    </p:extLst>
  </p:cSld>
  <p:clrMapOvr>
    <a:masterClrMapping/>
  </p:clrMapOvr>
  <p:transition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85.h58E0WTetPhZdqfZ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85.h58E0WTetPhZdqf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K85.h58E0WTetPhZdqf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hUZLRAuk.NSPAsyMqvCQ"/>
</p:tagLst>
</file>

<file path=ppt/theme/theme1.xml><?xml version="1.0" encoding="utf-8"?>
<a:theme xmlns:a="http://schemas.openxmlformats.org/drawingml/2006/main" name="Presentation2">
  <a:themeElements>
    <a:clrScheme name="MIT">
      <a:dk1>
        <a:srgbClr val="676767"/>
      </a:dk1>
      <a:lt1>
        <a:srgbClr val="FFFFFF"/>
      </a:lt1>
      <a:dk2>
        <a:srgbClr val="000000"/>
      </a:dk2>
      <a:lt2>
        <a:srgbClr val="BFBFBF"/>
      </a:lt2>
      <a:accent1>
        <a:srgbClr val="0090C5"/>
      </a:accent1>
      <a:accent2>
        <a:srgbClr val="6BC200"/>
      </a:accent2>
      <a:accent3>
        <a:srgbClr val="00BABA"/>
      </a:accent3>
      <a:accent4>
        <a:srgbClr val="818181"/>
      </a:accent4>
      <a:accent5>
        <a:srgbClr val="C32A1F"/>
      </a:accent5>
      <a:accent6>
        <a:srgbClr val="005598"/>
      </a:accent6>
      <a:hlink>
        <a:srgbClr val="0090C5"/>
      </a:hlink>
      <a:folHlink>
        <a:srgbClr val="6BC200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algn="ctr">
          <a:solidFill>
            <a:schemeClr val="tx1"/>
          </a:solidFill>
          <a:miter lim="800000"/>
          <a:headEnd/>
          <a:tailEnd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algn="ctr">
          <a:defRPr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vert="horz" lIns="0" tIns="0" rIns="0" bIns="0" rtlCol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 MIT Template 4-3" id="{49897BE5-95A0-4ECE-8DF6-5B8E743D0321}" vid="{D7CC470A-4F08-4FBE-B8D4-B849C138320E}"/>
    </a:ext>
  </a:extLst>
</a:theme>
</file>

<file path=ppt/theme/theme2.xml><?xml version="1.0" encoding="utf-8"?>
<a:theme xmlns:a="http://schemas.openxmlformats.org/drawingml/2006/main" name="Larissa">
  <a:themeElements>
    <a:clrScheme name="Bayer Holding">
      <a:dk1>
        <a:srgbClr val="FFFFFF"/>
      </a:dk1>
      <a:lt1>
        <a:srgbClr val="002864"/>
      </a:lt1>
      <a:dk2>
        <a:srgbClr val="7787B5"/>
      </a:dk2>
      <a:lt2>
        <a:srgbClr val="676767"/>
      </a:lt2>
      <a:accent1>
        <a:srgbClr val="0090C5"/>
      </a:accent1>
      <a:accent2>
        <a:srgbClr val="6BC200"/>
      </a:accent2>
      <a:accent3>
        <a:srgbClr val="676767"/>
      </a:accent3>
      <a:accent4>
        <a:srgbClr val="000000"/>
      </a:accent4>
      <a:accent5>
        <a:srgbClr val="818181"/>
      </a:accent5>
      <a:accent6>
        <a:srgbClr val="00BABA"/>
      </a:accent6>
      <a:hlink>
        <a:srgbClr val="00334C"/>
      </a:hlink>
      <a:folHlink>
        <a:srgbClr val="00698E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ayer Holding">
      <a:dk1>
        <a:srgbClr val="FFFFFF"/>
      </a:dk1>
      <a:lt1>
        <a:srgbClr val="002864"/>
      </a:lt1>
      <a:dk2>
        <a:srgbClr val="7787B5"/>
      </a:dk2>
      <a:lt2>
        <a:srgbClr val="676767"/>
      </a:lt2>
      <a:accent1>
        <a:srgbClr val="0090C5"/>
      </a:accent1>
      <a:accent2>
        <a:srgbClr val="6BC200"/>
      </a:accent2>
      <a:accent3>
        <a:srgbClr val="676767"/>
      </a:accent3>
      <a:accent4>
        <a:srgbClr val="000000"/>
      </a:accent4>
      <a:accent5>
        <a:srgbClr val="818181"/>
      </a:accent5>
      <a:accent6>
        <a:srgbClr val="00BABA"/>
      </a:accent6>
      <a:hlink>
        <a:srgbClr val="00334C"/>
      </a:hlink>
      <a:folHlink>
        <a:srgbClr val="00698E"/>
      </a:folHlink>
    </a:clrScheme>
    <a:fontScheme name="Bay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12035</TotalTime>
  <Words>5025</Words>
  <Application>Microsoft Office PowerPoint</Application>
  <PresentationFormat>On-screen Show (4:3)</PresentationFormat>
  <Paragraphs>707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 Unicode MS</vt:lpstr>
      <vt:lpstr>SimSun</vt:lpstr>
      <vt:lpstr>Arial</vt:lpstr>
      <vt:lpstr>Helvetica</vt:lpstr>
      <vt:lpstr>Times New Roman</vt:lpstr>
      <vt:lpstr>Wingdings</vt:lpstr>
      <vt:lpstr>Presentation2</vt:lpstr>
      <vt:lpstr>Analytics for Cybersecurity of Cyber-Physical Systems</vt:lpstr>
      <vt:lpstr>                          Project-in-Brief</vt:lpstr>
      <vt:lpstr>Outline &amp; Agenda</vt:lpstr>
      <vt:lpstr>Outline &amp; Agenda</vt:lpstr>
      <vt:lpstr>Executive Order 13800 of May 11, 2017</vt:lpstr>
      <vt:lpstr>Executive Order 13873 of May 15, 2019</vt:lpstr>
      <vt:lpstr>NDAA on Protection of Critical Infrastructure</vt:lpstr>
      <vt:lpstr>On Importance of Analytics &amp; Metrics</vt:lpstr>
      <vt:lpstr>Imperatives for Securing the Long-Chain of Cyber-Physical Global Communication Infrastructure</vt:lpstr>
      <vt:lpstr>Outline &amp; Agenda</vt:lpstr>
      <vt:lpstr>Cybersecurity Related Polices &amp; Issuances</vt:lpstr>
      <vt:lpstr>Problem</vt:lpstr>
      <vt:lpstr>Outline &amp; Agenda</vt:lpstr>
      <vt:lpstr> Capture Full-Value of Policy Texts – End-to-End </vt:lpstr>
      <vt:lpstr>PowerPoint Presentation</vt:lpstr>
      <vt:lpstr>Outline &amp; Agenda</vt:lpstr>
      <vt:lpstr>Research Design</vt:lpstr>
      <vt:lpstr>Outline &amp; Agenda</vt:lpstr>
      <vt:lpstr>Connections to SoS Hard Problems</vt:lpstr>
      <vt:lpstr>Contributions to SoS Program</vt:lpstr>
      <vt:lpstr>Outline &amp; Agenda</vt:lpstr>
      <vt:lpstr>Foundations for Cybersecurity Analytics</vt:lpstr>
      <vt:lpstr>Foundations for Cybersecurity Analytics</vt:lpstr>
      <vt:lpstr>Cybersecurity Related Polices &amp; Issuances</vt:lpstr>
      <vt:lpstr>CPS Cybersecurity Policy Ecosystem</vt:lpstr>
      <vt:lpstr>Use of Text-to-Data for each Research Phase</vt:lpstr>
      <vt:lpstr>Scale &amp; Scope of Basic Linked Database</vt:lpstr>
      <vt:lpstr>Foundations for Cybersecurity Analytics</vt:lpstr>
      <vt:lpstr>Year 1 – Summary &amp; Highlights</vt:lpstr>
      <vt:lpstr>Outline &amp; Agenda</vt:lpstr>
      <vt:lpstr>Plan for Year 2</vt:lpstr>
      <vt:lpstr>Plan for Year 2</vt:lpstr>
      <vt:lpstr>International Law for Cyber Operations: Networks, Complexity, Transparency</vt:lpstr>
      <vt:lpstr>International Law for Cyber Operations: Networks, Complexity, Transparency</vt:lpstr>
      <vt:lpstr>End-Note:</vt:lpstr>
      <vt:lpstr>Analytics for Cybersecurity of Cyber-Physical Systems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2010 template 4:3</dc:subject>
  <dc:creator>Gaurav</dc:creator>
  <cp:lastModifiedBy>Nazli Choucri</cp:lastModifiedBy>
  <cp:revision>2315</cp:revision>
  <cp:lastPrinted>2019-07-06T15:12:02Z</cp:lastPrinted>
  <dcterms:created xsi:type="dcterms:W3CDTF">2018-03-03T04:06:18Z</dcterms:created>
  <dcterms:modified xsi:type="dcterms:W3CDTF">2019-10-11T15:56:11Z</dcterms:modified>
</cp:coreProperties>
</file>