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15"/>
  </p:notesMasterIdLst>
  <p:sldIdLst>
    <p:sldId id="274" r:id="rId5"/>
    <p:sldId id="282" r:id="rId6"/>
    <p:sldId id="280" r:id="rId7"/>
    <p:sldId id="283" r:id="rId8"/>
    <p:sldId id="288" r:id="rId9"/>
    <p:sldId id="290" r:id="rId10"/>
    <p:sldId id="291" r:id="rId11"/>
    <p:sldId id="287" r:id="rId12"/>
    <p:sldId id="289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8"/>
    <p:restoredTop sz="86344"/>
  </p:normalViewPr>
  <p:slideViewPr>
    <p:cSldViewPr snapToGrid="0" snapToObjects="1" showGuides="1">
      <p:cViewPr varScale="1">
        <p:scale>
          <a:sx n="114" d="100"/>
          <a:sy n="114" d="100"/>
        </p:scale>
        <p:origin x="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28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8/21/19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6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7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C56FA7-B54F-4F10-B84C-A9382AEDDBD1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038601"/>
            <a:ext cx="6858000" cy="8381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4876801"/>
            <a:ext cx="403860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8" pos="3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CD46-26EC-4440-A10B-A9320D2EABA0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26027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8307"/>
            <a:ext cx="8458200" cy="37279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714375" y="1485900"/>
            <a:ext cx="7715249" cy="46863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181100"/>
            <a:ext cx="3667125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181100"/>
            <a:ext cx="3667125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EA870B-9BCB-4CA4-9ED7-117A02AE3BB9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485900"/>
            <a:ext cx="3667125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485900"/>
            <a:ext cx="3667125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CA92E-5EAF-457C-B714-7CF0FAA4F471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77864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25989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714375" y="1181101"/>
            <a:ext cx="3667124" cy="41767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4762500" y="1181101"/>
            <a:ext cx="3667125" cy="41767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684D321-0CF4-41F3-8048-656F4D515BE9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77864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25989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714375" y="1485899"/>
            <a:ext cx="3667124" cy="3871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4762500" y="1485899"/>
            <a:ext cx="3667125" cy="3871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D41B7A9-091C-45BB-93A7-6895965B34E7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3947160"/>
            <a:ext cx="2247866" cy="12344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6" y="3642360"/>
            <a:ext cx="224789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54616" y="3947160"/>
            <a:ext cx="2234769" cy="12344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454582" y="3642360"/>
            <a:ext cx="2234800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726" y="3947160"/>
            <a:ext cx="2247902" cy="12344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81690" y="3642360"/>
            <a:ext cx="22479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08445" y="1181100"/>
            <a:ext cx="0" cy="4000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35555" y="1181100"/>
            <a:ext cx="0" cy="4000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181100"/>
            <a:ext cx="2247900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454579" y="1181100"/>
            <a:ext cx="2234803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181689" y="1181100"/>
            <a:ext cx="2247936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6CA9B90-2156-4E48-A9D7-D7E95425C9A2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4251961"/>
            <a:ext cx="2247866" cy="929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6" y="3947160"/>
            <a:ext cx="224789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54616" y="4251961"/>
            <a:ext cx="2234769" cy="929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454582" y="3947160"/>
            <a:ext cx="2234800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726" y="4251961"/>
            <a:ext cx="2247902" cy="929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81690" y="3947160"/>
            <a:ext cx="22479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08445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35555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485900"/>
            <a:ext cx="2247900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454579" y="1485900"/>
            <a:ext cx="2234803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181689" y="1485900"/>
            <a:ext cx="2247936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69DA69A-4B4C-4CE1-97D6-906E8115CEFF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3421380"/>
            <a:ext cx="1726012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7" y="3116580"/>
            <a:ext cx="172603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710814" y="3421380"/>
            <a:ext cx="1726014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710779" y="31165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07216" y="3421380"/>
            <a:ext cx="1726014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707181" y="31165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181100"/>
            <a:ext cx="1726038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710777" y="11811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707179" y="11811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0B75A04-0116-4015-8530-BDD682806086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703618" y="3421380"/>
            <a:ext cx="1726013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6703582" y="3116580"/>
            <a:ext cx="172603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6703581" y="1181100"/>
            <a:ext cx="1726039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3726180"/>
            <a:ext cx="1726012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7" y="3421380"/>
            <a:ext cx="172603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710814" y="3726180"/>
            <a:ext cx="1726014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710779" y="34213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07216" y="3726180"/>
            <a:ext cx="1726014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707181" y="34213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485900"/>
            <a:ext cx="1726038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710777" y="14859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707179" y="14859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4F059EA-B329-482F-A706-9290981F6EB6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703618" y="3726180"/>
            <a:ext cx="1726013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6703582" y="3421380"/>
            <a:ext cx="172603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6703581" y="1485900"/>
            <a:ext cx="1726039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5" y="2834691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5" y="1185863"/>
            <a:ext cx="18478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686050" y="2834691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2683272" y="1185863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636295" y="2834691"/>
            <a:ext cx="1834753" cy="25834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639072" y="1185863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594873" y="2834691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6594873" y="1185863"/>
            <a:ext cx="18347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714375" y="5188535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714375" y="3548063"/>
            <a:ext cx="18478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2686050" y="5188535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2683272" y="3548063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36295" y="5188535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639072" y="3548063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6594873" y="5188535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6594873" y="3548063"/>
            <a:ext cx="18347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255A1938-7B02-4EC5-8DEA-846633E7D7AD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E15420-52E3-4699-B63B-BCAB5568019B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4038601"/>
            <a:ext cx="6858000" cy="8382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4876801"/>
            <a:ext cx="405765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5" pos="3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5" y="3134728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5" y="1485900"/>
            <a:ext cx="18478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686050" y="3134728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2683272" y="1485900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636295" y="3134728"/>
            <a:ext cx="1834753" cy="25834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639072" y="1485900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594873" y="3134728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6594873" y="1485900"/>
            <a:ext cx="18347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714375" y="5488572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714375" y="3848100"/>
            <a:ext cx="18478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2686050" y="5488572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2683272" y="3848100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36295" y="5488572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639072" y="3848100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6594873" y="5488572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6594873" y="3848100"/>
            <a:ext cx="18347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78C3BCFE-252D-4623-8067-05D4C8C0F5C9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"/>
          <a:stretch/>
        </p:blipFill>
        <p:spPr>
          <a:xfrm>
            <a:off x="0" y="-8298"/>
            <a:ext cx="9144000" cy="6508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214" y="1181100"/>
            <a:ext cx="6860136" cy="11429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0" y="2437484"/>
            <a:ext cx="6857628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227-29A0-4029-BE6D-8087B50AC4D6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3" pos="3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"/>
          <a:stretch/>
        </p:blipFill>
        <p:spPr>
          <a:xfrm>
            <a:off x="0" y="-8298"/>
            <a:ext cx="9144000" cy="6508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3825129"/>
            <a:ext cx="6858000" cy="59034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1" y="4419489"/>
            <a:ext cx="68580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9144000" cy="3429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4EACCEB-ECC8-402D-BDE2-3B60DF9C1DBF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pos="32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1"/>
            <a:ext cx="4572000" cy="650047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25780" y="2705100"/>
            <a:ext cx="370332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25780" y="419100"/>
            <a:ext cx="370332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537FCF0-E8C4-47B5-9292-FD4F51CA61CC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1"/>
            <a:ext cx="4572000" cy="6500479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25780" y="2705100"/>
            <a:ext cx="370332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25780" y="419100"/>
            <a:ext cx="370332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0" y="1"/>
            <a:ext cx="0" cy="65031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4D965DB-6B8F-46F0-BA34-0CDBE979D205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6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9143999" cy="650047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067425" y="5452003"/>
            <a:ext cx="2733675" cy="7201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566588"/>
            <a:ext cx="210893" cy="2271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C46B5E7-DDB6-46B1-9C02-7797B857159A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77A-3965-415F-AE15-07B0BE5E0CF9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6320-985A-4A90-ABD4-B9058513F1DD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3908"/>
            <a:ext cx="9144000" cy="354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3909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526697" y="6606299"/>
            <a:ext cx="0" cy="15544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" y="6565216"/>
            <a:ext cx="212200" cy="2281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3284D-EAD6-4A10-919A-40ED4AD9687E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1" y="-453"/>
            <a:ext cx="9144000" cy="6858453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DCE3-2FCB-48BF-A465-43C8FFF3F1C4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F56591-165B-4DFF-BAA4-A473B38868FE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3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3429000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7" y="3502072"/>
            <a:ext cx="2538216" cy="1660337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42900" y="419099"/>
            <a:ext cx="8458200" cy="34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88442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0" y="887620"/>
            <a:ext cx="9144000" cy="5612417"/>
            <a:chOff x="-1626782" y="887620"/>
            <a:chExt cx="12192000" cy="5612417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469218" y="887620"/>
              <a:ext cx="0" cy="561241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1626782" y="3695999"/>
              <a:ext cx="1219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342901" y="1571312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1155232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42901" y="4375793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342900" y="3959713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914901" y="4375793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4914900" y="3959713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38" hasCustomPrompt="1"/>
          </p:nvPr>
        </p:nvSpPr>
        <p:spPr>
          <a:xfrm>
            <a:off x="4914901" y="1571312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9" hasCustomPrompt="1"/>
          </p:nvPr>
        </p:nvSpPr>
        <p:spPr>
          <a:xfrm>
            <a:off x="4914900" y="1155232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F1801673-7A7B-4BD8-BFC5-513A1B2F8C7F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0"/>
            <a:ext cx="0" cy="65071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145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42902" y="835180"/>
            <a:ext cx="3886198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42900" y="419100"/>
            <a:ext cx="3886200" cy="227063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8" name="Text Placeholder 1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914901" y="835180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914900" y="419100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0" name="Text Placeholder 1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42902" y="3972994"/>
            <a:ext cx="3886198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42900" y="3556915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2" name="Text Placeholder 1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914901" y="3972994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914900" y="3556914"/>
            <a:ext cx="3886200" cy="228277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D297274-B388-4128-A42A-6F570EDB502D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22BC-7B67-456A-B5FF-FC35F7CDA3A1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D0-2D2F-4480-897E-D0201EA87AB5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9159560" cy="6856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6"/>
            <a:ext cx="4729480" cy="30937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8C94D7-3331-427B-8840-62E35A33430B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3429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" y="3502072"/>
            <a:ext cx="2538214" cy="1660336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BEFE673-235A-40DE-B396-5466A295403B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3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66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7" y="3502072"/>
            <a:ext cx="2538216" cy="166033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666" y="1"/>
            <a:ext cx="3046223" cy="3428999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43558" y="1"/>
            <a:ext cx="3048887" cy="3428999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2445" y="1"/>
            <a:ext cx="3051555" cy="3428999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D9B0F87-B76C-48FE-90B6-8D7A3AB913C8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" y="3502072"/>
            <a:ext cx="2538214" cy="1660336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7996" y="1"/>
            <a:ext cx="3051554" cy="3428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43557" y="1"/>
            <a:ext cx="3048887" cy="3428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2445" y="1"/>
            <a:ext cx="3051556" cy="3428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7BD821-67DE-4CD8-B805-5A96EDCB3A90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"/>
            <a:ext cx="9143999" cy="68573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are 2-3 lines long)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1"/>
            <a:ext cx="5286375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1615"/>
            <a:ext cx="2538216" cy="16603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/>
              <a:t>Click to add </a:t>
            </a:r>
            <a:r>
              <a:rPr lang="en-US" dirty="0">
                <a:effectLst/>
                <a:latin typeface="Helvetica" charset="0"/>
              </a:rPr>
              <a:t>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071D58-AC9F-4F70-9A19-0F50748DD503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are 2-3 lines long)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0"/>
            <a:ext cx="5286375" cy="3428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4602"/>
            <a:ext cx="2533650" cy="16573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714375" y="1181100"/>
            <a:ext cx="7715249" cy="49911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500932"/>
            <a:ext cx="9144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50093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1181101"/>
            <a:ext cx="771525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4378" y="6500480"/>
            <a:ext cx="1367512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09C8480-8E7F-4E2B-9C3D-F71E3163980E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696" y="6500480"/>
            <a:ext cx="3236103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89" y="6500480"/>
            <a:ext cx="285750" cy="3570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526697" y="6606299"/>
            <a:ext cx="0" cy="15544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566791"/>
            <a:ext cx="210893" cy="226709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867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42" r:id="rId2"/>
    <p:sldLayoutId id="2147483768" r:id="rId3"/>
    <p:sldLayoutId id="2147483744" r:id="rId4"/>
    <p:sldLayoutId id="2147483769" r:id="rId5"/>
    <p:sldLayoutId id="2147483745" r:id="rId6"/>
    <p:sldLayoutId id="2147483770" r:id="rId7"/>
    <p:sldLayoutId id="2147483746" r:id="rId8"/>
    <p:sldLayoutId id="2147483747" r:id="rId9"/>
    <p:sldLayoutId id="2147483775" r:id="rId10"/>
    <p:sldLayoutId id="2147483751" r:id="rId11"/>
    <p:sldLayoutId id="2147483776" r:id="rId12"/>
    <p:sldLayoutId id="2147483753" r:id="rId13"/>
    <p:sldLayoutId id="2147483782" r:id="rId14"/>
    <p:sldLayoutId id="2147483754" r:id="rId15"/>
    <p:sldLayoutId id="2147483777" r:id="rId16"/>
    <p:sldLayoutId id="2147483780" r:id="rId17"/>
    <p:sldLayoutId id="2147483781" r:id="rId18"/>
    <p:sldLayoutId id="2147483755" r:id="rId19"/>
    <p:sldLayoutId id="2147483778" r:id="rId20"/>
    <p:sldLayoutId id="2147483757" r:id="rId21"/>
    <p:sldLayoutId id="2147483758" r:id="rId22"/>
    <p:sldLayoutId id="2147483759" r:id="rId23"/>
    <p:sldLayoutId id="2147483772" r:id="rId24"/>
    <p:sldLayoutId id="2147483760" r:id="rId25"/>
    <p:sldLayoutId id="2147483761" r:id="rId26"/>
    <p:sldLayoutId id="2147483779" r:id="rId27"/>
    <p:sldLayoutId id="2147483762" r:id="rId28"/>
    <p:sldLayoutId id="2147483763" r:id="rId29"/>
    <p:sldLayoutId id="2147483773" r:id="rId30"/>
    <p:sldLayoutId id="2147483774" r:id="rId31"/>
    <p:sldLayoutId id="2147483771" r:id="rId32"/>
    <p:sldLayoutId id="2147483765" r:id="rId33"/>
  </p:sldLayoutIdLst>
  <p:hf hdr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16">
          <p15:clr>
            <a:srgbClr val="F26B43"/>
          </p15:clr>
        </p15:guide>
        <p15:guide id="12" pos="5544">
          <p15:clr>
            <a:srgbClr val="F26B43"/>
          </p15:clr>
        </p15:guide>
        <p15:guide id="14" pos="2880">
          <p15:clr>
            <a:srgbClr val="F26B43"/>
          </p15:clr>
        </p15:guide>
        <p15:guide id="16" orient="horz" pos="744" userDrawn="1">
          <p15:clr>
            <a:srgbClr val="F26B43"/>
          </p15:clr>
        </p15:guide>
        <p15:guide id="17" pos="450">
          <p15:clr>
            <a:srgbClr val="F26B43"/>
          </p15:clr>
        </p15:guide>
        <p15:guide id="18" pos="5310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pos="2664" userDrawn="1">
          <p15:clr>
            <a:srgbClr val="F26B43"/>
          </p15:clr>
        </p15:guide>
        <p15:guide id="21" pos="3096" userDrawn="1">
          <p15:clr>
            <a:srgbClr val="F26B43"/>
          </p15:clr>
        </p15:guide>
        <p15:guide id="23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to Talk About in Cyberspace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Interacting with a machine teammate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John Gersh</a:t>
            </a:r>
          </a:p>
          <a:p>
            <a:r>
              <a:rPr lang="en-US" dirty="0"/>
              <a:t>Principal Cognitive Engineer</a:t>
            </a:r>
          </a:p>
          <a:p>
            <a:r>
              <a:rPr lang="en-US" dirty="0"/>
              <a:t>Intelligent Systems Group</a:t>
            </a:r>
          </a:p>
          <a:p>
            <a:r>
              <a:rPr lang="en-US" dirty="0"/>
              <a:t>JHU/APL</a:t>
            </a:r>
          </a:p>
          <a:p>
            <a:r>
              <a:rPr lang="en-US" dirty="0"/>
              <a:t>john.gersh@jhuapl.edu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24EA088-92F1-CB46-865B-5D7E0AB710FD}"/>
              </a:ext>
            </a:extLst>
          </p:cNvPr>
          <p:cNvSpPr txBox="1">
            <a:spLocks/>
          </p:cNvSpPr>
          <p:nvPr/>
        </p:nvSpPr>
        <p:spPr>
          <a:xfrm>
            <a:off x="4714875" y="4876800"/>
            <a:ext cx="4057650" cy="1295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Computational Cybersecurity in Compromised Environments (C3E) Workshop</a:t>
            </a:r>
          </a:p>
          <a:p>
            <a:r>
              <a:rPr lang="en-US" dirty="0"/>
              <a:t>Menlo Park, CA</a:t>
            </a:r>
          </a:p>
          <a:p>
            <a:r>
              <a:rPr lang="en-US" dirty="0"/>
              <a:t>17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99630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70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53A7D0-01BB-6146-A818-CCFA0AEC39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342900" y="960919"/>
            <a:ext cx="8348518" cy="5574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5497E-2E9D-8E46-8570-E41D08F3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this hard?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DEF7F7-A49A-1A40-9B2D-E926CC70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8897E-76FD-E44D-8A3D-F1547DCC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4532D-2757-7E41-815F-030FF5F4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DDB8BC-2122-3445-9368-ADE031AAED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9534" y="1515636"/>
            <a:ext cx="7715249" cy="454226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/>
              <a:t>The cyber domain is complex and unphysical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/>
              <a:t>Cyber human-machine teaming inherits all the depiction issues of cyber situation awareness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i="1" dirty="0"/>
              <a:t>Any depiction will be based on a metaphor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i="1" dirty="0"/>
              <a:t>Dialogue involves navigating levels of abstraction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i="1" dirty="0"/>
              <a:t>Machine processes may be opaque</a:t>
            </a:r>
          </a:p>
          <a:p>
            <a:pPr marL="334962" indent="-342900">
              <a:buFont typeface="Arial" panose="020B0604020202020204" pitchFamily="34" charset="0"/>
              <a:buChar char="•"/>
            </a:pPr>
            <a:r>
              <a:rPr lang="en-US" sz="3200" b="1" i="1" dirty="0"/>
              <a:t>Any interaction medium will have to address these issues.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i="1" dirty="0"/>
              <a:t>Some media may address some issues better than others in context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362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AD4E15-DEBC-C54A-85EF-9AFF5D04D96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342900" y="960919"/>
            <a:ext cx="8348518" cy="5574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to talk about?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187E4-2DB4-4BBF-AF25-C78776ADCDBD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777579" y="1048215"/>
            <a:ext cx="3684931" cy="545226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Situation:</a:t>
            </a:r>
          </a:p>
          <a:p>
            <a:pPr lvl="1"/>
            <a:r>
              <a:rPr lang="en-US" b="1" dirty="0"/>
              <a:t>What’s happening?</a:t>
            </a:r>
          </a:p>
          <a:p>
            <a:pPr lvl="1"/>
            <a:r>
              <a:rPr lang="en-US" b="1" dirty="0"/>
              <a:t>What happened?</a:t>
            </a:r>
          </a:p>
          <a:p>
            <a:pPr lvl="1"/>
            <a:r>
              <a:rPr lang="en-US" b="1" dirty="0"/>
              <a:t>What’s going to happen?</a:t>
            </a:r>
          </a:p>
          <a:p>
            <a:r>
              <a:rPr lang="en-US" b="1" dirty="0"/>
              <a:t>Plans: </a:t>
            </a:r>
          </a:p>
          <a:p>
            <a:pPr lvl="1"/>
            <a:r>
              <a:rPr lang="en-US" b="1" dirty="0"/>
              <a:t>Here’s my goal</a:t>
            </a:r>
          </a:p>
          <a:p>
            <a:pPr lvl="1"/>
            <a:r>
              <a:rPr lang="en-US" b="1" dirty="0"/>
              <a:t>Here’s my intent</a:t>
            </a:r>
          </a:p>
          <a:p>
            <a:r>
              <a:rPr lang="en-US" b="1" dirty="0"/>
              <a:t>Explanation</a:t>
            </a:r>
          </a:p>
          <a:p>
            <a:pPr lvl="1"/>
            <a:r>
              <a:rPr lang="en-US" b="1" dirty="0"/>
              <a:t>Here’s why I did / will do / am doing that</a:t>
            </a:r>
          </a:p>
          <a:p>
            <a:pPr lvl="1"/>
            <a:r>
              <a:rPr lang="en-US" b="1" dirty="0"/>
              <a:t>Here’s why you should to that</a:t>
            </a:r>
          </a:p>
          <a:p>
            <a:r>
              <a:rPr lang="en-US" b="1" dirty="0"/>
              <a:t>Team Status:</a:t>
            </a:r>
          </a:p>
          <a:p>
            <a:pPr lvl="1"/>
            <a:r>
              <a:rPr lang="en-US" b="1" dirty="0"/>
              <a:t>How’s it going?</a:t>
            </a:r>
          </a:p>
          <a:p>
            <a:pPr lvl="1"/>
            <a:r>
              <a:rPr lang="en-US" b="1" dirty="0"/>
              <a:t>How am I doing?</a:t>
            </a:r>
          </a:p>
          <a:p>
            <a:pPr lvl="1"/>
            <a:r>
              <a:rPr lang="en-US" b="1" dirty="0"/>
              <a:t>How are you doing</a:t>
            </a:r>
          </a:p>
          <a:p>
            <a:pPr lvl="1"/>
            <a:r>
              <a:rPr lang="en-US" b="1" dirty="0"/>
              <a:t>Here’s my job</a:t>
            </a:r>
          </a:p>
          <a:p>
            <a:pPr lvl="2"/>
            <a:r>
              <a:rPr lang="en-US" b="1" dirty="0"/>
              <a:t>Here’s how well I can do it</a:t>
            </a:r>
          </a:p>
          <a:p>
            <a:r>
              <a:rPr lang="en-US" b="1" dirty="0"/>
              <a:t>Direction</a:t>
            </a:r>
          </a:p>
          <a:p>
            <a:pPr lvl="1"/>
            <a:r>
              <a:rPr lang="en-US" b="1" dirty="0"/>
              <a:t>Here’s your job</a:t>
            </a:r>
          </a:p>
          <a:p>
            <a:pPr lvl="2"/>
            <a:r>
              <a:rPr lang="en-US" b="1" dirty="0"/>
              <a:t>What I expect you can do</a:t>
            </a:r>
          </a:p>
          <a:p>
            <a:pPr lvl="2"/>
            <a:r>
              <a:rPr lang="en-US" b="1" dirty="0"/>
              <a:t>What I authorize you to do.</a:t>
            </a:r>
          </a:p>
          <a:p>
            <a:pPr lvl="2"/>
            <a:r>
              <a:rPr lang="en-US" b="1" dirty="0"/>
              <a:t>What I forbid you to do.</a:t>
            </a:r>
          </a:p>
          <a:p>
            <a:pPr lvl="2"/>
            <a:r>
              <a:rPr lang="en-US" b="1" dirty="0"/>
              <a:t>What I suggest you do</a:t>
            </a:r>
          </a:p>
          <a:p>
            <a:r>
              <a:rPr lang="en-US" b="1" dirty="0"/>
              <a:t>Dos and don’ts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8A46080-9AC8-4645-81E7-9DD2061DC942}"/>
              </a:ext>
            </a:extLst>
          </p:cNvPr>
          <p:cNvSpPr/>
          <p:nvPr/>
        </p:nvSpPr>
        <p:spPr>
          <a:xfrm>
            <a:off x="6564325" y="1181100"/>
            <a:ext cx="680225" cy="4672852"/>
          </a:xfrm>
          <a:prstGeom prst="rightBrace">
            <a:avLst>
              <a:gd name="adj1" fmla="val 90300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3F5A8-ACF1-8C48-B38A-C2F8F0CAAC41}"/>
              </a:ext>
            </a:extLst>
          </p:cNvPr>
          <p:cNvSpPr txBox="1"/>
          <p:nvPr/>
        </p:nvSpPr>
        <p:spPr>
          <a:xfrm>
            <a:off x="7210564" y="3163582"/>
            <a:ext cx="1590536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All of this is two-way!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DF6C3F9C-4D90-E540-8F93-073156DFB5ED}"/>
              </a:ext>
            </a:extLst>
          </p:cNvPr>
          <p:cNvSpPr/>
          <p:nvPr/>
        </p:nvSpPr>
        <p:spPr>
          <a:xfrm flipH="1">
            <a:off x="1713441" y="1181099"/>
            <a:ext cx="680225" cy="4672853"/>
          </a:xfrm>
          <a:prstGeom prst="rightBrace">
            <a:avLst>
              <a:gd name="adj1" fmla="val 90300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53533-0822-D94D-8A3C-D67B8D369408}"/>
              </a:ext>
            </a:extLst>
          </p:cNvPr>
          <p:cNvSpPr txBox="1"/>
          <p:nvPr/>
        </p:nvSpPr>
        <p:spPr>
          <a:xfrm>
            <a:off x="150921" y="2836918"/>
            <a:ext cx="1590536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All in context of common ground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777F14E1-3A9D-9845-A9D6-46B3477FD189}"/>
              </a:ext>
            </a:extLst>
          </p:cNvPr>
          <p:cNvSpPr/>
          <p:nvPr/>
        </p:nvSpPr>
        <p:spPr>
          <a:xfrm>
            <a:off x="7216177" y="5691814"/>
            <a:ext cx="1367512" cy="646529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Any item may be framed as a negative!</a:t>
            </a:r>
          </a:p>
        </p:txBody>
      </p:sp>
    </p:spTree>
    <p:extLst>
      <p:ext uri="{BB962C8B-B14F-4D97-AF65-F5344CB8AC3E}">
        <p14:creationId xmlns:p14="http://schemas.microsoft.com/office/powerpoint/2010/main" val="241077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1BD4-5D26-9B4E-8B13-9EB79485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Question #1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9B876-5253-474B-9B3E-83DA224B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E5E9C-83B7-E64C-B5F0-63727A27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1E16C-9D2A-C74F-9B70-CABECC8D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18E90-1BA8-5C47-B30F-9C803F130C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6412" y="1209675"/>
            <a:ext cx="7353300" cy="4404591"/>
          </a:xfrm>
        </p:spPr>
        <p:txBody>
          <a:bodyPr>
            <a:normAutofit/>
          </a:bodyPr>
          <a:lstStyle/>
          <a:p>
            <a:r>
              <a:rPr lang="en-US" sz="2800" b="1" dirty="0"/>
              <a:t>What metaphors should we use?</a:t>
            </a:r>
          </a:p>
          <a:p>
            <a:pPr lvl="1"/>
            <a:r>
              <a:rPr lang="en-US" sz="2000" b="1" dirty="0"/>
              <a:t>Remember: a metaphor is useful to the degree that its target resembles its source 	</a:t>
            </a:r>
          </a:p>
          <a:p>
            <a:pPr lvl="1"/>
            <a:r>
              <a:rPr lang="en-US" sz="2000" b="1" dirty="0"/>
              <a:t>How will we depict them?</a:t>
            </a:r>
          </a:p>
          <a:p>
            <a:pPr lvl="2"/>
            <a:r>
              <a:rPr lang="en-US" sz="2000" b="1" dirty="0"/>
              <a:t>How will we turn conceptual metaphors into sensory ones?</a:t>
            </a:r>
          </a:p>
          <a:p>
            <a:pPr lvl="2"/>
            <a:r>
              <a:rPr lang="en-US" sz="2000" b="1" dirty="0"/>
              <a:t>What affordances will make</a:t>
            </a:r>
            <a:br>
              <a:rPr lang="en-US" sz="2000" b="1" dirty="0"/>
            </a:br>
            <a:r>
              <a:rPr lang="en-US" sz="2000" b="1" dirty="0"/>
              <a:t>sense?</a:t>
            </a:r>
          </a:p>
          <a:p>
            <a:pPr lvl="1"/>
            <a:r>
              <a:rPr lang="en-US" sz="2000" b="1" dirty="0"/>
              <a:t>Is the metaphor a (cognitive)</a:t>
            </a:r>
            <a:br>
              <a:rPr lang="en-US" sz="2000" b="1" dirty="0"/>
            </a:br>
            <a:r>
              <a:rPr lang="en-US" sz="2000" b="1" dirty="0"/>
              <a:t>attack surface?</a:t>
            </a:r>
          </a:p>
          <a:p>
            <a:pPr lvl="2"/>
            <a:r>
              <a:rPr lang="en-US" sz="2000" b="1" dirty="0"/>
              <a:t>E.g.: Maneuver in the cyber terrain</a:t>
            </a:r>
            <a:endParaRPr lang="en-US" sz="2800" b="1" dirty="0"/>
          </a:p>
          <a:p>
            <a:endParaRPr lang="en-US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88A67D-929B-4741-BB7B-15F2C95E1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092" y="3518506"/>
            <a:ext cx="3052090" cy="2829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941173-83E2-CF42-9BB0-7D88B3209B52}"/>
              </a:ext>
            </a:extLst>
          </p:cNvPr>
          <p:cNvSpPr txBox="1"/>
          <p:nvPr/>
        </p:nvSpPr>
        <p:spPr>
          <a:xfrm>
            <a:off x="1778216" y="5992649"/>
            <a:ext cx="4308764" cy="5078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Arendt, D. L., Burtner, R., Best, D., Bos, N., Gersh, J. R., Piatko, C. D., &amp; Paul, C. L. Ocelot: user-centered design of a decision support visualization for network quarantine. IEEE Visualization for Cyber Security (VizSec), 2015</a:t>
            </a:r>
          </a:p>
        </p:txBody>
      </p:sp>
    </p:spTree>
    <p:extLst>
      <p:ext uri="{BB962C8B-B14F-4D97-AF65-F5344CB8AC3E}">
        <p14:creationId xmlns:p14="http://schemas.microsoft.com/office/powerpoint/2010/main" val="298983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1BD4-5D26-9B4E-8B13-9EB79485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Question #2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9B876-5253-474B-9B3E-83DA224B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E5E9C-83B7-E64C-B5F0-63727A27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1E16C-9D2A-C74F-9B70-CABECC8D6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18E90-1BA8-5C47-B30F-9C803F130C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696" y="957985"/>
            <a:ext cx="7797515" cy="2413866"/>
          </a:xfrm>
        </p:spPr>
        <p:txBody>
          <a:bodyPr>
            <a:noAutofit/>
          </a:bodyPr>
          <a:lstStyle/>
          <a:p>
            <a:r>
              <a:rPr lang="en-US" sz="3200" b="1" dirty="0"/>
              <a:t>How will we depict and navigate levels of abstraction?</a:t>
            </a:r>
          </a:p>
          <a:p>
            <a:pPr lvl="1"/>
            <a:r>
              <a:rPr lang="en-US" sz="2400" b="1" dirty="0"/>
              <a:t>Overview and detail in many </a:t>
            </a:r>
            <a:br>
              <a:rPr lang="en-US" sz="2400" b="1" dirty="0"/>
            </a:br>
            <a:r>
              <a:rPr lang="en-US" sz="2400" b="1" dirty="0"/>
              <a:t>dimensions</a:t>
            </a:r>
          </a:p>
          <a:p>
            <a:pPr lvl="1"/>
            <a:r>
              <a:rPr lang="en-US" sz="2400" b="1" dirty="0"/>
              <a:t>Linked representations from mission </a:t>
            </a:r>
            <a:br>
              <a:rPr lang="en-US" sz="2400" b="1" dirty="0"/>
            </a:br>
            <a:r>
              <a:rPr lang="en-US" sz="2400" b="1" dirty="0"/>
              <a:t>goals to information to computing </a:t>
            </a:r>
            <a:br>
              <a:rPr lang="en-US" sz="2400" b="1" dirty="0"/>
            </a:br>
            <a:r>
              <a:rPr lang="en-US" sz="2400" b="1" dirty="0"/>
              <a:t>services to transistors</a:t>
            </a:r>
          </a:p>
          <a:p>
            <a:pPr lvl="1"/>
            <a:r>
              <a:rPr lang="en-US" sz="2400" b="1" dirty="0"/>
              <a:t>Multidimensional!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70858-A337-4C47-AFC8-987CEB6A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56" y="3746253"/>
            <a:ext cx="4264283" cy="2567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5F24ED-516F-3E42-A0BA-1C3D2564CB04}"/>
              </a:ext>
            </a:extLst>
          </p:cNvPr>
          <p:cNvSpPr txBox="1"/>
          <p:nvPr/>
        </p:nvSpPr>
        <p:spPr>
          <a:xfrm>
            <a:off x="-336835" y="5937004"/>
            <a:ext cx="5013610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Peterson, E. Dagger: Modeling and visualization for mission impact situation awareness. 2016 IEEE Military Communications Conference (MILCOM)</a:t>
            </a:r>
          </a:p>
        </p:txBody>
      </p:sp>
    </p:spTree>
    <p:extLst>
      <p:ext uri="{BB962C8B-B14F-4D97-AF65-F5344CB8AC3E}">
        <p14:creationId xmlns:p14="http://schemas.microsoft.com/office/powerpoint/2010/main" val="391945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C0A2FA-06DC-574C-BAAB-4875DD5B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flipH="1">
            <a:off x="7336836" y="1295400"/>
            <a:ext cx="1716458" cy="1895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8FB89-AA3B-5F48-BAB1-8F5F75AD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How should we depict this dialogue?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EE6E6-D33E-DA4A-8015-79420F9F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8F1DB-0492-324D-8E70-8B94C4F7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81F9C-307D-6D4C-9767-100C15EA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B6FD7-8478-8C4E-BDC4-345ED8FF52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I’m worried about bots spreading disinformation on Facebook</a:t>
            </a:r>
          </a:p>
          <a:p>
            <a:pPr marL="3606800" indent="-249238"/>
            <a:r>
              <a:rPr lang="en-US" dirty="0"/>
              <a:t>What should I do?</a:t>
            </a:r>
          </a:p>
          <a:p>
            <a:r>
              <a:rPr lang="en-US" dirty="0"/>
              <a:t>Let me know if you find any, but don’t do anything about them</a:t>
            </a:r>
          </a:p>
          <a:p>
            <a:pPr marL="3606800" indent="-193675"/>
            <a:r>
              <a:rPr lang="en-US" dirty="0"/>
              <a:t> From any source?</a:t>
            </a:r>
          </a:p>
          <a:p>
            <a:r>
              <a:rPr lang="en-US" dirty="0"/>
              <a:t>Only non-US</a:t>
            </a:r>
          </a:p>
          <a:p>
            <a:pPr marL="3606800" indent="-249238"/>
            <a:r>
              <a:rPr lang="en-US" dirty="0"/>
              <a:t>OK, here’s what I’ll do:</a:t>
            </a:r>
          </a:p>
          <a:p>
            <a:pPr marL="258763" indent="-258763"/>
            <a:r>
              <a:rPr lang="en-US" dirty="0"/>
              <a:t>OK</a:t>
            </a:r>
          </a:p>
          <a:p>
            <a:pPr marL="3606800" indent="-249238"/>
            <a:r>
              <a:rPr lang="en-US" dirty="0"/>
              <a:t>I found 4,219</a:t>
            </a:r>
          </a:p>
          <a:p>
            <a:r>
              <a:rPr lang="en-US" dirty="0"/>
              <a:t>Show me their topics</a:t>
            </a:r>
          </a:p>
          <a:p>
            <a:pPr marL="3606800" indent="-193675"/>
            <a:r>
              <a:rPr lang="en-US" dirty="0"/>
              <a:t>OK, here</a:t>
            </a:r>
          </a:p>
          <a:p>
            <a:r>
              <a:rPr lang="en-US" dirty="0"/>
              <a:t>Here’s the plan for dealing with this subset of them</a:t>
            </a:r>
          </a:p>
          <a:p>
            <a:pPr marL="3432175" indent="-193675"/>
            <a:r>
              <a:rPr lang="en-US" dirty="0"/>
              <a:t>OK I did; here’s the result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ACB508-14DE-6F4F-91D5-139100FA4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90705" y="1181100"/>
            <a:ext cx="1669759" cy="2124075"/>
          </a:xfrm>
          <a:prstGeom prst="rect">
            <a:avLst/>
          </a:prstGeom>
        </p:spPr>
      </p:pic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27CB7AB5-8C45-C642-A254-CA08FD828092}"/>
              </a:ext>
            </a:extLst>
          </p:cNvPr>
          <p:cNvSpPr/>
          <p:nvPr/>
        </p:nvSpPr>
        <p:spPr>
          <a:xfrm>
            <a:off x="1866051" y="1977730"/>
            <a:ext cx="6457985" cy="2867947"/>
          </a:xfrm>
          <a:prstGeom prst="snip1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Dialogue Notes: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Natural language used here for convenience in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Most dialogue elements (and all indexicals) involve direct interaction with or depiction by the machine partner.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C0A2FA-06DC-574C-BAAB-4875DD5B0F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flipH="1">
            <a:off x="7336836" y="1295400"/>
            <a:ext cx="1716458" cy="1895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78FB89-AA3B-5F48-BAB1-8F5F75AD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How should we depict this dialogue?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EE6E6-D33E-DA4A-8015-79420F9F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8F1DB-0492-324D-8E70-8B94C4F7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81F9C-307D-6D4C-9767-100C15EA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B6FD7-8478-8C4E-BDC4-345ED8FF52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I’m worried about bots spreading disinformation on Facebook</a:t>
            </a:r>
          </a:p>
          <a:p>
            <a:pPr marL="3606800" indent="-249238"/>
            <a:r>
              <a:rPr lang="en-US" dirty="0"/>
              <a:t>What should I do?</a:t>
            </a:r>
          </a:p>
          <a:p>
            <a:r>
              <a:rPr lang="en-US" dirty="0"/>
              <a:t>Let me know if you find any, but don’t do anything about them</a:t>
            </a:r>
          </a:p>
          <a:p>
            <a:pPr marL="3606800" indent="-193675"/>
            <a:r>
              <a:rPr lang="en-US" dirty="0"/>
              <a:t> From any source?</a:t>
            </a:r>
          </a:p>
          <a:p>
            <a:r>
              <a:rPr lang="en-US" dirty="0"/>
              <a:t>Only non-US</a:t>
            </a:r>
          </a:p>
          <a:p>
            <a:pPr marL="3606800" indent="-249238"/>
            <a:r>
              <a:rPr lang="en-US" dirty="0"/>
              <a:t>OK, here’s what I’ll do:</a:t>
            </a:r>
          </a:p>
          <a:p>
            <a:pPr marL="258763" indent="-258763"/>
            <a:r>
              <a:rPr lang="en-US" dirty="0"/>
              <a:t>OK</a:t>
            </a:r>
          </a:p>
          <a:p>
            <a:pPr marL="3606800" indent="-249238"/>
            <a:r>
              <a:rPr lang="en-US" dirty="0"/>
              <a:t>I found 4,219</a:t>
            </a:r>
          </a:p>
          <a:p>
            <a:r>
              <a:rPr lang="en-US" dirty="0"/>
              <a:t>Show me their topics</a:t>
            </a:r>
          </a:p>
          <a:p>
            <a:pPr marL="3606800" indent="-193675"/>
            <a:r>
              <a:rPr lang="en-US" dirty="0"/>
              <a:t>OK, here</a:t>
            </a:r>
          </a:p>
          <a:p>
            <a:r>
              <a:rPr lang="en-US" dirty="0"/>
              <a:t>Here’s the plan for dealing with this subset of them</a:t>
            </a:r>
          </a:p>
          <a:p>
            <a:pPr marL="3432175" indent="-193675"/>
            <a:r>
              <a:rPr lang="en-US" dirty="0"/>
              <a:t>OK I did; here’s the result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ACB508-14DE-6F4F-91D5-139100FA4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90705" y="1181100"/>
            <a:ext cx="1669759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5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FB89-AA3B-5F48-BAB1-8F5F75AD7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How should we depict this dialogue?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EE6E6-D33E-DA4A-8015-79420F9F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8F1DB-0492-324D-8E70-8B94C4F7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81F9C-307D-6D4C-9767-100C15EA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B6FD7-8478-8C4E-BDC4-345ED8FF52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606800" indent="-249238"/>
            <a:r>
              <a:rPr lang="en-US" dirty="0"/>
              <a:t>It looks like you’re checking out this anomaly. We saw this one like it last week.</a:t>
            </a:r>
          </a:p>
          <a:p>
            <a:r>
              <a:rPr lang="en-US" dirty="0"/>
              <a:t>Are there any others matching the pattern?</a:t>
            </a:r>
          </a:p>
          <a:p>
            <a:pPr marL="3606800" indent="-193675"/>
            <a:r>
              <a:rPr lang="en-US" dirty="0"/>
              <a:t>Yes, these</a:t>
            </a:r>
          </a:p>
          <a:p>
            <a:r>
              <a:rPr lang="en-US" dirty="0"/>
              <a:t>If they’re attack precursors, what’s vulnerable?</a:t>
            </a:r>
          </a:p>
          <a:p>
            <a:pPr marL="3606800" indent="-249238"/>
            <a:r>
              <a:rPr lang="en-US" dirty="0"/>
              <a:t>This mission capability</a:t>
            </a:r>
          </a:p>
          <a:p>
            <a:r>
              <a:rPr lang="en-US" dirty="0"/>
              <a:t>Why?</a:t>
            </a:r>
          </a:p>
          <a:p>
            <a:pPr marL="3606800" indent="-193675"/>
            <a:r>
              <a:rPr lang="en-US" dirty="0"/>
              <a:t>The attack would disable these servers, providing information to these decision makers</a:t>
            </a:r>
          </a:p>
          <a:p>
            <a:r>
              <a:rPr lang="en-US" dirty="0"/>
              <a:t>If it happens again, here’s the plan for dealing with it.</a:t>
            </a:r>
          </a:p>
          <a:p>
            <a:pPr marL="3432175" indent="-193675"/>
            <a:r>
              <a:rPr lang="en-US" dirty="0"/>
              <a:t>Aye, aye, ma’am.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E0281-D65B-4044-8AAE-4B531353B7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 flipH="1">
            <a:off x="7336836" y="1295400"/>
            <a:ext cx="1716458" cy="1895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2294DD-B08E-9349-B682-9201E656EA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>
            <a:off x="90705" y="1181100"/>
            <a:ext cx="1669759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6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FB2B-0BE9-F345-9066-C8D4FF4BA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thing to consider…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2D7F5-8B74-6F4E-B861-93449246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05595-6612-4D84-8DE1-60821D3F8FEA}" type="datetime3">
              <a:rPr lang="en-US" smtClean="0"/>
              <a:t>21 August 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CC768-38C6-E64D-9A1D-0F83C0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27177-1F47-7246-B27B-EDD128F9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987C2A-D87A-354E-8CD4-CB7D6576C6A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375" y="2229314"/>
            <a:ext cx="7715249" cy="6700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/>
              <a:t>There is no such thing as an autonomous system.</a:t>
            </a:r>
          </a:p>
        </p:txBody>
      </p:sp>
    </p:spTree>
    <p:extLst>
      <p:ext uri="{BB962C8B-B14F-4D97-AF65-F5344CB8AC3E}">
        <p14:creationId xmlns:p14="http://schemas.microsoft.com/office/powerpoint/2010/main" val="90297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APL-PowerPoint-Theme_light_4x3">
  <a:themeElements>
    <a:clrScheme name="Custom 6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tended-Template_Light-Theme_4x3" id="{8405B6F4-5956-C448-84A4-8E400F0655C5}" vid="{96CDAAE5-5852-5743-8237-48F879C6D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7dc69b7d5cdc30166cb3b33179ded64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AB085A-69D5-47DB-BCB7-BC2F5E7EF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282A62-2F99-4A24-9397-7EFEECDBCF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</ds:schemaRefs>
</ds:datastoreItem>
</file>

<file path=customXml/itemProps3.xml><?xml version="1.0" encoding="utf-8"?>
<ds:datastoreItem xmlns:ds="http://schemas.openxmlformats.org/officeDocument/2006/customXml" ds:itemID="{F7C1F26D-C229-4FCF-8D3A-91E4C12331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APL-PowerPoint-Theme_light_4x3</Template>
  <TotalTime>763</TotalTime>
  <Words>661</Words>
  <Application>Microsoft Macintosh PowerPoint</Application>
  <PresentationFormat>On-screen Show (4:3)</PresentationFormat>
  <Paragraphs>119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.AppleSystemUIFont</vt:lpstr>
      <vt:lpstr>Arial</vt:lpstr>
      <vt:lpstr>Calibri</vt:lpstr>
      <vt:lpstr>Courier New</vt:lpstr>
      <vt:lpstr>Helvetica</vt:lpstr>
      <vt:lpstr>Wingdings</vt:lpstr>
      <vt:lpstr>APL-PowerPoint-Theme_light_4x3</vt:lpstr>
      <vt:lpstr>What to Talk About in Cyberspace</vt:lpstr>
      <vt:lpstr>Why is this hard?</vt:lpstr>
      <vt:lpstr>What’s to talk about?</vt:lpstr>
      <vt:lpstr>Grand Question #1</vt:lpstr>
      <vt:lpstr>Grand Question #2</vt:lpstr>
      <vt:lpstr>Example: How should we depict this dialogue?</vt:lpstr>
      <vt:lpstr>Example: How should we depict this dialogue?</vt:lpstr>
      <vt:lpstr>Example: How should we depict this dialogue?</vt:lpstr>
      <vt:lpstr>One more thing to consider…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Talk About in Cyberspace</dc:title>
  <dc:subject/>
  <dc:creator>John Gersh</dc:creator>
  <cp:keywords/>
  <dc:description>Version 1.0</dc:description>
  <cp:lastModifiedBy>John Gersh</cp:lastModifiedBy>
  <cp:revision>40</cp:revision>
  <cp:lastPrinted>2017-08-24T18:44:08Z</cp:lastPrinted>
  <dcterms:created xsi:type="dcterms:W3CDTF">2019-08-07T18:40:49Z</dcterms:created>
  <dcterms:modified xsi:type="dcterms:W3CDTF">2019-08-21T15:08:56Z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