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4" r:id="rId2"/>
    <p:sldId id="319" r:id="rId3"/>
    <p:sldId id="317" r:id="rId4"/>
    <p:sldId id="316" r:id="rId5"/>
    <p:sldId id="322" r:id="rId6"/>
    <p:sldId id="325" r:id="rId7"/>
    <p:sldId id="326" r:id="rId8"/>
    <p:sldId id="327" r:id="rId9"/>
    <p:sldId id="261" r:id="rId10"/>
    <p:sldId id="262" r:id="rId11"/>
    <p:sldId id="263" r:id="rId12"/>
    <p:sldId id="264" r:id="rId13"/>
    <p:sldId id="265" r:id="rId14"/>
    <p:sldId id="266" r:id="rId15"/>
    <p:sldId id="267" r:id="rId16"/>
    <p:sldId id="268" r:id="rId17"/>
    <p:sldId id="309" r:id="rId18"/>
    <p:sldId id="257" r:id="rId19"/>
    <p:sldId id="258" r:id="rId20"/>
    <p:sldId id="311" r:id="rId21"/>
    <p:sldId id="269" r:id="rId22"/>
    <p:sldId id="270" r:id="rId23"/>
    <p:sldId id="271" r:id="rId24"/>
    <p:sldId id="272" r:id="rId25"/>
    <p:sldId id="275" r:id="rId26"/>
    <p:sldId id="277" r:id="rId27"/>
    <p:sldId id="278" r:id="rId28"/>
    <p:sldId id="282" r:id="rId29"/>
    <p:sldId id="321" r:id="rId30"/>
    <p:sldId id="32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79" autoAdjust="0"/>
    <p:restoredTop sz="98993" autoAdjust="0"/>
  </p:normalViewPr>
  <p:slideViewPr>
    <p:cSldViewPr>
      <p:cViewPr varScale="1">
        <p:scale>
          <a:sx n="87" d="100"/>
          <a:sy n="87" d="100"/>
        </p:scale>
        <p:origin x="-1182" y="-90"/>
      </p:cViewPr>
      <p:guideLst>
        <p:guide orient="horz" pos="2160"/>
        <p:guide pos="2880"/>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01B79-392A-4280-B444-A4ED94D22B59}" type="datetimeFigureOut">
              <a:rPr lang="en-US" smtClean="0"/>
              <a:t>9/5/2012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E3AB69-CAD3-4271-96F0-96FAFFDBFD76}" type="slidenum">
              <a:rPr lang="en-US" smtClean="0"/>
              <a:t>‹#›</a:t>
            </a:fld>
            <a:endParaRPr lang="en-US"/>
          </a:p>
        </p:txBody>
      </p:sp>
    </p:spTree>
    <p:extLst>
      <p:ext uri="{BB962C8B-B14F-4D97-AF65-F5344CB8AC3E}">
        <p14:creationId xmlns:p14="http://schemas.microsoft.com/office/powerpoint/2010/main" val="1722776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3AB69-CAD3-4271-96F0-96FAFFDBFD76}" type="slidenum">
              <a:rPr lang="en-US" smtClean="0"/>
              <a:t>2</a:t>
            </a:fld>
            <a:endParaRPr lang="en-US"/>
          </a:p>
        </p:txBody>
      </p:sp>
    </p:spTree>
    <p:extLst>
      <p:ext uri="{BB962C8B-B14F-4D97-AF65-F5344CB8AC3E}">
        <p14:creationId xmlns:p14="http://schemas.microsoft.com/office/powerpoint/2010/main" val="379855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Hybrid Approach</a:t>
            </a:r>
            <a:endParaRPr lang="en-US" smtClean="0"/>
          </a:p>
          <a:p>
            <a:r>
              <a:rPr lang="en-US" sz="1000"/>
              <a:t>Historically, fraud detection systems have relied primarily on business rules. This has been good for identifying reoccurrences of lessons that have already been learned. When you touch that hot pot on the stove, you learn not to touch it again. But there are three main issues with utilizing only this methodology. First, business rules create a lot of noise. Legitimate customers constantly do things that look suspicious. Deposit a check greater than average, submit a claim, change their address, add a bill pay to their online banking. False positives take time to triage and result in operational inefficiency. Second, business rules become common knowledge to the fraudsters. Either by trial and error or worse, infiltration of the organization, business rules become known. Which results in fraud loss, which results in constant tweaking of dollar thresholds, which result in more operational inefficiency. And third, business rules aren’t forward looking. They aren’t there to catch tomorrow’s fraud. </a:t>
            </a:r>
          </a:p>
          <a:p>
            <a:r>
              <a:rPr lang="en-US" sz="1000"/>
              <a:t>What a hybrid approach offers, what an approach utilizing advanced analytics offers, what SAS offers, is a methodology that helps counter the problems that a business rule only approach fails to address. Using the concept of risk factors we can begin to move into a world where we are dollar amount agnostic. Organizations shouldn’t be forced to only try to catch the fraud over a certain dollar amount. All fraud losses are going to the bottom line and in today’s economic climate every dollar counts. Secondly, a hybrid approach looks for true fraud anomalies. Do you want to catch tomorrow’s fraud today or wait until you burn your hand on that pot before doing something about it. And finally, Social Network Analysis brings to the table a new tool for detecting and visualizing fraud. Too often investigators are so focused on individual cases that they don’t see the forest for the trees. SNA is about discovering previously hidden relationships that are meaningful to an organization.</a:t>
            </a:r>
          </a:p>
          <a:p>
            <a:endParaRPr 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292929"/>
                </a:solidFill>
                <a:latin typeface="Arial" charset="0"/>
              </a:defRPr>
            </a:lvl1pPr>
            <a:lvl2pPr marL="742883" indent="-285725" eaLnBrk="0" hangingPunct="0">
              <a:defRPr sz="1400">
                <a:solidFill>
                  <a:srgbClr val="292929"/>
                </a:solidFill>
                <a:latin typeface="Arial" charset="0"/>
              </a:defRPr>
            </a:lvl2pPr>
            <a:lvl3pPr marL="1142897" indent="-228580" eaLnBrk="0" hangingPunct="0">
              <a:defRPr sz="1400">
                <a:solidFill>
                  <a:srgbClr val="292929"/>
                </a:solidFill>
                <a:latin typeface="Arial" charset="0"/>
              </a:defRPr>
            </a:lvl3pPr>
            <a:lvl4pPr marL="1600056" indent="-228580" eaLnBrk="0" hangingPunct="0">
              <a:defRPr sz="1400">
                <a:solidFill>
                  <a:srgbClr val="292929"/>
                </a:solidFill>
                <a:latin typeface="Arial" charset="0"/>
              </a:defRPr>
            </a:lvl4pPr>
            <a:lvl5pPr marL="2057214" indent="-228580" eaLnBrk="0" hangingPunct="0">
              <a:defRPr sz="1400">
                <a:solidFill>
                  <a:srgbClr val="292929"/>
                </a:solidFill>
                <a:latin typeface="Arial" charset="0"/>
              </a:defRPr>
            </a:lvl5pPr>
            <a:lvl6pPr marL="2514373" indent="-22858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6pPr>
            <a:lvl7pPr marL="2971532" indent="-22858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7pPr>
            <a:lvl8pPr marL="3428691" indent="-22858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8pPr>
            <a:lvl9pPr marL="3885849" indent="-22858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9pPr>
          </a:lstStyle>
          <a:p>
            <a:pPr eaLnBrk="1" hangingPunct="1"/>
            <a:fld id="{6CFDC2D1-6110-4B90-9905-699CF8E6BABA}" type="slidenum">
              <a:rPr lang="en-US" sz="1200">
                <a:solidFill>
                  <a:schemeClr val="tx1"/>
                </a:solidFill>
              </a:rPr>
              <a:pPr eaLnBrk="1" hangingPunct="1"/>
              <a:t>5</a:t>
            </a:fld>
            <a:endParaRPr lang="en-US" sz="12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With</a:t>
            </a:r>
            <a:r>
              <a:rPr lang="en-US" sz="1200" baseline="0" dirty="0" smtClean="0"/>
              <a:t> that…. This concludes our briefing.</a:t>
            </a:r>
            <a:endParaRPr lang="en-US" dirty="0"/>
          </a:p>
        </p:txBody>
      </p:sp>
      <p:sp>
        <p:nvSpPr>
          <p:cNvPr id="4" name="Footer Placeholder 3"/>
          <p:cNvSpPr>
            <a:spLocks noGrp="1"/>
          </p:cNvSpPr>
          <p:nvPr>
            <p:ph type="ftr" sz="quarter" idx="10"/>
          </p:nvPr>
        </p:nvSpPr>
        <p:spPr/>
        <p:txBody>
          <a:bodyPr/>
          <a:lstStyle/>
          <a:p>
            <a:r>
              <a:rPr lang="en-US" dirty="0" smtClean="0"/>
              <a:t>Copyright © 2011, SAS Institute Inc. All rights reserved.</a:t>
            </a:r>
            <a:endParaRPr lang="en-US" sz="1200" dirty="0"/>
          </a:p>
        </p:txBody>
      </p:sp>
      <p:sp>
        <p:nvSpPr>
          <p:cNvPr id="5" name="Slide Number Placeholder 4"/>
          <p:cNvSpPr>
            <a:spLocks noGrp="1"/>
          </p:cNvSpPr>
          <p:nvPr>
            <p:ph type="sldNum" sz="quarter" idx="11"/>
          </p:nvPr>
        </p:nvSpPr>
        <p:spPr/>
        <p:txBody>
          <a:bodyPr/>
          <a:lstStyle/>
          <a:p>
            <a:fld id="{52B3E39F-D57F-48FD-B428-85BDBB659B68}" type="slidenum">
              <a:rPr lang="en-US" smtClean="0"/>
              <a:pPr/>
              <a:t>30</a:t>
            </a:fld>
            <a:endParaRPr lang="en-US" dirty="0"/>
          </a:p>
        </p:txBody>
      </p:sp>
    </p:spTree>
    <p:extLst>
      <p:ext uri="{BB962C8B-B14F-4D97-AF65-F5344CB8AC3E}">
        <p14:creationId xmlns:p14="http://schemas.microsoft.com/office/powerpoint/2010/main" val="2518059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descr="Footer_16x9_06.png"/>
          <p:cNvPicPr>
            <a:picLocks/>
          </p:cNvPicPr>
          <p:nvPr userDrawn="1"/>
        </p:nvPicPr>
        <p:blipFill>
          <a:blip r:embed="rId2"/>
          <a:srcRect/>
          <a:stretch>
            <a:fillRect/>
          </a:stretch>
        </p:blipFill>
        <p:spPr bwMode="auto">
          <a:xfrm>
            <a:off x="0" y="6492875"/>
            <a:ext cx="9144000" cy="365125"/>
          </a:xfrm>
          <a:prstGeom prst="rect">
            <a:avLst/>
          </a:prstGeom>
          <a:noFill/>
          <a:ln w="9525">
            <a:noFill/>
            <a:miter lim="800000"/>
            <a:headEnd/>
            <a:tailEnd/>
          </a:ln>
        </p:spPr>
      </p:pic>
    </p:spTree>
    <p:extLst>
      <p:ext uri="{BB962C8B-B14F-4D97-AF65-F5344CB8AC3E}">
        <p14:creationId xmlns:p14="http://schemas.microsoft.com/office/powerpoint/2010/main" val="19636373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85722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Image Only">
    <p:spTree>
      <p:nvGrpSpPr>
        <p:cNvPr id="1" name=""/>
        <p:cNvGrpSpPr/>
        <p:nvPr/>
      </p:nvGrpSpPr>
      <p:grpSpPr>
        <a:xfrm>
          <a:off x="0" y="0"/>
          <a:ext cx="0" cy="0"/>
          <a:chOff x="0" y="0"/>
          <a:chExt cx="0" cy="0"/>
        </a:xfrm>
      </p:grpSpPr>
      <p:sp>
        <p:nvSpPr>
          <p:cNvPr id="3" name="TextBox 4"/>
          <p:cNvSpPr txBox="1"/>
          <p:nvPr userDrawn="1"/>
        </p:nvSpPr>
        <p:spPr>
          <a:xfrm>
            <a:off x="2995628" y="6535353"/>
            <a:ext cx="3138487" cy="276999"/>
          </a:xfrm>
          <a:prstGeom prst="rect">
            <a:avLst/>
          </a:prstGeom>
          <a:noFill/>
        </p:spPr>
        <p:txBody>
          <a:bodyPr anchor="ctr">
            <a:spAutoFit/>
          </a:bodyPr>
          <a:lstStyle/>
          <a:p>
            <a:pPr algn="ctr" eaLnBrk="0" hangingPunct="0">
              <a:defRPr/>
            </a:pPr>
            <a:r>
              <a:rPr lang="en-US" sz="600" b="1" kern="300" spc="50" dirty="0">
                <a:solidFill>
                  <a:srgbClr val="52719E"/>
                </a:solidFill>
                <a:latin typeface="Arial"/>
                <a:ea typeface="ＭＳ Ｐゴシック" pitchFamily="34" charset="-128"/>
                <a:cs typeface="Arial"/>
              </a:rPr>
              <a:t/>
            </a:r>
            <a:br>
              <a:rPr lang="en-US" sz="600" b="1" kern="300" spc="50" dirty="0">
                <a:solidFill>
                  <a:srgbClr val="52719E"/>
                </a:solidFill>
                <a:latin typeface="Arial"/>
                <a:ea typeface="ＭＳ Ｐゴシック" pitchFamily="34" charset="-128"/>
                <a:cs typeface="Arial"/>
              </a:rPr>
            </a:br>
            <a:r>
              <a:rPr lang="en-US" sz="600" b="1" kern="300" spc="50" dirty="0">
                <a:solidFill>
                  <a:srgbClr val="52719E"/>
                </a:solidFill>
                <a:latin typeface="Arial"/>
                <a:ea typeface="ＭＳ Ｐゴシック" pitchFamily="34" charset="-128"/>
                <a:cs typeface="Arial"/>
              </a:rPr>
              <a:t>Copyright © 2012, SAS Institute Inc. All rights reserved.</a:t>
            </a:r>
          </a:p>
        </p:txBody>
      </p:sp>
    </p:spTree>
    <p:extLst>
      <p:ext uri="{BB962C8B-B14F-4D97-AF65-F5344CB8AC3E}">
        <p14:creationId xmlns:p14="http://schemas.microsoft.com/office/powerpoint/2010/main" val="392253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White Background">
    <p:spTree>
      <p:nvGrpSpPr>
        <p:cNvPr id="1" name=""/>
        <p:cNvGrpSpPr/>
        <p:nvPr/>
      </p:nvGrpSpPr>
      <p:grpSpPr>
        <a:xfrm>
          <a:off x="0" y="0"/>
          <a:ext cx="0" cy="0"/>
          <a:chOff x="0" y="0"/>
          <a:chExt cx="0" cy="0"/>
        </a:xfrm>
      </p:grpSpPr>
      <p:sp>
        <p:nvSpPr>
          <p:cNvPr id="2" name="Slide Number Placeholder 7"/>
          <p:cNvSpPr txBox="1">
            <a:spLocks/>
          </p:cNvSpPr>
          <p:nvPr userDrawn="1"/>
        </p:nvSpPr>
        <p:spPr bwMode="auto">
          <a:xfrm>
            <a:off x="8591550" y="6544733"/>
            <a:ext cx="552450" cy="31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hangingPunct="1">
              <a:spcBef>
                <a:spcPct val="50000"/>
              </a:spcBef>
              <a:spcAft>
                <a:spcPct val="17000"/>
              </a:spcAft>
              <a:buClr>
                <a:schemeClr val="tx1"/>
              </a:buClr>
              <a:buFont typeface="Wingdings" pitchFamily="2" charset="2"/>
              <a:buNone/>
            </a:pPr>
            <a:fld id="{D9FFF6CC-6578-4A7B-8114-80AFC96D267F}" type="slidenum">
              <a:rPr lang="en-US" sz="800">
                <a:solidFill>
                  <a:srgbClr val="BFBFBF"/>
                </a:solidFill>
              </a:rPr>
              <a:pPr algn="r" eaLnBrk="1" hangingPunct="1">
                <a:spcBef>
                  <a:spcPct val="50000"/>
                </a:spcBef>
                <a:spcAft>
                  <a:spcPct val="17000"/>
                </a:spcAft>
                <a:buClr>
                  <a:schemeClr val="tx1"/>
                </a:buClr>
                <a:buFont typeface="Wingdings" pitchFamily="2" charset="2"/>
                <a:buNone/>
              </a:pPr>
              <a:t>‹#›</a:t>
            </a:fld>
            <a:endParaRPr lang="en-US" sz="800" dirty="0">
              <a:solidFill>
                <a:srgbClr val="BFBFBF"/>
              </a:solidFill>
            </a:endParaRPr>
          </a:p>
        </p:txBody>
      </p:sp>
      <p:sp>
        <p:nvSpPr>
          <p:cNvPr id="3" name="TextBox 4"/>
          <p:cNvSpPr txBox="1"/>
          <p:nvPr userDrawn="1"/>
        </p:nvSpPr>
        <p:spPr>
          <a:xfrm>
            <a:off x="2995614" y="6535351"/>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a:r>
              <a:rPr lang="en-US" sz="600" b="1" dirty="0">
                <a:solidFill>
                  <a:srgbClr val="C1C1C1"/>
                </a:solidFill>
                <a:latin typeface=" arial"/>
                <a:ea typeface=" arial"/>
                <a:cs typeface=" arial"/>
              </a:rPr>
              <a:t/>
            </a:r>
            <a:br>
              <a:rPr lang="en-US" sz="600" b="1" dirty="0">
                <a:solidFill>
                  <a:srgbClr val="C1C1C1"/>
                </a:solidFill>
                <a:latin typeface=" arial"/>
                <a:ea typeface=" arial"/>
                <a:cs typeface=" arial"/>
              </a:rPr>
            </a:br>
            <a:r>
              <a:rPr lang="en-US" sz="600" b="1" dirty="0">
                <a:solidFill>
                  <a:srgbClr val="C1C1C1"/>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14335582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4" descr="Footer_16x9_06.png"/>
          <p:cNvPicPr>
            <a:picLocks/>
          </p:cNvPicPr>
          <p:nvPr userDrawn="1"/>
        </p:nvPicPr>
        <p:blipFill>
          <a:blip r:embed="rId2"/>
          <a:srcRect/>
          <a:stretch>
            <a:fillRect/>
          </a:stretch>
        </p:blipFill>
        <p:spPr bwMode="auto">
          <a:xfrm>
            <a:off x="0" y="6492875"/>
            <a:ext cx="9144000" cy="365125"/>
          </a:xfrm>
          <a:prstGeom prst="rect">
            <a:avLst/>
          </a:prstGeom>
          <a:noFill/>
          <a:ln w="9525">
            <a:noFill/>
            <a:miter lim="800000"/>
            <a:headEnd/>
            <a:tailEnd/>
          </a:ln>
        </p:spPr>
      </p:pic>
    </p:spTree>
    <p:extLst>
      <p:ext uri="{BB962C8B-B14F-4D97-AF65-F5344CB8AC3E}">
        <p14:creationId xmlns:p14="http://schemas.microsoft.com/office/powerpoint/2010/main" val="3679846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4" descr="Footer_16x9_06.png"/>
          <p:cNvPicPr>
            <a:picLocks/>
          </p:cNvPicPr>
          <p:nvPr userDrawn="1"/>
        </p:nvPicPr>
        <p:blipFill>
          <a:blip r:embed="rId2"/>
          <a:srcRect/>
          <a:stretch>
            <a:fillRect/>
          </a:stretch>
        </p:blipFill>
        <p:spPr bwMode="auto">
          <a:xfrm>
            <a:off x="0" y="6492875"/>
            <a:ext cx="9144000" cy="365125"/>
          </a:xfrm>
          <a:prstGeom prst="rect">
            <a:avLst/>
          </a:prstGeom>
          <a:noFill/>
          <a:ln w="9525">
            <a:noFill/>
            <a:miter lim="800000"/>
            <a:headEnd/>
            <a:tailEnd/>
          </a:ln>
        </p:spPr>
      </p:pic>
    </p:spTree>
    <p:extLst>
      <p:ext uri="{BB962C8B-B14F-4D97-AF65-F5344CB8AC3E}">
        <p14:creationId xmlns:p14="http://schemas.microsoft.com/office/powerpoint/2010/main" val="42768893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6" name="Group 15"/>
          <p:cNvGrpSpPr/>
          <p:nvPr userDrawn="1"/>
        </p:nvGrpSpPr>
        <p:grpSpPr>
          <a:xfrm>
            <a:off x="-1524000" y="7027068"/>
            <a:ext cx="9151257" cy="2057400"/>
            <a:chOff x="0" y="5181600"/>
            <a:chExt cx="9151257" cy="2057400"/>
          </a:xfrm>
        </p:grpSpPr>
        <p:pic>
          <p:nvPicPr>
            <p:cNvPr id="17" name="Picture 16" descr="WorldClassWisdom_WHT_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81600"/>
              <a:ext cx="915125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a:cxnSpLocks noChangeShapeType="1"/>
            </p:cNvCxnSpPr>
            <p:nvPr userDrawn="1"/>
          </p:nvCxnSpPr>
          <p:spPr bwMode="auto">
            <a:xfrm rot="5400000">
              <a:off x="1952626" y="6197600"/>
              <a:ext cx="1014412" cy="1587"/>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cxnSp>
        <p:pic>
          <p:nvPicPr>
            <p:cNvPr id="19" name="Picture 18" descr="SAS_PTK_WHT288_title_index.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1850" y="5924550"/>
              <a:ext cx="1181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Exp_C.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971800" y="5708650"/>
              <a:ext cx="7651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4" descr="Footer_16x9_06.png"/>
          <p:cNvPicPr>
            <a:picLocks/>
          </p:cNvPicPr>
          <p:nvPr userDrawn="1"/>
        </p:nvPicPr>
        <p:blipFill>
          <a:blip r:embed="rId5"/>
          <a:srcRect/>
          <a:stretch>
            <a:fillRect/>
          </a:stretch>
        </p:blipFill>
        <p:spPr bwMode="auto">
          <a:xfrm>
            <a:off x="0" y="6492875"/>
            <a:ext cx="9144000" cy="365125"/>
          </a:xfrm>
          <a:prstGeom prst="rect">
            <a:avLst/>
          </a:prstGeom>
          <a:noFill/>
          <a:ln w="9525">
            <a:noFill/>
            <a:miter lim="800000"/>
            <a:headEnd/>
            <a:tailEnd/>
          </a:ln>
        </p:spPr>
      </p:pic>
    </p:spTree>
    <p:extLst>
      <p:ext uri="{BB962C8B-B14F-4D97-AF65-F5344CB8AC3E}">
        <p14:creationId xmlns:p14="http://schemas.microsoft.com/office/powerpoint/2010/main" val="20022210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4" descr="Footer_16x9_06.png"/>
          <p:cNvPicPr>
            <a:picLocks/>
          </p:cNvPicPr>
          <p:nvPr userDrawn="1"/>
        </p:nvPicPr>
        <p:blipFill>
          <a:blip r:embed="rId2"/>
          <a:srcRect/>
          <a:stretch>
            <a:fillRect/>
          </a:stretch>
        </p:blipFill>
        <p:spPr bwMode="auto">
          <a:xfrm>
            <a:off x="0" y="6492875"/>
            <a:ext cx="9144000" cy="365125"/>
          </a:xfrm>
          <a:prstGeom prst="rect">
            <a:avLst/>
          </a:prstGeom>
          <a:noFill/>
          <a:ln w="9525">
            <a:noFill/>
            <a:miter lim="800000"/>
            <a:headEnd/>
            <a:tailEnd/>
          </a:ln>
        </p:spPr>
      </p:pic>
    </p:spTree>
    <p:extLst>
      <p:ext uri="{BB962C8B-B14F-4D97-AF65-F5344CB8AC3E}">
        <p14:creationId xmlns:p14="http://schemas.microsoft.com/office/powerpoint/2010/main" val="10032101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8" name="Picture 4" descr="Footer_16x9_06.png"/>
          <p:cNvPicPr>
            <a:picLocks/>
          </p:cNvPicPr>
          <p:nvPr userDrawn="1"/>
        </p:nvPicPr>
        <p:blipFill>
          <a:blip r:embed="rId2"/>
          <a:srcRect/>
          <a:stretch>
            <a:fillRect/>
          </a:stretch>
        </p:blipFill>
        <p:spPr bwMode="auto">
          <a:xfrm>
            <a:off x="0" y="6492875"/>
            <a:ext cx="9144000" cy="365125"/>
          </a:xfrm>
          <a:prstGeom prst="rect">
            <a:avLst/>
          </a:prstGeom>
          <a:noFill/>
          <a:ln w="9525">
            <a:noFill/>
            <a:miter lim="800000"/>
            <a:headEnd/>
            <a:tailEnd/>
          </a:ln>
        </p:spPr>
      </p:pic>
    </p:spTree>
    <p:extLst>
      <p:ext uri="{BB962C8B-B14F-4D97-AF65-F5344CB8AC3E}">
        <p14:creationId xmlns:p14="http://schemas.microsoft.com/office/powerpoint/2010/main" val="8388397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2320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77263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048BB9-028C-4C7B-AECC-4A1173D9F789}" type="datetimeFigureOut">
              <a:rPr lang="en-US" smtClean="0"/>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3EF9-B1E2-40A0-B08E-DC312FD0EE33}" type="slidenum">
              <a:rPr lang="en-US" smtClean="0"/>
              <a:t>‹#›</a:t>
            </a:fld>
            <a:endParaRPr lang="en-US"/>
          </a:p>
        </p:txBody>
      </p:sp>
    </p:spTree>
    <p:extLst>
      <p:ext uri="{BB962C8B-B14F-4D97-AF65-F5344CB8AC3E}">
        <p14:creationId xmlns:p14="http://schemas.microsoft.com/office/powerpoint/2010/main" val="12452495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48BB9-028C-4C7B-AECC-4A1173D9F789}" type="datetimeFigureOut">
              <a:rPr lang="en-US" smtClean="0"/>
              <a:t>9/5/2012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B3EF9-B1E2-40A0-B08E-DC312FD0EE33}" type="slidenum">
              <a:rPr lang="en-US" smtClean="0"/>
              <a:t>‹#›</a:t>
            </a:fld>
            <a:endParaRPr lang="en-US"/>
          </a:p>
        </p:txBody>
      </p:sp>
      <p:pic>
        <p:nvPicPr>
          <p:cNvPr id="7" name="Picture 15" descr="WorldClassWisdom_WHT_BKGR.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469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mailto:michael.mccoy@sas.com" TargetMode="External"/><Relationship Id="rId3" Type="http://schemas.openxmlformats.org/officeDocument/2006/relationships/image" Target="../media/image1.jpeg"/><Relationship Id="rId7" Type="http://schemas.openxmlformats.org/officeDocument/2006/relationships/hyperlink" Target="mailto:Jonathan.janos@sas.co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josh.mahoney@sas.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descr="WorldClassWisdom_WHT_BKG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descr="WorldClassWisdom_WHT_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7" y="4819650"/>
            <a:ext cx="9144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p:nvCxnSpPr>
        <p:spPr bwMode="auto">
          <a:xfrm rot="5400000">
            <a:off x="1952626" y="6045200"/>
            <a:ext cx="1014412" cy="1587"/>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cxnSp>
      <p:pic>
        <p:nvPicPr>
          <p:cNvPr id="6" name="Picture 5" descr="SAS_PTK_WHT288_title_index.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850" y="5695950"/>
            <a:ext cx="1181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Exp_WorldClassWisdom.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213" y="5695950"/>
            <a:ext cx="36766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xp_C.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7657" y="228600"/>
            <a:ext cx="7651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8" y="1447800"/>
            <a:ext cx="9122632" cy="277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23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2" presetClass="entr" presetSubtype="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Right)">
                                      <p:cBhvr>
                                        <p:cTn id="13" dur="500"/>
                                        <p:tgtEl>
                                          <p:spTgt spid="7"/>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425"/>
            <a:ext cx="7772400" cy="1470025"/>
          </a:xfrm>
        </p:spPr>
        <p:txBody>
          <a:bodyPr/>
          <a:lstStyle/>
          <a:p>
            <a:endParaRPr lang="en-US"/>
          </a:p>
        </p:txBody>
      </p:sp>
      <p:sp>
        <p:nvSpPr>
          <p:cNvPr id="3" name="Subtitle 2"/>
          <p:cNvSpPr>
            <a:spLocks noGrp="1"/>
          </p:cNvSpPr>
          <p:nvPr>
            <p:ph type="subTitle" idx="4294967295"/>
          </p:nvPr>
        </p:nvSpPr>
        <p:spPr>
          <a:xfrm>
            <a:off x="1371600" y="3886200"/>
            <a:ext cx="6400800" cy="1752600"/>
          </a:xfrm>
        </p:spPr>
        <p:txBody>
          <a:bodyPr/>
          <a:lstStyle/>
          <a:p>
            <a:endParaRPr lang="en-US"/>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643" b="4197"/>
          <a:stretch/>
        </p:blipFill>
        <p:spPr bwMode="auto">
          <a:xfrm>
            <a:off x="0" y="722488"/>
            <a:ext cx="9144000" cy="475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007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865" b="5392"/>
          <a:stretch/>
        </p:blipFill>
        <p:spPr bwMode="auto">
          <a:xfrm>
            <a:off x="0" y="733778"/>
            <a:ext cx="9125857" cy="466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232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445" b="4395"/>
          <a:stretch/>
        </p:blipFill>
        <p:spPr bwMode="auto">
          <a:xfrm>
            <a:off x="0" y="711200"/>
            <a:ext cx="9144000" cy="47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66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425"/>
            <a:ext cx="7772400" cy="1470025"/>
          </a:xfrm>
        </p:spPr>
        <p:txBody>
          <a:bodyPr/>
          <a:lstStyle/>
          <a:p>
            <a:endParaRPr lang="en-US"/>
          </a:p>
        </p:txBody>
      </p:sp>
      <p:sp>
        <p:nvSpPr>
          <p:cNvPr id="3" name="Subtitle 2"/>
          <p:cNvSpPr>
            <a:spLocks noGrp="1"/>
          </p:cNvSpPr>
          <p:nvPr>
            <p:ph type="subTitle" idx="4294967295"/>
          </p:nvPr>
        </p:nvSpPr>
        <p:spPr>
          <a:xfrm>
            <a:off x="1371600" y="3886200"/>
            <a:ext cx="6400800" cy="1752600"/>
          </a:xfrm>
        </p:spPr>
        <p:txBody>
          <a:bodyPr/>
          <a:lstStyle/>
          <a:p>
            <a:endParaRPr lang="en-US"/>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038" b="4197"/>
          <a:stretch/>
        </p:blipFill>
        <p:spPr bwMode="auto">
          <a:xfrm>
            <a:off x="1" y="733778"/>
            <a:ext cx="9144000" cy="473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007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643" b="4197"/>
          <a:stretch/>
        </p:blipFill>
        <p:spPr bwMode="auto">
          <a:xfrm>
            <a:off x="0" y="722488"/>
            <a:ext cx="9144000" cy="475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232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2808" b="4781"/>
          <a:stretch/>
        </p:blipFill>
        <p:spPr bwMode="auto">
          <a:xfrm>
            <a:off x="0" y="722489"/>
            <a:ext cx="9161418" cy="471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66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425"/>
            <a:ext cx="7772400" cy="1470025"/>
          </a:xfrm>
        </p:spPr>
        <p:txBody>
          <a:bodyPr/>
          <a:lstStyle/>
          <a:p>
            <a:endParaRPr lang="en-US"/>
          </a:p>
        </p:txBody>
      </p:sp>
      <p:sp>
        <p:nvSpPr>
          <p:cNvPr id="3" name="Subtitle 2"/>
          <p:cNvSpPr>
            <a:spLocks noGrp="1"/>
          </p:cNvSpPr>
          <p:nvPr>
            <p:ph type="subTitle" idx="4294967295"/>
          </p:nvPr>
        </p:nvSpPr>
        <p:spPr>
          <a:xfrm>
            <a:off x="1371600" y="3886200"/>
            <a:ext cx="6400800" cy="1752600"/>
          </a:xfrm>
        </p:spPr>
        <p:txBody>
          <a:bodyPr/>
          <a:lstStyle/>
          <a:p>
            <a:endParaRPr lang="en-US"/>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247" b="4790"/>
          <a:stretch/>
        </p:blipFill>
        <p:spPr bwMode="auto">
          <a:xfrm>
            <a:off x="0" y="699911"/>
            <a:ext cx="9144000" cy="474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472543" y="4267200"/>
            <a:ext cx="4800600" cy="1752600"/>
          </a:xfrm>
          <a:prstGeom prst="roundRect">
            <a:avLst/>
          </a:prstGeom>
          <a:solidFill>
            <a:schemeClr val="tx2">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The complex algorithms and statistical procedures are run in the background which allows Intelligence Analysts (not statisticians) to leverage the power of advanced analytics in a mission/operational environment.</a:t>
            </a:r>
            <a:endParaRPr lang="en-US" dirty="0">
              <a:solidFill>
                <a:schemeClr val="tx2"/>
              </a:solidFill>
            </a:endParaRPr>
          </a:p>
        </p:txBody>
      </p:sp>
    </p:spTree>
    <p:extLst>
      <p:ext uri="{BB962C8B-B14F-4D97-AF65-F5344CB8AC3E}">
        <p14:creationId xmlns:p14="http://schemas.microsoft.com/office/powerpoint/2010/main" val="1704007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445" b="4197"/>
          <a:stretch/>
        </p:blipFill>
        <p:spPr bwMode="auto">
          <a:xfrm>
            <a:off x="0" y="711200"/>
            <a:ext cx="9144000" cy="476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971800" y="4648200"/>
            <a:ext cx="5486400" cy="1600200"/>
          </a:xfrm>
          <a:prstGeom prst="roundRect">
            <a:avLst/>
          </a:prstGeom>
          <a:solidFill>
            <a:schemeClr val="tx2">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The “Alerts” listed are generated to provide analysts with a rank/scored list of the most probable targets based upon the information provided.  Each attribute is scored and an overall score is applied to each network.</a:t>
            </a:r>
            <a:endParaRPr lang="en-US" dirty="0">
              <a:solidFill>
                <a:schemeClr val="tx2"/>
              </a:solidFill>
            </a:endParaRPr>
          </a:p>
        </p:txBody>
      </p:sp>
    </p:spTree>
    <p:extLst>
      <p:ext uri="{BB962C8B-B14F-4D97-AF65-F5344CB8AC3E}">
        <p14:creationId xmlns:p14="http://schemas.microsoft.com/office/powerpoint/2010/main" val="283566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135" b="4401"/>
          <a:stretch/>
        </p:blipFill>
        <p:spPr bwMode="auto">
          <a:xfrm>
            <a:off x="-1" y="699911"/>
            <a:ext cx="9132389" cy="476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429000" y="5006622"/>
            <a:ext cx="4343400" cy="914400"/>
          </a:xfrm>
          <a:prstGeom prst="roundRect">
            <a:avLst/>
          </a:prstGeom>
          <a:solidFill>
            <a:schemeClr val="tx2">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Supporting evidence is made available to the operational user for vetting the target.</a:t>
            </a:r>
            <a:endParaRPr lang="en-US" dirty="0">
              <a:solidFill>
                <a:schemeClr val="tx2"/>
              </a:solidFill>
            </a:endParaRPr>
          </a:p>
        </p:txBody>
      </p:sp>
    </p:spTree>
    <p:extLst>
      <p:ext uri="{BB962C8B-B14F-4D97-AF65-F5344CB8AC3E}">
        <p14:creationId xmlns:p14="http://schemas.microsoft.com/office/powerpoint/2010/main" val="3414297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445" b="4395"/>
          <a:stretch/>
        </p:blipFill>
        <p:spPr bwMode="auto">
          <a:xfrm>
            <a:off x="-21771" y="711200"/>
            <a:ext cx="9144000" cy="47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200400" y="5029200"/>
            <a:ext cx="4572000" cy="1143000"/>
          </a:xfrm>
          <a:prstGeom prst="roundRect">
            <a:avLst/>
          </a:prstGeom>
          <a:solidFill>
            <a:schemeClr val="tx2">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The entity link path shows a tabular overview of the nodes within the path (including the relationship/link type).</a:t>
            </a:r>
            <a:endParaRPr lang="en-US" dirty="0">
              <a:solidFill>
                <a:schemeClr val="tx2"/>
              </a:solidFill>
            </a:endParaRPr>
          </a:p>
        </p:txBody>
      </p:sp>
    </p:spTree>
    <p:extLst>
      <p:ext uri="{BB962C8B-B14F-4D97-AF65-F5344CB8AC3E}">
        <p14:creationId xmlns:p14="http://schemas.microsoft.com/office/powerpoint/2010/main" val="4119333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descr="WorldClassWisdom_WHT_BKG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DISCLAIMER</a:t>
            </a:r>
            <a:endParaRPr lang="en-US"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chemeClr val="tx2"/>
                </a:solidFill>
              </a:rPr>
              <a:t>SAS Institute is a product company</a:t>
            </a:r>
          </a:p>
          <a:p>
            <a:pPr marL="0" indent="0">
              <a:buNone/>
            </a:pPr>
            <a:endParaRPr lang="en-US" dirty="0">
              <a:solidFill>
                <a:schemeClr val="tx2"/>
              </a:solidFill>
            </a:endParaRPr>
          </a:p>
          <a:p>
            <a:r>
              <a:rPr lang="en-US" dirty="0" smtClean="0">
                <a:solidFill>
                  <a:schemeClr val="tx2"/>
                </a:solidFill>
              </a:rPr>
              <a:t>SAS Institute’s Advanced Analytics Lab and Research &amp; Development Group employ hundreds of highly skilled PhD’s </a:t>
            </a:r>
            <a:endParaRPr lang="en-US" dirty="0">
              <a:solidFill>
                <a:schemeClr val="tx2"/>
              </a:solidFill>
            </a:endParaRPr>
          </a:p>
        </p:txBody>
      </p:sp>
      <p:pic>
        <p:nvPicPr>
          <p:cNvPr id="6" name="Picture 4" descr="Footer_16x9_06.png"/>
          <p:cNvPicPr>
            <a:picLocks/>
          </p:cNvPicPr>
          <p:nvPr/>
        </p:nvPicPr>
        <p:blipFill>
          <a:blip r:embed="rId4"/>
          <a:srcRect/>
          <a:stretch>
            <a:fillRect/>
          </a:stretch>
        </p:blipFill>
        <p:spPr bwMode="auto">
          <a:xfrm>
            <a:off x="0" y="6492875"/>
            <a:ext cx="9144000" cy="365125"/>
          </a:xfrm>
          <a:prstGeom prst="rect">
            <a:avLst/>
          </a:prstGeom>
          <a:noFill/>
          <a:ln w="9525">
            <a:noFill/>
            <a:miter lim="800000"/>
            <a:headEnd/>
            <a:tailEnd/>
          </a:ln>
        </p:spPr>
      </p:pic>
    </p:spTree>
    <p:extLst>
      <p:ext uri="{BB962C8B-B14F-4D97-AF65-F5344CB8AC3E}">
        <p14:creationId xmlns:p14="http://schemas.microsoft.com/office/powerpoint/2010/main" val="2299101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728" b="5383"/>
          <a:stretch/>
        </p:blipFill>
        <p:spPr bwMode="auto">
          <a:xfrm>
            <a:off x="0" y="327378"/>
            <a:ext cx="91440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810000" y="5029200"/>
            <a:ext cx="4572000" cy="914400"/>
          </a:xfrm>
          <a:prstGeom prst="roundRect">
            <a:avLst/>
          </a:prstGeom>
          <a:solidFill>
            <a:schemeClr val="tx2">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Link Charts are generated for each path for the user to review and for visual investigation.</a:t>
            </a:r>
            <a:endParaRPr lang="en-US" dirty="0">
              <a:solidFill>
                <a:schemeClr val="tx2"/>
              </a:solidFill>
            </a:endParaRPr>
          </a:p>
        </p:txBody>
      </p:sp>
    </p:spTree>
    <p:extLst>
      <p:ext uri="{BB962C8B-B14F-4D97-AF65-F5344CB8AC3E}">
        <p14:creationId xmlns:p14="http://schemas.microsoft.com/office/powerpoint/2010/main" val="699399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445" b="4593"/>
          <a:stretch/>
        </p:blipFill>
        <p:spPr bwMode="auto">
          <a:xfrm>
            <a:off x="0" y="711200"/>
            <a:ext cx="9144000" cy="474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276600" y="4995333"/>
            <a:ext cx="5029200" cy="914400"/>
          </a:xfrm>
          <a:prstGeom prst="roundRect">
            <a:avLst/>
          </a:prstGeom>
          <a:solidFill>
            <a:schemeClr val="tx2">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Starting nodes (seeds) are rendered in red in this example making it easy for the user to review.</a:t>
            </a:r>
            <a:endParaRPr lang="en-US" dirty="0">
              <a:solidFill>
                <a:schemeClr val="tx2"/>
              </a:solidFill>
            </a:endParaRPr>
          </a:p>
        </p:txBody>
      </p:sp>
    </p:spTree>
    <p:extLst>
      <p:ext uri="{BB962C8B-B14F-4D97-AF65-F5344CB8AC3E}">
        <p14:creationId xmlns:p14="http://schemas.microsoft.com/office/powerpoint/2010/main" val="2952232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445" b="4395"/>
          <a:stretch/>
        </p:blipFill>
        <p:spPr bwMode="auto">
          <a:xfrm>
            <a:off x="0" y="711200"/>
            <a:ext cx="9144000" cy="47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733800" y="4931229"/>
            <a:ext cx="4572000" cy="914400"/>
          </a:xfrm>
          <a:prstGeom prst="roundRect">
            <a:avLst/>
          </a:prstGeom>
          <a:solidFill>
            <a:schemeClr val="tx2">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Details are available on each node and link in the social network analysis view.</a:t>
            </a:r>
            <a:endParaRPr lang="en-US" dirty="0">
              <a:solidFill>
                <a:schemeClr val="tx2"/>
              </a:solidFill>
            </a:endParaRPr>
          </a:p>
        </p:txBody>
      </p:sp>
    </p:spTree>
    <p:extLst>
      <p:ext uri="{BB962C8B-B14F-4D97-AF65-F5344CB8AC3E}">
        <p14:creationId xmlns:p14="http://schemas.microsoft.com/office/powerpoint/2010/main" val="283566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425"/>
            <a:ext cx="7772400" cy="1470025"/>
          </a:xfrm>
        </p:spPr>
        <p:txBody>
          <a:bodyPr/>
          <a:lstStyle/>
          <a:p>
            <a:endParaRPr lang="en-US"/>
          </a:p>
        </p:txBody>
      </p:sp>
      <p:sp>
        <p:nvSpPr>
          <p:cNvPr id="3" name="Subtitle 2"/>
          <p:cNvSpPr>
            <a:spLocks noGrp="1"/>
          </p:cNvSpPr>
          <p:nvPr>
            <p:ph type="subTitle" idx="4294967295"/>
          </p:nvPr>
        </p:nvSpPr>
        <p:spPr>
          <a:xfrm>
            <a:off x="1371600" y="3886200"/>
            <a:ext cx="6400800" cy="1752600"/>
          </a:xfrm>
        </p:spPr>
        <p:txBody>
          <a:bodyPr/>
          <a:lstStyle/>
          <a:p>
            <a:endParaRPr lang="en-US"/>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465" b="5183"/>
          <a:stretch/>
        </p:blipFill>
        <p:spPr bwMode="auto">
          <a:xfrm>
            <a:off x="0" y="711199"/>
            <a:ext cx="9129486" cy="469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962400" y="4724400"/>
            <a:ext cx="4953000" cy="1295400"/>
          </a:xfrm>
          <a:prstGeom prst="roundRect">
            <a:avLst/>
          </a:prstGeom>
          <a:solidFill>
            <a:schemeClr val="tx2">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Although there are a number of nodes that “match” the seed only the one(s) applicable to the selected path are initially shown.  Users can “expand” on any node to view all connections.</a:t>
            </a:r>
            <a:endParaRPr lang="en-US" dirty="0">
              <a:solidFill>
                <a:schemeClr val="tx2"/>
              </a:solidFill>
            </a:endParaRPr>
          </a:p>
        </p:txBody>
      </p:sp>
    </p:spTree>
    <p:extLst>
      <p:ext uri="{BB962C8B-B14F-4D97-AF65-F5344CB8AC3E}">
        <p14:creationId xmlns:p14="http://schemas.microsoft.com/office/powerpoint/2010/main" val="1704007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926" b="5383"/>
          <a:stretch/>
        </p:blipFill>
        <p:spPr bwMode="auto">
          <a:xfrm>
            <a:off x="0" y="338667"/>
            <a:ext cx="9144000" cy="506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657600" y="4838700"/>
            <a:ext cx="5257800" cy="1295400"/>
          </a:xfrm>
          <a:prstGeom prst="roundRect">
            <a:avLst/>
          </a:prstGeom>
          <a:solidFill>
            <a:schemeClr val="tx2">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Communities of interest can be included in the initial link chart showing possible other connections that may not be part of the path, but can be influential in the group.</a:t>
            </a:r>
            <a:endParaRPr lang="en-US" dirty="0">
              <a:solidFill>
                <a:schemeClr val="tx2"/>
              </a:solidFill>
            </a:endParaRPr>
          </a:p>
        </p:txBody>
      </p:sp>
    </p:spTree>
    <p:extLst>
      <p:ext uri="{BB962C8B-B14F-4D97-AF65-F5344CB8AC3E}">
        <p14:creationId xmlns:p14="http://schemas.microsoft.com/office/powerpoint/2010/main" val="2952232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123" b="4592"/>
          <a:stretch/>
        </p:blipFill>
        <p:spPr bwMode="auto">
          <a:xfrm>
            <a:off x="0" y="349956"/>
            <a:ext cx="9144000" cy="5102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2133600" y="5105400"/>
            <a:ext cx="4876800" cy="1066800"/>
          </a:xfrm>
          <a:prstGeom prst="roundRect">
            <a:avLst/>
          </a:prstGeom>
          <a:solidFill>
            <a:schemeClr val="tx2">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Communities of interest can be set aside but remain available for analysts to come back to.</a:t>
            </a:r>
            <a:endParaRPr lang="en-US" dirty="0">
              <a:solidFill>
                <a:schemeClr val="tx2"/>
              </a:solidFill>
            </a:endParaRPr>
          </a:p>
        </p:txBody>
      </p:sp>
    </p:spTree>
    <p:extLst>
      <p:ext uri="{BB962C8B-B14F-4D97-AF65-F5344CB8AC3E}">
        <p14:creationId xmlns:p14="http://schemas.microsoft.com/office/powerpoint/2010/main" val="2952232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425"/>
            <a:ext cx="7772400" cy="1470025"/>
          </a:xfrm>
        </p:spPr>
        <p:txBody>
          <a:bodyPr/>
          <a:lstStyle/>
          <a:p>
            <a:endParaRPr lang="en-US"/>
          </a:p>
        </p:txBody>
      </p:sp>
      <p:sp>
        <p:nvSpPr>
          <p:cNvPr id="3" name="Subtitle 2"/>
          <p:cNvSpPr>
            <a:spLocks noGrp="1"/>
          </p:cNvSpPr>
          <p:nvPr>
            <p:ph type="subTitle" idx="4294967295"/>
          </p:nvPr>
        </p:nvSpPr>
        <p:spPr>
          <a:xfrm>
            <a:off x="1371600" y="3886200"/>
            <a:ext cx="6400800" cy="1752600"/>
          </a:xfrm>
        </p:spPr>
        <p:txBody>
          <a:bodyPr/>
          <a:lstStyle/>
          <a:p>
            <a:endParaRPr lang="en-US"/>
          </a:p>
        </p:txBody>
      </p:sp>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064" b="4990"/>
          <a:stretch/>
        </p:blipFill>
        <p:spPr bwMode="auto">
          <a:xfrm>
            <a:off x="0" y="349957"/>
            <a:ext cx="9138194"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981200" y="4876800"/>
            <a:ext cx="6172200" cy="1524000"/>
          </a:xfrm>
          <a:prstGeom prst="roundRect">
            <a:avLst/>
          </a:prstGeom>
          <a:solidFill>
            <a:schemeClr val="tx2">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The highest scored path shows the phone number </a:t>
            </a:r>
          </a:p>
          <a:p>
            <a:pPr algn="ctr"/>
            <a:r>
              <a:rPr lang="en-US" dirty="0" smtClean="0">
                <a:solidFill>
                  <a:schemeClr val="tx2"/>
                </a:solidFill>
              </a:rPr>
              <a:t>(212) 998-7506 belonging to </a:t>
            </a:r>
            <a:r>
              <a:rPr lang="en-US" dirty="0" err="1" smtClean="0">
                <a:solidFill>
                  <a:schemeClr val="tx2"/>
                </a:solidFill>
              </a:rPr>
              <a:t>Gloriana</a:t>
            </a:r>
            <a:r>
              <a:rPr lang="en-US" dirty="0" smtClean="0">
                <a:solidFill>
                  <a:schemeClr val="tx2"/>
                </a:solidFill>
              </a:rPr>
              <a:t> D </a:t>
            </a:r>
            <a:r>
              <a:rPr lang="en-US" dirty="0" err="1" smtClean="0">
                <a:solidFill>
                  <a:schemeClr val="tx2"/>
                </a:solidFill>
              </a:rPr>
              <a:t>Brandybuck</a:t>
            </a:r>
            <a:r>
              <a:rPr lang="en-US" dirty="0" smtClean="0">
                <a:solidFill>
                  <a:schemeClr val="tx2"/>
                </a:solidFill>
              </a:rPr>
              <a:t> of Rosewood Lane, New York linked to a </a:t>
            </a:r>
            <a:r>
              <a:rPr lang="en-US" dirty="0" err="1" smtClean="0">
                <a:solidFill>
                  <a:schemeClr val="tx2"/>
                </a:solidFill>
              </a:rPr>
              <a:t>Gloriana</a:t>
            </a:r>
            <a:r>
              <a:rPr lang="en-US" dirty="0" smtClean="0">
                <a:solidFill>
                  <a:schemeClr val="tx2"/>
                </a:solidFill>
              </a:rPr>
              <a:t> </a:t>
            </a:r>
            <a:r>
              <a:rPr lang="en-US" dirty="0" err="1" smtClean="0">
                <a:solidFill>
                  <a:schemeClr val="tx2"/>
                </a:solidFill>
              </a:rPr>
              <a:t>Donnamira</a:t>
            </a:r>
            <a:r>
              <a:rPr lang="en-US" dirty="0" smtClean="0">
                <a:solidFill>
                  <a:schemeClr val="tx2"/>
                </a:solidFill>
              </a:rPr>
              <a:t> </a:t>
            </a:r>
            <a:r>
              <a:rPr lang="en-US" dirty="0" err="1" smtClean="0">
                <a:solidFill>
                  <a:schemeClr val="tx2"/>
                </a:solidFill>
              </a:rPr>
              <a:t>Brandybuck</a:t>
            </a:r>
            <a:r>
              <a:rPr lang="en-US" dirty="0" smtClean="0">
                <a:solidFill>
                  <a:schemeClr val="tx2"/>
                </a:solidFill>
              </a:rPr>
              <a:t> of Pin Oak </a:t>
            </a:r>
            <a:r>
              <a:rPr lang="en-US" dirty="0" err="1" smtClean="0">
                <a:solidFill>
                  <a:schemeClr val="tx2"/>
                </a:solidFill>
              </a:rPr>
              <a:t>Dr</a:t>
            </a:r>
            <a:r>
              <a:rPr lang="en-US" dirty="0" smtClean="0">
                <a:solidFill>
                  <a:schemeClr val="tx2"/>
                </a:solidFill>
              </a:rPr>
              <a:t> in Manhattan New York</a:t>
            </a:r>
            <a:endParaRPr lang="en-US" dirty="0">
              <a:solidFill>
                <a:schemeClr val="tx2"/>
              </a:solidFill>
            </a:endParaRPr>
          </a:p>
        </p:txBody>
      </p:sp>
    </p:spTree>
    <p:extLst>
      <p:ext uri="{BB962C8B-B14F-4D97-AF65-F5344CB8AC3E}">
        <p14:creationId xmlns:p14="http://schemas.microsoft.com/office/powerpoint/2010/main" val="1704007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926" b="4987"/>
          <a:stretch/>
        </p:blipFill>
        <p:spPr bwMode="auto">
          <a:xfrm>
            <a:off x="0" y="338667"/>
            <a:ext cx="9144000" cy="509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590800" y="4495800"/>
            <a:ext cx="6172200" cy="1524000"/>
          </a:xfrm>
          <a:prstGeom prst="roundRect">
            <a:avLst/>
          </a:prstGeom>
          <a:solidFill>
            <a:schemeClr val="tx2">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The Pin Oak Drive address links </a:t>
            </a:r>
            <a:r>
              <a:rPr lang="en-US" dirty="0" err="1" smtClean="0">
                <a:solidFill>
                  <a:schemeClr val="tx2"/>
                </a:solidFill>
              </a:rPr>
              <a:t>Gloriana</a:t>
            </a:r>
            <a:r>
              <a:rPr lang="en-US" dirty="0" smtClean="0">
                <a:solidFill>
                  <a:schemeClr val="tx2"/>
                </a:solidFill>
              </a:rPr>
              <a:t> to a </a:t>
            </a:r>
            <a:r>
              <a:rPr lang="en-US" dirty="0" err="1" smtClean="0">
                <a:solidFill>
                  <a:schemeClr val="tx2"/>
                </a:solidFill>
              </a:rPr>
              <a:t>Tolman</a:t>
            </a:r>
            <a:r>
              <a:rPr lang="en-US" dirty="0" smtClean="0">
                <a:solidFill>
                  <a:schemeClr val="tx2"/>
                </a:solidFill>
              </a:rPr>
              <a:t> Took.  We also see </a:t>
            </a:r>
            <a:r>
              <a:rPr lang="en-US" dirty="0" err="1" smtClean="0">
                <a:solidFill>
                  <a:schemeClr val="tx2"/>
                </a:solidFill>
              </a:rPr>
              <a:t>Gloriana’s</a:t>
            </a:r>
            <a:r>
              <a:rPr lang="en-US" dirty="0" smtClean="0">
                <a:solidFill>
                  <a:schemeClr val="tx2"/>
                </a:solidFill>
              </a:rPr>
              <a:t> name as Took-</a:t>
            </a:r>
            <a:r>
              <a:rPr lang="en-US" dirty="0" err="1" smtClean="0">
                <a:solidFill>
                  <a:schemeClr val="tx2"/>
                </a:solidFill>
              </a:rPr>
              <a:t>Brandybuck</a:t>
            </a:r>
            <a:r>
              <a:rPr lang="en-US" dirty="0" smtClean="0">
                <a:solidFill>
                  <a:schemeClr val="tx2"/>
                </a:solidFill>
              </a:rPr>
              <a:t> as well. </a:t>
            </a:r>
            <a:r>
              <a:rPr lang="en-US" dirty="0" err="1" smtClean="0">
                <a:solidFill>
                  <a:schemeClr val="tx2"/>
                </a:solidFill>
              </a:rPr>
              <a:t>Tolman</a:t>
            </a:r>
            <a:r>
              <a:rPr lang="en-US" dirty="0" smtClean="0">
                <a:solidFill>
                  <a:schemeClr val="tx2"/>
                </a:solidFill>
              </a:rPr>
              <a:t> Took is also linked to Tom </a:t>
            </a:r>
            <a:r>
              <a:rPr lang="en-US" dirty="0" err="1" smtClean="0">
                <a:solidFill>
                  <a:schemeClr val="tx2"/>
                </a:solidFill>
              </a:rPr>
              <a:t>Tuk</a:t>
            </a:r>
            <a:r>
              <a:rPr lang="en-US" dirty="0" smtClean="0">
                <a:solidFill>
                  <a:schemeClr val="tx2"/>
                </a:solidFill>
              </a:rPr>
              <a:t> and some travel and hotel  records which place him in Bethesda MD.</a:t>
            </a:r>
            <a:endParaRPr lang="en-US" dirty="0">
              <a:solidFill>
                <a:schemeClr val="tx2"/>
              </a:solidFill>
            </a:endParaRPr>
          </a:p>
        </p:txBody>
      </p:sp>
    </p:spTree>
    <p:extLst>
      <p:ext uri="{BB962C8B-B14F-4D97-AF65-F5344CB8AC3E}">
        <p14:creationId xmlns:p14="http://schemas.microsoft.com/office/powerpoint/2010/main" val="2952232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908" b="4585"/>
          <a:stretch/>
        </p:blipFill>
        <p:spPr bwMode="auto">
          <a:xfrm>
            <a:off x="-3629" y="327378"/>
            <a:ext cx="9161418" cy="5125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752600" y="2286000"/>
            <a:ext cx="838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5600" y="4876800"/>
            <a:ext cx="5486400" cy="1295400"/>
          </a:xfrm>
          <a:prstGeom prst="roundRect">
            <a:avLst/>
          </a:prstGeom>
          <a:solidFill>
            <a:schemeClr val="tx2">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A closer look at </a:t>
            </a:r>
            <a:r>
              <a:rPr lang="en-US" dirty="0" err="1" smtClean="0">
                <a:solidFill>
                  <a:schemeClr val="tx2"/>
                </a:solidFill>
              </a:rPr>
              <a:t>Tolman</a:t>
            </a:r>
            <a:r>
              <a:rPr lang="en-US" dirty="0" smtClean="0">
                <a:solidFill>
                  <a:schemeClr val="tx2"/>
                </a:solidFill>
              </a:rPr>
              <a:t> Took and his travel reservation shows additional information which may be important to a possible contagious outbreak.</a:t>
            </a:r>
            <a:endParaRPr lang="en-US" dirty="0">
              <a:solidFill>
                <a:schemeClr val="tx2"/>
              </a:solidFill>
            </a:endParaRPr>
          </a:p>
        </p:txBody>
      </p:sp>
    </p:spTree>
    <p:extLst>
      <p:ext uri="{BB962C8B-B14F-4D97-AF65-F5344CB8AC3E}">
        <p14:creationId xmlns:p14="http://schemas.microsoft.com/office/powerpoint/2010/main" val="283566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1" y="280895"/>
            <a:ext cx="7018939" cy="402336"/>
          </a:xfrm>
          <a:prstGeom prst="rect">
            <a:avLst/>
          </a:prstGeom>
          <a:gradFill flip="none" rotWithShape="1">
            <a:gsLst>
              <a:gs pos="99167">
                <a:srgbClr val="8ECEFA">
                  <a:alpha val="0"/>
                </a:srgbClr>
              </a:gs>
              <a:gs pos="16000">
                <a:srgbClr val="0079CC">
                  <a:alpha val="93333"/>
                </a:srgbClr>
              </a:gs>
              <a:gs pos="82000">
                <a:srgbClr val="8ECEFA">
                  <a:alpha val="70000"/>
                </a:srgbClr>
              </a:gs>
            </a:gsLst>
            <a:lin ang="0" scaled="1"/>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a:spcBef>
                <a:spcPct val="50000"/>
              </a:spcBef>
              <a:spcAft>
                <a:spcPct val="17000"/>
              </a:spcAft>
              <a:buClr>
                <a:srgbClr val="000000"/>
              </a:buClr>
              <a:buFont typeface="Wingdings" pitchFamily="2" charset="2"/>
              <a:buNone/>
            </a:pPr>
            <a:endParaRPr lang="en-US" dirty="0" smtClean="0"/>
          </a:p>
        </p:txBody>
      </p:sp>
      <p:sp>
        <p:nvSpPr>
          <p:cNvPr id="6" name="Rectangle 5"/>
          <p:cNvSpPr/>
          <p:nvPr/>
        </p:nvSpPr>
        <p:spPr>
          <a:xfrm>
            <a:off x="376286" y="274620"/>
            <a:ext cx="6305906" cy="369332"/>
          </a:xfrm>
          <a:prstGeom prst="rect">
            <a:avLst/>
          </a:prstGeom>
        </p:spPr>
        <p:txBody>
          <a:bodyPr wrap="square">
            <a:spAutoFit/>
          </a:bodyPr>
          <a:lstStyle/>
          <a:p>
            <a:r>
              <a:rPr lang="en-US" b="1" cap="all" dirty="0">
                <a:solidFill>
                  <a:srgbClr val="FFFFFF"/>
                </a:solidFill>
                <a:effectLst>
                  <a:outerShdw blurRad="38100" dist="38100" dir="2700000" algn="tl">
                    <a:srgbClr val="000000">
                      <a:alpha val="43137"/>
                    </a:srgbClr>
                  </a:outerShdw>
                </a:effectLst>
                <a:latin typeface="Arial"/>
                <a:cs typeface="Arial"/>
              </a:rPr>
              <a:t>SAS </a:t>
            </a:r>
            <a:r>
              <a:rPr lang="en-US" b="1" cap="all" dirty="0" smtClean="0">
                <a:solidFill>
                  <a:srgbClr val="FFFFFF"/>
                </a:solidFill>
                <a:effectLst>
                  <a:outerShdw blurRad="38100" dist="38100" dir="2700000" algn="tl">
                    <a:srgbClr val="000000">
                      <a:alpha val="43137"/>
                    </a:srgbClr>
                  </a:outerShdw>
                </a:effectLst>
                <a:latin typeface="Arial"/>
                <a:cs typeface="Arial"/>
              </a:rPr>
              <a:t>security </a:t>
            </a:r>
            <a:r>
              <a:rPr lang="en-US" b="1" cap="all" dirty="0" smtClean="0">
                <a:solidFill>
                  <a:srgbClr val="FFFFFF"/>
                </a:solidFill>
                <a:effectLst>
                  <a:outerShdw blurRad="38100" dist="38100" dir="2700000" algn="tl">
                    <a:srgbClr val="000000">
                      <a:alpha val="43137"/>
                    </a:srgbClr>
                  </a:outerShdw>
                </a:effectLst>
                <a:latin typeface="Arial"/>
                <a:cs typeface="Arial"/>
              </a:rPr>
              <a:t>intelligence</a:t>
            </a:r>
            <a:endParaRPr lang="en-US" b="1" cap="all" dirty="0">
              <a:solidFill>
                <a:srgbClr val="FFFFFF"/>
              </a:solidFill>
              <a:effectLst>
                <a:outerShdw blurRad="38100" dist="38100" dir="2700000" algn="tl">
                  <a:srgbClr val="000000">
                    <a:alpha val="43137"/>
                  </a:srgbClr>
                </a:outerShdw>
              </a:effectLst>
              <a:latin typeface="Arial"/>
              <a:cs typeface="Arial"/>
            </a:endParaRPr>
          </a:p>
        </p:txBody>
      </p:sp>
      <p:grpSp>
        <p:nvGrpSpPr>
          <p:cNvPr id="4" name="Group 87"/>
          <p:cNvGrpSpPr>
            <a:grpSpLocks/>
          </p:cNvGrpSpPr>
          <p:nvPr/>
        </p:nvGrpSpPr>
        <p:grpSpPr bwMode="auto">
          <a:xfrm>
            <a:off x="333375" y="1820862"/>
            <a:ext cx="8353425" cy="3741738"/>
            <a:chOff x="395288" y="2352675"/>
            <a:chExt cx="8353425" cy="3741738"/>
          </a:xfrm>
        </p:grpSpPr>
        <p:sp>
          <p:nvSpPr>
            <p:cNvPr id="7" name="Rounded Rectangle 6"/>
            <p:cNvSpPr/>
            <p:nvPr/>
          </p:nvSpPr>
          <p:spPr bwMode="auto">
            <a:xfrm>
              <a:off x="4423300" y="2352675"/>
              <a:ext cx="4325413" cy="2609739"/>
            </a:xfrm>
            <a:prstGeom prst="roundRect">
              <a:avLst>
                <a:gd name="adj" fmla="val 4612"/>
              </a:avLst>
            </a:prstGeom>
            <a:solidFill>
              <a:srgbClr val="0070C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a:buClr>
                  <a:srgbClr val="292929"/>
                </a:buClr>
                <a:defRPr/>
              </a:pPr>
              <a:r>
                <a:rPr lang="en-US" b="1" dirty="0">
                  <a:solidFill>
                    <a:srgbClr val="FFFFFF"/>
                  </a:solidFill>
                </a:rPr>
                <a:t>Alert Generation Process</a:t>
              </a:r>
            </a:p>
          </p:txBody>
        </p:sp>
        <p:sp>
          <p:nvSpPr>
            <p:cNvPr id="8" name="Right Arrow 7"/>
            <p:cNvSpPr/>
            <p:nvPr/>
          </p:nvSpPr>
          <p:spPr bwMode="auto">
            <a:xfrm>
              <a:off x="2703513" y="2481263"/>
              <a:ext cx="1817687" cy="211137"/>
            </a:xfrm>
            <a:prstGeom prst="rightArrow">
              <a:avLst>
                <a:gd name="adj1" fmla="val 50000"/>
                <a:gd name="adj2" fmla="val 78947"/>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50000"/>
                </a:prstClr>
              </a:outerShdw>
            </a:effectLst>
          </p:spPr>
          <p:txBody>
            <a:bodyPr anchor="ctr"/>
            <a:lstStyle/>
            <a:p>
              <a:pPr algn="ctr">
                <a:buClr>
                  <a:srgbClr val="292929"/>
                </a:buClr>
                <a:defRPr/>
              </a:pPr>
              <a:endParaRPr lang="en-US" dirty="0"/>
            </a:p>
          </p:txBody>
        </p:sp>
        <p:sp>
          <p:nvSpPr>
            <p:cNvPr id="9" name="Right Arrow 8"/>
            <p:cNvSpPr/>
            <p:nvPr/>
          </p:nvSpPr>
          <p:spPr bwMode="auto">
            <a:xfrm rot="5400000">
              <a:off x="7716044" y="4633119"/>
              <a:ext cx="690563" cy="212725"/>
            </a:xfrm>
            <a:prstGeom prst="rightArrow">
              <a:avLst>
                <a:gd name="adj1" fmla="val 50000"/>
                <a:gd name="adj2" fmla="val 78947"/>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50000"/>
                </a:prstClr>
              </a:outerShdw>
            </a:effectLst>
          </p:spPr>
          <p:txBody>
            <a:bodyPr anchor="ctr"/>
            <a:lstStyle/>
            <a:p>
              <a:pPr algn="ctr">
                <a:buClr>
                  <a:srgbClr val="292929"/>
                </a:buClr>
                <a:defRPr/>
              </a:pPr>
              <a:endParaRPr lang="en-US" dirty="0"/>
            </a:p>
          </p:txBody>
        </p:sp>
        <p:grpSp>
          <p:nvGrpSpPr>
            <p:cNvPr id="10" name="Group 62"/>
            <p:cNvGrpSpPr>
              <a:grpSpLocks/>
            </p:cNvGrpSpPr>
            <p:nvPr/>
          </p:nvGrpSpPr>
          <p:grpSpPr bwMode="auto">
            <a:xfrm>
              <a:off x="7471717" y="2703977"/>
              <a:ext cx="1182192" cy="1706366"/>
              <a:chOff x="7432286" y="2854713"/>
              <a:chExt cx="1182028" cy="1706135"/>
            </a:xfrm>
          </p:grpSpPr>
          <p:sp>
            <p:nvSpPr>
              <p:cNvPr id="58" name="Rounded Rectangle 57"/>
              <p:cNvSpPr/>
              <p:nvPr/>
            </p:nvSpPr>
            <p:spPr bwMode="auto">
              <a:xfrm>
                <a:off x="7432932" y="2854249"/>
                <a:ext cx="1180936" cy="1706331"/>
              </a:xfrm>
              <a:prstGeom prst="roundRect">
                <a:avLst>
                  <a:gd name="adj" fmla="val 7321"/>
                </a:avLst>
              </a:prstGeom>
              <a:ln>
                <a:solidFill>
                  <a:schemeClr val="accent3"/>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algn="ctr">
                  <a:lnSpc>
                    <a:spcPts val="1200"/>
                  </a:lnSpc>
                  <a:spcBef>
                    <a:spcPts val="0"/>
                  </a:spcBef>
                  <a:spcAft>
                    <a:spcPts val="0"/>
                  </a:spcAft>
                  <a:buClr>
                    <a:srgbClr val="292929"/>
                  </a:buClr>
                  <a:defRPr/>
                </a:pPr>
                <a:r>
                  <a:rPr lang="en-US" sz="1200" b="1" dirty="0">
                    <a:solidFill>
                      <a:srgbClr val="292929"/>
                    </a:solidFill>
                  </a:rPr>
                  <a:t>SAS</a:t>
                </a:r>
                <a:r>
                  <a:rPr lang="en-US" sz="1200" baseline="30000" dirty="0">
                    <a:solidFill>
                      <a:srgbClr val="292929"/>
                    </a:solidFill>
                  </a:rPr>
                  <a:t>®</a:t>
                </a:r>
                <a:r>
                  <a:rPr lang="en-US" sz="1200" b="1" dirty="0">
                    <a:solidFill>
                      <a:srgbClr val="292929"/>
                    </a:solidFill>
                  </a:rPr>
                  <a:t> Social</a:t>
                </a:r>
              </a:p>
              <a:p>
                <a:pPr algn="ctr">
                  <a:lnSpc>
                    <a:spcPts val="1200"/>
                  </a:lnSpc>
                  <a:spcBef>
                    <a:spcPts val="0"/>
                  </a:spcBef>
                  <a:spcAft>
                    <a:spcPts val="0"/>
                  </a:spcAft>
                  <a:buClr>
                    <a:srgbClr val="292929"/>
                  </a:buClr>
                  <a:defRPr/>
                </a:pPr>
                <a:r>
                  <a:rPr lang="en-US" sz="1200" b="1" dirty="0">
                    <a:solidFill>
                      <a:srgbClr val="292929"/>
                    </a:solidFill>
                  </a:rPr>
                  <a:t>Network</a:t>
                </a:r>
              </a:p>
              <a:p>
                <a:pPr algn="ctr">
                  <a:lnSpc>
                    <a:spcPts val="1200"/>
                  </a:lnSpc>
                  <a:spcBef>
                    <a:spcPts val="0"/>
                  </a:spcBef>
                  <a:spcAft>
                    <a:spcPts val="0"/>
                  </a:spcAft>
                  <a:buClr>
                    <a:srgbClr val="292929"/>
                  </a:buClr>
                  <a:defRPr/>
                </a:pPr>
                <a:r>
                  <a:rPr lang="en-US" sz="1200" b="1" dirty="0">
                    <a:solidFill>
                      <a:srgbClr val="292929"/>
                    </a:solidFill>
                  </a:rPr>
                  <a:t>Analysis</a:t>
                </a:r>
              </a:p>
            </p:txBody>
          </p:sp>
          <p:sp>
            <p:nvSpPr>
              <p:cNvPr id="59" name="Rectangle 58"/>
              <p:cNvSpPr/>
              <p:nvPr/>
            </p:nvSpPr>
            <p:spPr bwMode="auto">
              <a:xfrm>
                <a:off x="7617056" y="3535194"/>
                <a:ext cx="834909" cy="377774"/>
              </a:xfrm>
              <a:prstGeom prst="rect">
                <a:avLst/>
              </a:prstGeom>
              <a:gradFill flip="none" rotWithShape="1">
                <a:gsLst>
                  <a:gs pos="0">
                    <a:srgbClr val="B4E1FF">
                      <a:shade val="30000"/>
                      <a:satMod val="115000"/>
                    </a:srgbClr>
                  </a:gs>
                  <a:gs pos="50000">
                    <a:srgbClr val="B4E1FF">
                      <a:shade val="67500"/>
                      <a:satMod val="115000"/>
                    </a:srgbClr>
                  </a:gs>
                  <a:gs pos="100000">
                    <a:srgbClr val="B4E1FF">
                      <a:shade val="100000"/>
                      <a:satMod val="115000"/>
                    </a:srgbClr>
                  </a:gs>
                </a:gsLst>
                <a:lin ang="162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a:lnSpc>
                    <a:spcPts val="1200"/>
                  </a:lnSpc>
                  <a:spcBef>
                    <a:spcPts val="0"/>
                  </a:spcBef>
                  <a:spcAft>
                    <a:spcPts val="0"/>
                  </a:spcAft>
                  <a:buClr>
                    <a:srgbClr val="292929"/>
                  </a:buClr>
                  <a:defRPr/>
                </a:pPr>
                <a:r>
                  <a:rPr lang="en-US" sz="1200" dirty="0">
                    <a:solidFill>
                      <a:srgbClr val="292929"/>
                    </a:solidFill>
                    <a:latin typeface="Arial Narrow"/>
                  </a:rPr>
                  <a:t>Network</a:t>
                </a:r>
              </a:p>
              <a:p>
                <a:pPr algn="ctr">
                  <a:lnSpc>
                    <a:spcPts val="1200"/>
                  </a:lnSpc>
                  <a:spcBef>
                    <a:spcPts val="0"/>
                  </a:spcBef>
                  <a:spcAft>
                    <a:spcPts val="0"/>
                  </a:spcAft>
                  <a:buClr>
                    <a:srgbClr val="292929"/>
                  </a:buClr>
                  <a:defRPr/>
                </a:pPr>
                <a:r>
                  <a:rPr lang="en-US" sz="1200" dirty="0">
                    <a:solidFill>
                      <a:srgbClr val="292929"/>
                    </a:solidFill>
                    <a:latin typeface="Arial Narrow"/>
                  </a:rPr>
                  <a:t>Rules</a:t>
                </a:r>
              </a:p>
            </p:txBody>
          </p:sp>
          <p:sp>
            <p:nvSpPr>
              <p:cNvPr id="60" name="Rectangle 59"/>
              <p:cNvSpPr/>
              <p:nvPr/>
            </p:nvSpPr>
            <p:spPr bwMode="auto">
              <a:xfrm>
                <a:off x="7617056" y="3997094"/>
                <a:ext cx="834909" cy="379361"/>
              </a:xfrm>
              <a:prstGeom prst="rect">
                <a:avLst/>
              </a:prstGeom>
              <a:gradFill flip="none" rotWithShape="1">
                <a:gsLst>
                  <a:gs pos="0">
                    <a:srgbClr val="B4E1FF">
                      <a:shade val="30000"/>
                      <a:satMod val="115000"/>
                    </a:srgbClr>
                  </a:gs>
                  <a:gs pos="50000">
                    <a:srgbClr val="B4E1FF">
                      <a:shade val="67500"/>
                      <a:satMod val="115000"/>
                    </a:srgbClr>
                  </a:gs>
                  <a:gs pos="100000">
                    <a:srgbClr val="B4E1FF">
                      <a:shade val="100000"/>
                      <a:satMod val="115000"/>
                    </a:srgbClr>
                  </a:gs>
                </a:gsLst>
                <a:lin ang="162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a:lnSpc>
                    <a:spcPts val="1200"/>
                  </a:lnSpc>
                  <a:spcBef>
                    <a:spcPts val="0"/>
                  </a:spcBef>
                  <a:spcAft>
                    <a:spcPts val="0"/>
                  </a:spcAft>
                  <a:buClr>
                    <a:srgbClr val="292929"/>
                  </a:buClr>
                  <a:defRPr/>
                </a:pPr>
                <a:r>
                  <a:rPr lang="en-US" sz="1200" dirty="0">
                    <a:solidFill>
                      <a:srgbClr val="292929"/>
                    </a:solidFill>
                    <a:latin typeface="Arial Narrow"/>
                  </a:rPr>
                  <a:t>Network</a:t>
                </a:r>
              </a:p>
              <a:p>
                <a:pPr algn="ctr">
                  <a:lnSpc>
                    <a:spcPts val="1200"/>
                  </a:lnSpc>
                  <a:spcBef>
                    <a:spcPts val="0"/>
                  </a:spcBef>
                  <a:spcAft>
                    <a:spcPts val="0"/>
                  </a:spcAft>
                  <a:buClr>
                    <a:srgbClr val="292929"/>
                  </a:buClr>
                  <a:defRPr/>
                </a:pPr>
                <a:r>
                  <a:rPr lang="en-US" sz="1200" dirty="0">
                    <a:solidFill>
                      <a:srgbClr val="292929"/>
                    </a:solidFill>
                    <a:latin typeface="Arial Narrow"/>
                  </a:rPr>
                  <a:t>Analytics</a:t>
                </a:r>
              </a:p>
            </p:txBody>
          </p:sp>
        </p:grpSp>
        <p:sp>
          <p:nvSpPr>
            <p:cNvPr id="11" name="Rounded Rectangle 10"/>
            <p:cNvSpPr/>
            <p:nvPr/>
          </p:nvSpPr>
          <p:spPr bwMode="auto">
            <a:xfrm>
              <a:off x="5938838" y="2709863"/>
              <a:ext cx="1287462" cy="596900"/>
            </a:xfrm>
            <a:prstGeom prst="roundRect">
              <a:avLst>
                <a:gd name="adj" fmla="val 7321"/>
              </a:avLst>
            </a:prstGeom>
            <a:ln>
              <a:solidFill>
                <a:schemeClr val="accent3"/>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algn="ctr">
                <a:lnSpc>
                  <a:spcPts val="1200"/>
                </a:lnSpc>
                <a:spcBef>
                  <a:spcPts val="0"/>
                </a:spcBef>
                <a:spcAft>
                  <a:spcPts val="0"/>
                </a:spcAft>
                <a:buClr>
                  <a:srgbClr val="292929"/>
                </a:buClr>
                <a:defRPr/>
              </a:pPr>
              <a:r>
                <a:rPr lang="en-US" sz="1200" b="1" dirty="0">
                  <a:solidFill>
                    <a:srgbClr val="292929"/>
                  </a:solidFill>
                </a:rPr>
                <a:t>Alert</a:t>
              </a:r>
            </a:p>
            <a:p>
              <a:pPr algn="ctr">
                <a:lnSpc>
                  <a:spcPts val="1200"/>
                </a:lnSpc>
                <a:spcBef>
                  <a:spcPts val="0"/>
                </a:spcBef>
                <a:spcAft>
                  <a:spcPts val="0"/>
                </a:spcAft>
                <a:buClr>
                  <a:srgbClr val="292929"/>
                </a:buClr>
                <a:defRPr/>
              </a:pPr>
              <a:r>
                <a:rPr lang="en-US" sz="1200" b="1" dirty="0">
                  <a:solidFill>
                    <a:srgbClr val="292929"/>
                  </a:solidFill>
                </a:rPr>
                <a:t>Administration</a:t>
              </a:r>
            </a:p>
          </p:txBody>
        </p:sp>
        <p:sp>
          <p:nvSpPr>
            <p:cNvPr id="12" name="Left-Right Arrow 11"/>
            <p:cNvSpPr/>
            <p:nvPr/>
          </p:nvSpPr>
          <p:spPr bwMode="auto">
            <a:xfrm>
              <a:off x="7097713" y="2844800"/>
              <a:ext cx="552450" cy="184150"/>
            </a:xfrm>
            <a:prstGeom prst="leftRightArrow">
              <a:avLst>
                <a:gd name="adj1" fmla="val 50000"/>
                <a:gd name="adj2" fmla="val 95455"/>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a:buClr>
                  <a:srgbClr val="292929"/>
                </a:buClr>
                <a:defRPr/>
              </a:pPr>
              <a:endParaRPr lang="en-US" dirty="0"/>
            </a:p>
          </p:txBody>
        </p:sp>
        <p:sp>
          <p:nvSpPr>
            <p:cNvPr id="13" name="Right Arrow 12"/>
            <p:cNvSpPr/>
            <p:nvPr/>
          </p:nvSpPr>
          <p:spPr bwMode="auto">
            <a:xfrm>
              <a:off x="5586413" y="2789238"/>
              <a:ext cx="403225" cy="212725"/>
            </a:xfrm>
            <a:prstGeom prst="rightArrow">
              <a:avLst>
                <a:gd name="adj1" fmla="val 50000"/>
                <a:gd name="adj2" fmla="val 78947"/>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50000"/>
                </a:prstClr>
              </a:outerShdw>
            </a:effectLst>
          </p:spPr>
          <p:txBody>
            <a:bodyPr anchor="ctr"/>
            <a:lstStyle/>
            <a:p>
              <a:pPr algn="ctr">
                <a:buClr>
                  <a:srgbClr val="292929"/>
                </a:buClr>
                <a:defRPr/>
              </a:pPr>
              <a:endParaRPr lang="en-US" dirty="0"/>
            </a:p>
          </p:txBody>
        </p:sp>
        <p:sp>
          <p:nvSpPr>
            <p:cNvPr id="14" name="Rounded Rectangle 13"/>
            <p:cNvSpPr/>
            <p:nvPr/>
          </p:nvSpPr>
          <p:spPr bwMode="auto">
            <a:xfrm>
              <a:off x="4583113" y="2709863"/>
              <a:ext cx="1025525" cy="596900"/>
            </a:xfrm>
            <a:prstGeom prst="roundRect">
              <a:avLst>
                <a:gd name="adj" fmla="val 7321"/>
              </a:avLst>
            </a:prstGeom>
            <a:ln>
              <a:solidFill>
                <a:schemeClr val="accent3"/>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algn="ctr">
                <a:lnSpc>
                  <a:spcPts val="1200"/>
                </a:lnSpc>
                <a:spcBef>
                  <a:spcPts val="0"/>
                </a:spcBef>
                <a:spcAft>
                  <a:spcPts val="0"/>
                </a:spcAft>
                <a:buClr>
                  <a:srgbClr val="292929"/>
                </a:buClr>
                <a:defRPr/>
              </a:pPr>
              <a:r>
                <a:rPr lang="en-US" sz="1200" b="1" dirty="0">
                  <a:solidFill>
                    <a:srgbClr val="292929"/>
                  </a:solidFill>
                </a:rPr>
                <a:t>Business</a:t>
              </a:r>
            </a:p>
            <a:p>
              <a:pPr algn="ctr">
                <a:lnSpc>
                  <a:spcPts val="1200"/>
                </a:lnSpc>
                <a:spcBef>
                  <a:spcPts val="0"/>
                </a:spcBef>
                <a:spcAft>
                  <a:spcPts val="0"/>
                </a:spcAft>
                <a:buClr>
                  <a:srgbClr val="292929"/>
                </a:buClr>
                <a:defRPr/>
              </a:pPr>
              <a:r>
                <a:rPr lang="en-US" sz="1200" b="1" dirty="0">
                  <a:solidFill>
                    <a:srgbClr val="292929"/>
                  </a:solidFill>
                </a:rPr>
                <a:t>Rules</a:t>
              </a:r>
            </a:p>
          </p:txBody>
        </p:sp>
        <p:sp>
          <p:nvSpPr>
            <p:cNvPr id="15" name="Bent-Up Arrow 14"/>
            <p:cNvSpPr/>
            <p:nvPr/>
          </p:nvSpPr>
          <p:spPr bwMode="auto">
            <a:xfrm>
              <a:off x="5446713" y="3267075"/>
              <a:ext cx="1258887" cy="563563"/>
            </a:xfrm>
            <a:prstGeom prst="bentUpArrow">
              <a:avLst>
                <a:gd name="adj1" fmla="val 20049"/>
                <a:gd name="adj2" fmla="val 18565"/>
                <a:gd name="adj3" fmla="val 36881"/>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a:buClr>
                  <a:srgbClr val="292929"/>
                </a:buClr>
                <a:defRPr/>
              </a:pPr>
              <a:endParaRPr lang="en-US" dirty="0"/>
            </a:p>
          </p:txBody>
        </p:sp>
        <p:grpSp>
          <p:nvGrpSpPr>
            <p:cNvPr id="16" name="Group 15"/>
            <p:cNvGrpSpPr>
              <a:grpSpLocks/>
            </p:cNvGrpSpPr>
            <p:nvPr/>
          </p:nvGrpSpPr>
          <p:grpSpPr bwMode="auto">
            <a:xfrm>
              <a:off x="4573863" y="3648248"/>
              <a:ext cx="1048359" cy="1169175"/>
              <a:chOff x="4495802" y="4144539"/>
              <a:chExt cx="1048214" cy="1169017"/>
            </a:xfrm>
          </p:grpSpPr>
          <p:sp>
            <p:nvSpPr>
              <p:cNvPr id="55" name="Rounded Rectangle 12"/>
              <p:cNvSpPr/>
              <p:nvPr/>
            </p:nvSpPr>
            <p:spPr bwMode="auto">
              <a:xfrm>
                <a:off x="4495527" y="4144366"/>
                <a:ext cx="1049192" cy="1169830"/>
              </a:xfrm>
              <a:prstGeom prst="roundRect">
                <a:avLst>
                  <a:gd name="adj" fmla="val 7321"/>
                </a:avLst>
              </a:prstGeom>
              <a:ln>
                <a:solidFill>
                  <a:schemeClr val="accent3"/>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algn="ctr">
                  <a:lnSpc>
                    <a:spcPts val="1200"/>
                  </a:lnSpc>
                  <a:buClr>
                    <a:srgbClr val="292929"/>
                  </a:buClr>
                  <a:defRPr/>
                </a:pPr>
                <a:r>
                  <a:rPr lang="en-US" sz="1200" b="1" dirty="0">
                    <a:solidFill>
                      <a:srgbClr val="292929"/>
                    </a:solidFill>
                  </a:rPr>
                  <a:t>Analytics</a:t>
                </a:r>
              </a:p>
            </p:txBody>
          </p:sp>
          <p:sp>
            <p:nvSpPr>
              <p:cNvPr id="56" name="Rectangle 55"/>
              <p:cNvSpPr/>
              <p:nvPr/>
            </p:nvSpPr>
            <p:spPr bwMode="auto">
              <a:xfrm>
                <a:off x="4571716" y="4406269"/>
                <a:ext cx="901575" cy="379361"/>
              </a:xfrm>
              <a:prstGeom prst="rect">
                <a:avLst/>
              </a:prstGeom>
              <a:gradFill flip="none" rotWithShape="1">
                <a:gsLst>
                  <a:gs pos="0">
                    <a:srgbClr val="B4E1FF">
                      <a:shade val="30000"/>
                      <a:satMod val="115000"/>
                    </a:srgbClr>
                  </a:gs>
                  <a:gs pos="50000">
                    <a:srgbClr val="B4E1FF">
                      <a:shade val="67500"/>
                      <a:satMod val="115000"/>
                    </a:srgbClr>
                  </a:gs>
                  <a:gs pos="100000">
                    <a:srgbClr val="B4E1FF">
                      <a:shade val="100000"/>
                      <a:satMod val="115000"/>
                    </a:srgbClr>
                  </a:gs>
                </a:gsLst>
                <a:lin ang="162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a:lnSpc>
                    <a:spcPts val="1200"/>
                  </a:lnSpc>
                  <a:spcBef>
                    <a:spcPts val="0"/>
                  </a:spcBef>
                  <a:spcAft>
                    <a:spcPts val="0"/>
                  </a:spcAft>
                  <a:buClr>
                    <a:srgbClr val="292929"/>
                  </a:buClr>
                  <a:defRPr/>
                </a:pPr>
                <a:r>
                  <a:rPr lang="en-US" sz="1200" dirty="0">
                    <a:solidFill>
                      <a:srgbClr val="292929"/>
                    </a:solidFill>
                    <a:latin typeface="Arial Narrow"/>
                  </a:rPr>
                  <a:t>Anomaly</a:t>
                </a:r>
              </a:p>
              <a:p>
                <a:pPr algn="ctr">
                  <a:lnSpc>
                    <a:spcPts val="1200"/>
                  </a:lnSpc>
                  <a:spcBef>
                    <a:spcPts val="0"/>
                  </a:spcBef>
                  <a:spcAft>
                    <a:spcPts val="0"/>
                  </a:spcAft>
                  <a:buClr>
                    <a:srgbClr val="292929"/>
                  </a:buClr>
                  <a:defRPr/>
                </a:pPr>
                <a:r>
                  <a:rPr lang="en-US" sz="1200" dirty="0">
                    <a:solidFill>
                      <a:srgbClr val="292929"/>
                    </a:solidFill>
                    <a:latin typeface="Arial Narrow"/>
                  </a:rPr>
                  <a:t>Detection</a:t>
                </a:r>
              </a:p>
            </p:txBody>
          </p:sp>
          <p:sp>
            <p:nvSpPr>
              <p:cNvPr id="57" name="Rectangle 56"/>
              <p:cNvSpPr/>
              <p:nvPr/>
            </p:nvSpPr>
            <p:spPr bwMode="auto">
              <a:xfrm>
                <a:off x="4571716" y="4841185"/>
                <a:ext cx="901575" cy="379361"/>
              </a:xfrm>
              <a:prstGeom prst="rect">
                <a:avLst/>
              </a:prstGeom>
              <a:gradFill flip="none" rotWithShape="1">
                <a:gsLst>
                  <a:gs pos="0">
                    <a:srgbClr val="B4E1FF">
                      <a:shade val="30000"/>
                      <a:satMod val="115000"/>
                    </a:srgbClr>
                  </a:gs>
                  <a:gs pos="50000">
                    <a:srgbClr val="B4E1FF">
                      <a:shade val="67500"/>
                      <a:satMod val="115000"/>
                    </a:srgbClr>
                  </a:gs>
                  <a:gs pos="100000">
                    <a:srgbClr val="B4E1FF">
                      <a:shade val="100000"/>
                      <a:satMod val="115000"/>
                    </a:srgbClr>
                  </a:gs>
                </a:gsLst>
                <a:lin ang="162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a:lnSpc>
                    <a:spcPts val="1200"/>
                  </a:lnSpc>
                  <a:spcBef>
                    <a:spcPts val="0"/>
                  </a:spcBef>
                  <a:spcAft>
                    <a:spcPts val="0"/>
                  </a:spcAft>
                  <a:buClr>
                    <a:srgbClr val="292929"/>
                  </a:buClr>
                  <a:defRPr/>
                </a:pPr>
                <a:r>
                  <a:rPr lang="en-US" sz="1200" dirty="0">
                    <a:solidFill>
                      <a:srgbClr val="292929"/>
                    </a:solidFill>
                    <a:latin typeface="Arial Narrow"/>
                  </a:rPr>
                  <a:t>Predictive</a:t>
                </a:r>
              </a:p>
              <a:p>
                <a:pPr algn="ctr">
                  <a:lnSpc>
                    <a:spcPts val="1200"/>
                  </a:lnSpc>
                  <a:spcBef>
                    <a:spcPts val="0"/>
                  </a:spcBef>
                  <a:spcAft>
                    <a:spcPts val="0"/>
                  </a:spcAft>
                  <a:buClr>
                    <a:srgbClr val="292929"/>
                  </a:buClr>
                  <a:defRPr/>
                </a:pPr>
                <a:r>
                  <a:rPr lang="en-US" sz="1200" dirty="0">
                    <a:solidFill>
                      <a:srgbClr val="292929"/>
                    </a:solidFill>
                    <a:latin typeface="Arial Narrow"/>
                  </a:rPr>
                  <a:t>Modeling</a:t>
                </a:r>
              </a:p>
            </p:txBody>
          </p:sp>
        </p:grpSp>
        <p:sp>
          <p:nvSpPr>
            <p:cNvPr id="17" name="Left-Right Arrow 16"/>
            <p:cNvSpPr/>
            <p:nvPr/>
          </p:nvSpPr>
          <p:spPr bwMode="auto">
            <a:xfrm>
              <a:off x="5592763" y="4048125"/>
              <a:ext cx="1984375" cy="184150"/>
            </a:xfrm>
            <a:prstGeom prst="leftRightArrow">
              <a:avLst>
                <a:gd name="adj1" fmla="val 50000"/>
                <a:gd name="adj2" fmla="val 95455"/>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a:buClr>
                  <a:srgbClr val="292929"/>
                </a:buClr>
                <a:defRPr/>
              </a:pPr>
              <a:endParaRPr lang="en-US" dirty="0"/>
            </a:p>
          </p:txBody>
        </p:sp>
        <p:sp>
          <p:nvSpPr>
            <p:cNvPr id="18" name="Left-Right Arrow 17"/>
            <p:cNvSpPr/>
            <p:nvPr/>
          </p:nvSpPr>
          <p:spPr bwMode="auto">
            <a:xfrm rot="16200000">
              <a:off x="4802188" y="3265488"/>
              <a:ext cx="552450" cy="184150"/>
            </a:xfrm>
            <a:prstGeom prst="leftRightArrow">
              <a:avLst>
                <a:gd name="adj1" fmla="val 50000"/>
                <a:gd name="adj2" fmla="val 95455"/>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a:buClr>
                  <a:srgbClr val="292929"/>
                </a:buClr>
                <a:defRPr/>
              </a:pPr>
              <a:endParaRPr lang="en-US" dirty="0"/>
            </a:p>
          </p:txBody>
        </p:sp>
        <p:sp>
          <p:nvSpPr>
            <p:cNvPr id="19" name="Right Arrow 18"/>
            <p:cNvSpPr/>
            <p:nvPr/>
          </p:nvSpPr>
          <p:spPr bwMode="auto">
            <a:xfrm>
              <a:off x="4154488" y="4270375"/>
              <a:ext cx="366712" cy="212725"/>
            </a:xfrm>
            <a:prstGeom prst="rightArrow">
              <a:avLst>
                <a:gd name="adj1" fmla="val 50000"/>
                <a:gd name="adj2" fmla="val 78947"/>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50000"/>
                </a:prstClr>
              </a:outerShdw>
            </a:effectLst>
          </p:spPr>
          <p:txBody>
            <a:bodyPr anchor="ctr"/>
            <a:lstStyle/>
            <a:p>
              <a:pPr algn="ctr">
                <a:buClr>
                  <a:srgbClr val="292929"/>
                </a:buClr>
                <a:defRPr/>
              </a:pPr>
              <a:endParaRPr lang="en-US" dirty="0"/>
            </a:p>
          </p:txBody>
        </p:sp>
        <p:grpSp>
          <p:nvGrpSpPr>
            <p:cNvPr id="20" name="Group 45"/>
            <p:cNvGrpSpPr>
              <a:grpSpLocks/>
            </p:cNvGrpSpPr>
            <p:nvPr/>
          </p:nvGrpSpPr>
          <p:grpSpPr bwMode="auto">
            <a:xfrm>
              <a:off x="2988315" y="2782055"/>
              <a:ext cx="1221227" cy="3293773"/>
              <a:chOff x="2832410" y="3205976"/>
              <a:chExt cx="1221058" cy="3293327"/>
            </a:xfrm>
          </p:grpSpPr>
          <p:sp>
            <p:nvSpPr>
              <p:cNvPr id="51" name="Rounded Rectangle 50"/>
              <p:cNvSpPr/>
              <p:nvPr/>
            </p:nvSpPr>
            <p:spPr bwMode="auto">
              <a:xfrm>
                <a:off x="2842882" y="3205221"/>
                <a:ext cx="1207920" cy="3293617"/>
              </a:xfrm>
              <a:prstGeom prst="roundRect">
                <a:avLst>
                  <a:gd name="adj" fmla="val 8347"/>
                </a:avLst>
              </a:prstGeom>
              <a:gradFill flip="none" rotWithShape="1">
                <a:gsLst>
                  <a:gs pos="0">
                    <a:srgbClr val="B4E1FF">
                      <a:shade val="30000"/>
                      <a:satMod val="115000"/>
                    </a:srgbClr>
                  </a:gs>
                  <a:gs pos="50000">
                    <a:srgbClr val="B4E1FF">
                      <a:shade val="67500"/>
                      <a:satMod val="115000"/>
                    </a:srgbClr>
                  </a:gs>
                  <a:gs pos="100000">
                    <a:srgbClr val="B4E1FF">
                      <a:shade val="100000"/>
                      <a:satMod val="115000"/>
                    </a:srgbClr>
                  </a:gs>
                </a:gsLst>
                <a:lin ang="16200000" scaled="1"/>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a:lnSpc>
                    <a:spcPts val="1400"/>
                  </a:lnSpc>
                  <a:spcBef>
                    <a:spcPts val="0"/>
                  </a:spcBef>
                  <a:spcAft>
                    <a:spcPts val="0"/>
                  </a:spcAft>
                  <a:buClr>
                    <a:srgbClr val="292929"/>
                  </a:buClr>
                  <a:defRPr/>
                </a:pPr>
                <a:r>
                  <a:rPr lang="en-US" sz="1200" b="1" dirty="0" smtClean="0">
                    <a:solidFill>
                      <a:srgbClr val="292929"/>
                    </a:solidFill>
                    <a:latin typeface="Arial Narrow"/>
                  </a:rPr>
                  <a:t>Data</a:t>
                </a:r>
                <a:endParaRPr lang="en-US" sz="1200" b="1" dirty="0">
                  <a:solidFill>
                    <a:srgbClr val="292929"/>
                  </a:solidFill>
                  <a:latin typeface="Arial Narrow"/>
                </a:endParaRPr>
              </a:p>
              <a:p>
                <a:pPr algn="ctr">
                  <a:lnSpc>
                    <a:spcPts val="1400"/>
                  </a:lnSpc>
                  <a:spcBef>
                    <a:spcPts val="0"/>
                  </a:spcBef>
                  <a:spcAft>
                    <a:spcPts val="0"/>
                  </a:spcAft>
                  <a:buClr>
                    <a:srgbClr val="292929"/>
                  </a:buClr>
                  <a:defRPr/>
                </a:pPr>
                <a:r>
                  <a:rPr lang="en-US" sz="1200" b="1" dirty="0">
                    <a:solidFill>
                      <a:srgbClr val="292929"/>
                    </a:solidFill>
                    <a:latin typeface="Arial Narrow"/>
                  </a:rPr>
                  <a:t>Staging</a:t>
                </a:r>
              </a:p>
            </p:txBody>
          </p:sp>
          <p:pic>
            <p:nvPicPr>
              <p:cNvPr id="52" name="Picture 4" descr="Filter.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11908" y="3902924"/>
                <a:ext cx="669504" cy="105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descr="Cylinder-Short.png"/>
              <p:cNvPicPr>
                <a:picLocks noChangeAspect="1"/>
              </p:cNvPicPr>
              <p:nvPr/>
            </p:nvPicPr>
            <p:blipFill>
              <a:blip r:embed="rId4" cstate="email">
                <a:duotone>
                  <a:prstClr val="black"/>
                  <a:srgbClr val="FF0000">
                    <a:tint val="45000"/>
                    <a:satMod val="400000"/>
                  </a:srgbClr>
                </a:duotone>
              </a:blip>
              <a:stretch>
                <a:fillRect/>
              </a:stretch>
            </p:blipFill>
            <p:spPr>
              <a:xfrm>
                <a:off x="3167392" y="5061106"/>
                <a:ext cx="558534" cy="663558"/>
              </a:xfrm>
              <a:prstGeom prst="rect">
                <a:avLst/>
              </a:prstGeom>
              <a:effectLst>
                <a:outerShdw blurRad="50800" dist="38100" dir="5400000" algn="t" rotWithShape="0">
                  <a:prstClr val="black">
                    <a:alpha val="40000"/>
                  </a:prstClr>
                </a:outerShdw>
              </a:effectLst>
            </p:spPr>
          </p:pic>
          <p:sp>
            <p:nvSpPr>
              <p:cNvPr id="54" name="TextBox 34"/>
              <p:cNvSpPr txBox="1">
                <a:spLocks noChangeArrowheads="1"/>
              </p:cNvSpPr>
              <p:nvPr/>
            </p:nvSpPr>
            <p:spPr bwMode="auto">
              <a:xfrm>
                <a:off x="2832410" y="5809766"/>
                <a:ext cx="12210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292929"/>
                    </a:solidFill>
                    <a:latin typeface="Arial" charset="0"/>
                  </a:defRPr>
                </a:lvl1pPr>
                <a:lvl2pPr marL="742950" indent="-285750" eaLnBrk="0" hangingPunct="0">
                  <a:defRPr sz="1400">
                    <a:solidFill>
                      <a:srgbClr val="292929"/>
                    </a:solidFill>
                    <a:latin typeface="Arial" charset="0"/>
                  </a:defRPr>
                </a:lvl2pPr>
                <a:lvl3pPr marL="1143000" indent="-228600" eaLnBrk="0" hangingPunct="0">
                  <a:defRPr sz="1400">
                    <a:solidFill>
                      <a:srgbClr val="292929"/>
                    </a:solidFill>
                    <a:latin typeface="Arial" charset="0"/>
                  </a:defRPr>
                </a:lvl3pPr>
                <a:lvl4pPr marL="1600200" indent="-228600" eaLnBrk="0" hangingPunct="0">
                  <a:defRPr sz="1400">
                    <a:solidFill>
                      <a:srgbClr val="292929"/>
                    </a:solidFill>
                    <a:latin typeface="Arial" charset="0"/>
                  </a:defRPr>
                </a:lvl4pPr>
                <a:lvl5pPr marL="2057400" indent="-228600" eaLnBrk="0" hangingPunct="0">
                  <a:defRPr sz="1400">
                    <a:solidFill>
                      <a:srgbClr val="292929"/>
                    </a:solidFill>
                    <a:latin typeface="Arial"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9pPr>
              </a:lstStyle>
              <a:p>
                <a:pPr algn="ctr" eaLnBrk="1" hangingPunct="1">
                  <a:lnSpc>
                    <a:spcPts val="1200"/>
                  </a:lnSpc>
                  <a:spcBef>
                    <a:spcPct val="0"/>
                  </a:spcBef>
                  <a:spcAft>
                    <a:spcPct val="0"/>
                  </a:spcAft>
                </a:pPr>
                <a:r>
                  <a:rPr lang="en-US" sz="1200" b="1" dirty="0">
                    <a:solidFill>
                      <a:srgbClr val="003B76"/>
                    </a:solidFill>
                    <a:latin typeface="Arial Narrow" pitchFamily="34" charset="0"/>
                  </a:rPr>
                  <a:t>Intelligent</a:t>
                </a:r>
              </a:p>
              <a:p>
                <a:pPr algn="ctr" eaLnBrk="1" hangingPunct="1">
                  <a:lnSpc>
                    <a:spcPts val="1200"/>
                  </a:lnSpc>
                  <a:spcBef>
                    <a:spcPct val="0"/>
                  </a:spcBef>
                  <a:spcAft>
                    <a:spcPct val="0"/>
                  </a:spcAft>
                </a:pPr>
                <a:r>
                  <a:rPr lang="en-US" sz="1200" b="1" dirty="0" smtClean="0">
                    <a:solidFill>
                      <a:srgbClr val="003B76"/>
                    </a:solidFill>
                    <a:latin typeface="Arial Narrow" pitchFamily="34" charset="0"/>
                  </a:rPr>
                  <a:t>Repository</a:t>
                </a:r>
                <a:endParaRPr lang="en-US" sz="1200" b="1" dirty="0">
                  <a:solidFill>
                    <a:srgbClr val="003B76"/>
                  </a:solidFill>
                  <a:latin typeface="Arial Narrow" pitchFamily="34" charset="0"/>
                </a:endParaRPr>
              </a:p>
            </p:txBody>
          </p:sp>
        </p:grpSp>
        <p:sp>
          <p:nvSpPr>
            <p:cNvPr id="21" name="Right Arrow 20"/>
            <p:cNvSpPr/>
            <p:nvPr/>
          </p:nvSpPr>
          <p:spPr bwMode="auto">
            <a:xfrm>
              <a:off x="2720975" y="4270375"/>
              <a:ext cx="368300" cy="212725"/>
            </a:xfrm>
            <a:prstGeom prst="rightArrow">
              <a:avLst>
                <a:gd name="adj1" fmla="val 50000"/>
                <a:gd name="adj2" fmla="val 78947"/>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50000"/>
                </a:prstClr>
              </a:outerShdw>
            </a:effectLst>
          </p:spPr>
          <p:txBody>
            <a:bodyPr anchor="ctr"/>
            <a:lstStyle/>
            <a:p>
              <a:pPr algn="ctr">
                <a:buClr>
                  <a:srgbClr val="292929"/>
                </a:buClr>
                <a:defRPr/>
              </a:pPr>
              <a:endParaRPr lang="en-US" dirty="0"/>
            </a:p>
          </p:txBody>
        </p:sp>
        <p:sp>
          <p:nvSpPr>
            <p:cNvPr id="22" name="Rounded Rectangle 21"/>
            <p:cNvSpPr/>
            <p:nvPr/>
          </p:nvSpPr>
          <p:spPr bwMode="auto">
            <a:xfrm>
              <a:off x="1689100" y="2359025"/>
              <a:ext cx="1120775" cy="3716338"/>
            </a:xfrm>
            <a:prstGeom prst="roundRect">
              <a:avLst>
                <a:gd name="adj" fmla="val 878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buClr>
                  <a:srgbClr val="292929"/>
                </a:buClr>
                <a:defRPr/>
              </a:pPr>
              <a:r>
                <a:rPr lang="en-US" sz="1100" b="1" dirty="0">
                  <a:solidFill>
                    <a:srgbClr val="292929"/>
                  </a:solidFill>
                  <a:latin typeface="Arial Narrow"/>
                </a:rPr>
                <a:t>Exploratory Data Analysis &amp; Transformation</a:t>
              </a:r>
            </a:p>
          </p:txBody>
        </p:sp>
        <p:grpSp>
          <p:nvGrpSpPr>
            <p:cNvPr id="23" name="Group 66"/>
            <p:cNvGrpSpPr>
              <a:grpSpLocks/>
            </p:cNvGrpSpPr>
            <p:nvPr/>
          </p:nvGrpSpPr>
          <p:grpSpPr bwMode="auto">
            <a:xfrm>
              <a:off x="1719763" y="3059014"/>
              <a:ext cx="971720" cy="658683"/>
              <a:chOff x="1681130" y="3231994"/>
              <a:chExt cx="971585" cy="658594"/>
            </a:xfrm>
          </p:grpSpPr>
          <p:pic>
            <p:nvPicPr>
              <p:cNvPr id="49" name="Picture 48" descr="Dataset.png"/>
              <p:cNvPicPr>
                <a:picLocks noChangeAspect="1"/>
              </p:cNvPicPr>
              <p:nvPr/>
            </p:nvPicPr>
            <p:blipFill>
              <a:blip r:embed="rId5" cstate="email"/>
              <a:stretch>
                <a:fillRect/>
              </a:stretch>
            </p:blipFill>
            <p:spPr>
              <a:xfrm>
                <a:off x="2147290" y="3232093"/>
                <a:ext cx="504755" cy="565074"/>
              </a:xfrm>
              <a:prstGeom prst="rect">
                <a:avLst/>
              </a:prstGeom>
              <a:effectLst>
                <a:outerShdw blurRad="50800" dist="38100" dir="5400000" algn="t" rotWithShape="0">
                  <a:prstClr val="black">
                    <a:alpha val="40000"/>
                  </a:prstClr>
                </a:outerShdw>
              </a:effectLst>
            </p:spPr>
          </p:pic>
          <p:pic>
            <p:nvPicPr>
              <p:cNvPr id="50" name="Picture 28" descr="Magnifying-Glass.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3965089">
                <a:off x="1880899" y="3247769"/>
                <a:ext cx="443050" cy="84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Down Arrow 32"/>
            <p:cNvSpPr>
              <a:spLocks noChangeArrowheads="1"/>
            </p:cNvSpPr>
            <p:nvPr/>
          </p:nvSpPr>
          <p:spPr bwMode="auto">
            <a:xfrm>
              <a:off x="1778236" y="4265368"/>
              <a:ext cx="920103" cy="786268"/>
            </a:xfrm>
            <a:prstGeom prst="downArrow">
              <a:avLst>
                <a:gd name="adj1" fmla="val 68185"/>
                <a:gd name="adj2" fmla="val 43560"/>
              </a:avLst>
            </a:prstGeom>
            <a:gradFill rotWithShape="0">
              <a:gsLst>
                <a:gs pos="0">
                  <a:schemeClr val="bg1">
                    <a:alpha val="17000"/>
                  </a:schemeClr>
                </a:gs>
                <a:gs pos="100000">
                  <a:schemeClr val="bg1"/>
                </a:gs>
              </a:gsLst>
              <a:lin ang="5400000"/>
            </a:gra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p>
              <a:pPr algn="ctr">
                <a:buClr>
                  <a:srgbClr val="292929"/>
                </a:buClr>
              </a:pPr>
              <a:endParaRPr lang="en-US"/>
            </a:p>
          </p:txBody>
        </p:sp>
        <p:grpSp>
          <p:nvGrpSpPr>
            <p:cNvPr id="25" name="Group 67"/>
            <p:cNvGrpSpPr>
              <a:grpSpLocks/>
            </p:cNvGrpSpPr>
            <p:nvPr/>
          </p:nvGrpSpPr>
          <p:grpSpPr bwMode="auto">
            <a:xfrm>
              <a:off x="1804022" y="3953072"/>
              <a:ext cx="866865" cy="635705"/>
              <a:chOff x="1765378" y="4181687"/>
              <a:chExt cx="866745" cy="635619"/>
            </a:xfrm>
          </p:grpSpPr>
          <p:pic>
            <p:nvPicPr>
              <p:cNvPr id="46" name="Picture 45" descr="Summary.png"/>
              <p:cNvPicPr>
                <a:picLocks noChangeAspect="1"/>
              </p:cNvPicPr>
              <p:nvPr/>
            </p:nvPicPr>
            <p:blipFill>
              <a:blip r:embed="rId7" cstate="email">
                <a:duotone>
                  <a:prstClr val="black"/>
                  <a:schemeClr val="accent1">
                    <a:tint val="45000"/>
                    <a:satMod val="400000"/>
                  </a:schemeClr>
                </a:duotone>
              </a:blip>
              <a:stretch>
                <a:fillRect/>
              </a:stretch>
            </p:blipFill>
            <p:spPr>
              <a:xfrm>
                <a:off x="1765378" y="4181687"/>
                <a:ext cx="420693" cy="379143"/>
              </a:xfrm>
              <a:prstGeom prst="rect">
                <a:avLst/>
              </a:prstGeom>
              <a:effectLst>
                <a:outerShdw blurRad="50800" dist="38100" dir="5400000" algn="t" rotWithShape="0">
                  <a:prstClr val="black">
                    <a:alpha val="40000"/>
                  </a:prstClr>
                </a:outerShdw>
              </a:effectLst>
            </p:spPr>
          </p:pic>
          <p:pic>
            <p:nvPicPr>
              <p:cNvPr id="47" name="Picture 46" descr="Summary.png"/>
              <p:cNvPicPr>
                <a:picLocks noChangeAspect="1"/>
              </p:cNvPicPr>
              <p:nvPr/>
            </p:nvPicPr>
            <p:blipFill>
              <a:blip r:embed="rId7" cstate="email">
                <a:duotone>
                  <a:prstClr val="black"/>
                  <a:schemeClr val="accent2">
                    <a:tint val="45000"/>
                    <a:satMod val="400000"/>
                  </a:schemeClr>
                </a:duotone>
              </a:blip>
              <a:stretch>
                <a:fillRect/>
              </a:stretch>
            </p:blipFill>
            <p:spPr>
              <a:xfrm>
                <a:off x="1971677" y="4326653"/>
                <a:ext cx="420693" cy="379143"/>
              </a:xfrm>
              <a:prstGeom prst="rect">
                <a:avLst/>
              </a:prstGeom>
              <a:effectLst>
                <a:outerShdw blurRad="50800" dist="38100" dir="5400000" algn="t" rotWithShape="0">
                  <a:prstClr val="black">
                    <a:alpha val="40000"/>
                  </a:prstClr>
                </a:outerShdw>
              </a:effectLst>
            </p:spPr>
          </p:pic>
          <p:pic>
            <p:nvPicPr>
              <p:cNvPr id="48" name="Picture 47" descr="Summary.png"/>
              <p:cNvPicPr>
                <a:picLocks noChangeAspect="1"/>
              </p:cNvPicPr>
              <p:nvPr/>
            </p:nvPicPr>
            <p:blipFill>
              <a:blip r:embed="rId7" cstate="email">
                <a:duotone>
                  <a:prstClr val="black"/>
                  <a:schemeClr val="accent3">
                    <a:tint val="45000"/>
                    <a:satMod val="400000"/>
                  </a:schemeClr>
                </a:duotone>
              </a:blip>
              <a:stretch>
                <a:fillRect/>
              </a:stretch>
            </p:blipFill>
            <p:spPr>
              <a:xfrm>
                <a:off x="2211430" y="4438163"/>
                <a:ext cx="420693" cy="379143"/>
              </a:xfrm>
              <a:prstGeom prst="rect">
                <a:avLst/>
              </a:prstGeom>
              <a:effectLst>
                <a:outerShdw blurRad="50800" dist="38100" dir="5400000" algn="t" rotWithShape="0">
                  <a:prstClr val="black">
                    <a:alpha val="40000"/>
                  </a:prstClr>
                </a:outerShdw>
              </a:effectLst>
            </p:spPr>
          </p:pic>
        </p:grpSp>
        <p:pic>
          <p:nvPicPr>
            <p:cNvPr id="26" name="Picture 25" descr="Paper-Dataset.png"/>
            <p:cNvPicPr>
              <a:picLocks noChangeAspect="1"/>
            </p:cNvPicPr>
            <p:nvPr/>
          </p:nvPicPr>
          <p:blipFill>
            <a:blip r:embed="rId8" cstate="email"/>
            <a:stretch>
              <a:fillRect/>
            </a:stretch>
          </p:blipFill>
          <p:spPr bwMode="auto">
            <a:xfrm>
              <a:off x="1941513" y="5027613"/>
              <a:ext cx="595312" cy="863600"/>
            </a:xfrm>
            <a:prstGeom prst="rect">
              <a:avLst/>
            </a:prstGeom>
            <a:effectLst>
              <a:outerShdw blurRad="50800" dist="38100" dir="5400000" algn="t" rotWithShape="0">
                <a:prstClr val="black">
                  <a:alpha val="40000"/>
                </a:prstClr>
              </a:outerShdw>
            </a:effectLst>
          </p:spPr>
        </p:pic>
        <p:sp>
          <p:nvSpPr>
            <p:cNvPr id="27" name="Right Arrow 26"/>
            <p:cNvSpPr/>
            <p:nvPr/>
          </p:nvSpPr>
          <p:spPr bwMode="auto">
            <a:xfrm>
              <a:off x="1398588" y="4270375"/>
              <a:ext cx="368300" cy="212725"/>
            </a:xfrm>
            <a:prstGeom prst="rightArrow">
              <a:avLst>
                <a:gd name="adj1" fmla="val 50000"/>
                <a:gd name="adj2" fmla="val 78947"/>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50000"/>
                </a:prstClr>
              </a:outerShdw>
            </a:effectLst>
          </p:spPr>
          <p:txBody>
            <a:bodyPr anchor="ctr"/>
            <a:lstStyle/>
            <a:p>
              <a:pPr algn="ctr">
                <a:buClr>
                  <a:srgbClr val="292929"/>
                </a:buClr>
                <a:defRPr/>
              </a:pPr>
              <a:endParaRPr lang="en-US" dirty="0"/>
            </a:p>
          </p:txBody>
        </p:sp>
        <p:sp>
          <p:nvSpPr>
            <p:cNvPr id="28" name="Rounded Rectangle 27"/>
            <p:cNvSpPr/>
            <p:nvPr/>
          </p:nvSpPr>
          <p:spPr bwMode="auto">
            <a:xfrm>
              <a:off x="395288" y="2352675"/>
              <a:ext cx="1076325" cy="3717925"/>
            </a:xfrm>
            <a:prstGeom prst="roundRect">
              <a:avLst>
                <a:gd name="adj" fmla="val 878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buClr>
                  <a:srgbClr val="292929"/>
                </a:buClr>
                <a:defRPr/>
              </a:pPr>
              <a:r>
                <a:rPr lang="en-US" sz="1100" b="1" dirty="0">
                  <a:solidFill>
                    <a:srgbClr val="292929"/>
                  </a:solidFill>
                  <a:latin typeface="Arial Narrow"/>
                </a:rPr>
                <a:t>Operational Data Sources</a:t>
              </a:r>
            </a:p>
          </p:txBody>
        </p:sp>
        <p:sp>
          <p:nvSpPr>
            <p:cNvPr id="29" name="Right Arrow 28"/>
            <p:cNvSpPr/>
            <p:nvPr/>
          </p:nvSpPr>
          <p:spPr bwMode="auto">
            <a:xfrm rot="10800000">
              <a:off x="4176712" y="5705474"/>
              <a:ext cx="2057400" cy="246063"/>
            </a:xfrm>
            <a:prstGeom prst="rightArrow">
              <a:avLst>
                <a:gd name="adj1" fmla="val 50000"/>
                <a:gd name="adj2" fmla="val 78947"/>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50000"/>
                </a:prstClr>
              </a:outerShdw>
            </a:effectLst>
          </p:spPr>
          <p:txBody>
            <a:bodyPr anchor="ctr"/>
            <a:lstStyle/>
            <a:p>
              <a:pPr algn="ctr">
                <a:buClr>
                  <a:srgbClr val="292929"/>
                </a:buClr>
                <a:defRPr/>
              </a:pPr>
              <a:endParaRPr lang="en-US" dirty="0"/>
            </a:p>
          </p:txBody>
        </p:sp>
        <p:sp>
          <p:nvSpPr>
            <p:cNvPr id="30" name="Rounded Rectangle 29"/>
            <p:cNvSpPr/>
            <p:nvPr/>
          </p:nvSpPr>
          <p:spPr bwMode="auto">
            <a:xfrm>
              <a:off x="6121400" y="5654675"/>
              <a:ext cx="2443163" cy="37782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nSpc>
                  <a:spcPts val="1200"/>
                </a:lnSpc>
                <a:buClr>
                  <a:srgbClr val="292929"/>
                </a:buClr>
                <a:defRPr/>
              </a:pPr>
              <a:r>
                <a:rPr lang="en-US" sz="1200" dirty="0">
                  <a:solidFill>
                    <a:srgbClr val="292929"/>
                  </a:solidFill>
                </a:rPr>
                <a:t>Case Management</a:t>
              </a:r>
            </a:p>
          </p:txBody>
        </p:sp>
        <p:sp>
          <p:nvSpPr>
            <p:cNvPr id="31" name="Right Arrow 30"/>
            <p:cNvSpPr/>
            <p:nvPr/>
          </p:nvSpPr>
          <p:spPr bwMode="auto">
            <a:xfrm rot="5400000">
              <a:off x="7449344" y="5517357"/>
              <a:ext cx="479425" cy="211137"/>
            </a:xfrm>
            <a:prstGeom prst="rightArrow">
              <a:avLst>
                <a:gd name="adj1" fmla="val 50000"/>
                <a:gd name="adj2" fmla="val 78947"/>
              </a:avLst>
            </a:prstGeom>
            <a:solidFill>
              <a:schemeClr val="accent1"/>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50000"/>
                </a:prstClr>
              </a:outerShdw>
            </a:effectLst>
          </p:spPr>
          <p:txBody>
            <a:bodyPr anchor="ctr"/>
            <a:lstStyle/>
            <a:p>
              <a:pPr algn="ctr">
                <a:buClr>
                  <a:srgbClr val="292929"/>
                </a:buClr>
                <a:defRPr/>
              </a:pPr>
              <a:endParaRPr lang="en-US" dirty="0"/>
            </a:p>
          </p:txBody>
        </p:sp>
        <p:sp>
          <p:nvSpPr>
            <p:cNvPr id="32" name="Rounded Rectangle 31"/>
            <p:cNvSpPr/>
            <p:nvPr/>
          </p:nvSpPr>
          <p:spPr bwMode="auto">
            <a:xfrm>
              <a:off x="6121400" y="5113338"/>
              <a:ext cx="2443163" cy="43497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nSpc>
                  <a:spcPts val="1200"/>
                </a:lnSpc>
                <a:spcBef>
                  <a:spcPts val="0"/>
                </a:spcBef>
                <a:spcAft>
                  <a:spcPts val="0"/>
                </a:spcAft>
                <a:buClr>
                  <a:srgbClr val="292929"/>
                </a:buClr>
                <a:defRPr/>
              </a:pPr>
              <a:r>
                <a:rPr lang="en-US" sz="1200" dirty="0">
                  <a:solidFill>
                    <a:srgbClr val="292929"/>
                  </a:solidFill>
                </a:rPr>
                <a:t>Alert Management &amp;</a:t>
              </a:r>
            </a:p>
            <a:p>
              <a:pPr>
                <a:lnSpc>
                  <a:spcPts val="1200"/>
                </a:lnSpc>
                <a:spcBef>
                  <a:spcPts val="0"/>
                </a:spcBef>
                <a:spcAft>
                  <a:spcPts val="0"/>
                </a:spcAft>
                <a:buClr>
                  <a:srgbClr val="292929"/>
                </a:buClr>
                <a:defRPr/>
              </a:pPr>
              <a:r>
                <a:rPr lang="en-US" sz="1200" dirty="0">
                  <a:solidFill>
                    <a:srgbClr val="292929"/>
                  </a:solidFill>
                </a:rPr>
                <a:t>BI / Reporting</a:t>
              </a:r>
            </a:p>
          </p:txBody>
        </p:sp>
        <p:pic>
          <p:nvPicPr>
            <p:cNvPr id="33" name="Picture 32" descr="Dataset_MASTER.png"/>
            <p:cNvPicPr>
              <a:picLocks noChangeAspect="1"/>
            </p:cNvPicPr>
            <p:nvPr/>
          </p:nvPicPr>
          <p:blipFill>
            <a:blip r:embed="rId9" cstate="email"/>
            <a:stretch>
              <a:fillRect/>
            </a:stretch>
          </p:blipFill>
          <p:spPr bwMode="auto">
            <a:xfrm>
              <a:off x="7885113" y="5630863"/>
              <a:ext cx="398462" cy="446087"/>
            </a:xfrm>
            <a:prstGeom prst="rect">
              <a:avLst/>
            </a:prstGeom>
            <a:effectLst>
              <a:outerShdw blurRad="50800" dist="38100" dir="5400000" algn="t" rotWithShape="0">
                <a:prstClr val="black">
                  <a:alpha val="40000"/>
                </a:prstClr>
              </a:outerShdw>
            </a:effectLst>
          </p:spPr>
        </p:pic>
        <p:pic>
          <p:nvPicPr>
            <p:cNvPr id="34" name="Picture 6"/>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754150" y="5121316"/>
              <a:ext cx="703390" cy="44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ight Arrow 34"/>
            <p:cNvSpPr/>
            <p:nvPr/>
          </p:nvSpPr>
          <p:spPr bwMode="auto">
            <a:xfrm rot="16200000">
              <a:off x="4608512" y="5141913"/>
              <a:ext cx="1069975" cy="228600"/>
            </a:xfrm>
            <a:prstGeom prst="rightArrow">
              <a:avLst>
                <a:gd name="adj1" fmla="val 50000"/>
                <a:gd name="adj2" fmla="val 78947"/>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50000"/>
                </a:prstClr>
              </a:outerShdw>
            </a:effectLst>
          </p:spPr>
          <p:txBody>
            <a:bodyPr anchor="ctr"/>
            <a:lstStyle/>
            <a:p>
              <a:pPr algn="ctr">
                <a:buClr>
                  <a:srgbClr val="292929"/>
                </a:buClr>
                <a:defRPr/>
              </a:pPr>
              <a:endParaRPr lang="en-US" dirty="0"/>
            </a:p>
          </p:txBody>
        </p:sp>
        <p:sp>
          <p:nvSpPr>
            <p:cNvPr id="36" name="Rounded Rectangle 35"/>
            <p:cNvSpPr/>
            <p:nvPr/>
          </p:nvSpPr>
          <p:spPr bwMode="auto">
            <a:xfrm>
              <a:off x="4557713" y="5235653"/>
              <a:ext cx="1226798" cy="858760"/>
            </a:xfrm>
            <a:prstGeom prst="roundRect">
              <a:avLst/>
            </a:prstGeom>
            <a:solidFill>
              <a:srgbClr val="FFFF66"/>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p>
              <a:pPr algn="ctr">
                <a:buClr>
                  <a:srgbClr val="292929"/>
                </a:buClr>
                <a:defRPr/>
              </a:pPr>
              <a:r>
                <a:rPr lang="en-US" b="1" dirty="0">
                  <a:solidFill>
                    <a:srgbClr val="292929"/>
                  </a:solidFill>
                </a:rPr>
                <a:t>Learn and Improve Cycle</a:t>
              </a:r>
            </a:p>
          </p:txBody>
        </p:sp>
        <p:grpSp>
          <p:nvGrpSpPr>
            <p:cNvPr id="37" name="Group 76"/>
            <p:cNvGrpSpPr>
              <a:grpSpLocks/>
            </p:cNvGrpSpPr>
            <p:nvPr/>
          </p:nvGrpSpPr>
          <p:grpSpPr bwMode="auto">
            <a:xfrm>
              <a:off x="442729" y="2971800"/>
              <a:ext cx="981443" cy="3052361"/>
              <a:chOff x="442729" y="2971800"/>
              <a:chExt cx="981443" cy="3052361"/>
            </a:xfrm>
          </p:grpSpPr>
          <p:pic>
            <p:nvPicPr>
              <p:cNvPr id="38" name="Picture 37" descr="Cylinder-Short.png"/>
              <p:cNvPicPr>
                <a:picLocks noChangeAspect="1"/>
              </p:cNvPicPr>
              <p:nvPr/>
            </p:nvPicPr>
            <p:blipFill>
              <a:blip r:embed="rId11" cstate="email"/>
              <a:stretch>
                <a:fillRect/>
              </a:stretch>
            </p:blipFill>
            <p:spPr bwMode="auto">
              <a:xfrm>
                <a:off x="665163" y="2971800"/>
                <a:ext cx="536575" cy="457200"/>
              </a:xfrm>
              <a:prstGeom prst="rect">
                <a:avLst/>
              </a:prstGeom>
              <a:effectLst>
                <a:outerShdw blurRad="50800" dist="38100" dir="5400000" algn="t" rotWithShape="0">
                  <a:prstClr val="black">
                    <a:alpha val="40000"/>
                  </a:prstClr>
                </a:outerShdw>
              </a:effectLst>
            </p:spPr>
          </p:pic>
          <p:sp>
            <p:nvSpPr>
              <p:cNvPr id="39" name="TextBox 22"/>
              <p:cNvSpPr txBox="1">
                <a:spLocks noChangeArrowheads="1"/>
              </p:cNvSpPr>
              <p:nvPr/>
            </p:nvSpPr>
            <p:spPr bwMode="auto">
              <a:xfrm>
                <a:off x="442729" y="3428963"/>
                <a:ext cx="9814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292929"/>
                    </a:solidFill>
                    <a:latin typeface="Arial" charset="0"/>
                  </a:defRPr>
                </a:lvl1pPr>
                <a:lvl2pPr marL="742950" indent="-285750" eaLnBrk="0" hangingPunct="0">
                  <a:defRPr sz="1400">
                    <a:solidFill>
                      <a:srgbClr val="292929"/>
                    </a:solidFill>
                    <a:latin typeface="Arial" charset="0"/>
                  </a:defRPr>
                </a:lvl2pPr>
                <a:lvl3pPr marL="1143000" indent="-228600" eaLnBrk="0" hangingPunct="0">
                  <a:defRPr sz="1400">
                    <a:solidFill>
                      <a:srgbClr val="292929"/>
                    </a:solidFill>
                    <a:latin typeface="Arial" charset="0"/>
                  </a:defRPr>
                </a:lvl3pPr>
                <a:lvl4pPr marL="1600200" indent="-228600" eaLnBrk="0" hangingPunct="0">
                  <a:defRPr sz="1400">
                    <a:solidFill>
                      <a:srgbClr val="292929"/>
                    </a:solidFill>
                    <a:latin typeface="Arial" charset="0"/>
                  </a:defRPr>
                </a:lvl4pPr>
                <a:lvl5pPr marL="2057400" indent="-228600" eaLnBrk="0" hangingPunct="0">
                  <a:defRPr sz="1400">
                    <a:solidFill>
                      <a:srgbClr val="292929"/>
                    </a:solidFill>
                    <a:latin typeface="Arial"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9pPr>
              </a:lstStyle>
              <a:p>
                <a:pPr algn="ctr" eaLnBrk="1" hangingPunct="1"/>
                <a:r>
                  <a:rPr lang="en-US" sz="1100" dirty="0" smtClean="0">
                    <a:latin typeface="Arial Narrow" pitchFamily="34" charset="0"/>
                  </a:rPr>
                  <a:t>Transactions </a:t>
                </a:r>
                <a:endParaRPr lang="en-US" sz="1100" dirty="0">
                  <a:latin typeface="Arial Narrow" pitchFamily="34" charset="0"/>
                </a:endParaRPr>
              </a:p>
            </p:txBody>
          </p:sp>
          <p:pic>
            <p:nvPicPr>
              <p:cNvPr id="40" name="Picture 39" descr="Cylinder-Short.png"/>
              <p:cNvPicPr>
                <a:picLocks noChangeAspect="1"/>
              </p:cNvPicPr>
              <p:nvPr/>
            </p:nvPicPr>
            <p:blipFill>
              <a:blip r:embed="rId11" cstate="email"/>
              <a:stretch>
                <a:fillRect/>
              </a:stretch>
            </p:blipFill>
            <p:spPr bwMode="auto">
              <a:xfrm>
                <a:off x="665163" y="3810000"/>
                <a:ext cx="536575" cy="457200"/>
              </a:xfrm>
              <a:prstGeom prst="rect">
                <a:avLst/>
              </a:prstGeom>
              <a:effectLst>
                <a:outerShdw blurRad="50800" dist="38100" dir="5400000" algn="t" rotWithShape="0">
                  <a:prstClr val="black">
                    <a:alpha val="40000"/>
                  </a:prstClr>
                </a:outerShdw>
              </a:effectLst>
            </p:spPr>
          </p:pic>
          <p:sp>
            <p:nvSpPr>
              <p:cNvPr id="41" name="TextBox 22"/>
              <p:cNvSpPr txBox="1">
                <a:spLocks noChangeArrowheads="1"/>
              </p:cNvSpPr>
              <p:nvPr/>
            </p:nvSpPr>
            <p:spPr bwMode="auto">
              <a:xfrm>
                <a:off x="442729" y="4266352"/>
                <a:ext cx="9814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292929"/>
                    </a:solidFill>
                    <a:latin typeface="Arial" charset="0"/>
                  </a:defRPr>
                </a:lvl1pPr>
                <a:lvl2pPr marL="742950" indent="-285750" eaLnBrk="0" hangingPunct="0">
                  <a:defRPr sz="1400">
                    <a:solidFill>
                      <a:srgbClr val="292929"/>
                    </a:solidFill>
                    <a:latin typeface="Arial" charset="0"/>
                  </a:defRPr>
                </a:lvl2pPr>
                <a:lvl3pPr marL="1143000" indent="-228600" eaLnBrk="0" hangingPunct="0">
                  <a:defRPr sz="1400">
                    <a:solidFill>
                      <a:srgbClr val="292929"/>
                    </a:solidFill>
                    <a:latin typeface="Arial" charset="0"/>
                  </a:defRPr>
                </a:lvl3pPr>
                <a:lvl4pPr marL="1600200" indent="-228600" eaLnBrk="0" hangingPunct="0">
                  <a:defRPr sz="1400">
                    <a:solidFill>
                      <a:srgbClr val="292929"/>
                    </a:solidFill>
                    <a:latin typeface="Arial" charset="0"/>
                  </a:defRPr>
                </a:lvl4pPr>
                <a:lvl5pPr marL="2057400" indent="-228600" eaLnBrk="0" hangingPunct="0">
                  <a:defRPr sz="1400">
                    <a:solidFill>
                      <a:srgbClr val="292929"/>
                    </a:solidFill>
                    <a:latin typeface="Arial"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9pPr>
              </a:lstStyle>
              <a:p>
                <a:pPr algn="ctr" eaLnBrk="1" hangingPunct="1"/>
                <a:r>
                  <a:rPr lang="en-US" sz="1100" dirty="0" smtClean="0">
                    <a:latin typeface="Arial Narrow" pitchFamily="34" charset="0"/>
                  </a:rPr>
                  <a:t>Entities</a:t>
                </a:r>
                <a:endParaRPr lang="en-US" sz="1100" dirty="0">
                  <a:latin typeface="Arial Narrow" pitchFamily="34" charset="0"/>
                </a:endParaRPr>
              </a:p>
            </p:txBody>
          </p:sp>
          <p:pic>
            <p:nvPicPr>
              <p:cNvPr id="42" name="Picture 41" descr="Cylinder-Short.png"/>
              <p:cNvPicPr>
                <a:picLocks noChangeAspect="1"/>
              </p:cNvPicPr>
              <p:nvPr/>
            </p:nvPicPr>
            <p:blipFill>
              <a:blip r:embed="rId11" cstate="email"/>
              <a:stretch>
                <a:fillRect/>
              </a:stretch>
            </p:blipFill>
            <p:spPr bwMode="auto">
              <a:xfrm>
                <a:off x="665163" y="4572000"/>
                <a:ext cx="536575" cy="457200"/>
              </a:xfrm>
              <a:prstGeom prst="rect">
                <a:avLst/>
              </a:prstGeom>
              <a:effectLst>
                <a:outerShdw blurRad="50800" dist="38100" dir="5400000" algn="t" rotWithShape="0">
                  <a:prstClr val="black">
                    <a:alpha val="40000"/>
                  </a:prstClr>
                </a:outerShdw>
              </a:effectLst>
            </p:spPr>
          </p:pic>
          <p:sp>
            <p:nvSpPr>
              <p:cNvPr id="43" name="TextBox 22"/>
              <p:cNvSpPr txBox="1">
                <a:spLocks noChangeArrowheads="1"/>
              </p:cNvSpPr>
              <p:nvPr/>
            </p:nvSpPr>
            <p:spPr bwMode="auto">
              <a:xfrm>
                <a:off x="442729" y="5028352"/>
                <a:ext cx="9814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292929"/>
                    </a:solidFill>
                    <a:latin typeface="Arial" charset="0"/>
                  </a:defRPr>
                </a:lvl1pPr>
                <a:lvl2pPr marL="742950" indent="-285750" eaLnBrk="0" hangingPunct="0">
                  <a:defRPr sz="1400">
                    <a:solidFill>
                      <a:srgbClr val="292929"/>
                    </a:solidFill>
                    <a:latin typeface="Arial" charset="0"/>
                  </a:defRPr>
                </a:lvl2pPr>
                <a:lvl3pPr marL="1143000" indent="-228600" eaLnBrk="0" hangingPunct="0">
                  <a:defRPr sz="1400">
                    <a:solidFill>
                      <a:srgbClr val="292929"/>
                    </a:solidFill>
                    <a:latin typeface="Arial" charset="0"/>
                  </a:defRPr>
                </a:lvl3pPr>
                <a:lvl4pPr marL="1600200" indent="-228600" eaLnBrk="0" hangingPunct="0">
                  <a:defRPr sz="1400">
                    <a:solidFill>
                      <a:srgbClr val="292929"/>
                    </a:solidFill>
                    <a:latin typeface="Arial" charset="0"/>
                  </a:defRPr>
                </a:lvl4pPr>
                <a:lvl5pPr marL="2057400" indent="-228600" eaLnBrk="0" hangingPunct="0">
                  <a:defRPr sz="1400">
                    <a:solidFill>
                      <a:srgbClr val="292929"/>
                    </a:solidFill>
                    <a:latin typeface="Arial"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9pPr>
              </a:lstStyle>
              <a:p>
                <a:pPr algn="ctr" eaLnBrk="1" hangingPunct="1"/>
                <a:r>
                  <a:rPr lang="en-US" sz="1100" dirty="0" smtClean="0">
                    <a:latin typeface="Arial Narrow" pitchFamily="34" charset="0"/>
                  </a:rPr>
                  <a:t>Internal Data</a:t>
                </a:r>
                <a:endParaRPr lang="en-US" sz="1100" dirty="0">
                  <a:latin typeface="Arial Narrow" pitchFamily="34" charset="0"/>
                </a:endParaRPr>
              </a:p>
            </p:txBody>
          </p:sp>
          <p:pic>
            <p:nvPicPr>
              <p:cNvPr id="44" name="Picture 43" descr="Cylinder-Short.png"/>
              <p:cNvPicPr>
                <a:picLocks noChangeAspect="1"/>
              </p:cNvPicPr>
              <p:nvPr/>
            </p:nvPicPr>
            <p:blipFill>
              <a:blip r:embed="rId11" cstate="email"/>
              <a:stretch>
                <a:fillRect/>
              </a:stretch>
            </p:blipFill>
            <p:spPr bwMode="auto">
              <a:xfrm>
                <a:off x="665163" y="5305425"/>
                <a:ext cx="536575" cy="457200"/>
              </a:xfrm>
              <a:prstGeom prst="rect">
                <a:avLst/>
              </a:prstGeom>
              <a:effectLst>
                <a:outerShdw blurRad="50800" dist="38100" dir="5400000" algn="t" rotWithShape="0">
                  <a:prstClr val="black">
                    <a:alpha val="40000"/>
                  </a:prstClr>
                </a:outerShdw>
              </a:effectLst>
            </p:spPr>
          </p:pic>
          <p:sp>
            <p:nvSpPr>
              <p:cNvPr id="45" name="TextBox 22"/>
              <p:cNvSpPr txBox="1">
                <a:spLocks noChangeArrowheads="1"/>
              </p:cNvSpPr>
              <p:nvPr/>
            </p:nvSpPr>
            <p:spPr bwMode="auto">
              <a:xfrm>
                <a:off x="442729" y="5762551"/>
                <a:ext cx="9814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292929"/>
                    </a:solidFill>
                    <a:latin typeface="Arial" charset="0"/>
                  </a:defRPr>
                </a:lvl1pPr>
                <a:lvl2pPr marL="742950" indent="-285750" eaLnBrk="0" hangingPunct="0">
                  <a:defRPr sz="1400">
                    <a:solidFill>
                      <a:srgbClr val="292929"/>
                    </a:solidFill>
                    <a:latin typeface="Arial" charset="0"/>
                  </a:defRPr>
                </a:lvl2pPr>
                <a:lvl3pPr marL="1143000" indent="-228600" eaLnBrk="0" hangingPunct="0">
                  <a:defRPr sz="1400">
                    <a:solidFill>
                      <a:srgbClr val="292929"/>
                    </a:solidFill>
                    <a:latin typeface="Arial" charset="0"/>
                  </a:defRPr>
                </a:lvl3pPr>
                <a:lvl4pPr marL="1600200" indent="-228600" eaLnBrk="0" hangingPunct="0">
                  <a:defRPr sz="1400">
                    <a:solidFill>
                      <a:srgbClr val="292929"/>
                    </a:solidFill>
                    <a:latin typeface="Arial" charset="0"/>
                  </a:defRPr>
                </a:lvl4pPr>
                <a:lvl5pPr marL="2057400" indent="-228600" eaLnBrk="0" hangingPunct="0">
                  <a:defRPr sz="1400">
                    <a:solidFill>
                      <a:srgbClr val="292929"/>
                    </a:solidFill>
                    <a:latin typeface="Arial"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9pPr>
              </a:lstStyle>
              <a:p>
                <a:pPr algn="ctr" eaLnBrk="1" hangingPunct="1"/>
                <a:r>
                  <a:rPr lang="en-US" sz="1100" dirty="0" smtClean="0">
                    <a:latin typeface="Arial Narrow" pitchFamily="34" charset="0"/>
                  </a:rPr>
                  <a:t>External Data</a:t>
                </a:r>
                <a:endParaRPr lang="en-US" sz="1100" dirty="0">
                  <a:latin typeface="Arial Narrow" pitchFamily="34" charset="0"/>
                </a:endParaRPr>
              </a:p>
            </p:txBody>
          </p:sp>
        </p:grpSp>
      </p:grpSp>
      <p:grpSp>
        <p:nvGrpSpPr>
          <p:cNvPr id="61" name="Group 91"/>
          <p:cNvGrpSpPr/>
          <p:nvPr/>
        </p:nvGrpSpPr>
        <p:grpSpPr>
          <a:xfrm>
            <a:off x="762000" y="1592261"/>
            <a:ext cx="5867400" cy="304801"/>
            <a:chOff x="762000" y="1371599"/>
            <a:chExt cx="5867400" cy="304801"/>
          </a:xfrm>
          <a:effectLst/>
        </p:grpSpPr>
        <p:sp>
          <p:nvSpPr>
            <p:cNvPr id="62" name="Down Arrow 61"/>
            <p:cNvSpPr/>
            <p:nvPr/>
          </p:nvSpPr>
          <p:spPr bwMode="auto">
            <a:xfrm>
              <a:off x="762000" y="1371600"/>
              <a:ext cx="228600" cy="304800"/>
            </a:xfrm>
            <a:prstGeom prst="downArrow">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63" name="L-Shape 62"/>
            <p:cNvSpPr/>
            <p:nvPr/>
          </p:nvSpPr>
          <p:spPr bwMode="auto">
            <a:xfrm rot="10800000">
              <a:off x="914400" y="1371599"/>
              <a:ext cx="5715000" cy="228600"/>
            </a:xfrm>
            <a:prstGeom prst="corner">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grpSp>
      <p:pic>
        <p:nvPicPr>
          <p:cNvPr id="65" name="Picture 4" descr="Footer_16x9_06.png"/>
          <p:cNvPicPr>
            <a:picLocks/>
          </p:cNvPicPr>
          <p:nvPr/>
        </p:nvPicPr>
        <p:blipFill>
          <a:blip r:embed="rId12"/>
          <a:srcRect/>
          <a:stretch>
            <a:fillRect/>
          </a:stretch>
        </p:blipFill>
        <p:spPr bwMode="auto">
          <a:xfrm>
            <a:off x="0" y="6492875"/>
            <a:ext cx="9144000" cy="365125"/>
          </a:xfrm>
          <a:prstGeom prst="rect">
            <a:avLst/>
          </a:prstGeom>
          <a:noFill/>
          <a:ln w="9525">
            <a:noFill/>
            <a:miter lim="800000"/>
            <a:headEnd/>
            <a:tailEnd/>
          </a:ln>
        </p:spPr>
      </p:pic>
    </p:spTree>
    <p:extLst>
      <p:ext uri="{BB962C8B-B14F-4D97-AF65-F5344CB8AC3E}">
        <p14:creationId xmlns:p14="http://schemas.microsoft.com/office/powerpoint/2010/main" val="24175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600" y="4572000"/>
            <a:ext cx="2473369" cy="646331"/>
          </a:xfrm>
          <a:prstGeom prst="rect">
            <a:avLst/>
          </a:prstGeom>
          <a:noFill/>
        </p:spPr>
        <p:txBody>
          <a:bodyPr wrap="none" rtlCol="0">
            <a:spAutoFit/>
          </a:bodyPr>
          <a:lstStyle/>
          <a:p>
            <a:pPr algn="ctr"/>
            <a:r>
              <a:rPr lang="en-US" dirty="0" smtClean="0"/>
              <a:t>Jonathan Janos</a:t>
            </a:r>
          </a:p>
          <a:p>
            <a:pPr algn="ctr"/>
            <a:r>
              <a:rPr lang="en-US" dirty="0" smtClean="0"/>
              <a:t>Senior Systems Engineer</a:t>
            </a:r>
            <a:endParaRPr lang="en-US" dirty="0"/>
          </a:p>
        </p:txBody>
      </p:sp>
      <p:sp>
        <p:nvSpPr>
          <p:cNvPr id="9" name="TextBox 8"/>
          <p:cNvSpPr txBox="1"/>
          <p:nvPr/>
        </p:nvSpPr>
        <p:spPr>
          <a:xfrm>
            <a:off x="5334000" y="4572000"/>
            <a:ext cx="2652714" cy="646331"/>
          </a:xfrm>
          <a:prstGeom prst="rect">
            <a:avLst/>
          </a:prstGeom>
          <a:noFill/>
        </p:spPr>
        <p:txBody>
          <a:bodyPr wrap="none" rtlCol="0">
            <a:spAutoFit/>
          </a:bodyPr>
          <a:lstStyle/>
          <a:p>
            <a:pPr algn="ctr"/>
            <a:r>
              <a:rPr lang="en-US" dirty="0" smtClean="0"/>
              <a:t>Mike McCoy</a:t>
            </a:r>
          </a:p>
          <a:p>
            <a:pPr algn="ctr"/>
            <a:r>
              <a:rPr lang="en-US" dirty="0" smtClean="0"/>
              <a:t>Senior Analytic Consultant</a:t>
            </a:r>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986" r="7032"/>
          <a:stretch/>
        </p:blipFill>
        <p:spPr bwMode="auto">
          <a:xfrm>
            <a:off x="5638800" y="1447800"/>
            <a:ext cx="196426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95" r="5013"/>
          <a:stretch/>
        </p:blipFill>
        <p:spPr bwMode="auto">
          <a:xfrm>
            <a:off x="1601355" y="1447800"/>
            <a:ext cx="201385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89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5" descr="WorldClassWisdom_WHT_BKG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16" descr="WorldClassWisdom_WHT_BA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520017"/>
            <a:ext cx="91440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p:nvCxnSpPr>
        <p:spPr bwMode="auto">
          <a:xfrm rot="5400000">
            <a:off x="1783558" y="5181865"/>
            <a:ext cx="1352549" cy="1587"/>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cxnSp>
      <p:pic>
        <p:nvPicPr>
          <p:cNvPr id="7" name="Picture 6" descr="SAS_PTK_WHT288_title_index.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4950803"/>
            <a:ext cx="1174750" cy="65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xp_WorldClassWisdom.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2980" y="4931038"/>
            <a:ext cx="3656884" cy="73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3833916" y="6532903"/>
            <a:ext cx="2046185" cy="369332"/>
          </a:xfrm>
          <a:prstGeom prst="rect">
            <a:avLst/>
          </a:prstGeom>
          <a:noFill/>
        </p:spPr>
        <p:txBody>
          <a:bodyPr wrap="square"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a:r>
              <a:rPr lang="en-US" sz="600" b="1" dirty="0">
                <a:solidFill>
                  <a:schemeClr val="bg2"/>
                </a:solidFill>
                <a:latin typeface=" arial"/>
                <a:ea typeface=" arial"/>
                <a:cs typeface=" arial"/>
              </a:rPr>
              <a:t/>
            </a:r>
            <a:br>
              <a:rPr lang="en-US" sz="600" b="1" dirty="0">
                <a:solidFill>
                  <a:schemeClr val="bg2"/>
                </a:solidFill>
                <a:latin typeface=" arial"/>
                <a:ea typeface=" arial"/>
                <a:cs typeface=" arial"/>
              </a:rPr>
            </a:br>
            <a:r>
              <a:rPr lang="en-US" sz="600" b="1" dirty="0">
                <a:solidFill>
                  <a:schemeClr val="bg2"/>
                </a:solidFill>
                <a:latin typeface=" arial"/>
                <a:ea typeface=" arial"/>
                <a:cs typeface=" arial"/>
              </a:rPr>
              <a:t>Copyright © 2011, SAS Institute Inc. All rights reserved.</a:t>
            </a:r>
          </a:p>
        </p:txBody>
      </p:sp>
      <p:sp>
        <p:nvSpPr>
          <p:cNvPr id="2" name="TextBox 1"/>
          <p:cNvSpPr txBox="1"/>
          <p:nvPr/>
        </p:nvSpPr>
        <p:spPr>
          <a:xfrm>
            <a:off x="661852" y="3062406"/>
            <a:ext cx="1840568" cy="738664"/>
          </a:xfrm>
          <a:prstGeom prst="rect">
            <a:avLst/>
          </a:prstGeom>
          <a:noFill/>
        </p:spPr>
        <p:txBody>
          <a:bodyPr wrap="none" rtlCol="0">
            <a:spAutoFit/>
          </a:bodyPr>
          <a:lstStyle/>
          <a:p>
            <a:pPr algn="ctr"/>
            <a:r>
              <a:rPr lang="en-US" sz="1400" dirty="0" smtClean="0">
                <a:latin typeface="Arial Narrow" pitchFamily="34" charset="0"/>
              </a:rPr>
              <a:t>Jonathan Janos</a:t>
            </a:r>
          </a:p>
          <a:p>
            <a:pPr algn="ctr"/>
            <a:r>
              <a:rPr lang="en-US" sz="1400" dirty="0" smtClean="0">
                <a:latin typeface="Arial Narrow" pitchFamily="34" charset="0"/>
                <a:hlinkClick r:id="rId7"/>
              </a:rPr>
              <a:t>jonathan.janos@sas.com</a:t>
            </a:r>
            <a:endParaRPr lang="en-US" sz="1400" dirty="0" smtClean="0">
              <a:latin typeface="Arial Narrow" pitchFamily="34" charset="0"/>
            </a:endParaRPr>
          </a:p>
          <a:p>
            <a:pPr algn="ctr"/>
            <a:r>
              <a:rPr lang="en-US" sz="1400" dirty="0" smtClean="0">
                <a:latin typeface="Arial Narrow" pitchFamily="34" charset="0"/>
              </a:rPr>
              <a:t>571-265-2261</a:t>
            </a:r>
            <a:endParaRPr lang="en-US" sz="1400" dirty="0">
              <a:latin typeface="Arial Narrow" pitchFamily="34" charset="0"/>
            </a:endParaRPr>
          </a:p>
        </p:txBody>
      </p:sp>
      <p:sp>
        <p:nvSpPr>
          <p:cNvPr id="16" name="TextBox 15"/>
          <p:cNvSpPr txBox="1"/>
          <p:nvPr/>
        </p:nvSpPr>
        <p:spPr>
          <a:xfrm>
            <a:off x="3623108" y="3062406"/>
            <a:ext cx="1858201" cy="738664"/>
          </a:xfrm>
          <a:prstGeom prst="rect">
            <a:avLst/>
          </a:prstGeom>
          <a:noFill/>
        </p:spPr>
        <p:txBody>
          <a:bodyPr wrap="none" rtlCol="0">
            <a:spAutoFit/>
          </a:bodyPr>
          <a:lstStyle/>
          <a:p>
            <a:pPr algn="ctr"/>
            <a:r>
              <a:rPr lang="en-US" sz="1400" dirty="0" smtClean="0">
                <a:latin typeface="Arial Narrow" pitchFamily="34" charset="0"/>
              </a:rPr>
              <a:t>Michael McCoy</a:t>
            </a:r>
          </a:p>
          <a:p>
            <a:pPr algn="ctr"/>
            <a:r>
              <a:rPr lang="en-US" sz="1400" dirty="0" smtClean="0">
                <a:latin typeface="Arial Narrow" pitchFamily="34" charset="0"/>
                <a:hlinkClick r:id="rId8"/>
              </a:rPr>
              <a:t>michael.mccoy@sas.com</a:t>
            </a:r>
            <a:endParaRPr lang="en-US" sz="1400" dirty="0" smtClean="0">
              <a:latin typeface="Arial Narrow" pitchFamily="34" charset="0"/>
            </a:endParaRPr>
          </a:p>
          <a:p>
            <a:pPr algn="ctr"/>
            <a:r>
              <a:rPr lang="en-US" sz="1400" dirty="0" smtClean="0">
                <a:latin typeface="Arial Narrow" pitchFamily="34" charset="0"/>
              </a:rPr>
              <a:t>571-218-8042</a:t>
            </a:r>
            <a:endParaRPr lang="en-US" sz="1400" dirty="0">
              <a:latin typeface="Arial Narrow" pitchFamily="34" charset="0"/>
            </a:endParaRPr>
          </a:p>
        </p:txBody>
      </p:sp>
      <p:sp>
        <p:nvSpPr>
          <p:cNvPr id="17" name="TextBox 16"/>
          <p:cNvSpPr txBox="1"/>
          <p:nvPr/>
        </p:nvSpPr>
        <p:spPr>
          <a:xfrm>
            <a:off x="6623377" y="3071336"/>
            <a:ext cx="1800493" cy="738664"/>
          </a:xfrm>
          <a:prstGeom prst="rect">
            <a:avLst/>
          </a:prstGeom>
          <a:noFill/>
        </p:spPr>
        <p:txBody>
          <a:bodyPr wrap="none" rtlCol="0">
            <a:spAutoFit/>
          </a:bodyPr>
          <a:lstStyle/>
          <a:p>
            <a:pPr algn="ctr"/>
            <a:r>
              <a:rPr lang="en-US" sz="1400" dirty="0" smtClean="0">
                <a:latin typeface="Arial Narrow" pitchFamily="34" charset="0"/>
              </a:rPr>
              <a:t>Josh Mahoney</a:t>
            </a:r>
          </a:p>
          <a:p>
            <a:pPr algn="ctr"/>
            <a:r>
              <a:rPr lang="en-US" sz="1400" dirty="0" smtClean="0">
                <a:latin typeface="Arial Narrow" pitchFamily="34" charset="0"/>
                <a:hlinkClick r:id="rId9"/>
              </a:rPr>
              <a:t>josh.mahoney@sas.com</a:t>
            </a:r>
            <a:endParaRPr lang="en-US" sz="1400" dirty="0" smtClean="0">
              <a:latin typeface="Arial Narrow" pitchFamily="34" charset="0"/>
            </a:endParaRPr>
          </a:p>
          <a:p>
            <a:pPr algn="ctr"/>
            <a:r>
              <a:rPr lang="en-US" sz="1400" dirty="0" smtClean="0">
                <a:latin typeface="Arial Narrow" pitchFamily="34" charset="0"/>
              </a:rPr>
              <a:t>410-703-8839</a:t>
            </a:r>
            <a:endParaRPr lang="en-US" sz="1400" dirty="0">
              <a:latin typeface="Arial Narrow" pitchFamily="34" charset="0"/>
            </a:endParaRPr>
          </a:p>
        </p:txBody>
      </p:sp>
    </p:spTree>
    <p:extLst>
      <p:ext uri="{BB962C8B-B14F-4D97-AF65-F5344CB8AC3E}">
        <p14:creationId xmlns:p14="http://schemas.microsoft.com/office/powerpoint/2010/main" val="30384543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2" presetClass="entr" presetSubtype="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lide(from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15" descr="WorldClassWisdom_WHT_BKG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1" y="280895"/>
            <a:ext cx="7018939" cy="402336"/>
          </a:xfrm>
          <a:prstGeom prst="rect">
            <a:avLst/>
          </a:prstGeom>
          <a:gradFill flip="none" rotWithShape="1">
            <a:gsLst>
              <a:gs pos="99167">
                <a:srgbClr val="8ECEFA">
                  <a:alpha val="0"/>
                </a:srgbClr>
              </a:gs>
              <a:gs pos="16000">
                <a:srgbClr val="0079CC">
                  <a:alpha val="93333"/>
                </a:srgbClr>
              </a:gs>
              <a:gs pos="82000">
                <a:srgbClr val="8ECEFA">
                  <a:alpha val="70000"/>
                </a:srgbClr>
              </a:gs>
            </a:gsLst>
            <a:lin ang="0" scaled="1"/>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a:spcBef>
                <a:spcPct val="50000"/>
              </a:spcBef>
              <a:spcAft>
                <a:spcPct val="17000"/>
              </a:spcAft>
              <a:buClr>
                <a:srgbClr val="000000"/>
              </a:buClr>
              <a:buFont typeface="Wingdings" pitchFamily="2" charset="2"/>
              <a:buNone/>
            </a:pPr>
            <a:endParaRPr lang="en-US" dirty="0" smtClean="0"/>
          </a:p>
        </p:txBody>
      </p:sp>
      <p:sp>
        <p:nvSpPr>
          <p:cNvPr id="6" name="Rectangle 5"/>
          <p:cNvSpPr/>
          <p:nvPr/>
        </p:nvSpPr>
        <p:spPr>
          <a:xfrm>
            <a:off x="376286" y="274620"/>
            <a:ext cx="6305906" cy="369332"/>
          </a:xfrm>
          <a:prstGeom prst="rect">
            <a:avLst/>
          </a:prstGeom>
        </p:spPr>
        <p:txBody>
          <a:bodyPr wrap="square">
            <a:spAutoFit/>
          </a:bodyPr>
          <a:lstStyle/>
          <a:p>
            <a:r>
              <a:rPr lang="en-US" b="1" cap="all" dirty="0">
                <a:solidFill>
                  <a:srgbClr val="FFFFFF"/>
                </a:solidFill>
                <a:effectLst>
                  <a:outerShdw blurRad="38100" dist="38100" dir="2700000" algn="tl">
                    <a:srgbClr val="000000">
                      <a:alpha val="43137"/>
                    </a:srgbClr>
                  </a:outerShdw>
                </a:effectLst>
                <a:latin typeface="Arial"/>
                <a:cs typeface="Arial"/>
              </a:rPr>
              <a:t>SAS </a:t>
            </a:r>
            <a:r>
              <a:rPr lang="en-US" b="1" cap="all" dirty="0" smtClean="0">
                <a:solidFill>
                  <a:srgbClr val="FFFFFF"/>
                </a:solidFill>
                <a:effectLst>
                  <a:outerShdw blurRad="38100" dist="38100" dir="2700000" algn="tl">
                    <a:srgbClr val="000000">
                      <a:alpha val="43137"/>
                    </a:srgbClr>
                  </a:outerShdw>
                </a:effectLst>
                <a:latin typeface="Arial"/>
                <a:cs typeface="Arial"/>
              </a:rPr>
              <a:t>security intelligence– </a:t>
            </a:r>
            <a:r>
              <a:rPr lang="en-US" b="1" cap="all" dirty="0" smtClean="0">
                <a:solidFill>
                  <a:srgbClr val="FFFFFF"/>
                </a:solidFill>
                <a:effectLst>
                  <a:outerShdw blurRad="38100" dist="38100" dir="2700000" algn="tl">
                    <a:srgbClr val="000000">
                      <a:alpha val="43137"/>
                    </a:srgbClr>
                  </a:outerShdw>
                </a:effectLst>
                <a:latin typeface="Arial"/>
                <a:cs typeface="Arial"/>
              </a:rPr>
              <a:t>process flow</a:t>
            </a:r>
            <a:endParaRPr lang="en-US" b="1" cap="all" dirty="0">
              <a:solidFill>
                <a:srgbClr val="FFFFFF"/>
              </a:solidFill>
              <a:effectLst>
                <a:outerShdw blurRad="38100" dist="38100" dir="2700000" algn="tl">
                  <a:srgbClr val="000000">
                    <a:alpha val="43137"/>
                  </a:srgbClr>
                </a:outerShdw>
              </a:effectLst>
              <a:latin typeface="Arial"/>
              <a:cs typeface="Arial"/>
            </a:endParaRPr>
          </a:p>
        </p:txBody>
      </p:sp>
      <p:grpSp>
        <p:nvGrpSpPr>
          <p:cNvPr id="4" name="Group 87"/>
          <p:cNvGrpSpPr>
            <a:grpSpLocks/>
          </p:cNvGrpSpPr>
          <p:nvPr/>
        </p:nvGrpSpPr>
        <p:grpSpPr bwMode="auto">
          <a:xfrm>
            <a:off x="333375" y="1820862"/>
            <a:ext cx="8353425" cy="3741738"/>
            <a:chOff x="395288" y="2352675"/>
            <a:chExt cx="8353425" cy="3741738"/>
          </a:xfrm>
        </p:grpSpPr>
        <p:sp>
          <p:nvSpPr>
            <p:cNvPr id="7" name="Rounded Rectangle 6"/>
            <p:cNvSpPr/>
            <p:nvPr/>
          </p:nvSpPr>
          <p:spPr bwMode="auto">
            <a:xfrm>
              <a:off x="4423300" y="2352675"/>
              <a:ext cx="4325413" cy="2609739"/>
            </a:xfrm>
            <a:prstGeom prst="roundRect">
              <a:avLst>
                <a:gd name="adj" fmla="val 4612"/>
              </a:avLst>
            </a:prstGeom>
            <a:solidFill>
              <a:srgbClr val="0070C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a:buClr>
                  <a:srgbClr val="292929"/>
                </a:buClr>
                <a:defRPr/>
              </a:pPr>
              <a:r>
                <a:rPr lang="en-US" b="1" dirty="0">
                  <a:solidFill>
                    <a:srgbClr val="FFFFFF"/>
                  </a:solidFill>
                </a:rPr>
                <a:t>Alert Generation Process</a:t>
              </a:r>
            </a:p>
          </p:txBody>
        </p:sp>
        <p:sp>
          <p:nvSpPr>
            <p:cNvPr id="8" name="Right Arrow 7"/>
            <p:cNvSpPr/>
            <p:nvPr/>
          </p:nvSpPr>
          <p:spPr bwMode="auto">
            <a:xfrm>
              <a:off x="2703513" y="2481263"/>
              <a:ext cx="1817687" cy="211137"/>
            </a:xfrm>
            <a:prstGeom prst="rightArrow">
              <a:avLst>
                <a:gd name="adj1" fmla="val 50000"/>
                <a:gd name="adj2" fmla="val 78947"/>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50000"/>
                </a:prstClr>
              </a:outerShdw>
            </a:effectLst>
          </p:spPr>
          <p:txBody>
            <a:bodyPr anchor="ctr"/>
            <a:lstStyle/>
            <a:p>
              <a:pPr algn="ctr">
                <a:buClr>
                  <a:srgbClr val="292929"/>
                </a:buClr>
                <a:defRPr/>
              </a:pPr>
              <a:endParaRPr lang="en-US" dirty="0"/>
            </a:p>
          </p:txBody>
        </p:sp>
        <p:sp>
          <p:nvSpPr>
            <p:cNvPr id="9" name="Right Arrow 8"/>
            <p:cNvSpPr/>
            <p:nvPr/>
          </p:nvSpPr>
          <p:spPr bwMode="auto">
            <a:xfrm rot="5400000">
              <a:off x="7716044" y="4633119"/>
              <a:ext cx="690563" cy="212725"/>
            </a:xfrm>
            <a:prstGeom prst="rightArrow">
              <a:avLst>
                <a:gd name="adj1" fmla="val 50000"/>
                <a:gd name="adj2" fmla="val 78947"/>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50000"/>
                </a:prstClr>
              </a:outerShdw>
            </a:effectLst>
          </p:spPr>
          <p:txBody>
            <a:bodyPr anchor="ctr"/>
            <a:lstStyle/>
            <a:p>
              <a:pPr algn="ctr">
                <a:buClr>
                  <a:srgbClr val="292929"/>
                </a:buClr>
                <a:defRPr/>
              </a:pPr>
              <a:endParaRPr lang="en-US" dirty="0"/>
            </a:p>
          </p:txBody>
        </p:sp>
        <p:grpSp>
          <p:nvGrpSpPr>
            <p:cNvPr id="10" name="Group 62"/>
            <p:cNvGrpSpPr>
              <a:grpSpLocks/>
            </p:cNvGrpSpPr>
            <p:nvPr/>
          </p:nvGrpSpPr>
          <p:grpSpPr bwMode="auto">
            <a:xfrm>
              <a:off x="7471717" y="2703977"/>
              <a:ext cx="1182192" cy="1706366"/>
              <a:chOff x="7432286" y="2854713"/>
              <a:chExt cx="1182028" cy="1706135"/>
            </a:xfrm>
          </p:grpSpPr>
          <p:sp>
            <p:nvSpPr>
              <p:cNvPr id="58" name="Rounded Rectangle 57"/>
              <p:cNvSpPr/>
              <p:nvPr/>
            </p:nvSpPr>
            <p:spPr bwMode="auto">
              <a:xfrm>
                <a:off x="7432932" y="2854249"/>
                <a:ext cx="1180936" cy="1706331"/>
              </a:xfrm>
              <a:prstGeom prst="roundRect">
                <a:avLst>
                  <a:gd name="adj" fmla="val 7321"/>
                </a:avLst>
              </a:prstGeom>
              <a:ln>
                <a:solidFill>
                  <a:schemeClr val="accent3"/>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algn="ctr">
                  <a:lnSpc>
                    <a:spcPts val="1200"/>
                  </a:lnSpc>
                  <a:spcBef>
                    <a:spcPts val="0"/>
                  </a:spcBef>
                  <a:spcAft>
                    <a:spcPts val="0"/>
                  </a:spcAft>
                  <a:buClr>
                    <a:srgbClr val="292929"/>
                  </a:buClr>
                  <a:defRPr/>
                </a:pPr>
                <a:r>
                  <a:rPr lang="en-US" sz="1200" b="1" dirty="0">
                    <a:solidFill>
                      <a:srgbClr val="292929"/>
                    </a:solidFill>
                  </a:rPr>
                  <a:t>SAS</a:t>
                </a:r>
                <a:r>
                  <a:rPr lang="en-US" sz="1200" baseline="30000" dirty="0">
                    <a:solidFill>
                      <a:srgbClr val="292929"/>
                    </a:solidFill>
                  </a:rPr>
                  <a:t>®</a:t>
                </a:r>
                <a:r>
                  <a:rPr lang="en-US" sz="1200" b="1" dirty="0">
                    <a:solidFill>
                      <a:srgbClr val="292929"/>
                    </a:solidFill>
                  </a:rPr>
                  <a:t> Social</a:t>
                </a:r>
              </a:p>
              <a:p>
                <a:pPr algn="ctr">
                  <a:lnSpc>
                    <a:spcPts val="1200"/>
                  </a:lnSpc>
                  <a:spcBef>
                    <a:spcPts val="0"/>
                  </a:spcBef>
                  <a:spcAft>
                    <a:spcPts val="0"/>
                  </a:spcAft>
                  <a:buClr>
                    <a:srgbClr val="292929"/>
                  </a:buClr>
                  <a:defRPr/>
                </a:pPr>
                <a:r>
                  <a:rPr lang="en-US" sz="1200" b="1" dirty="0">
                    <a:solidFill>
                      <a:srgbClr val="292929"/>
                    </a:solidFill>
                  </a:rPr>
                  <a:t>Network</a:t>
                </a:r>
              </a:p>
              <a:p>
                <a:pPr algn="ctr">
                  <a:lnSpc>
                    <a:spcPts val="1200"/>
                  </a:lnSpc>
                  <a:spcBef>
                    <a:spcPts val="0"/>
                  </a:spcBef>
                  <a:spcAft>
                    <a:spcPts val="0"/>
                  </a:spcAft>
                  <a:buClr>
                    <a:srgbClr val="292929"/>
                  </a:buClr>
                  <a:defRPr/>
                </a:pPr>
                <a:r>
                  <a:rPr lang="en-US" sz="1200" b="1" dirty="0">
                    <a:solidFill>
                      <a:srgbClr val="292929"/>
                    </a:solidFill>
                  </a:rPr>
                  <a:t>Analysis</a:t>
                </a:r>
              </a:p>
            </p:txBody>
          </p:sp>
          <p:sp>
            <p:nvSpPr>
              <p:cNvPr id="59" name="Rectangle 58"/>
              <p:cNvSpPr/>
              <p:nvPr/>
            </p:nvSpPr>
            <p:spPr bwMode="auto">
              <a:xfrm>
                <a:off x="7617056" y="3535194"/>
                <a:ext cx="834909" cy="377774"/>
              </a:xfrm>
              <a:prstGeom prst="rect">
                <a:avLst/>
              </a:prstGeom>
              <a:gradFill flip="none" rotWithShape="1">
                <a:gsLst>
                  <a:gs pos="0">
                    <a:srgbClr val="B4E1FF">
                      <a:shade val="30000"/>
                      <a:satMod val="115000"/>
                    </a:srgbClr>
                  </a:gs>
                  <a:gs pos="50000">
                    <a:srgbClr val="B4E1FF">
                      <a:shade val="67500"/>
                      <a:satMod val="115000"/>
                    </a:srgbClr>
                  </a:gs>
                  <a:gs pos="100000">
                    <a:srgbClr val="B4E1FF">
                      <a:shade val="100000"/>
                      <a:satMod val="115000"/>
                    </a:srgbClr>
                  </a:gs>
                </a:gsLst>
                <a:lin ang="162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a:lnSpc>
                    <a:spcPts val="1200"/>
                  </a:lnSpc>
                  <a:spcBef>
                    <a:spcPts val="0"/>
                  </a:spcBef>
                  <a:spcAft>
                    <a:spcPts val="0"/>
                  </a:spcAft>
                  <a:buClr>
                    <a:srgbClr val="292929"/>
                  </a:buClr>
                  <a:defRPr/>
                </a:pPr>
                <a:r>
                  <a:rPr lang="en-US" sz="1200" dirty="0">
                    <a:solidFill>
                      <a:srgbClr val="292929"/>
                    </a:solidFill>
                    <a:latin typeface="Arial Narrow"/>
                  </a:rPr>
                  <a:t>Network</a:t>
                </a:r>
              </a:p>
              <a:p>
                <a:pPr algn="ctr">
                  <a:lnSpc>
                    <a:spcPts val="1200"/>
                  </a:lnSpc>
                  <a:spcBef>
                    <a:spcPts val="0"/>
                  </a:spcBef>
                  <a:spcAft>
                    <a:spcPts val="0"/>
                  </a:spcAft>
                  <a:buClr>
                    <a:srgbClr val="292929"/>
                  </a:buClr>
                  <a:defRPr/>
                </a:pPr>
                <a:r>
                  <a:rPr lang="en-US" sz="1200" dirty="0">
                    <a:solidFill>
                      <a:srgbClr val="292929"/>
                    </a:solidFill>
                    <a:latin typeface="Arial Narrow"/>
                  </a:rPr>
                  <a:t>Rules</a:t>
                </a:r>
              </a:p>
            </p:txBody>
          </p:sp>
          <p:sp>
            <p:nvSpPr>
              <p:cNvPr id="60" name="Rectangle 59"/>
              <p:cNvSpPr/>
              <p:nvPr/>
            </p:nvSpPr>
            <p:spPr bwMode="auto">
              <a:xfrm>
                <a:off x="7617056" y="3997094"/>
                <a:ext cx="834909" cy="379361"/>
              </a:xfrm>
              <a:prstGeom prst="rect">
                <a:avLst/>
              </a:prstGeom>
              <a:gradFill flip="none" rotWithShape="1">
                <a:gsLst>
                  <a:gs pos="0">
                    <a:srgbClr val="B4E1FF">
                      <a:shade val="30000"/>
                      <a:satMod val="115000"/>
                    </a:srgbClr>
                  </a:gs>
                  <a:gs pos="50000">
                    <a:srgbClr val="B4E1FF">
                      <a:shade val="67500"/>
                      <a:satMod val="115000"/>
                    </a:srgbClr>
                  </a:gs>
                  <a:gs pos="100000">
                    <a:srgbClr val="B4E1FF">
                      <a:shade val="100000"/>
                      <a:satMod val="115000"/>
                    </a:srgbClr>
                  </a:gs>
                </a:gsLst>
                <a:lin ang="162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a:lnSpc>
                    <a:spcPts val="1200"/>
                  </a:lnSpc>
                  <a:spcBef>
                    <a:spcPts val="0"/>
                  </a:spcBef>
                  <a:spcAft>
                    <a:spcPts val="0"/>
                  </a:spcAft>
                  <a:buClr>
                    <a:srgbClr val="292929"/>
                  </a:buClr>
                  <a:defRPr/>
                </a:pPr>
                <a:r>
                  <a:rPr lang="en-US" sz="1200" dirty="0">
                    <a:solidFill>
                      <a:srgbClr val="292929"/>
                    </a:solidFill>
                    <a:latin typeface="Arial Narrow"/>
                  </a:rPr>
                  <a:t>Network</a:t>
                </a:r>
              </a:p>
              <a:p>
                <a:pPr algn="ctr">
                  <a:lnSpc>
                    <a:spcPts val="1200"/>
                  </a:lnSpc>
                  <a:spcBef>
                    <a:spcPts val="0"/>
                  </a:spcBef>
                  <a:spcAft>
                    <a:spcPts val="0"/>
                  </a:spcAft>
                  <a:buClr>
                    <a:srgbClr val="292929"/>
                  </a:buClr>
                  <a:defRPr/>
                </a:pPr>
                <a:r>
                  <a:rPr lang="en-US" sz="1200" dirty="0">
                    <a:solidFill>
                      <a:srgbClr val="292929"/>
                    </a:solidFill>
                    <a:latin typeface="Arial Narrow"/>
                  </a:rPr>
                  <a:t>Analytics</a:t>
                </a:r>
              </a:p>
            </p:txBody>
          </p:sp>
        </p:grpSp>
        <p:sp>
          <p:nvSpPr>
            <p:cNvPr id="11" name="Rounded Rectangle 10"/>
            <p:cNvSpPr/>
            <p:nvPr/>
          </p:nvSpPr>
          <p:spPr bwMode="auto">
            <a:xfrm>
              <a:off x="5938838" y="2709863"/>
              <a:ext cx="1287462" cy="596900"/>
            </a:xfrm>
            <a:prstGeom prst="roundRect">
              <a:avLst>
                <a:gd name="adj" fmla="val 7321"/>
              </a:avLst>
            </a:prstGeom>
            <a:ln>
              <a:solidFill>
                <a:schemeClr val="accent3"/>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algn="ctr">
                <a:lnSpc>
                  <a:spcPts val="1200"/>
                </a:lnSpc>
                <a:spcBef>
                  <a:spcPts val="0"/>
                </a:spcBef>
                <a:spcAft>
                  <a:spcPts val="0"/>
                </a:spcAft>
                <a:buClr>
                  <a:srgbClr val="292929"/>
                </a:buClr>
                <a:defRPr/>
              </a:pPr>
              <a:r>
                <a:rPr lang="en-US" sz="1200" b="1" dirty="0">
                  <a:solidFill>
                    <a:srgbClr val="292929"/>
                  </a:solidFill>
                </a:rPr>
                <a:t>Alert</a:t>
              </a:r>
            </a:p>
            <a:p>
              <a:pPr algn="ctr">
                <a:lnSpc>
                  <a:spcPts val="1200"/>
                </a:lnSpc>
                <a:spcBef>
                  <a:spcPts val="0"/>
                </a:spcBef>
                <a:spcAft>
                  <a:spcPts val="0"/>
                </a:spcAft>
                <a:buClr>
                  <a:srgbClr val="292929"/>
                </a:buClr>
                <a:defRPr/>
              </a:pPr>
              <a:r>
                <a:rPr lang="en-US" sz="1200" b="1" dirty="0">
                  <a:solidFill>
                    <a:srgbClr val="292929"/>
                  </a:solidFill>
                </a:rPr>
                <a:t>Administration</a:t>
              </a:r>
            </a:p>
          </p:txBody>
        </p:sp>
        <p:sp>
          <p:nvSpPr>
            <p:cNvPr id="12" name="Left-Right Arrow 11"/>
            <p:cNvSpPr/>
            <p:nvPr/>
          </p:nvSpPr>
          <p:spPr bwMode="auto">
            <a:xfrm>
              <a:off x="7097713" y="2844800"/>
              <a:ext cx="552450" cy="184150"/>
            </a:xfrm>
            <a:prstGeom prst="leftRightArrow">
              <a:avLst>
                <a:gd name="adj1" fmla="val 50000"/>
                <a:gd name="adj2" fmla="val 95455"/>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a:buClr>
                  <a:srgbClr val="292929"/>
                </a:buClr>
                <a:defRPr/>
              </a:pPr>
              <a:endParaRPr lang="en-US" dirty="0"/>
            </a:p>
          </p:txBody>
        </p:sp>
        <p:sp>
          <p:nvSpPr>
            <p:cNvPr id="13" name="Right Arrow 12"/>
            <p:cNvSpPr/>
            <p:nvPr/>
          </p:nvSpPr>
          <p:spPr bwMode="auto">
            <a:xfrm>
              <a:off x="5586413" y="2789238"/>
              <a:ext cx="403225" cy="212725"/>
            </a:xfrm>
            <a:prstGeom prst="rightArrow">
              <a:avLst>
                <a:gd name="adj1" fmla="val 50000"/>
                <a:gd name="adj2" fmla="val 78947"/>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50000"/>
                </a:prstClr>
              </a:outerShdw>
            </a:effectLst>
          </p:spPr>
          <p:txBody>
            <a:bodyPr anchor="ctr"/>
            <a:lstStyle/>
            <a:p>
              <a:pPr algn="ctr">
                <a:buClr>
                  <a:srgbClr val="292929"/>
                </a:buClr>
                <a:defRPr/>
              </a:pPr>
              <a:endParaRPr lang="en-US" dirty="0"/>
            </a:p>
          </p:txBody>
        </p:sp>
        <p:sp>
          <p:nvSpPr>
            <p:cNvPr id="14" name="Rounded Rectangle 13"/>
            <p:cNvSpPr/>
            <p:nvPr/>
          </p:nvSpPr>
          <p:spPr bwMode="auto">
            <a:xfrm>
              <a:off x="4583113" y="2709863"/>
              <a:ext cx="1025525" cy="596900"/>
            </a:xfrm>
            <a:prstGeom prst="roundRect">
              <a:avLst>
                <a:gd name="adj" fmla="val 7321"/>
              </a:avLst>
            </a:prstGeom>
            <a:ln>
              <a:solidFill>
                <a:schemeClr val="accent3"/>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algn="ctr">
                <a:lnSpc>
                  <a:spcPts val="1200"/>
                </a:lnSpc>
                <a:spcBef>
                  <a:spcPts val="0"/>
                </a:spcBef>
                <a:spcAft>
                  <a:spcPts val="0"/>
                </a:spcAft>
                <a:buClr>
                  <a:srgbClr val="292929"/>
                </a:buClr>
                <a:defRPr/>
              </a:pPr>
              <a:r>
                <a:rPr lang="en-US" sz="1200" b="1" dirty="0">
                  <a:solidFill>
                    <a:srgbClr val="292929"/>
                  </a:solidFill>
                </a:rPr>
                <a:t>Business</a:t>
              </a:r>
            </a:p>
            <a:p>
              <a:pPr algn="ctr">
                <a:lnSpc>
                  <a:spcPts val="1200"/>
                </a:lnSpc>
                <a:spcBef>
                  <a:spcPts val="0"/>
                </a:spcBef>
                <a:spcAft>
                  <a:spcPts val="0"/>
                </a:spcAft>
                <a:buClr>
                  <a:srgbClr val="292929"/>
                </a:buClr>
                <a:defRPr/>
              </a:pPr>
              <a:r>
                <a:rPr lang="en-US" sz="1200" b="1" dirty="0">
                  <a:solidFill>
                    <a:srgbClr val="292929"/>
                  </a:solidFill>
                </a:rPr>
                <a:t>Rules</a:t>
              </a:r>
            </a:p>
          </p:txBody>
        </p:sp>
        <p:sp>
          <p:nvSpPr>
            <p:cNvPr id="15" name="Bent-Up Arrow 14"/>
            <p:cNvSpPr/>
            <p:nvPr/>
          </p:nvSpPr>
          <p:spPr bwMode="auto">
            <a:xfrm>
              <a:off x="5446713" y="3267075"/>
              <a:ext cx="1258887" cy="563563"/>
            </a:xfrm>
            <a:prstGeom prst="bentUpArrow">
              <a:avLst>
                <a:gd name="adj1" fmla="val 20049"/>
                <a:gd name="adj2" fmla="val 18565"/>
                <a:gd name="adj3" fmla="val 36881"/>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a:buClr>
                  <a:srgbClr val="292929"/>
                </a:buClr>
                <a:defRPr/>
              </a:pPr>
              <a:endParaRPr lang="en-US" dirty="0"/>
            </a:p>
          </p:txBody>
        </p:sp>
        <p:grpSp>
          <p:nvGrpSpPr>
            <p:cNvPr id="16" name="Group 15"/>
            <p:cNvGrpSpPr>
              <a:grpSpLocks/>
            </p:cNvGrpSpPr>
            <p:nvPr/>
          </p:nvGrpSpPr>
          <p:grpSpPr bwMode="auto">
            <a:xfrm>
              <a:off x="4573863" y="3648248"/>
              <a:ext cx="1048359" cy="1169175"/>
              <a:chOff x="4495802" y="4144539"/>
              <a:chExt cx="1048214" cy="1169017"/>
            </a:xfrm>
          </p:grpSpPr>
          <p:sp>
            <p:nvSpPr>
              <p:cNvPr id="55" name="Rounded Rectangle 12"/>
              <p:cNvSpPr/>
              <p:nvPr/>
            </p:nvSpPr>
            <p:spPr bwMode="auto">
              <a:xfrm>
                <a:off x="4495527" y="4144366"/>
                <a:ext cx="1049192" cy="1169830"/>
              </a:xfrm>
              <a:prstGeom prst="roundRect">
                <a:avLst>
                  <a:gd name="adj" fmla="val 7321"/>
                </a:avLst>
              </a:prstGeom>
              <a:ln>
                <a:solidFill>
                  <a:schemeClr val="accent3"/>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algn="ctr">
                  <a:lnSpc>
                    <a:spcPts val="1200"/>
                  </a:lnSpc>
                  <a:buClr>
                    <a:srgbClr val="292929"/>
                  </a:buClr>
                  <a:defRPr/>
                </a:pPr>
                <a:r>
                  <a:rPr lang="en-US" sz="1200" b="1" dirty="0">
                    <a:solidFill>
                      <a:srgbClr val="292929"/>
                    </a:solidFill>
                  </a:rPr>
                  <a:t>Analytics</a:t>
                </a:r>
              </a:p>
            </p:txBody>
          </p:sp>
          <p:sp>
            <p:nvSpPr>
              <p:cNvPr id="56" name="Rectangle 55"/>
              <p:cNvSpPr/>
              <p:nvPr/>
            </p:nvSpPr>
            <p:spPr bwMode="auto">
              <a:xfrm>
                <a:off x="4571716" y="4406269"/>
                <a:ext cx="901575" cy="379361"/>
              </a:xfrm>
              <a:prstGeom prst="rect">
                <a:avLst/>
              </a:prstGeom>
              <a:gradFill flip="none" rotWithShape="1">
                <a:gsLst>
                  <a:gs pos="0">
                    <a:srgbClr val="B4E1FF">
                      <a:shade val="30000"/>
                      <a:satMod val="115000"/>
                    </a:srgbClr>
                  </a:gs>
                  <a:gs pos="50000">
                    <a:srgbClr val="B4E1FF">
                      <a:shade val="67500"/>
                      <a:satMod val="115000"/>
                    </a:srgbClr>
                  </a:gs>
                  <a:gs pos="100000">
                    <a:srgbClr val="B4E1FF">
                      <a:shade val="100000"/>
                      <a:satMod val="115000"/>
                    </a:srgbClr>
                  </a:gs>
                </a:gsLst>
                <a:lin ang="162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a:lnSpc>
                    <a:spcPts val="1200"/>
                  </a:lnSpc>
                  <a:spcBef>
                    <a:spcPts val="0"/>
                  </a:spcBef>
                  <a:spcAft>
                    <a:spcPts val="0"/>
                  </a:spcAft>
                  <a:buClr>
                    <a:srgbClr val="292929"/>
                  </a:buClr>
                  <a:defRPr/>
                </a:pPr>
                <a:r>
                  <a:rPr lang="en-US" sz="1200" dirty="0">
                    <a:solidFill>
                      <a:srgbClr val="292929"/>
                    </a:solidFill>
                    <a:latin typeface="Arial Narrow"/>
                  </a:rPr>
                  <a:t>Anomaly</a:t>
                </a:r>
              </a:p>
              <a:p>
                <a:pPr algn="ctr">
                  <a:lnSpc>
                    <a:spcPts val="1200"/>
                  </a:lnSpc>
                  <a:spcBef>
                    <a:spcPts val="0"/>
                  </a:spcBef>
                  <a:spcAft>
                    <a:spcPts val="0"/>
                  </a:spcAft>
                  <a:buClr>
                    <a:srgbClr val="292929"/>
                  </a:buClr>
                  <a:defRPr/>
                </a:pPr>
                <a:r>
                  <a:rPr lang="en-US" sz="1200" dirty="0">
                    <a:solidFill>
                      <a:srgbClr val="292929"/>
                    </a:solidFill>
                    <a:latin typeface="Arial Narrow"/>
                  </a:rPr>
                  <a:t>Detection</a:t>
                </a:r>
              </a:p>
            </p:txBody>
          </p:sp>
          <p:sp>
            <p:nvSpPr>
              <p:cNvPr id="57" name="Rectangle 56"/>
              <p:cNvSpPr/>
              <p:nvPr/>
            </p:nvSpPr>
            <p:spPr bwMode="auto">
              <a:xfrm>
                <a:off x="4571716" y="4841185"/>
                <a:ext cx="901575" cy="379361"/>
              </a:xfrm>
              <a:prstGeom prst="rect">
                <a:avLst/>
              </a:prstGeom>
              <a:gradFill flip="none" rotWithShape="1">
                <a:gsLst>
                  <a:gs pos="0">
                    <a:srgbClr val="B4E1FF">
                      <a:shade val="30000"/>
                      <a:satMod val="115000"/>
                    </a:srgbClr>
                  </a:gs>
                  <a:gs pos="50000">
                    <a:srgbClr val="B4E1FF">
                      <a:shade val="67500"/>
                      <a:satMod val="115000"/>
                    </a:srgbClr>
                  </a:gs>
                  <a:gs pos="100000">
                    <a:srgbClr val="B4E1FF">
                      <a:shade val="100000"/>
                      <a:satMod val="115000"/>
                    </a:srgbClr>
                  </a:gs>
                </a:gsLst>
                <a:lin ang="162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a:lnSpc>
                    <a:spcPts val="1200"/>
                  </a:lnSpc>
                  <a:spcBef>
                    <a:spcPts val="0"/>
                  </a:spcBef>
                  <a:spcAft>
                    <a:spcPts val="0"/>
                  </a:spcAft>
                  <a:buClr>
                    <a:srgbClr val="292929"/>
                  </a:buClr>
                  <a:defRPr/>
                </a:pPr>
                <a:r>
                  <a:rPr lang="en-US" sz="1200" dirty="0">
                    <a:solidFill>
                      <a:srgbClr val="292929"/>
                    </a:solidFill>
                    <a:latin typeface="Arial Narrow"/>
                  </a:rPr>
                  <a:t>Predictive</a:t>
                </a:r>
              </a:p>
              <a:p>
                <a:pPr algn="ctr">
                  <a:lnSpc>
                    <a:spcPts val="1200"/>
                  </a:lnSpc>
                  <a:spcBef>
                    <a:spcPts val="0"/>
                  </a:spcBef>
                  <a:spcAft>
                    <a:spcPts val="0"/>
                  </a:spcAft>
                  <a:buClr>
                    <a:srgbClr val="292929"/>
                  </a:buClr>
                  <a:defRPr/>
                </a:pPr>
                <a:r>
                  <a:rPr lang="en-US" sz="1200" dirty="0">
                    <a:solidFill>
                      <a:srgbClr val="292929"/>
                    </a:solidFill>
                    <a:latin typeface="Arial Narrow"/>
                  </a:rPr>
                  <a:t>Modeling</a:t>
                </a:r>
              </a:p>
            </p:txBody>
          </p:sp>
        </p:grpSp>
        <p:sp>
          <p:nvSpPr>
            <p:cNvPr id="17" name="Left-Right Arrow 16"/>
            <p:cNvSpPr/>
            <p:nvPr/>
          </p:nvSpPr>
          <p:spPr bwMode="auto">
            <a:xfrm>
              <a:off x="5592763" y="4048125"/>
              <a:ext cx="1984375" cy="184150"/>
            </a:xfrm>
            <a:prstGeom prst="leftRightArrow">
              <a:avLst>
                <a:gd name="adj1" fmla="val 50000"/>
                <a:gd name="adj2" fmla="val 95455"/>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a:buClr>
                  <a:srgbClr val="292929"/>
                </a:buClr>
                <a:defRPr/>
              </a:pPr>
              <a:endParaRPr lang="en-US" dirty="0"/>
            </a:p>
          </p:txBody>
        </p:sp>
        <p:sp>
          <p:nvSpPr>
            <p:cNvPr id="18" name="Left-Right Arrow 17"/>
            <p:cNvSpPr/>
            <p:nvPr/>
          </p:nvSpPr>
          <p:spPr bwMode="auto">
            <a:xfrm rot="16200000">
              <a:off x="4802188" y="3265488"/>
              <a:ext cx="552450" cy="184150"/>
            </a:xfrm>
            <a:prstGeom prst="leftRightArrow">
              <a:avLst>
                <a:gd name="adj1" fmla="val 50000"/>
                <a:gd name="adj2" fmla="val 95455"/>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a:buClr>
                  <a:srgbClr val="292929"/>
                </a:buClr>
                <a:defRPr/>
              </a:pPr>
              <a:endParaRPr lang="en-US" dirty="0"/>
            </a:p>
          </p:txBody>
        </p:sp>
        <p:sp>
          <p:nvSpPr>
            <p:cNvPr id="19" name="Right Arrow 18"/>
            <p:cNvSpPr/>
            <p:nvPr/>
          </p:nvSpPr>
          <p:spPr bwMode="auto">
            <a:xfrm>
              <a:off x="4154488" y="4270375"/>
              <a:ext cx="366712" cy="212725"/>
            </a:xfrm>
            <a:prstGeom prst="rightArrow">
              <a:avLst>
                <a:gd name="adj1" fmla="val 50000"/>
                <a:gd name="adj2" fmla="val 78947"/>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50000"/>
                </a:prstClr>
              </a:outerShdw>
            </a:effectLst>
          </p:spPr>
          <p:txBody>
            <a:bodyPr anchor="ctr"/>
            <a:lstStyle/>
            <a:p>
              <a:pPr algn="ctr">
                <a:buClr>
                  <a:srgbClr val="292929"/>
                </a:buClr>
                <a:defRPr/>
              </a:pPr>
              <a:endParaRPr lang="en-US" dirty="0"/>
            </a:p>
          </p:txBody>
        </p:sp>
        <p:grpSp>
          <p:nvGrpSpPr>
            <p:cNvPr id="20" name="Group 45"/>
            <p:cNvGrpSpPr>
              <a:grpSpLocks/>
            </p:cNvGrpSpPr>
            <p:nvPr/>
          </p:nvGrpSpPr>
          <p:grpSpPr bwMode="auto">
            <a:xfrm>
              <a:off x="2988315" y="2782055"/>
              <a:ext cx="1221227" cy="3293773"/>
              <a:chOff x="2832410" y="3205976"/>
              <a:chExt cx="1221058" cy="3293327"/>
            </a:xfrm>
          </p:grpSpPr>
          <p:sp>
            <p:nvSpPr>
              <p:cNvPr id="51" name="Rounded Rectangle 50"/>
              <p:cNvSpPr/>
              <p:nvPr/>
            </p:nvSpPr>
            <p:spPr bwMode="auto">
              <a:xfrm>
                <a:off x="2842882" y="3205221"/>
                <a:ext cx="1207920" cy="3293617"/>
              </a:xfrm>
              <a:prstGeom prst="roundRect">
                <a:avLst>
                  <a:gd name="adj" fmla="val 8347"/>
                </a:avLst>
              </a:prstGeom>
              <a:gradFill flip="none" rotWithShape="1">
                <a:gsLst>
                  <a:gs pos="0">
                    <a:srgbClr val="B4E1FF">
                      <a:shade val="30000"/>
                      <a:satMod val="115000"/>
                    </a:srgbClr>
                  </a:gs>
                  <a:gs pos="50000">
                    <a:srgbClr val="B4E1FF">
                      <a:shade val="67500"/>
                      <a:satMod val="115000"/>
                    </a:srgbClr>
                  </a:gs>
                  <a:gs pos="100000">
                    <a:srgbClr val="B4E1FF">
                      <a:shade val="100000"/>
                      <a:satMod val="115000"/>
                    </a:srgbClr>
                  </a:gs>
                </a:gsLst>
                <a:lin ang="16200000" scaled="1"/>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a:lnSpc>
                    <a:spcPts val="1400"/>
                  </a:lnSpc>
                  <a:spcBef>
                    <a:spcPts val="0"/>
                  </a:spcBef>
                  <a:spcAft>
                    <a:spcPts val="0"/>
                  </a:spcAft>
                  <a:buClr>
                    <a:srgbClr val="292929"/>
                  </a:buClr>
                  <a:defRPr/>
                </a:pPr>
                <a:r>
                  <a:rPr lang="en-US" sz="1200" b="1" dirty="0" smtClean="0">
                    <a:solidFill>
                      <a:srgbClr val="292929"/>
                    </a:solidFill>
                    <a:latin typeface="Arial Narrow"/>
                  </a:rPr>
                  <a:t>Data</a:t>
                </a:r>
                <a:endParaRPr lang="en-US" sz="1200" b="1" dirty="0">
                  <a:solidFill>
                    <a:srgbClr val="292929"/>
                  </a:solidFill>
                  <a:latin typeface="Arial Narrow"/>
                </a:endParaRPr>
              </a:p>
              <a:p>
                <a:pPr algn="ctr">
                  <a:lnSpc>
                    <a:spcPts val="1400"/>
                  </a:lnSpc>
                  <a:spcBef>
                    <a:spcPts val="0"/>
                  </a:spcBef>
                  <a:spcAft>
                    <a:spcPts val="0"/>
                  </a:spcAft>
                  <a:buClr>
                    <a:srgbClr val="292929"/>
                  </a:buClr>
                  <a:defRPr/>
                </a:pPr>
                <a:r>
                  <a:rPr lang="en-US" sz="1200" b="1" dirty="0">
                    <a:solidFill>
                      <a:srgbClr val="292929"/>
                    </a:solidFill>
                    <a:latin typeface="Arial Narrow"/>
                  </a:rPr>
                  <a:t>Staging</a:t>
                </a:r>
              </a:p>
            </p:txBody>
          </p:sp>
          <p:pic>
            <p:nvPicPr>
              <p:cNvPr id="52" name="Picture 4" descr="Filter.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11908" y="3902924"/>
                <a:ext cx="669504" cy="105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descr="Cylinder-Short.png"/>
              <p:cNvPicPr>
                <a:picLocks noChangeAspect="1"/>
              </p:cNvPicPr>
              <p:nvPr/>
            </p:nvPicPr>
            <p:blipFill>
              <a:blip r:embed="rId4" cstate="email">
                <a:duotone>
                  <a:prstClr val="black"/>
                  <a:srgbClr val="FF0000">
                    <a:tint val="45000"/>
                    <a:satMod val="400000"/>
                  </a:srgbClr>
                </a:duotone>
              </a:blip>
              <a:stretch>
                <a:fillRect/>
              </a:stretch>
            </p:blipFill>
            <p:spPr>
              <a:xfrm>
                <a:off x="3167392" y="5061106"/>
                <a:ext cx="558534" cy="663558"/>
              </a:xfrm>
              <a:prstGeom prst="rect">
                <a:avLst/>
              </a:prstGeom>
              <a:effectLst>
                <a:outerShdw blurRad="50800" dist="38100" dir="5400000" algn="t" rotWithShape="0">
                  <a:prstClr val="black">
                    <a:alpha val="40000"/>
                  </a:prstClr>
                </a:outerShdw>
              </a:effectLst>
            </p:spPr>
          </p:pic>
          <p:sp>
            <p:nvSpPr>
              <p:cNvPr id="54" name="TextBox 34"/>
              <p:cNvSpPr txBox="1">
                <a:spLocks noChangeArrowheads="1"/>
              </p:cNvSpPr>
              <p:nvPr/>
            </p:nvSpPr>
            <p:spPr bwMode="auto">
              <a:xfrm>
                <a:off x="2832410" y="5809766"/>
                <a:ext cx="12210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292929"/>
                    </a:solidFill>
                    <a:latin typeface="Arial" charset="0"/>
                  </a:defRPr>
                </a:lvl1pPr>
                <a:lvl2pPr marL="742950" indent="-285750" eaLnBrk="0" hangingPunct="0">
                  <a:defRPr sz="1400">
                    <a:solidFill>
                      <a:srgbClr val="292929"/>
                    </a:solidFill>
                    <a:latin typeface="Arial" charset="0"/>
                  </a:defRPr>
                </a:lvl2pPr>
                <a:lvl3pPr marL="1143000" indent="-228600" eaLnBrk="0" hangingPunct="0">
                  <a:defRPr sz="1400">
                    <a:solidFill>
                      <a:srgbClr val="292929"/>
                    </a:solidFill>
                    <a:latin typeface="Arial" charset="0"/>
                  </a:defRPr>
                </a:lvl3pPr>
                <a:lvl4pPr marL="1600200" indent="-228600" eaLnBrk="0" hangingPunct="0">
                  <a:defRPr sz="1400">
                    <a:solidFill>
                      <a:srgbClr val="292929"/>
                    </a:solidFill>
                    <a:latin typeface="Arial" charset="0"/>
                  </a:defRPr>
                </a:lvl4pPr>
                <a:lvl5pPr marL="2057400" indent="-228600" eaLnBrk="0" hangingPunct="0">
                  <a:defRPr sz="1400">
                    <a:solidFill>
                      <a:srgbClr val="292929"/>
                    </a:solidFill>
                    <a:latin typeface="Arial"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9pPr>
              </a:lstStyle>
              <a:p>
                <a:pPr algn="ctr" eaLnBrk="1" hangingPunct="1">
                  <a:lnSpc>
                    <a:spcPts val="1200"/>
                  </a:lnSpc>
                  <a:spcBef>
                    <a:spcPct val="0"/>
                  </a:spcBef>
                  <a:spcAft>
                    <a:spcPct val="0"/>
                  </a:spcAft>
                </a:pPr>
                <a:r>
                  <a:rPr lang="en-US" sz="1200" b="1" dirty="0">
                    <a:solidFill>
                      <a:srgbClr val="003B76"/>
                    </a:solidFill>
                    <a:latin typeface="Arial Narrow" pitchFamily="34" charset="0"/>
                  </a:rPr>
                  <a:t>Intelligent</a:t>
                </a:r>
              </a:p>
              <a:p>
                <a:pPr algn="ctr" eaLnBrk="1" hangingPunct="1">
                  <a:lnSpc>
                    <a:spcPts val="1200"/>
                  </a:lnSpc>
                  <a:spcBef>
                    <a:spcPct val="0"/>
                  </a:spcBef>
                  <a:spcAft>
                    <a:spcPct val="0"/>
                  </a:spcAft>
                </a:pPr>
                <a:r>
                  <a:rPr lang="en-US" sz="1200" b="1" dirty="0" smtClean="0">
                    <a:solidFill>
                      <a:srgbClr val="003B76"/>
                    </a:solidFill>
                    <a:latin typeface="Arial Narrow" pitchFamily="34" charset="0"/>
                  </a:rPr>
                  <a:t>Repository</a:t>
                </a:r>
                <a:endParaRPr lang="en-US" sz="1200" b="1" dirty="0">
                  <a:solidFill>
                    <a:srgbClr val="003B76"/>
                  </a:solidFill>
                  <a:latin typeface="Arial Narrow" pitchFamily="34" charset="0"/>
                </a:endParaRPr>
              </a:p>
            </p:txBody>
          </p:sp>
        </p:grpSp>
        <p:sp>
          <p:nvSpPr>
            <p:cNvPr id="21" name="Right Arrow 20"/>
            <p:cNvSpPr/>
            <p:nvPr/>
          </p:nvSpPr>
          <p:spPr bwMode="auto">
            <a:xfrm>
              <a:off x="2720975" y="4270375"/>
              <a:ext cx="368300" cy="212725"/>
            </a:xfrm>
            <a:prstGeom prst="rightArrow">
              <a:avLst>
                <a:gd name="adj1" fmla="val 50000"/>
                <a:gd name="adj2" fmla="val 78947"/>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50000"/>
                </a:prstClr>
              </a:outerShdw>
            </a:effectLst>
          </p:spPr>
          <p:txBody>
            <a:bodyPr anchor="ctr"/>
            <a:lstStyle/>
            <a:p>
              <a:pPr algn="ctr">
                <a:buClr>
                  <a:srgbClr val="292929"/>
                </a:buClr>
                <a:defRPr/>
              </a:pPr>
              <a:endParaRPr lang="en-US" dirty="0"/>
            </a:p>
          </p:txBody>
        </p:sp>
        <p:sp>
          <p:nvSpPr>
            <p:cNvPr id="22" name="Rounded Rectangle 21"/>
            <p:cNvSpPr/>
            <p:nvPr/>
          </p:nvSpPr>
          <p:spPr bwMode="auto">
            <a:xfrm>
              <a:off x="1689100" y="2359025"/>
              <a:ext cx="1120775" cy="3716338"/>
            </a:xfrm>
            <a:prstGeom prst="roundRect">
              <a:avLst>
                <a:gd name="adj" fmla="val 878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buClr>
                  <a:srgbClr val="292929"/>
                </a:buClr>
                <a:defRPr/>
              </a:pPr>
              <a:r>
                <a:rPr lang="en-US" sz="1100" b="1" dirty="0">
                  <a:solidFill>
                    <a:srgbClr val="292929"/>
                  </a:solidFill>
                  <a:latin typeface="Arial Narrow"/>
                </a:rPr>
                <a:t>Exploratory Data Analysis &amp; Transformation</a:t>
              </a:r>
            </a:p>
          </p:txBody>
        </p:sp>
        <p:grpSp>
          <p:nvGrpSpPr>
            <p:cNvPr id="23" name="Group 66"/>
            <p:cNvGrpSpPr>
              <a:grpSpLocks/>
            </p:cNvGrpSpPr>
            <p:nvPr/>
          </p:nvGrpSpPr>
          <p:grpSpPr bwMode="auto">
            <a:xfrm>
              <a:off x="1719763" y="3059014"/>
              <a:ext cx="971720" cy="658683"/>
              <a:chOff x="1681130" y="3231994"/>
              <a:chExt cx="971585" cy="658594"/>
            </a:xfrm>
          </p:grpSpPr>
          <p:pic>
            <p:nvPicPr>
              <p:cNvPr id="49" name="Picture 48" descr="Dataset.png"/>
              <p:cNvPicPr>
                <a:picLocks noChangeAspect="1"/>
              </p:cNvPicPr>
              <p:nvPr/>
            </p:nvPicPr>
            <p:blipFill>
              <a:blip r:embed="rId5" cstate="email"/>
              <a:stretch>
                <a:fillRect/>
              </a:stretch>
            </p:blipFill>
            <p:spPr>
              <a:xfrm>
                <a:off x="2147290" y="3232093"/>
                <a:ext cx="504755" cy="565074"/>
              </a:xfrm>
              <a:prstGeom prst="rect">
                <a:avLst/>
              </a:prstGeom>
              <a:effectLst>
                <a:outerShdw blurRad="50800" dist="38100" dir="5400000" algn="t" rotWithShape="0">
                  <a:prstClr val="black">
                    <a:alpha val="40000"/>
                  </a:prstClr>
                </a:outerShdw>
              </a:effectLst>
            </p:spPr>
          </p:pic>
          <p:pic>
            <p:nvPicPr>
              <p:cNvPr id="50" name="Picture 28" descr="Magnifying-Glass.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3965089">
                <a:off x="1880899" y="3247769"/>
                <a:ext cx="443050" cy="84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Down Arrow 32"/>
            <p:cNvSpPr>
              <a:spLocks noChangeArrowheads="1"/>
            </p:cNvSpPr>
            <p:nvPr/>
          </p:nvSpPr>
          <p:spPr bwMode="auto">
            <a:xfrm>
              <a:off x="1778236" y="4265368"/>
              <a:ext cx="920103" cy="786268"/>
            </a:xfrm>
            <a:prstGeom prst="downArrow">
              <a:avLst>
                <a:gd name="adj1" fmla="val 68185"/>
                <a:gd name="adj2" fmla="val 43560"/>
              </a:avLst>
            </a:prstGeom>
            <a:gradFill rotWithShape="0">
              <a:gsLst>
                <a:gs pos="0">
                  <a:schemeClr val="bg1">
                    <a:alpha val="17000"/>
                  </a:schemeClr>
                </a:gs>
                <a:gs pos="100000">
                  <a:schemeClr val="bg1"/>
                </a:gs>
              </a:gsLst>
              <a:lin ang="5400000"/>
            </a:gra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p>
              <a:pPr algn="ctr">
                <a:buClr>
                  <a:srgbClr val="292929"/>
                </a:buClr>
              </a:pPr>
              <a:endParaRPr lang="en-US"/>
            </a:p>
          </p:txBody>
        </p:sp>
        <p:grpSp>
          <p:nvGrpSpPr>
            <p:cNvPr id="25" name="Group 67"/>
            <p:cNvGrpSpPr>
              <a:grpSpLocks/>
            </p:cNvGrpSpPr>
            <p:nvPr/>
          </p:nvGrpSpPr>
          <p:grpSpPr bwMode="auto">
            <a:xfrm>
              <a:off x="1804022" y="3953072"/>
              <a:ext cx="866865" cy="635705"/>
              <a:chOff x="1765378" y="4181687"/>
              <a:chExt cx="866745" cy="635619"/>
            </a:xfrm>
          </p:grpSpPr>
          <p:pic>
            <p:nvPicPr>
              <p:cNvPr id="46" name="Picture 45" descr="Summary.png"/>
              <p:cNvPicPr>
                <a:picLocks noChangeAspect="1"/>
              </p:cNvPicPr>
              <p:nvPr/>
            </p:nvPicPr>
            <p:blipFill>
              <a:blip r:embed="rId7" cstate="email">
                <a:duotone>
                  <a:prstClr val="black"/>
                  <a:schemeClr val="accent1">
                    <a:tint val="45000"/>
                    <a:satMod val="400000"/>
                  </a:schemeClr>
                </a:duotone>
              </a:blip>
              <a:stretch>
                <a:fillRect/>
              </a:stretch>
            </p:blipFill>
            <p:spPr>
              <a:xfrm>
                <a:off x="1765378" y="4181687"/>
                <a:ext cx="420693" cy="379143"/>
              </a:xfrm>
              <a:prstGeom prst="rect">
                <a:avLst/>
              </a:prstGeom>
              <a:effectLst>
                <a:outerShdw blurRad="50800" dist="38100" dir="5400000" algn="t" rotWithShape="0">
                  <a:prstClr val="black">
                    <a:alpha val="40000"/>
                  </a:prstClr>
                </a:outerShdw>
              </a:effectLst>
            </p:spPr>
          </p:pic>
          <p:pic>
            <p:nvPicPr>
              <p:cNvPr id="47" name="Picture 46" descr="Summary.png"/>
              <p:cNvPicPr>
                <a:picLocks noChangeAspect="1"/>
              </p:cNvPicPr>
              <p:nvPr/>
            </p:nvPicPr>
            <p:blipFill>
              <a:blip r:embed="rId7" cstate="email">
                <a:duotone>
                  <a:prstClr val="black"/>
                  <a:schemeClr val="accent2">
                    <a:tint val="45000"/>
                    <a:satMod val="400000"/>
                  </a:schemeClr>
                </a:duotone>
              </a:blip>
              <a:stretch>
                <a:fillRect/>
              </a:stretch>
            </p:blipFill>
            <p:spPr>
              <a:xfrm>
                <a:off x="1971677" y="4326653"/>
                <a:ext cx="420693" cy="379143"/>
              </a:xfrm>
              <a:prstGeom prst="rect">
                <a:avLst/>
              </a:prstGeom>
              <a:effectLst>
                <a:outerShdw blurRad="50800" dist="38100" dir="5400000" algn="t" rotWithShape="0">
                  <a:prstClr val="black">
                    <a:alpha val="40000"/>
                  </a:prstClr>
                </a:outerShdw>
              </a:effectLst>
            </p:spPr>
          </p:pic>
          <p:pic>
            <p:nvPicPr>
              <p:cNvPr id="48" name="Picture 47" descr="Summary.png"/>
              <p:cNvPicPr>
                <a:picLocks noChangeAspect="1"/>
              </p:cNvPicPr>
              <p:nvPr/>
            </p:nvPicPr>
            <p:blipFill>
              <a:blip r:embed="rId7" cstate="email">
                <a:duotone>
                  <a:prstClr val="black"/>
                  <a:schemeClr val="accent3">
                    <a:tint val="45000"/>
                    <a:satMod val="400000"/>
                  </a:schemeClr>
                </a:duotone>
              </a:blip>
              <a:stretch>
                <a:fillRect/>
              </a:stretch>
            </p:blipFill>
            <p:spPr>
              <a:xfrm>
                <a:off x="2211430" y="4438163"/>
                <a:ext cx="420693" cy="379143"/>
              </a:xfrm>
              <a:prstGeom prst="rect">
                <a:avLst/>
              </a:prstGeom>
              <a:effectLst>
                <a:outerShdw blurRad="50800" dist="38100" dir="5400000" algn="t" rotWithShape="0">
                  <a:prstClr val="black">
                    <a:alpha val="40000"/>
                  </a:prstClr>
                </a:outerShdw>
              </a:effectLst>
            </p:spPr>
          </p:pic>
        </p:grpSp>
        <p:pic>
          <p:nvPicPr>
            <p:cNvPr id="26" name="Picture 25" descr="Paper-Dataset.png"/>
            <p:cNvPicPr>
              <a:picLocks noChangeAspect="1"/>
            </p:cNvPicPr>
            <p:nvPr/>
          </p:nvPicPr>
          <p:blipFill>
            <a:blip r:embed="rId8" cstate="email"/>
            <a:stretch>
              <a:fillRect/>
            </a:stretch>
          </p:blipFill>
          <p:spPr bwMode="auto">
            <a:xfrm>
              <a:off x="1941513" y="5027613"/>
              <a:ext cx="595312" cy="863600"/>
            </a:xfrm>
            <a:prstGeom prst="rect">
              <a:avLst/>
            </a:prstGeom>
            <a:effectLst>
              <a:outerShdw blurRad="50800" dist="38100" dir="5400000" algn="t" rotWithShape="0">
                <a:prstClr val="black">
                  <a:alpha val="40000"/>
                </a:prstClr>
              </a:outerShdw>
            </a:effectLst>
          </p:spPr>
        </p:pic>
        <p:sp>
          <p:nvSpPr>
            <p:cNvPr id="27" name="Right Arrow 26"/>
            <p:cNvSpPr/>
            <p:nvPr/>
          </p:nvSpPr>
          <p:spPr bwMode="auto">
            <a:xfrm>
              <a:off x="1398588" y="4270375"/>
              <a:ext cx="368300" cy="212725"/>
            </a:xfrm>
            <a:prstGeom prst="rightArrow">
              <a:avLst>
                <a:gd name="adj1" fmla="val 50000"/>
                <a:gd name="adj2" fmla="val 78947"/>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50000"/>
                </a:prstClr>
              </a:outerShdw>
            </a:effectLst>
          </p:spPr>
          <p:txBody>
            <a:bodyPr anchor="ctr"/>
            <a:lstStyle/>
            <a:p>
              <a:pPr algn="ctr">
                <a:buClr>
                  <a:srgbClr val="292929"/>
                </a:buClr>
                <a:defRPr/>
              </a:pPr>
              <a:endParaRPr lang="en-US" dirty="0"/>
            </a:p>
          </p:txBody>
        </p:sp>
        <p:sp>
          <p:nvSpPr>
            <p:cNvPr id="28" name="Rounded Rectangle 27"/>
            <p:cNvSpPr/>
            <p:nvPr/>
          </p:nvSpPr>
          <p:spPr bwMode="auto">
            <a:xfrm>
              <a:off x="395288" y="2352675"/>
              <a:ext cx="1076325" cy="3717925"/>
            </a:xfrm>
            <a:prstGeom prst="roundRect">
              <a:avLst>
                <a:gd name="adj" fmla="val 878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buClr>
                  <a:srgbClr val="292929"/>
                </a:buClr>
                <a:defRPr/>
              </a:pPr>
              <a:r>
                <a:rPr lang="en-US" sz="1100" b="1" dirty="0">
                  <a:solidFill>
                    <a:srgbClr val="292929"/>
                  </a:solidFill>
                  <a:latin typeface="Arial Narrow"/>
                </a:rPr>
                <a:t>Operational Data Sources</a:t>
              </a:r>
            </a:p>
          </p:txBody>
        </p:sp>
        <p:sp>
          <p:nvSpPr>
            <p:cNvPr id="29" name="Right Arrow 28"/>
            <p:cNvSpPr/>
            <p:nvPr/>
          </p:nvSpPr>
          <p:spPr bwMode="auto">
            <a:xfrm rot="10800000">
              <a:off x="4176712" y="5705474"/>
              <a:ext cx="2057400" cy="246063"/>
            </a:xfrm>
            <a:prstGeom prst="rightArrow">
              <a:avLst>
                <a:gd name="adj1" fmla="val 50000"/>
                <a:gd name="adj2" fmla="val 78947"/>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50000"/>
                </a:prstClr>
              </a:outerShdw>
            </a:effectLst>
          </p:spPr>
          <p:txBody>
            <a:bodyPr anchor="ctr"/>
            <a:lstStyle/>
            <a:p>
              <a:pPr algn="ctr">
                <a:buClr>
                  <a:srgbClr val="292929"/>
                </a:buClr>
                <a:defRPr/>
              </a:pPr>
              <a:endParaRPr lang="en-US" dirty="0"/>
            </a:p>
          </p:txBody>
        </p:sp>
        <p:sp>
          <p:nvSpPr>
            <p:cNvPr id="30" name="Rounded Rectangle 29"/>
            <p:cNvSpPr/>
            <p:nvPr/>
          </p:nvSpPr>
          <p:spPr bwMode="auto">
            <a:xfrm>
              <a:off x="6121400" y="5654675"/>
              <a:ext cx="2443163" cy="37782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nSpc>
                  <a:spcPts val="1200"/>
                </a:lnSpc>
                <a:buClr>
                  <a:srgbClr val="292929"/>
                </a:buClr>
                <a:defRPr/>
              </a:pPr>
              <a:r>
                <a:rPr lang="en-US" sz="1200" dirty="0">
                  <a:solidFill>
                    <a:srgbClr val="292929"/>
                  </a:solidFill>
                </a:rPr>
                <a:t>Case Management</a:t>
              </a:r>
            </a:p>
          </p:txBody>
        </p:sp>
        <p:sp>
          <p:nvSpPr>
            <p:cNvPr id="31" name="Right Arrow 30"/>
            <p:cNvSpPr/>
            <p:nvPr/>
          </p:nvSpPr>
          <p:spPr bwMode="auto">
            <a:xfrm rot="5400000">
              <a:off x="7449344" y="5517357"/>
              <a:ext cx="479425" cy="211137"/>
            </a:xfrm>
            <a:prstGeom prst="rightArrow">
              <a:avLst>
                <a:gd name="adj1" fmla="val 50000"/>
                <a:gd name="adj2" fmla="val 78947"/>
              </a:avLst>
            </a:prstGeom>
            <a:solidFill>
              <a:schemeClr val="accent1"/>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50000"/>
                </a:prstClr>
              </a:outerShdw>
            </a:effectLst>
          </p:spPr>
          <p:txBody>
            <a:bodyPr anchor="ctr"/>
            <a:lstStyle/>
            <a:p>
              <a:pPr algn="ctr">
                <a:buClr>
                  <a:srgbClr val="292929"/>
                </a:buClr>
                <a:defRPr/>
              </a:pPr>
              <a:endParaRPr lang="en-US" dirty="0"/>
            </a:p>
          </p:txBody>
        </p:sp>
        <p:sp>
          <p:nvSpPr>
            <p:cNvPr id="32" name="Rounded Rectangle 31"/>
            <p:cNvSpPr/>
            <p:nvPr/>
          </p:nvSpPr>
          <p:spPr bwMode="auto">
            <a:xfrm>
              <a:off x="6121400" y="5113338"/>
              <a:ext cx="2443163" cy="43497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nSpc>
                  <a:spcPts val="1200"/>
                </a:lnSpc>
                <a:spcBef>
                  <a:spcPts val="0"/>
                </a:spcBef>
                <a:spcAft>
                  <a:spcPts val="0"/>
                </a:spcAft>
                <a:buClr>
                  <a:srgbClr val="292929"/>
                </a:buClr>
                <a:defRPr/>
              </a:pPr>
              <a:r>
                <a:rPr lang="en-US" sz="1200" dirty="0">
                  <a:solidFill>
                    <a:srgbClr val="292929"/>
                  </a:solidFill>
                </a:rPr>
                <a:t>Alert Management &amp;</a:t>
              </a:r>
            </a:p>
            <a:p>
              <a:pPr>
                <a:lnSpc>
                  <a:spcPts val="1200"/>
                </a:lnSpc>
                <a:spcBef>
                  <a:spcPts val="0"/>
                </a:spcBef>
                <a:spcAft>
                  <a:spcPts val="0"/>
                </a:spcAft>
                <a:buClr>
                  <a:srgbClr val="292929"/>
                </a:buClr>
                <a:defRPr/>
              </a:pPr>
              <a:r>
                <a:rPr lang="en-US" sz="1200" dirty="0">
                  <a:solidFill>
                    <a:srgbClr val="292929"/>
                  </a:solidFill>
                </a:rPr>
                <a:t>BI / Reporting</a:t>
              </a:r>
            </a:p>
          </p:txBody>
        </p:sp>
        <p:pic>
          <p:nvPicPr>
            <p:cNvPr id="33" name="Picture 32" descr="Dataset_MASTER.png"/>
            <p:cNvPicPr>
              <a:picLocks noChangeAspect="1"/>
            </p:cNvPicPr>
            <p:nvPr/>
          </p:nvPicPr>
          <p:blipFill>
            <a:blip r:embed="rId9" cstate="email"/>
            <a:stretch>
              <a:fillRect/>
            </a:stretch>
          </p:blipFill>
          <p:spPr bwMode="auto">
            <a:xfrm>
              <a:off x="7885113" y="5630863"/>
              <a:ext cx="398462" cy="446087"/>
            </a:xfrm>
            <a:prstGeom prst="rect">
              <a:avLst/>
            </a:prstGeom>
            <a:effectLst>
              <a:outerShdw blurRad="50800" dist="38100" dir="5400000" algn="t" rotWithShape="0">
                <a:prstClr val="black">
                  <a:alpha val="40000"/>
                </a:prstClr>
              </a:outerShdw>
            </a:effectLst>
          </p:spPr>
        </p:pic>
        <p:pic>
          <p:nvPicPr>
            <p:cNvPr id="34" name="Picture 6"/>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754150" y="5121316"/>
              <a:ext cx="703390" cy="44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ight Arrow 34"/>
            <p:cNvSpPr/>
            <p:nvPr/>
          </p:nvSpPr>
          <p:spPr bwMode="auto">
            <a:xfrm rot="16200000">
              <a:off x="4608512" y="5141913"/>
              <a:ext cx="1069975" cy="228600"/>
            </a:xfrm>
            <a:prstGeom prst="rightArrow">
              <a:avLst>
                <a:gd name="adj1" fmla="val 50000"/>
                <a:gd name="adj2" fmla="val 78947"/>
              </a:avLst>
            </a:prstGeom>
            <a:solidFill>
              <a:srgbClr val="0070C0"/>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50000"/>
                </a:prstClr>
              </a:outerShdw>
            </a:effectLst>
          </p:spPr>
          <p:txBody>
            <a:bodyPr anchor="ctr"/>
            <a:lstStyle/>
            <a:p>
              <a:pPr algn="ctr">
                <a:buClr>
                  <a:srgbClr val="292929"/>
                </a:buClr>
                <a:defRPr/>
              </a:pPr>
              <a:endParaRPr lang="en-US" dirty="0"/>
            </a:p>
          </p:txBody>
        </p:sp>
        <p:sp>
          <p:nvSpPr>
            <p:cNvPr id="36" name="Rounded Rectangle 35"/>
            <p:cNvSpPr/>
            <p:nvPr/>
          </p:nvSpPr>
          <p:spPr bwMode="auto">
            <a:xfrm>
              <a:off x="4557713" y="5235653"/>
              <a:ext cx="1226798" cy="858760"/>
            </a:xfrm>
            <a:prstGeom prst="roundRect">
              <a:avLst/>
            </a:prstGeom>
            <a:solidFill>
              <a:srgbClr val="FFFF66"/>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p>
              <a:pPr algn="ctr">
                <a:buClr>
                  <a:srgbClr val="292929"/>
                </a:buClr>
                <a:defRPr/>
              </a:pPr>
              <a:r>
                <a:rPr lang="en-US" b="1" dirty="0">
                  <a:solidFill>
                    <a:srgbClr val="292929"/>
                  </a:solidFill>
                </a:rPr>
                <a:t>Learn and Improve Cycle</a:t>
              </a:r>
            </a:p>
          </p:txBody>
        </p:sp>
        <p:grpSp>
          <p:nvGrpSpPr>
            <p:cNvPr id="37" name="Group 76"/>
            <p:cNvGrpSpPr>
              <a:grpSpLocks/>
            </p:cNvGrpSpPr>
            <p:nvPr/>
          </p:nvGrpSpPr>
          <p:grpSpPr bwMode="auto">
            <a:xfrm>
              <a:off x="442729" y="2971800"/>
              <a:ext cx="981443" cy="3052361"/>
              <a:chOff x="442729" y="2971800"/>
              <a:chExt cx="981443" cy="3052361"/>
            </a:xfrm>
          </p:grpSpPr>
          <p:pic>
            <p:nvPicPr>
              <p:cNvPr id="38" name="Picture 37" descr="Cylinder-Short.png"/>
              <p:cNvPicPr>
                <a:picLocks noChangeAspect="1"/>
              </p:cNvPicPr>
              <p:nvPr/>
            </p:nvPicPr>
            <p:blipFill>
              <a:blip r:embed="rId11" cstate="email"/>
              <a:stretch>
                <a:fillRect/>
              </a:stretch>
            </p:blipFill>
            <p:spPr bwMode="auto">
              <a:xfrm>
                <a:off x="665163" y="2971800"/>
                <a:ext cx="536575" cy="457200"/>
              </a:xfrm>
              <a:prstGeom prst="rect">
                <a:avLst/>
              </a:prstGeom>
              <a:effectLst>
                <a:outerShdw blurRad="50800" dist="38100" dir="5400000" algn="t" rotWithShape="0">
                  <a:prstClr val="black">
                    <a:alpha val="40000"/>
                  </a:prstClr>
                </a:outerShdw>
              </a:effectLst>
            </p:spPr>
          </p:pic>
          <p:sp>
            <p:nvSpPr>
              <p:cNvPr id="39" name="TextBox 22"/>
              <p:cNvSpPr txBox="1">
                <a:spLocks noChangeArrowheads="1"/>
              </p:cNvSpPr>
              <p:nvPr/>
            </p:nvSpPr>
            <p:spPr bwMode="auto">
              <a:xfrm>
                <a:off x="442729" y="3428963"/>
                <a:ext cx="9814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292929"/>
                    </a:solidFill>
                    <a:latin typeface="Arial" charset="0"/>
                  </a:defRPr>
                </a:lvl1pPr>
                <a:lvl2pPr marL="742950" indent="-285750" eaLnBrk="0" hangingPunct="0">
                  <a:defRPr sz="1400">
                    <a:solidFill>
                      <a:srgbClr val="292929"/>
                    </a:solidFill>
                    <a:latin typeface="Arial" charset="0"/>
                  </a:defRPr>
                </a:lvl2pPr>
                <a:lvl3pPr marL="1143000" indent="-228600" eaLnBrk="0" hangingPunct="0">
                  <a:defRPr sz="1400">
                    <a:solidFill>
                      <a:srgbClr val="292929"/>
                    </a:solidFill>
                    <a:latin typeface="Arial" charset="0"/>
                  </a:defRPr>
                </a:lvl3pPr>
                <a:lvl4pPr marL="1600200" indent="-228600" eaLnBrk="0" hangingPunct="0">
                  <a:defRPr sz="1400">
                    <a:solidFill>
                      <a:srgbClr val="292929"/>
                    </a:solidFill>
                    <a:latin typeface="Arial" charset="0"/>
                  </a:defRPr>
                </a:lvl4pPr>
                <a:lvl5pPr marL="2057400" indent="-228600" eaLnBrk="0" hangingPunct="0">
                  <a:defRPr sz="1400">
                    <a:solidFill>
                      <a:srgbClr val="292929"/>
                    </a:solidFill>
                    <a:latin typeface="Arial"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9pPr>
              </a:lstStyle>
              <a:p>
                <a:pPr algn="ctr" eaLnBrk="1" hangingPunct="1"/>
                <a:r>
                  <a:rPr lang="en-US" sz="1100" dirty="0" smtClean="0">
                    <a:latin typeface="Arial Narrow" pitchFamily="34" charset="0"/>
                  </a:rPr>
                  <a:t>Transactions </a:t>
                </a:r>
                <a:endParaRPr lang="en-US" sz="1100" dirty="0">
                  <a:latin typeface="Arial Narrow" pitchFamily="34" charset="0"/>
                </a:endParaRPr>
              </a:p>
            </p:txBody>
          </p:sp>
          <p:pic>
            <p:nvPicPr>
              <p:cNvPr id="40" name="Picture 39" descr="Cylinder-Short.png"/>
              <p:cNvPicPr>
                <a:picLocks noChangeAspect="1"/>
              </p:cNvPicPr>
              <p:nvPr/>
            </p:nvPicPr>
            <p:blipFill>
              <a:blip r:embed="rId11" cstate="email"/>
              <a:stretch>
                <a:fillRect/>
              </a:stretch>
            </p:blipFill>
            <p:spPr bwMode="auto">
              <a:xfrm>
                <a:off x="665163" y="3810000"/>
                <a:ext cx="536575" cy="457200"/>
              </a:xfrm>
              <a:prstGeom prst="rect">
                <a:avLst/>
              </a:prstGeom>
              <a:effectLst>
                <a:outerShdw blurRad="50800" dist="38100" dir="5400000" algn="t" rotWithShape="0">
                  <a:prstClr val="black">
                    <a:alpha val="40000"/>
                  </a:prstClr>
                </a:outerShdw>
              </a:effectLst>
            </p:spPr>
          </p:pic>
          <p:sp>
            <p:nvSpPr>
              <p:cNvPr id="41" name="TextBox 22"/>
              <p:cNvSpPr txBox="1">
                <a:spLocks noChangeArrowheads="1"/>
              </p:cNvSpPr>
              <p:nvPr/>
            </p:nvSpPr>
            <p:spPr bwMode="auto">
              <a:xfrm>
                <a:off x="442729" y="4266352"/>
                <a:ext cx="9814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292929"/>
                    </a:solidFill>
                    <a:latin typeface="Arial" charset="0"/>
                  </a:defRPr>
                </a:lvl1pPr>
                <a:lvl2pPr marL="742950" indent="-285750" eaLnBrk="0" hangingPunct="0">
                  <a:defRPr sz="1400">
                    <a:solidFill>
                      <a:srgbClr val="292929"/>
                    </a:solidFill>
                    <a:latin typeface="Arial" charset="0"/>
                  </a:defRPr>
                </a:lvl2pPr>
                <a:lvl3pPr marL="1143000" indent="-228600" eaLnBrk="0" hangingPunct="0">
                  <a:defRPr sz="1400">
                    <a:solidFill>
                      <a:srgbClr val="292929"/>
                    </a:solidFill>
                    <a:latin typeface="Arial" charset="0"/>
                  </a:defRPr>
                </a:lvl3pPr>
                <a:lvl4pPr marL="1600200" indent="-228600" eaLnBrk="0" hangingPunct="0">
                  <a:defRPr sz="1400">
                    <a:solidFill>
                      <a:srgbClr val="292929"/>
                    </a:solidFill>
                    <a:latin typeface="Arial" charset="0"/>
                  </a:defRPr>
                </a:lvl4pPr>
                <a:lvl5pPr marL="2057400" indent="-228600" eaLnBrk="0" hangingPunct="0">
                  <a:defRPr sz="1400">
                    <a:solidFill>
                      <a:srgbClr val="292929"/>
                    </a:solidFill>
                    <a:latin typeface="Arial"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9pPr>
              </a:lstStyle>
              <a:p>
                <a:pPr algn="ctr" eaLnBrk="1" hangingPunct="1"/>
                <a:r>
                  <a:rPr lang="en-US" sz="1100" dirty="0" smtClean="0">
                    <a:latin typeface="Arial Narrow" pitchFamily="34" charset="0"/>
                  </a:rPr>
                  <a:t>Entities</a:t>
                </a:r>
                <a:endParaRPr lang="en-US" sz="1100" dirty="0">
                  <a:latin typeface="Arial Narrow" pitchFamily="34" charset="0"/>
                </a:endParaRPr>
              </a:p>
            </p:txBody>
          </p:sp>
          <p:pic>
            <p:nvPicPr>
              <p:cNvPr id="42" name="Picture 41" descr="Cylinder-Short.png"/>
              <p:cNvPicPr>
                <a:picLocks noChangeAspect="1"/>
              </p:cNvPicPr>
              <p:nvPr/>
            </p:nvPicPr>
            <p:blipFill>
              <a:blip r:embed="rId11" cstate="email"/>
              <a:stretch>
                <a:fillRect/>
              </a:stretch>
            </p:blipFill>
            <p:spPr bwMode="auto">
              <a:xfrm>
                <a:off x="665163" y="4572000"/>
                <a:ext cx="536575" cy="457200"/>
              </a:xfrm>
              <a:prstGeom prst="rect">
                <a:avLst/>
              </a:prstGeom>
              <a:effectLst>
                <a:outerShdw blurRad="50800" dist="38100" dir="5400000" algn="t" rotWithShape="0">
                  <a:prstClr val="black">
                    <a:alpha val="40000"/>
                  </a:prstClr>
                </a:outerShdw>
              </a:effectLst>
            </p:spPr>
          </p:pic>
          <p:sp>
            <p:nvSpPr>
              <p:cNvPr id="43" name="TextBox 22"/>
              <p:cNvSpPr txBox="1">
                <a:spLocks noChangeArrowheads="1"/>
              </p:cNvSpPr>
              <p:nvPr/>
            </p:nvSpPr>
            <p:spPr bwMode="auto">
              <a:xfrm>
                <a:off x="442729" y="5028352"/>
                <a:ext cx="9814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292929"/>
                    </a:solidFill>
                    <a:latin typeface="Arial" charset="0"/>
                  </a:defRPr>
                </a:lvl1pPr>
                <a:lvl2pPr marL="742950" indent="-285750" eaLnBrk="0" hangingPunct="0">
                  <a:defRPr sz="1400">
                    <a:solidFill>
                      <a:srgbClr val="292929"/>
                    </a:solidFill>
                    <a:latin typeface="Arial" charset="0"/>
                  </a:defRPr>
                </a:lvl2pPr>
                <a:lvl3pPr marL="1143000" indent="-228600" eaLnBrk="0" hangingPunct="0">
                  <a:defRPr sz="1400">
                    <a:solidFill>
                      <a:srgbClr val="292929"/>
                    </a:solidFill>
                    <a:latin typeface="Arial" charset="0"/>
                  </a:defRPr>
                </a:lvl3pPr>
                <a:lvl4pPr marL="1600200" indent="-228600" eaLnBrk="0" hangingPunct="0">
                  <a:defRPr sz="1400">
                    <a:solidFill>
                      <a:srgbClr val="292929"/>
                    </a:solidFill>
                    <a:latin typeface="Arial" charset="0"/>
                  </a:defRPr>
                </a:lvl4pPr>
                <a:lvl5pPr marL="2057400" indent="-228600" eaLnBrk="0" hangingPunct="0">
                  <a:defRPr sz="1400">
                    <a:solidFill>
                      <a:srgbClr val="292929"/>
                    </a:solidFill>
                    <a:latin typeface="Arial"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9pPr>
              </a:lstStyle>
              <a:p>
                <a:pPr algn="ctr" eaLnBrk="1" hangingPunct="1"/>
                <a:r>
                  <a:rPr lang="en-US" sz="1100" dirty="0" smtClean="0">
                    <a:latin typeface="Arial Narrow" pitchFamily="34" charset="0"/>
                  </a:rPr>
                  <a:t>Internal Data</a:t>
                </a:r>
                <a:endParaRPr lang="en-US" sz="1100" dirty="0">
                  <a:latin typeface="Arial Narrow" pitchFamily="34" charset="0"/>
                </a:endParaRPr>
              </a:p>
            </p:txBody>
          </p:sp>
          <p:pic>
            <p:nvPicPr>
              <p:cNvPr id="44" name="Picture 43" descr="Cylinder-Short.png"/>
              <p:cNvPicPr>
                <a:picLocks noChangeAspect="1"/>
              </p:cNvPicPr>
              <p:nvPr/>
            </p:nvPicPr>
            <p:blipFill>
              <a:blip r:embed="rId11" cstate="email"/>
              <a:stretch>
                <a:fillRect/>
              </a:stretch>
            </p:blipFill>
            <p:spPr bwMode="auto">
              <a:xfrm>
                <a:off x="665163" y="5305425"/>
                <a:ext cx="536575" cy="457200"/>
              </a:xfrm>
              <a:prstGeom prst="rect">
                <a:avLst/>
              </a:prstGeom>
              <a:effectLst>
                <a:outerShdw blurRad="50800" dist="38100" dir="5400000" algn="t" rotWithShape="0">
                  <a:prstClr val="black">
                    <a:alpha val="40000"/>
                  </a:prstClr>
                </a:outerShdw>
              </a:effectLst>
            </p:spPr>
          </p:pic>
          <p:sp>
            <p:nvSpPr>
              <p:cNvPr id="45" name="TextBox 22"/>
              <p:cNvSpPr txBox="1">
                <a:spLocks noChangeArrowheads="1"/>
              </p:cNvSpPr>
              <p:nvPr/>
            </p:nvSpPr>
            <p:spPr bwMode="auto">
              <a:xfrm>
                <a:off x="442729" y="5762551"/>
                <a:ext cx="9814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292929"/>
                    </a:solidFill>
                    <a:latin typeface="Arial" charset="0"/>
                  </a:defRPr>
                </a:lvl1pPr>
                <a:lvl2pPr marL="742950" indent="-285750" eaLnBrk="0" hangingPunct="0">
                  <a:defRPr sz="1400">
                    <a:solidFill>
                      <a:srgbClr val="292929"/>
                    </a:solidFill>
                    <a:latin typeface="Arial" charset="0"/>
                  </a:defRPr>
                </a:lvl2pPr>
                <a:lvl3pPr marL="1143000" indent="-228600" eaLnBrk="0" hangingPunct="0">
                  <a:defRPr sz="1400">
                    <a:solidFill>
                      <a:srgbClr val="292929"/>
                    </a:solidFill>
                    <a:latin typeface="Arial" charset="0"/>
                  </a:defRPr>
                </a:lvl3pPr>
                <a:lvl4pPr marL="1600200" indent="-228600" eaLnBrk="0" hangingPunct="0">
                  <a:defRPr sz="1400">
                    <a:solidFill>
                      <a:srgbClr val="292929"/>
                    </a:solidFill>
                    <a:latin typeface="Arial" charset="0"/>
                  </a:defRPr>
                </a:lvl4pPr>
                <a:lvl5pPr marL="2057400" indent="-228600" eaLnBrk="0" hangingPunct="0">
                  <a:defRPr sz="1400">
                    <a:solidFill>
                      <a:srgbClr val="292929"/>
                    </a:solidFill>
                    <a:latin typeface="Arial" charset="0"/>
                  </a:defRPr>
                </a:lvl5pPr>
                <a:lvl6pPr marL="25146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6pPr>
                <a:lvl7pPr marL="29718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7pPr>
                <a:lvl8pPr marL="34290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8pPr>
                <a:lvl9pPr marL="3886200" indent="-228600" algn="ctr" eaLnBrk="0" fontAlgn="base" hangingPunct="0">
                  <a:spcBef>
                    <a:spcPct val="50000"/>
                  </a:spcBef>
                  <a:spcAft>
                    <a:spcPct val="17000"/>
                  </a:spcAft>
                  <a:buClr>
                    <a:schemeClr val="tx1"/>
                  </a:buClr>
                  <a:buFont typeface="Wingdings" pitchFamily="2" charset="2"/>
                  <a:defRPr sz="1400">
                    <a:solidFill>
                      <a:srgbClr val="292929"/>
                    </a:solidFill>
                    <a:latin typeface="Arial" charset="0"/>
                  </a:defRPr>
                </a:lvl9pPr>
              </a:lstStyle>
              <a:p>
                <a:pPr algn="ctr" eaLnBrk="1" hangingPunct="1"/>
                <a:r>
                  <a:rPr lang="en-US" sz="1100" dirty="0" smtClean="0">
                    <a:latin typeface="Arial Narrow" pitchFamily="34" charset="0"/>
                  </a:rPr>
                  <a:t>External Data</a:t>
                </a:r>
                <a:endParaRPr lang="en-US" sz="1100" dirty="0">
                  <a:latin typeface="Arial Narrow" pitchFamily="34" charset="0"/>
                </a:endParaRPr>
              </a:p>
            </p:txBody>
          </p:sp>
        </p:grpSp>
      </p:grpSp>
      <p:grpSp>
        <p:nvGrpSpPr>
          <p:cNvPr id="61" name="Group 91"/>
          <p:cNvGrpSpPr/>
          <p:nvPr/>
        </p:nvGrpSpPr>
        <p:grpSpPr>
          <a:xfrm>
            <a:off x="762000" y="1592261"/>
            <a:ext cx="5867400" cy="304801"/>
            <a:chOff x="762000" y="1371599"/>
            <a:chExt cx="5867400" cy="304801"/>
          </a:xfrm>
          <a:effectLst/>
        </p:grpSpPr>
        <p:sp>
          <p:nvSpPr>
            <p:cNvPr id="62" name="Down Arrow 61"/>
            <p:cNvSpPr/>
            <p:nvPr/>
          </p:nvSpPr>
          <p:spPr bwMode="auto">
            <a:xfrm>
              <a:off x="762000" y="1371600"/>
              <a:ext cx="228600" cy="304800"/>
            </a:xfrm>
            <a:prstGeom prst="downArrow">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63" name="L-Shape 62"/>
            <p:cNvSpPr/>
            <p:nvPr/>
          </p:nvSpPr>
          <p:spPr bwMode="auto">
            <a:xfrm rot="10800000">
              <a:off x="914400" y="1371599"/>
              <a:ext cx="5715000" cy="228600"/>
            </a:xfrm>
            <a:prstGeom prst="corner">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grpSp>
      <p:pic>
        <p:nvPicPr>
          <p:cNvPr id="65" name="Picture 4" descr="Footer_16x9_06.png"/>
          <p:cNvPicPr>
            <a:picLocks/>
          </p:cNvPicPr>
          <p:nvPr/>
        </p:nvPicPr>
        <p:blipFill>
          <a:blip r:embed="rId12"/>
          <a:srcRect/>
          <a:stretch>
            <a:fillRect/>
          </a:stretch>
        </p:blipFill>
        <p:spPr bwMode="auto">
          <a:xfrm>
            <a:off x="0" y="6492875"/>
            <a:ext cx="9144000" cy="365125"/>
          </a:xfrm>
          <a:prstGeom prst="rect">
            <a:avLst/>
          </a:prstGeom>
          <a:noFill/>
          <a:ln w="9525">
            <a:noFill/>
            <a:miter lim="800000"/>
            <a:headEnd/>
            <a:tailEnd/>
          </a:ln>
        </p:spPr>
      </p:pic>
    </p:spTree>
    <p:extLst>
      <p:ext uri="{BB962C8B-B14F-4D97-AF65-F5344CB8AC3E}">
        <p14:creationId xmlns:p14="http://schemas.microsoft.com/office/powerpoint/2010/main" val="244071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09495"/>
            <a:ext cx="8229600" cy="1143000"/>
          </a:xfrm>
        </p:spPr>
        <p:txBody>
          <a:bodyPr>
            <a:normAutofit fontScale="90000"/>
          </a:bodyPr>
          <a:lstStyle/>
          <a:p>
            <a:pPr algn="l"/>
            <a:r>
              <a:rPr lang="en-US" sz="2800" i="1" dirty="0" smtClean="0">
                <a:solidFill>
                  <a:schemeClr val="bg1">
                    <a:lumMod val="65000"/>
                  </a:schemeClr>
                </a:solidFill>
                <a:latin typeface="Arial Narrow" pitchFamily="34" charset="0"/>
              </a:rPr>
              <a:t>Using </a:t>
            </a:r>
            <a:r>
              <a:rPr lang="en-US" sz="2800" i="1" dirty="0" smtClean="0">
                <a:solidFill>
                  <a:schemeClr val="bg1">
                    <a:lumMod val="65000"/>
                  </a:schemeClr>
                </a:solidFill>
                <a:latin typeface="Arial Narrow" pitchFamily="34" charset="0"/>
              </a:rPr>
              <a:t>a Hybrid Approach for </a:t>
            </a:r>
            <a:r>
              <a:rPr lang="en-US" sz="2800" i="1" dirty="0" smtClean="0">
                <a:solidFill>
                  <a:schemeClr val="bg1">
                    <a:lumMod val="65000"/>
                  </a:schemeClr>
                </a:solidFill>
                <a:latin typeface="Arial Narrow" pitchFamily="34" charset="0"/>
              </a:rPr>
              <a:t>Anomaly/Risk </a:t>
            </a:r>
            <a:r>
              <a:rPr lang="en-US" sz="2800" i="1" dirty="0" smtClean="0">
                <a:solidFill>
                  <a:schemeClr val="bg1">
                    <a:lumMod val="65000"/>
                  </a:schemeClr>
                </a:solidFill>
                <a:latin typeface="Arial Narrow" pitchFamily="34" charset="0"/>
              </a:rPr>
              <a:t>Detection</a:t>
            </a:r>
            <a:br>
              <a:rPr lang="en-US" sz="2800" i="1" dirty="0" smtClean="0">
                <a:solidFill>
                  <a:schemeClr val="bg1">
                    <a:lumMod val="65000"/>
                  </a:schemeClr>
                </a:solidFill>
                <a:latin typeface="Arial Narrow" pitchFamily="34" charset="0"/>
              </a:rPr>
            </a:br>
            <a:endParaRPr lang="en-US" dirty="0" smtClean="0">
              <a:solidFill>
                <a:schemeClr val="bg1">
                  <a:lumMod val="65000"/>
                </a:schemeClr>
              </a:solidFill>
            </a:endParaRPr>
          </a:p>
        </p:txBody>
      </p:sp>
      <p:grpSp>
        <p:nvGrpSpPr>
          <p:cNvPr id="57" name="Group 56"/>
          <p:cNvGrpSpPr>
            <a:grpSpLocks/>
          </p:cNvGrpSpPr>
          <p:nvPr/>
        </p:nvGrpSpPr>
        <p:grpSpPr bwMode="auto">
          <a:xfrm>
            <a:off x="76200" y="1447800"/>
            <a:ext cx="8534400" cy="4581525"/>
            <a:chOff x="152400" y="2057400"/>
            <a:chExt cx="8534400" cy="4581525"/>
          </a:xfrm>
        </p:grpSpPr>
        <p:grpSp>
          <p:nvGrpSpPr>
            <p:cNvPr id="58" name="Group 54"/>
            <p:cNvGrpSpPr>
              <a:grpSpLocks/>
            </p:cNvGrpSpPr>
            <p:nvPr/>
          </p:nvGrpSpPr>
          <p:grpSpPr bwMode="auto">
            <a:xfrm>
              <a:off x="1676400" y="5486400"/>
              <a:ext cx="6998494" cy="1152525"/>
              <a:chOff x="1676400" y="5324475"/>
              <a:chExt cx="6998494" cy="1152525"/>
            </a:xfrm>
          </p:grpSpPr>
          <p:grpSp>
            <p:nvGrpSpPr>
              <p:cNvPr id="97" name="Group 53"/>
              <p:cNvGrpSpPr>
                <a:grpSpLocks/>
              </p:cNvGrpSpPr>
              <p:nvPr/>
            </p:nvGrpSpPr>
            <p:grpSpPr bwMode="auto">
              <a:xfrm>
                <a:off x="1676400" y="5324475"/>
                <a:ext cx="6998494" cy="1152525"/>
                <a:chOff x="1676400" y="5324475"/>
                <a:chExt cx="6998494" cy="1152525"/>
              </a:xfrm>
            </p:grpSpPr>
            <p:sp>
              <p:nvSpPr>
                <p:cNvPr id="99" name="Freeform 120"/>
                <p:cNvSpPr>
                  <a:spLocks/>
                </p:cNvSpPr>
                <p:nvPr/>
              </p:nvSpPr>
              <p:spPr bwMode="auto">
                <a:xfrm>
                  <a:off x="2658269" y="5324475"/>
                  <a:ext cx="2600325" cy="385763"/>
                </a:xfrm>
                <a:custGeom>
                  <a:avLst/>
                  <a:gdLst>
                    <a:gd name="T0" fmla="*/ 0 w 1638"/>
                    <a:gd name="T1" fmla="*/ 0 h 243"/>
                    <a:gd name="T2" fmla="*/ 0 w 1638"/>
                    <a:gd name="T3" fmla="*/ 2147483647 h 243"/>
                    <a:gd name="T4" fmla="*/ 2147483647 w 1638"/>
                    <a:gd name="T5" fmla="*/ 2147483647 h 243"/>
                    <a:gd name="T6" fmla="*/ 2147483647 w 1638"/>
                    <a:gd name="T7" fmla="*/ 2147483647 h 243"/>
                    <a:gd name="T8" fmla="*/ 0 60000 65536"/>
                    <a:gd name="T9" fmla="*/ 0 60000 65536"/>
                    <a:gd name="T10" fmla="*/ 0 60000 65536"/>
                    <a:gd name="T11" fmla="*/ 0 60000 65536"/>
                    <a:gd name="T12" fmla="*/ 0 w 1638"/>
                    <a:gd name="T13" fmla="*/ 0 h 243"/>
                    <a:gd name="T14" fmla="*/ 1638 w 1638"/>
                    <a:gd name="T15" fmla="*/ 243 h 243"/>
                  </a:gdLst>
                  <a:ahLst/>
                  <a:cxnLst>
                    <a:cxn ang="T8">
                      <a:pos x="T0" y="T1"/>
                    </a:cxn>
                    <a:cxn ang="T9">
                      <a:pos x="T2" y="T3"/>
                    </a:cxn>
                    <a:cxn ang="T10">
                      <a:pos x="T4" y="T5"/>
                    </a:cxn>
                    <a:cxn ang="T11">
                      <a:pos x="T6" y="T7"/>
                    </a:cxn>
                  </a:cxnLst>
                  <a:rect l="T12" t="T13" r="T14" b="T15"/>
                  <a:pathLst>
                    <a:path w="1638" h="243">
                      <a:moveTo>
                        <a:pt x="0" y="0"/>
                      </a:moveTo>
                      <a:lnTo>
                        <a:pt x="0" y="155"/>
                      </a:lnTo>
                      <a:lnTo>
                        <a:pt x="1638" y="155"/>
                      </a:lnTo>
                      <a:lnTo>
                        <a:pt x="1638" y="243"/>
                      </a:lnTo>
                    </a:path>
                  </a:pathLst>
                </a:custGeom>
                <a:noFill/>
                <a:ln w="22"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a:p>
              </p:txBody>
            </p:sp>
            <p:sp>
              <p:nvSpPr>
                <p:cNvPr id="100" name="Freeform 122"/>
                <p:cNvSpPr>
                  <a:spLocks/>
                </p:cNvSpPr>
                <p:nvPr/>
              </p:nvSpPr>
              <p:spPr bwMode="auto">
                <a:xfrm>
                  <a:off x="5258594" y="5324475"/>
                  <a:ext cx="866775" cy="385763"/>
                </a:xfrm>
                <a:custGeom>
                  <a:avLst/>
                  <a:gdLst>
                    <a:gd name="T0" fmla="*/ 2147483647 w 546"/>
                    <a:gd name="T1" fmla="*/ 0 h 243"/>
                    <a:gd name="T2" fmla="*/ 2147483647 w 546"/>
                    <a:gd name="T3" fmla="*/ 2147483647 h 243"/>
                    <a:gd name="T4" fmla="*/ 0 w 546"/>
                    <a:gd name="T5" fmla="*/ 2147483647 h 243"/>
                    <a:gd name="T6" fmla="*/ 0 w 546"/>
                    <a:gd name="T7" fmla="*/ 2147483647 h 243"/>
                    <a:gd name="T8" fmla="*/ 0 60000 65536"/>
                    <a:gd name="T9" fmla="*/ 0 60000 65536"/>
                    <a:gd name="T10" fmla="*/ 0 60000 65536"/>
                    <a:gd name="T11" fmla="*/ 0 60000 65536"/>
                    <a:gd name="T12" fmla="*/ 0 w 546"/>
                    <a:gd name="T13" fmla="*/ 0 h 243"/>
                    <a:gd name="T14" fmla="*/ 546 w 546"/>
                    <a:gd name="T15" fmla="*/ 243 h 243"/>
                  </a:gdLst>
                  <a:ahLst/>
                  <a:cxnLst>
                    <a:cxn ang="T8">
                      <a:pos x="T0" y="T1"/>
                    </a:cxn>
                    <a:cxn ang="T9">
                      <a:pos x="T2" y="T3"/>
                    </a:cxn>
                    <a:cxn ang="T10">
                      <a:pos x="T4" y="T5"/>
                    </a:cxn>
                    <a:cxn ang="T11">
                      <a:pos x="T6" y="T7"/>
                    </a:cxn>
                  </a:cxnLst>
                  <a:rect l="T12" t="T13" r="T14" b="T15"/>
                  <a:pathLst>
                    <a:path w="546" h="243">
                      <a:moveTo>
                        <a:pt x="546" y="0"/>
                      </a:moveTo>
                      <a:lnTo>
                        <a:pt x="546" y="155"/>
                      </a:lnTo>
                      <a:lnTo>
                        <a:pt x="0" y="155"/>
                      </a:lnTo>
                      <a:lnTo>
                        <a:pt x="0" y="243"/>
                      </a:lnTo>
                    </a:path>
                  </a:pathLst>
                </a:custGeom>
                <a:noFill/>
                <a:ln w="22"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a:p>
              </p:txBody>
            </p:sp>
            <p:sp>
              <p:nvSpPr>
                <p:cNvPr id="101" name="Freeform 126"/>
                <p:cNvSpPr>
                  <a:spLocks/>
                </p:cNvSpPr>
                <p:nvPr/>
              </p:nvSpPr>
              <p:spPr bwMode="auto">
                <a:xfrm>
                  <a:off x="5258594" y="5324475"/>
                  <a:ext cx="2600325" cy="385763"/>
                </a:xfrm>
                <a:custGeom>
                  <a:avLst/>
                  <a:gdLst>
                    <a:gd name="T0" fmla="*/ 2147483647 w 1638"/>
                    <a:gd name="T1" fmla="*/ 0 h 243"/>
                    <a:gd name="T2" fmla="*/ 2147483647 w 1638"/>
                    <a:gd name="T3" fmla="*/ 2147483647 h 243"/>
                    <a:gd name="T4" fmla="*/ 0 w 1638"/>
                    <a:gd name="T5" fmla="*/ 2147483647 h 243"/>
                    <a:gd name="T6" fmla="*/ 0 w 1638"/>
                    <a:gd name="T7" fmla="*/ 2147483647 h 243"/>
                    <a:gd name="T8" fmla="*/ 0 60000 65536"/>
                    <a:gd name="T9" fmla="*/ 0 60000 65536"/>
                    <a:gd name="T10" fmla="*/ 0 60000 65536"/>
                    <a:gd name="T11" fmla="*/ 0 60000 65536"/>
                    <a:gd name="T12" fmla="*/ 0 w 1638"/>
                    <a:gd name="T13" fmla="*/ 0 h 243"/>
                    <a:gd name="T14" fmla="*/ 1638 w 1638"/>
                    <a:gd name="T15" fmla="*/ 243 h 243"/>
                  </a:gdLst>
                  <a:ahLst/>
                  <a:cxnLst>
                    <a:cxn ang="T8">
                      <a:pos x="T0" y="T1"/>
                    </a:cxn>
                    <a:cxn ang="T9">
                      <a:pos x="T2" y="T3"/>
                    </a:cxn>
                    <a:cxn ang="T10">
                      <a:pos x="T4" y="T5"/>
                    </a:cxn>
                    <a:cxn ang="T11">
                      <a:pos x="T6" y="T7"/>
                    </a:cxn>
                  </a:cxnLst>
                  <a:rect l="T12" t="T13" r="T14" b="T15"/>
                  <a:pathLst>
                    <a:path w="1638" h="243">
                      <a:moveTo>
                        <a:pt x="1638" y="0"/>
                      </a:moveTo>
                      <a:lnTo>
                        <a:pt x="1638" y="155"/>
                      </a:lnTo>
                      <a:lnTo>
                        <a:pt x="0" y="155"/>
                      </a:lnTo>
                      <a:lnTo>
                        <a:pt x="0" y="243"/>
                      </a:lnTo>
                    </a:path>
                  </a:pathLst>
                </a:custGeom>
                <a:noFill/>
                <a:ln w="22"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a:p>
              </p:txBody>
            </p:sp>
            <p:grpSp>
              <p:nvGrpSpPr>
                <p:cNvPr id="102" name="Group 49"/>
                <p:cNvGrpSpPr>
                  <a:grpSpLocks/>
                </p:cNvGrpSpPr>
                <p:nvPr/>
              </p:nvGrpSpPr>
              <p:grpSpPr bwMode="auto">
                <a:xfrm>
                  <a:off x="1676400" y="5821363"/>
                  <a:ext cx="6998494" cy="655637"/>
                  <a:chOff x="1676400" y="5821363"/>
                  <a:chExt cx="6998494" cy="655637"/>
                </a:xfrm>
              </p:grpSpPr>
              <p:sp>
                <p:nvSpPr>
                  <p:cNvPr id="107" name="Rectangle 77"/>
                  <p:cNvSpPr>
                    <a:spLocks noChangeArrowheads="1"/>
                  </p:cNvSpPr>
                  <p:nvPr/>
                </p:nvSpPr>
                <p:spPr bwMode="auto">
                  <a:xfrm>
                    <a:off x="1676400" y="5821363"/>
                    <a:ext cx="6998494" cy="655637"/>
                  </a:xfrm>
                  <a:prstGeom prst="rect">
                    <a:avLst/>
                  </a:prstGeom>
                  <a:solidFill>
                    <a:srgbClr val="005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300">
                      <a:solidFill>
                        <a:schemeClr val="bg1"/>
                      </a:solidFill>
                    </a:endParaRPr>
                  </a:p>
                  <a:p>
                    <a:pPr algn="ctr"/>
                    <a:r>
                      <a:rPr lang="en-US" sz="1300">
                        <a:solidFill>
                          <a:schemeClr val="bg1"/>
                        </a:solidFill>
                      </a:rPr>
                      <a:t>Proactively applies combination of all 4 approaches at entity and network levels</a:t>
                    </a:r>
                  </a:p>
                </p:txBody>
              </p:sp>
              <p:sp>
                <p:nvSpPr>
                  <p:cNvPr id="108" name="Rectangle 78"/>
                  <p:cNvSpPr>
                    <a:spLocks noChangeArrowheads="1"/>
                  </p:cNvSpPr>
                  <p:nvPr/>
                </p:nvSpPr>
                <p:spPr bwMode="auto">
                  <a:xfrm>
                    <a:off x="1676400" y="5821363"/>
                    <a:ext cx="6998494" cy="655637"/>
                  </a:xfrm>
                  <a:prstGeom prst="rect">
                    <a:avLst/>
                  </a:prstGeom>
                  <a:noFill/>
                  <a:ln w="2"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a:solidFill>
                        <a:schemeClr val="tx1"/>
                      </a:solidFill>
                    </a:endParaRPr>
                  </a:p>
                </p:txBody>
              </p:sp>
              <p:sp>
                <p:nvSpPr>
                  <p:cNvPr id="109" name="Rectangle 79"/>
                  <p:cNvSpPr>
                    <a:spLocks noChangeArrowheads="1"/>
                  </p:cNvSpPr>
                  <p:nvPr/>
                </p:nvSpPr>
                <p:spPr bwMode="auto">
                  <a:xfrm>
                    <a:off x="4431252" y="5847570"/>
                    <a:ext cx="16546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chemeClr val="bg1"/>
                        </a:solidFill>
                      </a:rPr>
                      <a:t>Hybrid Approach</a:t>
                    </a:r>
                    <a:endParaRPr lang="en-US" sz="1600">
                      <a:solidFill>
                        <a:schemeClr val="bg1"/>
                      </a:solidFill>
                    </a:endParaRPr>
                  </a:p>
                </p:txBody>
              </p:sp>
            </p:grpSp>
            <p:sp>
              <p:nvSpPr>
                <p:cNvPr id="103" name="Freeform 121"/>
                <p:cNvSpPr>
                  <a:spLocks/>
                </p:cNvSpPr>
                <p:nvPr/>
              </p:nvSpPr>
              <p:spPr bwMode="auto">
                <a:xfrm>
                  <a:off x="5193506" y="5692775"/>
                  <a:ext cx="128587" cy="128588"/>
                </a:xfrm>
                <a:custGeom>
                  <a:avLst/>
                  <a:gdLst>
                    <a:gd name="T0" fmla="*/ 2147483647 w 81"/>
                    <a:gd name="T1" fmla="*/ 0 h 81"/>
                    <a:gd name="T2" fmla="*/ 2147483647 w 81"/>
                    <a:gd name="T3" fmla="*/ 2147483647 h 81"/>
                    <a:gd name="T4" fmla="*/ 0 w 81"/>
                    <a:gd name="T5" fmla="*/ 0 h 81"/>
                    <a:gd name="T6" fmla="*/ 2147483647 w 81"/>
                    <a:gd name="T7" fmla="*/ 0 h 81"/>
                    <a:gd name="T8" fmla="*/ 0 60000 65536"/>
                    <a:gd name="T9" fmla="*/ 0 60000 65536"/>
                    <a:gd name="T10" fmla="*/ 0 60000 65536"/>
                    <a:gd name="T11" fmla="*/ 0 60000 65536"/>
                    <a:gd name="T12" fmla="*/ 0 w 81"/>
                    <a:gd name="T13" fmla="*/ 0 h 81"/>
                    <a:gd name="T14" fmla="*/ 81 w 81"/>
                    <a:gd name="T15" fmla="*/ 81 h 81"/>
                  </a:gdLst>
                  <a:ahLst/>
                  <a:cxnLst>
                    <a:cxn ang="T8">
                      <a:pos x="T0" y="T1"/>
                    </a:cxn>
                    <a:cxn ang="T9">
                      <a:pos x="T2" y="T3"/>
                    </a:cxn>
                    <a:cxn ang="T10">
                      <a:pos x="T4" y="T5"/>
                    </a:cxn>
                    <a:cxn ang="T11">
                      <a:pos x="T6" y="T7"/>
                    </a:cxn>
                  </a:cxnLst>
                  <a:rect l="T12" t="T13" r="T14" b="T15"/>
                  <a:pathLst>
                    <a:path w="81" h="81">
                      <a:moveTo>
                        <a:pt x="81" y="0"/>
                      </a:moveTo>
                      <a:lnTo>
                        <a:pt x="41" y="81"/>
                      </a:lnTo>
                      <a:lnTo>
                        <a:pt x="0" y="0"/>
                      </a:lnTo>
                      <a:lnTo>
                        <a:pt x="81" y="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p>
              </p:txBody>
            </p:sp>
            <p:sp>
              <p:nvSpPr>
                <p:cNvPr id="104" name="Freeform 123"/>
                <p:cNvSpPr>
                  <a:spLocks/>
                </p:cNvSpPr>
                <p:nvPr/>
              </p:nvSpPr>
              <p:spPr bwMode="auto">
                <a:xfrm>
                  <a:off x="5193506" y="5692775"/>
                  <a:ext cx="128587" cy="128588"/>
                </a:xfrm>
                <a:custGeom>
                  <a:avLst/>
                  <a:gdLst>
                    <a:gd name="T0" fmla="*/ 2147483647 w 81"/>
                    <a:gd name="T1" fmla="*/ 0 h 81"/>
                    <a:gd name="T2" fmla="*/ 2147483647 w 81"/>
                    <a:gd name="T3" fmla="*/ 2147483647 h 81"/>
                    <a:gd name="T4" fmla="*/ 0 w 81"/>
                    <a:gd name="T5" fmla="*/ 0 h 81"/>
                    <a:gd name="T6" fmla="*/ 2147483647 w 81"/>
                    <a:gd name="T7" fmla="*/ 0 h 81"/>
                    <a:gd name="T8" fmla="*/ 0 60000 65536"/>
                    <a:gd name="T9" fmla="*/ 0 60000 65536"/>
                    <a:gd name="T10" fmla="*/ 0 60000 65536"/>
                    <a:gd name="T11" fmla="*/ 0 60000 65536"/>
                    <a:gd name="T12" fmla="*/ 0 w 81"/>
                    <a:gd name="T13" fmla="*/ 0 h 81"/>
                    <a:gd name="T14" fmla="*/ 81 w 81"/>
                    <a:gd name="T15" fmla="*/ 81 h 81"/>
                  </a:gdLst>
                  <a:ahLst/>
                  <a:cxnLst>
                    <a:cxn ang="T8">
                      <a:pos x="T0" y="T1"/>
                    </a:cxn>
                    <a:cxn ang="T9">
                      <a:pos x="T2" y="T3"/>
                    </a:cxn>
                    <a:cxn ang="T10">
                      <a:pos x="T4" y="T5"/>
                    </a:cxn>
                    <a:cxn ang="T11">
                      <a:pos x="T6" y="T7"/>
                    </a:cxn>
                  </a:cxnLst>
                  <a:rect l="T12" t="T13" r="T14" b="T15"/>
                  <a:pathLst>
                    <a:path w="81" h="81">
                      <a:moveTo>
                        <a:pt x="81" y="0"/>
                      </a:moveTo>
                      <a:lnTo>
                        <a:pt x="41" y="81"/>
                      </a:lnTo>
                      <a:lnTo>
                        <a:pt x="0" y="0"/>
                      </a:lnTo>
                      <a:lnTo>
                        <a:pt x="81" y="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p>
              </p:txBody>
            </p:sp>
            <p:sp>
              <p:nvSpPr>
                <p:cNvPr id="105" name="Freeform 125"/>
                <p:cNvSpPr>
                  <a:spLocks/>
                </p:cNvSpPr>
                <p:nvPr/>
              </p:nvSpPr>
              <p:spPr bwMode="auto">
                <a:xfrm>
                  <a:off x="5193506" y="5692775"/>
                  <a:ext cx="128587" cy="128588"/>
                </a:xfrm>
                <a:custGeom>
                  <a:avLst/>
                  <a:gdLst>
                    <a:gd name="T0" fmla="*/ 2147483647 w 81"/>
                    <a:gd name="T1" fmla="*/ 0 h 81"/>
                    <a:gd name="T2" fmla="*/ 2147483647 w 81"/>
                    <a:gd name="T3" fmla="*/ 2147483647 h 81"/>
                    <a:gd name="T4" fmla="*/ 0 w 81"/>
                    <a:gd name="T5" fmla="*/ 0 h 81"/>
                    <a:gd name="T6" fmla="*/ 2147483647 w 81"/>
                    <a:gd name="T7" fmla="*/ 0 h 81"/>
                    <a:gd name="T8" fmla="*/ 0 60000 65536"/>
                    <a:gd name="T9" fmla="*/ 0 60000 65536"/>
                    <a:gd name="T10" fmla="*/ 0 60000 65536"/>
                    <a:gd name="T11" fmla="*/ 0 60000 65536"/>
                    <a:gd name="T12" fmla="*/ 0 w 81"/>
                    <a:gd name="T13" fmla="*/ 0 h 81"/>
                    <a:gd name="T14" fmla="*/ 81 w 81"/>
                    <a:gd name="T15" fmla="*/ 81 h 81"/>
                  </a:gdLst>
                  <a:ahLst/>
                  <a:cxnLst>
                    <a:cxn ang="T8">
                      <a:pos x="T0" y="T1"/>
                    </a:cxn>
                    <a:cxn ang="T9">
                      <a:pos x="T2" y="T3"/>
                    </a:cxn>
                    <a:cxn ang="T10">
                      <a:pos x="T4" y="T5"/>
                    </a:cxn>
                    <a:cxn ang="T11">
                      <a:pos x="T6" y="T7"/>
                    </a:cxn>
                  </a:cxnLst>
                  <a:rect l="T12" t="T13" r="T14" b="T15"/>
                  <a:pathLst>
                    <a:path w="81" h="81">
                      <a:moveTo>
                        <a:pt x="81" y="0"/>
                      </a:moveTo>
                      <a:lnTo>
                        <a:pt x="41" y="81"/>
                      </a:lnTo>
                      <a:lnTo>
                        <a:pt x="0" y="0"/>
                      </a:lnTo>
                      <a:lnTo>
                        <a:pt x="81" y="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p>
              </p:txBody>
            </p:sp>
            <p:sp>
              <p:nvSpPr>
                <p:cNvPr id="106" name="Freeform 127"/>
                <p:cNvSpPr>
                  <a:spLocks/>
                </p:cNvSpPr>
                <p:nvPr/>
              </p:nvSpPr>
              <p:spPr bwMode="auto">
                <a:xfrm>
                  <a:off x="5193506" y="5692775"/>
                  <a:ext cx="128587" cy="128588"/>
                </a:xfrm>
                <a:custGeom>
                  <a:avLst/>
                  <a:gdLst>
                    <a:gd name="T0" fmla="*/ 2147483647 w 81"/>
                    <a:gd name="T1" fmla="*/ 0 h 81"/>
                    <a:gd name="T2" fmla="*/ 2147483647 w 81"/>
                    <a:gd name="T3" fmla="*/ 2147483647 h 81"/>
                    <a:gd name="T4" fmla="*/ 0 w 81"/>
                    <a:gd name="T5" fmla="*/ 0 h 81"/>
                    <a:gd name="T6" fmla="*/ 2147483647 w 81"/>
                    <a:gd name="T7" fmla="*/ 0 h 81"/>
                    <a:gd name="T8" fmla="*/ 0 60000 65536"/>
                    <a:gd name="T9" fmla="*/ 0 60000 65536"/>
                    <a:gd name="T10" fmla="*/ 0 60000 65536"/>
                    <a:gd name="T11" fmla="*/ 0 60000 65536"/>
                    <a:gd name="T12" fmla="*/ 0 w 81"/>
                    <a:gd name="T13" fmla="*/ 0 h 81"/>
                    <a:gd name="T14" fmla="*/ 81 w 81"/>
                    <a:gd name="T15" fmla="*/ 81 h 81"/>
                  </a:gdLst>
                  <a:ahLst/>
                  <a:cxnLst>
                    <a:cxn ang="T8">
                      <a:pos x="T0" y="T1"/>
                    </a:cxn>
                    <a:cxn ang="T9">
                      <a:pos x="T2" y="T3"/>
                    </a:cxn>
                    <a:cxn ang="T10">
                      <a:pos x="T4" y="T5"/>
                    </a:cxn>
                    <a:cxn ang="T11">
                      <a:pos x="T6" y="T7"/>
                    </a:cxn>
                  </a:cxnLst>
                  <a:rect l="T12" t="T13" r="T14" b="T15"/>
                  <a:pathLst>
                    <a:path w="81" h="81">
                      <a:moveTo>
                        <a:pt x="81" y="0"/>
                      </a:moveTo>
                      <a:lnTo>
                        <a:pt x="41" y="81"/>
                      </a:lnTo>
                      <a:lnTo>
                        <a:pt x="0" y="0"/>
                      </a:lnTo>
                      <a:lnTo>
                        <a:pt x="81" y="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p>
              </p:txBody>
            </p:sp>
          </p:grpSp>
          <p:sp>
            <p:nvSpPr>
              <p:cNvPr id="98" name="Freeform 124"/>
              <p:cNvSpPr>
                <a:spLocks/>
              </p:cNvSpPr>
              <p:nvPr/>
            </p:nvSpPr>
            <p:spPr bwMode="auto">
              <a:xfrm>
                <a:off x="4391819" y="5324475"/>
                <a:ext cx="866775" cy="385763"/>
              </a:xfrm>
              <a:custGeom>
                <a:avLst/>
                <a:gdLst>
                  <a:gd name="T0" fmla="*/ 0 w 546"/>
                  <a:gd name="T1" fmla="*/ 0 h 243"/>
                  <a:gd name="T2" fmla="*/ 0 w 546"/>
                  <a:gd name="T3" fmla="*/ 2147483647 h 243"/>
                  <a:gd name="T4" fmla="*/ 2147483647 w 546"/>
                  <a:gd name="T5" fmla="*/ 2147483647 h 243"/>
                  <a:gd name="T6" fmla="*/ 2147483647 w 546"/>
                  <a:gd name="T7" fmla="*/ 2147483647 h 243"/>
                  <a:gd name="T8" fmla="*/ 0 60000 65536"/>
                  <a:gd name="T9" fmla="*/ 0 60000 65536"/>
                  <a:gd name="T10" fmla="*/ 0 60000 65536"/>
                  <a:gd name="T11" fmla="*/ 0 60000 65536"/>
                  <a:gd name="T12" fmla="*/ 0 w 546"/>
                  <a:gd name="T13" fmla="*/ 0 h 243"/>
                  <a:gd name="T14" fmla="*/ 546 w 546"/>
                  <a:gd name="T15" fmla="*/ 243 h 243"/>
                </a:gdLst>
                <a:ahLst/>
                <a:cxnLst>
                  <a:cxn ang="T8">
                    <a:pos x="T0" y="T1"/>
                  </a:cxn>
                  <a:cxn ang="T9">
                    <a:pos x="T2" y="T3"/>
                  </a:cxn>
                  <a:cxn ang="T10">
                    <a:pos x="T4" y="T5"/>
                  </a:cxn>
                  <a:cxn ang="T11">
                    <a:pos x="T6" y="T7"/>
                  </a:cxn>
                </a:cxnLst>
                <a:rect l="T12" t="T13" r="T14" b="T15"/>
                <a:pathLst>
                  <a:path w="546" h="243">
                    <a:moveTo>
                      <a:pt x="0" y="0"/>
                    </a:moveTo>
                    <a:lnTo>
                      <a:pt x="0" y="155"/>
                    </a:lnTo>
                    <a:lnTo>
                      <a:pt x="546" y="155"/>
                    </a:lnTo>
                    <a:lnTo>
                      <a:pt x="546" y="243"/>
                    </a:lnTo>
                  </a:path>
                </a:pathLst>
              </a:custGeom>
              <a:noFill/>
              <a:ln w="22"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a:p>
            </p:txBody>
          </p:sp>
        </p:grpSp>
        <p:sp>
          <p:nvSpPr>
            <p:cNvPr id="59" name="AutoShape 6"/>
            <p:cNvSpPr>
              <a:spLocks noChangeAspect="1" noChangeArrowheads="1" noTextEdit="1"/>
            </p:cNvSpPr>
            <p:nvPr/>
          </p:nvSpPr>
          <p:spPr bwMode="auto">
            <a:xfrm>
              <a:off x="152400" y="2057400"/>
              <a:ext cx="8494712"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grpSp>
          <p:nvGrpSpPr>
            <p:cNvPr id="60" name="Group 46"/>
            <p:cNvGrpSpPr>
              <a:grpSpLocks/>
            </p:cNvGrpSpPr>
            <p:nvPr/>
          </p:nvGrpSpPr>
          <p:grpSpPr bwMode="auto">
            <a:xfrm>
              <a:off x="1842294" y="2133600"/>
              <a:ext cx="1631950" cy="382588"/>
              <a:chOff x="1842294" y="2133600"/>
              <a:chExt cx="1631950" cy="382588"/>
            </a:xfrm>
          </p:grpSpPr>
          <p:sp>
            <p:nvSpPr>
              <p:cNvPr id="95" name="Rectangle 100"/>
              <p:cNvSpPr>
                <a:spLocks noChangeArrowheads="1"/>
              </p:cNvSpPr>
              <p:nvPr/>
            </p:nvSpPr>
            <p:spPr bwMode="auto">
              <a:xfrm>
                <a:off x="1842294" y="2133600"/>
                <a:ext cx="1631950" cy="3825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100">
                    <a:solidFill>
                      <a:schemeClr val="tx1"/>
                    </a:solidFill>
                  </a:rPr>
                  <a:t>Suitable for </a:t>
                </a:r>
                <a:r>
                  <a:rPr lang="en-US" sz="1100" b="1">
                    <a:solidFill>
                      <a:schemeClr val="tx1"/>
                    </a:solidFill>
                  </a:rPr>
                  <a:t>known</a:t>
                </a:r>
                <a:r>
                  <a:rPr lang="en-US" sz="1100">
                    <a:solidFill>
                      <a:schemeClr val="tx1"/>
                    </a:solidFill>
                  </a:rPr>
                  <a:t> patterns</a:t>
                </a:r>
              </a:p>
            </p:txBody>
          </p:sp>
          <p:sp>
            <p:nvSpPr>
              <p:cNvPr id="96" name="Rectangle 101"/>
              <p:cNvSpPr>
                <a:spLocks noChangeArrowheads="1"/>
              </p:cNvSpPr>
              <p:nvPr/>
            </p:nvSpPr>
            <p:spPr bwMode="auto">
              <a:xfrm>
                <a:off x="1842294" y="2133600"/>
                <a:ext cx="1631950" cy="382588"/>
              </a:xfrm>
              <a:prstGeom prst="rect">
                <a:avLst/>
              </a:prstGeom>
              <a:noFill/>
              <a:ln w="2"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a:solidFill>
                    <a:schemeClr val="tx1"/>
                  </a:solidFill>
                </a:endParaRPr>
              </a:p>
            </p:txBody>
          </p:sp>
        </p:grpSp>
        <p:grpSp>
          <p:nvGrpSpPr>
            <p:cNvPr id="61" name="Group 47"/>
            <p:cNvGrpSpPr>
              <a:grpSpLocks/>
            </p:cNvGrpSpPr>
            <p:nvPr/>
          </p:nvGrpSpPr>
          <p:grpSpPr bwMode="auto">
            <a:xfrm>
              <a:off x="3575844" y="2133600"/>
              <a:ext cx="1631950" cy="382588"/>
              <a:chOff x="3575844" y="2133600"/>
              <a:chExt cx="1631950" cy="382588"/>
            </a:xfrm>
          </p:grpSpPr>
          <p:sp>
            <p:nvSpPr>
              <p:cNvPr id="93" name="Rectangle 105"/>
              <p:cNvSpPr>
                <a:spLocks noChangeArrowheads="1"/>
              </p:cNvSpPr>
              <p:nvPr/>
            </p:nvSpPr>
            <p:spPr bwMode="auto">
              <a:xfrm>
                <a:off x="3575844" y="2133600"/>
                <a:ext cx="1631950" cy="3825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100">
                    <a:solidFill>
                      <a:schemeClr val="tx1"/>
                    </a:solidFill>
                  </a:rPr>
                  <a:t>Suitable for </a:t>
                </a:r>
                <a:r>
                  <a:rPr lang="en-US" sz="1100" b="1">
                    <a:solidFill>
                      <a:schemeClr val="tx1"/>
                    </a:solidFill>
                  </a:rPr>
                  <a:t>unknown</a:t>
                </a:r>
                <a:r>
                  <a:rPr lang="en-US" sz="1100">
                    <a:solidFill>
                      <a:schemeClr val="tx1"/>
                    </a:solidFill>
                  </a:rPr>
                  <a:t> patterns</a:t>
                </a:r>
              </a:p>
            </p:txBody>
          </p:sp>
          <p:sp>
            <p:nvSpPr>
              <p:cNvPr id="94" name="Rectangle 106"/>
              <p:cNvSpPr>
                <a:spLocks noChangeArrowheads="1"/>
              </p:cNvSpPr>
              <p:nvPr/>
            </p:nvSpPr>
            <p:spPr bwMode="auto">
              <a:xfrm>
                <a:off x="3575844" y="2133600"/>
                <a:ext cx="1631950" cy="382588"/>
              </a:xfrm>
              <a:prstGeom prst="rect">
                <a:avLst/>
              </a:prstGeom>
              <a:noFill/>
              <a:ln w="2"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a:solidFill>
                    <a:schemeClr val="tx1"/>
                  </a:solidFill>
                </a:endParaRPr>
              </a:p>
            </p:txBody>
          </p:sp>
        </p:grpSp>
        <p:grpSp>
          <p:nvGrpSpPr>
            <p:cNvPr id="62" name="Group 48"/>
            <p:cNvGrpSpPr>
              <a:grpSpLocks/>
            </p:cNvGrpSpPr>
            <p:nvPr/>
          </p:nvGrpSpPr>
          <p:grpSpPr bwMode="auto">
            <a:xfrm>
              <a:off x="5309394" y="2133600"/>
              <a:ext cx="1631950" cy="382588"/>
              <a:chOff x="5309394" y="2133600"/>
              <a:chExt cx="1631950" cy="382588"/>
            </a:xfrm>
          </p:grpSpPr>
          <p:sp>
            <p:nvSpPr>
              <p:cNvPr id="91" name="Rectangle 110"/>
              <p:cNvSpPr>
                <a:spLocks noChangeArrowheads="1"/>
              </p:cNvSpPr>
              <p:nvPr/>
            </p:nvSpPr>
            <p:spPr bwMode="auto">
              <a:xfrm>
                <a:off x="5309394" y="2133600"/>
                <a:ext cx="1631950" cy="3825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100">
                    <a:solidFill>
                      <a:schemeClr val="tx1"/>
                    </a:solidFill>
                  </a:rPr>
                  <a:t>Suitable for </a:t>
                </a:r>
                <a:r>
                  <a:rPr lang="en-US" sz="1100" b="1">
                    <a:solidFill>
                      <a:schemeClr val="tx1"/>
                    </a:solidFill>
                  </a:rPr>
                  <a:t>complex</a:t>
                </a:r>
                <a:r>
                  <a:rPr lang="en-US" sz="1100">
                    <a:solidFill>
                      <a:schemeClr val="tx1"/>
                    </a:solidFill>
                  </a:rPr>
                  <a:t>  patterns</a:t>
                </a:r>
              </a:p>
            </p:txBody>
          </p:sp>
          <p:sp>
            <p:nvSpPr>
              <p:cNvPr id="92" name="Rectangle 111"/>
              <p:cNvSpPr>
                <a:spLocks noChangeArrowheads="1"/>
              </p:cNvSpPr>
              <p:nvPr/>
            </p:nvSpPr>
            <p:spPr bwMode="auto">
              <a:xfrm>
                <a:off x="5309394" y="2133600"/>
                <a:ext cx="1631950" cy="382588"/>
              </a:xfrm>
              <a:prstGeom prst="rect">
                <a:avLst/>
              </a:prstGeom>
              <a:noFill/>
              <a:ln w="2"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a:solidFill>
                    <a:schemeClr val="tx1"/>
                  </a:solidFill>
                </a:endParaRPr>
              </a:p>
            </p:txBody>
          </p:sp>
        </p:grpSp>
        <p:grpSp>
          <p:nvGrpSpPr>
            <p:cNvPr id="63" name="Group 45"/>
            <p:cNvGrpSpPr>
              <a:grpSpLocks/>
            </p:cNvGrpSpPr>
            <p:nvPr/>
          </p:nvGrpSpPr>
          <p:grpSpPr bwMode="auto">
            <a:xfrm>
              <a:off x="7042944" y="2133600"/>
              <a:ext cx="1631950" cy="382588"/>
              <a:chOff x="7042944" y="2133600"/>
              <a:chExt cx="1631950" cy="382588"/>
            </a:xfrm>
          </p:grpSpPr>
          <p:sp>
            <p:nvSpPr>
              <p:cNvPr id="89" name="Rectangle 115"/>
              <p:cNvSpPr>
                <a:spLocks noChangeArrowheads="1"/>
              </p:cNvSpPr>
              <p:nvPr/>
            </p:nvSpPr>
            <p:spPr bwMode="auto">
              <a:xfrm>
                <a:off x="7042944" y="2133600"/>
                <a:ext cx="1631950" cy="3825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rIns="18288"/>
              <a:lstStyle/>
              <a:p>
                <a:pPr algn="ctr"/>
                <a:r>
                  <a:rPr lang="en-US" sz="1100">
                    <a:solidFill>
                      <a:schemeClr val="tx1"/>
                    </a:solidFill>
                  </a:rPr>
                  <a:t>Suitable for </a:t>
                </a:r>
                <a:r>
                  <a:rPr lang="en-US" sz="1100" b="1">
                    <a:solidFill>
                      <a:schemeClr val="tx1"/>
                    </a:solidFill>
                  </a:rPr>
                  <a:t>associative</a:t>
                </a:r>
                <a:r>
                  <a:rPr lang="en-US" sz="1100">
                    <a:solidFill>
                      <a:schemeClr val="tx1"/>
                    </a:solidFill>
                  </a:rPr>
                  <a:t> </a:t>
                </a:r>
                <a:r>
                  <a:rPr lang="en-US" sz="1100" b="1">
                    <a:solidFill>
                      <a:schemeClr val="tx1"/>
                    </a:solidFill>
                  </a:rPr>
                  <a:t>link</a:t>
                </a:r>
                <a:r>
                  <a:rPr lang="en-US" sz="1100">
                    <a:solidFill>
                      <a:schemeClr val="tx1"/>
                    </a:solidFill>
                  </a:rPr>
                  <a:t> patterns</a:t>
                </a:r>
              </a:p>
            </p:txBody>
          </p:sp>
          <p:sp>
            <p:nvSpPr>
              <p:cNvPr id="90" name="Rectangle 116"/>
              <p:cNvSpPr>
                <a:spLocks noChangeArrowheads="1"/>
              </p:cNvSpPr>
              <p:nvPr/>
            </p:nvSpPr>
            <p:spPr bwMode="auto">
              <a:xfrm>
                <a:off x="7042944" y="2133600"/>
                <a:ext cx="1631950" cy="382588"/>
              </a:xfrm>
              <a:prstGeom prst="rect">
                <a:avLst/>
              </a:prstGeom>
              <a:noFill/>
              <a:ln w="2"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a:solidFill>
                    <a:schemeClr val="tx1"/>
                  </a:solidFill>
                </a:endParaRPr>
              </a:p>
            </p:txBody>
          </p:sp>
        </p:grpSp>
        <p:sp>
          <p:nvSpPr>
            <p:cNvPr id="64" name="Flowchart: Magnetic Disk 63"/>
            <p:cNvSpPr/>
            <p:nvPr/>
          </p:nvSpPr>
          <p:spPr bwMode="auto">
            <a:xfrm>
              <a:off x="457200" y="2611438"/>
              <a:ext cx="609600" cy="609600"/>
            </a:xfrm>
            <a:prstGeom prst="flowChartMagneticDisk">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lIns="0" tIns="0" rIns="0" bIns="0" anchor="ctr"/>
            <a:lstStyle/>
            <a:p>
              <a:pPr algn="ctr">
                <a:defRPr/>
              </a:pPr>
              <a:r>
                <a:rPr lang="en-US" sz="1000" dirty="0"/>
                <a:t>SSN Data</a:t>
              </a:r>
            </a:p>
          </p:txBody>
        </p:sp>
        <p:sp>
          <p:nvSpPr>
            <p:cNvPr id="65" name="Flowchart: Magnetic Disk 64"/>
            <p:cNvSpPr/>
            <p:nvPr/>
          </p:nvSpPr>
          <p:spPr bwMode="auto">
            <a:xfrm>
              <a:off x="1143000" y="2611438"/>
              <a:ext cx="609600" cy="609600"/>
            </a:xfrm>
            <a:prstGeom prst="flowChartMagneticDisk">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lIns="0" tIns="0" rIns="0" bIns="0" anchor="ctr"/>
            <a:lstStyle/>
            <a:p>
              <a:pPr algn="ctr">
                <a:defRPr/>
              </a:pPr>
              <a:r>
                <a:rPr lang="en-US" sz="1000" dirty="0"/>
                <a:t>Address Data</a:t>
              </a:r>
            </a:p>
          </p:txBody>
        </p:sp>
        <p:sp>
          <p:nvSpPr>
            <p:cNvPr id="66" name="Flowchart: Magnetic Disk 65"/>
            <p:cNvSpPr/>
            <p:nvPr/>
          </p:nvSpPr>
          <p:spPr bwMode="auto">
            <a:xfrm>
              <a:off x="457200" y="3373438"/>
              <a:ext cx="609600" cy="609600"/>
            </a:xfrm>
            <a:prstGeom prst="flowChartMagneticDisk">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lIns="0" tIns="0" rIns="0" bIns="0" anchor="ctr"/>
            <a:lstStyle/>
            <a:p>
              <a:pPr algn="ctr">
                <a:defRPr/>
              </a:pPr>
              <a:r>
                <a:rPr lang="en-US" sz="1000" dirty="0"/>
                <a:t>Banking Data</a:t>
              </a:r>
            </a:p>
          </p:txBody>
        </p:sp>
        <p:sp>
          <p:nvSpPr>
            <p:cNvPr id="67" name="Flowchart: Magnetic Disk 66"/>
            <p:cNvSpPr/>
            <p:nvPr/>
          </p:nvSpPr>
          <p:spPr bwMode="auto">
            <a:xfrm>
              <a:off x="1143000" y="3373438"/>
              <a:ext cx="609600" cy="609600"/>
            </a:xfrm>
            <a:prstGeom prst="flowChartMagneticDisk">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lIns="0" tIns="0" rIns="0" bIns="0" anchor="ctr"/>
            <a:lstStyle/>
            <a:p>
              <a:pPr algn="ctr">
                <a:defRPr/>
              </a:pPr>
              <a:r>
                <a:rPr lang="en-US" sz="1000" dirty="0"/>
                <a:t>Payments</a:t>
              </a:r>
            </a:p>
          </p:txBody>
        </p:sp>
        <p:sp>
          <p:nvSpPr>
            <p:cNvPr id="68" name="Flowchart: Magnetic Disk 67"/>
            <p:cNvSpPr/>
            <p:nvPr/>
          </p:nvSpPr>
          <p:spPr bwMode="auto">
            <a:xfrm>
              <a:off x="1143000" y="4135438"/>
              <a:ext cx="609600" cy="609600"/>
            </a:xfrm>
            <a:prstGeom prst="flowChartMagneticDisk">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lIns="0" tIns="0" rIns="0" bIns="0" anchor="ctr"/>
            <a:lstStyle/>
            <a:p>
              <a:pPr algn="ctr">
                <a:spcBef>
                  <a:spcPts val="0"/>
                </a:spcBef>
                <a:spcAft>
                  <a:spcPts val="0"/>
                </a:spcAft>
                <a:defRPr/>
              </a:pPr>
              <a:r>
                <a:rPr lang="en-US" sz="1000" dirty="0"/>
                <a:t>IRS/ State Agency</a:t>
              </a:r>
            </a:p>
          </p:txBody>
        </p:sp>
        <p:sp>
          <p:nvSpPr>
            <p:cNvPr id="69" name="Flowchart: Magnetic Disk 68"/>
            <p:cNvSpPr/>
            <p:nvPr/>
          </p:nvSpPr>
          <p:spPr bwMode="auto">
            <a:xfrm>
              <a:off x="457200" y="4135438"/>
              <a:ext cx="609600" cy="609600"/>
            </a:xfrm>
            <a:prstGeom prst="flowChartMagneticDisk">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lIns="0" tIns="0" rIns="0" bIns="0" anchor="ctr"/>
            <a:lstStyle/>
            <a:p>
              <a:pPr algn="ctr">
                <a:defRPr/>
              </a:pPr>
              <a:r>
                <a:rPr lang="en-US" sz="1000" dirty="0"/>
                <a:t>Deceased Persons</a:t>
              </a:r>
            </a:p>
          </p:txBody>
        </p:sp>
        <p:sp>
          <p:nvSpPr>
            <p:cNvPr id="70" name="Rectangle 100"/>
            <p:cNvSpPr>
              <a:spLocks noChangeArrowheads="1"/>
            </p:cNvSpPr>
            <p:nvPr/>
          </p:nvSpPr>
          <p:spPr bwMode="auto">
            <a:xfrm>
              <a:off x="457200" y="2133600"/>
              <a:ext cx="1295400" cy="382588"/>
            </a:xfrm>
            <a:prstGeom prst="rect">
              <a:avLst/>
            </a:prstGeom>
            <a:solidFill>
              <a:srgbClr val="CCFFCC"/>
            </a:solidFill>
            <a:ln w="9525">
              <a:solidFill>
                <a:schemeClr val="tx1"/>
              </a:solidFill>
              <a:miter lim="800000"/>
              <a:headEnd/>
              <a:tailEnd/>
            </a:ln>
          </p:spPr>
          <p:txBody>
            <a:bodyPr anchor="ctr" anchorCtr="1"/>
            <a:lstStyle/>
            <a:p>
              <a:pPr algn="ctr"/>
              <a:r>
                <a:rPr lang="en-US" sz="1100">
                  <a:solidFill>
                    <a:schemeClr val="tx1"/>
                  </a:solidFill>
                </a:rPr>
                <a:t>Enterprise Data</a:t>
              </a:r>
            </a:p>
          </p:txBody>
        </p:sp>
        <p:sp>
          <p:nvSpPr>
            <p:cNvPr id="71" name="Flowchart: Magnetic Disk 70"/>
            <p:cNvSpPr/>
            <p:nvPr/>
          </p:nvSpPr>
          <p:spPr bwMode="auto">
            <a:xfrm>
              <a:off x="457200" y="4897438"/>
              <a:ext cx="609600" cy="609600"/>
            </a:xfrm>
            <a:prstGeom prst="flowChartMagneticDisk">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lIns="0" tIns="0" rIns="0" bIns="0" anchor="ctr"/>
            <a:lstStyle/>
            <a:p>
              <a:pPr algn="ctr">
                <a:defRPr/>
              </a:pPr>
              <a:r>
                <a:rPr lang="en-US" sz="1000" dirty="0"/>
                <a:t>Known Bad Lists</a:t>
              </a:r>
            </a:p>
          </p:txBody>
        </p:sp>
        <p:sp>
          <p:nvSpPr>
            <p:cNvPr id="72" name="Flowchart: Magnetic Disk 71"/>
            <p:cNvSpPr/>
            <p:nvPr/>
          </p:nvSpPr>
          <p:spPr bwMode="auto">
            <a:xfrm>
              <a:off x="1143000" y="4897438"/>
              <a:ext cx="609600" cy="609600"/>
            </a:xfrm>
            <a:prstGeom prst="flowChartMagneticDisk">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lIns="0" tIns="0" rIns="0" bIns="0" anchor="ctr"/>
            <a:lstStyle/>
            <a:p>
              <a:pPr algn="ctr">
                <a:spcBef>
                  <a:spcPts val="0"/>
                </a:spcBef>
                <a:spcAft>
                  <a:spcPts val="0"/>
                </a:spcAft>
                <a:defRPr/>
              </a:pPr>
              <a:r>
                <a:rPr lang="en-US" sz="1000" dirty="0"/>
                <a:t>3</a:t>
              </a:r>
              <a:r>
                <a:rPr lang="en-US" sz="1000" baseline="30000" dirty="0"/>
                <a:t>rd</a:t>
              </a:r>
              <a:r>
                <a:rPr lang="en-US" sz="1000" dirty="0"/>
                <a:t> Party Data</a:t>
              </a:r>
            </a:p>
          </p:txBody>
        </p:sp>
        <p:grpSp>
          <p:nvGrpSpPr>
            <p:cNvPr id="73" name="Group 49"/>
            <p:cNvGrpSpPr>
              <a:grpSpLocks/>
            </p:cNvGrpSpPr>
            <p:nvPr/>
          </p:nvGrpSpPr>
          <p:grpSpPr bwMode="auto">
            <a:xfrm>
              <a:off x="1842294" y="2590800"/>
              <a:ext cx="1631950" cy="3200400"/>
              <a:chOff x="1842294" y="2646363"/>
              <a:chExt cx="1631950" cy="2894102"/>
            </a:xfrm>
          </p:grpSpPr>
          <p:sp>
            <p:nvSpPr>
              <p:cNvPr id="86" name="Rectangle 19"/>
              <p:cNvSpPr>
                <a:spLocks noChangeArrowheads="1"/>
              </p:cNvSpPr>
              <p:nvPr/>
            </p:nvSpPr>
            <p:spPr bwMode="auto">
              <a:xfrm>
                <a:off x="1842294" y="2646363"/>
                <a:ext cx="1631950" cy="2754313"/>
              </a:xfrm>
              <a:prstGeom prst="rect">
                <a:avLst/>
              </a:prstGeom>
              <a:solidFill>
                <a:srgbClr val="99CCFF"/>
              </a:solidFill>
              <a:ln w="2" cap="rnd">
                <a:solidFill>
                  <a:srgbClr val="1F497D"/>
                </a:solidFill>
                <a:round/>
                <a:headEnd/>
                <a:tailEnd/>
              </a:ln>
            </p:spPr>
            <p:txBody>
              <a:bodyPr/>
              <a:lstStyle/>
              <a:p>
                <a:pPr algn="ctr"/>
                <a:endParaRPr lang="en-US">
                  <a:solidFill>
                    <a:schemeClr val="tx1"/>
                  </a:solidFill>
                </a:endParaRPr>
              </a:p>
            </p:txBody>
          </p:sp>
          <p:sp>
            <p:nvSpPr>
              <p:cNvPr id="87" name="Rectangle 20"/>
              <p:cNvSpPr>
                <a:spLocks noChangeArrowheads="1"/>
              </p:cNvSpPr>
              <p:nvPr/>
            </p:nvSpPr>
            <p:spPr bwMode="auto">
              <a:xfrm>
                <a:off x="2379663" y="2708275"/>
                <a:ext cx="487313" cy="19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chemeClr val="tx1"/>
                    </a:solidFill>
                  </a:rPr>
                  <a:t>Rules</a:t>
                </a:r>
                <a:endParaRPr lang="en-US">
                  <a:solidFill>
                    <a:schemeClr val="tx1"/>
                  </a:solidFill>
                </a:endParaRPr>
              </a:p>
            </p:txBody>
          </p:sp>
          <p:sp>
            <p:nvSpPr>
              <p:cNvPr id="88" name="Rectangle 18"/>
              <p:cNvSpPr>
                <a:spLocks noChangeArrowheads="1"/>
              </p:cNvSpPr>
              <p:nvPr/>
            </p:nvSpPr>
            <p:spPr bwMode="auto">
              <a:xfrm>
                <a:off x="1842294" y="2786151"/>
                <a:ext cx="1631950" cy="275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lstStyle/>
              <a:p>
                <a:pPr algn="ctr">
                  <a:spcBef>
                    <a:spcPts val="600"/>
                  </a:spcBef>
                  <a:spcAft>
                    <a:spcPts val="300"/>
                  </a:spcAft>
                </a:pPr>
                <a:endParaRPr lang="en-US" sz="1100">
                  <a:solidFill>
                    <a:schemeClr val="tx1"/>
                  </a:solidFill>
                </a:endParaRPr>
              </a:p>
              <a:p>
                <a:pPr algn="ctr">
                  <a:spcBef>
                    <a:spcPts val="600"/>
                  </a:spcBef>
                  <a:spcAft>
                    <a:spcPts val="300"/>
                  </a:spcAft>
                </a:pPr>
                <a:endParaRPr lang="en-US" sz="1100">
                  <a:solidFill>
                    <a:schemeClr val="tx1"/>
                  </a:solidFill>
                </a:endParaRPr>
              </a:p>
              <a:p>
                <a:pPr algn="ctr">
                  <a:spcBef>
                    <a:spcPts val="600"/>
                  </a:spcBef>
                  <a:spcAft>
                    <a:spcPts val="300"/>
                  </a:spcAft>
                </a:pPr>
                <a:r>
                  <a:rPr lang="en-US" sz="1100" b="1" i="1">
                    <a:solidFill>
                      <a:schemeClr val="tx1"/>
                    </a:solidFill>
                  </a:rPr>
                  <a:t>Filter Fraudulent Behavior</a:t>
                </a:r>
              </a:p>
              <a:p>
                <a:pPr algn="ctr">
                  <a:spcBef>
                    <a:spcPts val="600"/>
                  </a:spcBef>
                  <a:spcAft>
                    <a:spcPts val="300"/>
                  </a:spcAft>
                </a:pPr>
                <a:endParaRPr lang="en-US" sz="1100">
                  <a:solidFill>
                    <a:schemeClr val="tx1"/>
                  </a:solidFill>
                </a:endParaRPr>
              </a:p>
              <a:p>
                <a:pPr algn="ctr">
                  <a:spcBef>
                    <a:spcPct val="0"/>
                  </a:spcBef>
                  <a:spcAft>
                    <a:spcPct val="0"/>
                  </a:spcAft>
                </a:pPr>
                <a:endParaRPr lang="en-US" sz="1100"/>
              </a:p>
              <a:p>
                <a:pPr algn="ctr">
                  <a:spcBef>
                    <a:spcPct val="0"/>
                  </a:spcBef>
                  <a:spcAft>
                    <a:spcPct val="0"/>
                  </a:spcAft>
                </a:pPr>
                <a:r>
                  <a:rPr lang="en-US" sz="1100"/>
                  <a:t>These encode known</a:t>
                </a:r>
              </a:p>
              <a:p>
                <a:pPr algn="ctr">
                  <a:spcBef>
                    <a:spcPct val="0"/>
                  </a:spcBef>
                  <a:spcAft>
                    <a:spcPct val="0"/>
                  </a:spcAft>
                </a:pPr>
                <a:r>
                  <a:rPr lang="en-US" sz="1100"/>
                  <a:t>fraud schemes and</a:t>
                </a:r>
              </a:p>
              <a:p>
                <a:pPr algn="ctr">
                  <a:spcBef>
                    <a:spcPct val="0"/>
                  </a:spcBef>
                  <a:spcAft>
                    <a:spcPct val="0"/>
                  </a:spcAft>
                </a:pPr>
                <a:r>
                  <a:rPr lang="en-US" sz="1100"/>
                  <a:t>indicators and are a</a:t>
                </a:r>
              </a:p>
              <a:p>
                <a:pPr algn="ctr">
                  <a:spcBef>
                    <a:spcPct val="0"/>
                  </a:spcBef>
                  <a:spcAft>
                    <a:spcPct val="0"/>
                  </a:spcAft>
                </a:pPr>
                <a:r>
                  <a:rPr lang="en-US" sz="1100"/>
                  <a:t>good first measure for</a:t>
                </a:r>
              </a:p>
              <a:p>
                <a:pPr algn="ctr">
                  <a:spcBef>
                    <a:spcPct val="0"/>
                  </a:spcBef>
                  <a:spcAft>
                    <a:spcPct val="0"/>
                  </a:spcAft>
                </a:pPr>
                <a:r>
                  <a:rPr lang="en-US" sz="1100"/>
                  <a:t>identifying suspicious</a:t>
                </a:r>
              </a:p>
              <a:p>
                <a:pPr algn="ctr">
                  <a:spcBef>
                    <a:spcPct val="0"/>
                  </a:spcBef>
                  <a:spcAft>
                    <a:spcPct val="0"/>
                  </a:spcAft>
                </a:pPr>
                <a:r>
                  <a:rPr lang="en-US" sz="1100"/>
                  <a:t>activity</a:t>
                </a:r>
                <a:endParaRPr lang="en-US" sz="1100">
                  <a:solidFill>
                    <a:schemeClr val="tx1"/>
                  </a:solidFill>
                </a:endParaRPr>
              </a:p>
            </p:txBody>
          </p:sp>
        </p:grpSp>
        <p:grpSp>
          <p:nvGrpSpPr>
            <p:cNvPr id="74" name="Group 55"/>
            <p:cNvGrpSpPr>
              <a:grpSpLocks/>
            </p:cNvGrpSpPr>
            <p:nvPr/>
          </p:nvGrpSpPr>
          <p:grpSpPr bwMode="auto">
            <a:xfrm>
              <a:off x="3575844" y="2590800"/>
              <a:ext cx="1631950" cy="3068638"/>
              <a:chOff x="3575844" y="2646363"/>
              <a:chExt cx="1631950" cy="2774951"/>
            </a:xfrm>
          </p:grpSpPr>
          <p:sp>
            <p:nvSpPr>
              <p:cNvPr id="83" name="Rectangle 30"/>
              <p:cNvSpPr>
                <a:spLocks noChangeArrowheads="1"/>
              </p:cNvSpPr>
              <p:nvPr/>
            </p:nvSpPr>
            <p:spPr bwMode="auto">
              <a:xfrm>
                <a:off x="3575844" y="2646363"/>
                <a:ext cx="1631950" cy="2754313"/>
              </a:xfrm>
              <a:prstGeom prst="rect">
                <a:avLst/>
              </a:prstGeom>
              <a:solidFill>
                <a:srgbClr val="99CCFF"/>
              </a:solidFill>
              <a:ln w="2" cap="rnd">
                <a:solidFill>
                  <a:srgbClr val="1F497D"/>
                </a:solidFill>
                <a:round/>
                <a:headEnd/>
                <a:tailEnd/>
              </a:ln>
            </p:spPr>
            <p:txBody>
              <a:bodyPr/>
              <a:lstStyle/>
              <a:p>
                <a:pPr algn="ctr"/>
                <a:endParaRPr lang="en-US">
                  <a:solidFill>
                    <a:schemeClr val="tx1"/>
                  </a:solidFill>
                </a:endParaRPr>
              </a:p>
            </p:txBody>
          </p:sp>
          <p:sp>
            <p:nvSpPr>
              <p:cNvPr id="84" name="Rectangle 31"/>
              <p:cNvSpPr>
                <a:spLocks noChangeArrowheads="1"/>
              </p:cNvSpPr>
              <p:nvPr/>
            </p:nvSpPr>
            <p:spPr bwMode="auto">
              <a:xfrm>
                <a:off x="3591719" y="2708275"/>
                <a:ext cx="1600200" cy="38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b="1" dirty="0">
                    <a:solidFill>
                      <a:schemeClr val="tx1"/>
                    </a:solidFill>
                  </a:rPr>
                  <a:t>Anomaly Detection</a:t>
                </a:r>
                <a:endParaRPr lang="en-US" dirty="0">
                  <a:solidFill>
                    <a:schemeClr val="tx1"/>
                  </a:solidFill>
                </a:endParaRPr>
              </a:p>
            </p:txBody>
          </p:sp>
          <p:sp>
            <p:nvSpPr>
              <p:cNvPr id="85" name="Rectangle 29"/>
              <p:cNvSpPr>
                <a:spLocks noChangeArrowheads="1"/>
              </p:cNvSpPr>
              <p:nvPr/>
            </p:nvSpPr>
            <p:spPr bwMode="auto">
              <a:xfrm>
                <a:off x="3575844" y="2667000"/>
                <a:ext cx="1631950" cy="275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lstStyle/>
              <a:p>
                <a:pPr algn="ctr">
                  <a:spcBef>
                    <a:spcPts val="600"/>
                  </a:spcBef>
                  <a:spcAft>
                    <a:spcPts val="300"/>
                  </a:spcAft>
                </a:pPr>
                <a:endParaRPr lang="en-US" sz="1100" dirty="0">
                  <a:solidFill>
                    <a:schemeClr val="tx1"/>
                  </a:solidFill>
                </a:endParaRPr>
              </a:p>
              <a:p>
                <a:pPr algn="ctr">
                  <a:spcBef>
                    <a:spcPts val="600"/>
                  </a:spcBef>
                  <a:spcAft>
                    <a:spcPts val="300"/>
                  </a:spcAft>
                </a:pPr>
                <a:endParaRPr lang="en-US" sz="1100" dirty="0">
                  <a:solidFill>
                    <a:schemeClr val="tx1"/>
                  </a:solidFill>
                </a:endParaRPr>
              </a:p>
              <a:p>
                <a:pPr algn="ctr">
                  <a:spcBef>
                    <a:spcPct val="0"/>
                  </a:spcBef>
                  <a:spcAft>
                    <a:spcPct val="0"/>
                  </a:spcAft>
                </a:pPr>
                <a:endParaRPr lang="en-US" sz="1100" b="1" i="1" dirty="0"/>
              </a:p>
              <a:p>
                <a:pPr algn="ctr">
                  <a:spcBef>
                    <a:spcPct val="0"/>
                  </a:spcBef>
                  <a:spcAft>
                    <a:spcPct val="0"/>
                  </a:spcAft>
                </a:pPr>
                <a:r>
                  <a:rPr lang="en-US" sz="1100" b="1" i="1" dirty="0"/>
                  <a:t>Detect individual and</a:t>
                </a:r>
              </a:p>
              <a:p>
                <a:pPr algn="ctr">
                  <a:spcBef>
                    <a:spcPct val="0"/>
                  </a:spcBef>
                  <a:spcAft>
                    <a:spcPct val="0"/>
                  </a:spcAft>
                </a:pPr>
                <a:r>
                  <a:rPr lang="en-US" sz="1100" b="1" i="1" dirty="0"/>
                  <a:t>aggregated</a:t>
                </a:r>
              </a:p>
              <a:p>
                <a:pPr algn="ctr">
                  <a:spcBef>
                    <a:spcPct val="0"/>
                  </a:spcBef>
                  <a:spcAft>
                    <a:spcPct val="0"/>
                  </a:spcAft>
                </a:pPr>
                <a:r>
                  <a:rPr lang="en-US" sz="1100" b="1" i="1" dirty="0"/>
                  <a:t>abnormal patterns</a:t>
                </a:r>
              </a:p>
              <a:p>
                <a:pPr algn="ctr">
                  <a:spcBef>
                    <a:spcPct val="0"/>
                  </a:spcBef>
                  <a:spcAft>
                    <a:spcPct val="0"/>
                  </a:spcAft>
                </a:pPr>
                <a:endParaRPr lang="en-US" sz="1100" dirty="0"/>
              </a:p>
              <a:p>
                <a:pPr algn="ctr">
                  <a:spcBef>
                    <a:spcPct val="0"/>
                  </a:spcBef>
                  <a:spcAft>
                    <a:spcPct val="0"/>
                  </a:spcAft>
                </a:pPr>
                <a:endParaRPr lang="en-US" sz="1100" dirty="0"/>
              </a:p>
              <a:p>
                <a:pPr algn="ctr">
                  <a:spcBef>
                    <a:spcPct val="0"/>
                  </a:spcBef>
                  <a:spcAft>
                    <a:spcPct val="0"/>
                  </a:spcAft>
                </a:pPr>
                <a:r>
                  <a:rPr lang="en-US" sz="1100" dirty="0"/>
                  <a:t>This compares</a:t>
                </a:r>
              </a:p>
              <a:p>
                <a:pPr algn="ctr">
                  <a:spcBef>
                    <a:spcPct val="0"/>
                  </a:spcBef>
                  <a:spcAft>
                    <a:spcPct val="0"/>
                  </a:spcAft>
                </a:pPr>
                <a:r>
                  <a:rPr lang="en-US" sz="1100" dirty="0"/>
                  <a:t>behaviors and</a:t>
                </a:r>
              </a:p>
              <a:p>
                <a:pPr algn="ctr">
                  <a:spcBef>
                    <a:spcPct val="0"/>
                  </a:spcBef>
                  <a:spcAft>
                    <a:spcPct val="0"/>
                  </a:spcAft>
                </a:pPr>
                <a:r>
                  <a:rPr lang="en-US" sz="1100" dirty="0"/>
                  <a:t>attributes to peer</a:t>
                </a:r>
              </a:p>
              <a:p>
                <a:pPr algn="ctr">
                  <a:spcBef>
                    <a:spcPct val="0"/>
                  </a:spcBef>
                  <a:spcAft>
                    <a:spcPct val="0"/>
                  </a:spcAft>
                </a:pPr>
                <a:r>
                  <a:rPr lang="en-US" sz="1100" dirty="0"/>
                  <a:t>groups to highlight</a:t>
                </a:r>
              </a:p>
              <a:p>
                <a:pPr algn="ctr">
                  <a:spcBef>
                    <a:spcPct val="0"/>
                  </a:spcBef>
                  <a:spcAft>
                    <a:spcPct val="0"/>
                  </a:spcAft>
                </a:pPr>
                <a:r>
                  <a:rPr lang="en-US" sz="1100" dirty="0"/>
                  <a:t>activity that is outside</a:t>
                </a:r>
              </a:p>
              <a:p>
                <a:pPr algn="ctr">
                  <a:spcBef>
                    <a:spcPct val="0"/>
                  </a:spcBef>
                  <a:spcAft>
                    <a:spcPct val="0"/>
                  </a:spcAft>
                </a:pPr>
                <a:r>
                  <a:rPr lang="en-US" sz="1100" dirty="0"/>
                  <a:t>the norm and</a:t>
                </a:r>
              </a:p>
              <a:p>
                <a:pPr algn="ctr">
                  <a:spcBef>
                    <a:spcPct val="0"/>
                  </a:spcBef>
                  <a:spcAft>
                    <a:spcPct val="0"/>
                  </a:spcAft>
                </a:pPr>
                <a:r>
                  <a:rPr lang="en-US" sz="1100" dirty="0"/>
                  <a:t>potentially indicative of</a:t>
                </a:r>
              </a:p>
              <a:p>
                <a:pPr algn="ctr">
                  <a:spcBef>
                    <a:spcPct val="0"/>
                  </a:spcBef>
                  <a:spcAft>
                    <a:spcPct val="0"/>
                  </a:spcAft>
                </a:pPr>
                <a:r>
                  <a:rPr lang="en-US" sz="1100" dirty="0"/>
                  <a:t>fraud</a:t>
                </a:r>
                <a:endParaRPr lang="en-US" sz="1100" dirty="0">
                  <a:solidFill>
                    <a:schemeClr val="tx1"/>
                  </a:solidFill>
                </a:endParaRPr>
              </a:p>
            </p:txBody>
          </p:sp>
        </p:grpSp>
        <p:grpSp>
          <p:nvGrpSpPr>
            <p:cNvPr id="75" name="Group 51"/>
            <p:cNvGrpSpPr>
              <a:grpSpLocks/>
            </p:cNvGrpSpPr>
            <p:nvPr/>
          </p:nvGrpSpPr>
          <p:grpSpPr bwMode="auto">
            <a:xfrm>
              <a:off x="5303838" y="2590800"/>
              <a:ext cx="1637506" cy="3068638"/>
              <a:chOff x="5303838" y="2646363"/>
              <a:chExt cx="1637506" cy="2774951"/>
            </a:xfrm>
          </p:grpSpPr>
          <p:sp>
            <p:nvSpPr>
              <p:cNvPr id="80" name="Rectangle 55"/>
              <p:cNvSpPr>
                <a:spLocks noChangeArrowheads="1"/>
              </p:cNvSpPr>
              <p:nvPr/>
            </p:nvSpPr>
            <p:spPr bwMode="auto">
              <a:xfrm>
                <a:off x="5309394" y="2646363"/>
                <a:ext cx="1631950" cy="2754313"/>
              </a:xfrm>
              <a:prstGeom prst="rect">
                <a:avLst/>
              </a:prstGeom>
              <a:solidFill>
                <a:srgbClr val="99CCFF"/>
              </a:solidFill>
              <a:ln w="2" cap="rnd">
                <a:solidFill>
                  <a:srgbClr val="1F497D"/>
                </a:solidFill>
                <a:round/>
                <a:headEnd/>
                <a:tailEnd/>
              </a:ln>
            </p:spPr>
            <p:txBody>
              <a:bodyPr/>
              <a:lstStyle/>
              <a:p>
                <a:pPr algn="ctr"/>
                <a:endParaRPr lang="en-US">
                  <a:solidFill>
                    <a:schemeClr val="tx1"/>
                  </a:solidFill>
                </a:endParaRPr>
              </a:p>
            </p:txBody>
          </p:sp>
          <p:sp>
            <p:nvSpPr>
              <p:cNvPr id="81" name="Rectangle 56"/>
              <p:cNvSpPr>
                <a:spLocks noChangeArrowheads="1"/>
              </p:cNvSpPr>
              <p:nvPr/>
            </p:nvSpPr>
            <p:spPr bwMode="auto">
              <a:xfrm>
                <a:off x="5303838" y="2708275"/>
                <a:ext cx="16351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b="1">
                    <a:solidFill>
                      <a:schemeClr val="tx1"/>
                    </a:solidFill>
                  </a:rPr>
                  <a:t>Predictive Models</a:t>
                </a:r>
                <a:endParaRPr lang="en-US">
                  <a:solidFill>
                    <a:schemeClr val="tx1"/>
                  </a:solidFill>
                </a:endParaRPr>
              </a:p>
            </p:txBody>
          </p:sp>
          <p:sp>
            <p:nvSpPr>
              <p:cNvPr id="82" name="Rectangle 54"/>
              <p:cNvSpPr>
                <a:spLocks noChangeArrowheads="1"/>
              </p:cNvSpPr>
              <p:nvPr/>
            </p:nvSpPr>
            <p:spPr bwMode="auto">
              <a:xfrm>
                <a:off x="5305425" y="2667000"/>
                <a:ext cx="1631950" cy="275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600"/>
                  </a:spcBef>
                  <a:spcAft>
                    <a:spcPts val="300"/>
                  </a:spcAft>
                </a:pPr>
                <a:endParaRPr lang="en-US" sz="1100">
                  <a:solidFill>
                    <a:schemeClr val="tx1"/>
                  </a:solidFill>
                </a:endParaRPr>
              </a:p>
              <a:p>
                <a:pPr algn="ctr">
                  <a:spcBef>
                    <a:spcPts val="600"/>
                  </a:spcBef>
                  <a:spcAft>
                    <a:spcPts val="300"/>
                  </a:spcAft>
                </a:pPr>
                <a:endParaRPr lang="en-US" sz="1100">
                  <a:solidFill>
                    <a:schemeClr val="tx1"/>
                  </a:solidFill>
                </a:endParaRPr>
              </a:p>
              <a:p>
                <a:pPr algn="ctr">
                  <a:spcBef>
                    <a:spcPct val="0"/>
                  </a:spcBef>
                  <a:spcAft>
                    <a:spcPct val="0"/>
                  </a:spcAft>
                </a:pPr>
                <a:endParaRPr lang="en-US" sz="1100" b="1" i="1"/>
              </a:p>
              <a:p>
                <a:pPr algn="ctr">
                  <a:spcBef>
                    <a:spcPct val="0"/>
                  </a:spcBef>
                  <a:spcAft>
                    <a:spcPct val="0"/>
                  </a:spcAft>
                </a:pPr>
                <a:r>
                  <a:rPr lang="en-US" sz="1100" b="1" i="1"/>
                  <a:t>Predictive</a:t>
                </a:r>
              </a:p>
              <a:p>
                <a:pPr algn="ctr">
                  <a:spcBef>
                    <a:spcPct val="0"/>
                  </a:spcBef>
                  <a:spcAft>
                    <a:spcPct val="0"/>
                  </a:spcAft>
                </a:pPr>
                <a:r>
                  <a:rPr lang="en-US" sz="1100" b="1" i="1"/>
                  <a:t>assessment against</a:t>
                </a:r>
              </a:p>
              <a:p>
                <a:pPr algn="ctr">
                  <a:spcBef>
                    <a:spcPct val="0"/>
                  </a:spcBef>
                  <a:spcAft>
                    <a:spcPct val="0"/>
                  </a:spcAft>
                </a:pPr>
                <a:r>
                  <a:rPr lang="en-US" sz="1100" b="1" i="1"/>
                  <a:t>known fraud cases</a:t>
                </a:r>
              </a:p>
              <a:p>
                <a:pPr algn="ctr">
                  <a:spcBef>
                    <a:spcPct val="0"/>
                  </a:spcBef>
                  <a:spcAft>
                    <a:spcPct val="0"/>
                  </a:spcAft>
                </a:pPr>
                <a:endParaRPr lang="en-US" sz="1100"/>
              </a:p>
              <a:p>
                <a:pPr algn="ctr">
                  <a:spcBef>
                    <a:spcPct val="0"/>
                  </a:spcBef>
                  <a:spcAft>
                    <a:spcPct val="0"/>
                  </a:spcAft>
                </a:pPr>
                <a:endParaRPr lang="en-US" sz="1100"/>
              </a:p>
              <a:p>
                <a:pPr algn="ctr">
                  <a:spcBef>
                    <a:spcPct val="0"/>
                  </a:spcBef>
                  <a:spcAft>
                    <a:spcPct val="0"/>
                  </a:spcAft>
                </a:pPr>
                <a:r>
                  <a:rPr lang="en-US" sz="1100"/>
                  <a:t>These leverage</a:t>
                </a:r>
              </a:p>
              <a:p>
                <a:pPr algn="ctr">
                  <a:spcBef>
                    <a:spcPct val="0"/>
                  </a:spcBef>
                  <a:spcAft>
                    <a:spcPct val="0"/>
                  </a:spcAft>
                </a:pPr>
                <a:r>
                  <a:rPr lang="en-US" sz="1100"/>
                  <a:t>known fraud case</a:t>
                </a:r>
              </a:p>
              <a:p>
                <a:pPr algn="ctr">
                  <a:spcBef>
                    <a:spcPct val="0"/>
                  </a:spcBef>
                  <a:spcAft>
                    <a:spcPct val="0"/>
                  </a:spcAft>
                </a:pPr>
                <a:r>
                  <a:rPr lang="en-US" sz="1100"/>
                  <a:t>outcomes to</a:t>
                </a:r>
              </a:p>
              <a:p>
                <a:pPr algn="ctr">
                  <a:spcBef>
                    <a:spcPct val="0"/>
                  </a:spcBef>
                  <a:spcAft>
                    <a:spcPct val="0"/>
                  </a:spcAft>
                </a:pPr>
                <a:r>
                  <a:rPr lang="en-US" sz="1100"/>
                  <a:t>generate fraud</a:t>
                </a:r>
              </a:p>
              <a:p>
                <a:pPr algn="ctr">
                  <a:spcBef>
                    <a:spcPct val="0"/>
                  </a:spcBef>
                  <a:spcAft>
                    <a:spcPct val="0"/>
                  </a:spcAft>
                </a:pPr>
                <a:r>
                  <a:rPr lang="en-US" sz="1100"/>
                  <a:t>scenario profiles</a:t>
                </a:r>
                <a:endParaRPr lang="en-US" sz="1100">
                  <a:solidFill>
                    <a:schemeClr val="tx1"/>
                  </a:solidFill>
                </a:endParaRPr>
              </a:p>
            </p:txBody>
          </p:sp>
        </p:grpSp>
        <p:grpSp>
          <p:nvGrpSpPr>
            <p:cNvPr id="76" name="Group 52"/>
            <p:cNvGrpSpPr>
              <a:grpSpLocks/>
            </p:cNvGrpSpPr>
            <p:nvPr/>
          </p:nvGrpSpPr>
          <p:grpSpPr bwMode="auto">
            <a:xfrm>
              <a:off x="7042944" y="2590800"/>
              <a:ext cx="1643856" cy="3068638"/>
              <a:chOff x="7042944" y="2646363"/>
              <a:chExt cx="1643856" cy="2774951"/>
            </a:xfrm>
          </p:grpSpPr>
          <p:sp>
            <p:nvSpPr>
              <p:cNvPr id="77" name="Rectangle 82"/>
              <p:cNvSpPr>
                <a:spLocks noChangeArrowheads="1"/>
              </p:cNvSpPr>
              <p:nvPr/>
            </p:nvSpPr>
            <p:spPr bwMode="auto">
              <a:xfrm>
                <a:off x="7054850" y="2646363"/>
                <a:ext cx="1631950" cy="2754313"/>
              </a:xfrm>
              <a:prstGeom prst="rect">
                <a:avLst/>
              </a:prstGeom>
              <a:solidFill>
                <a:srgbClr val="99CCFF"/>
              </a:solidFill>
              <a:ln w="2" cap="rnd">
                <a:solidFill>
                  <a:srgbClr val="1F497D"/>
                </a:solidFill>
                <a:round/>
                <a:headEnd/>
                <a:tailEnd/>
              </a:ln>
            </p:spPr>
            <p:txBody>
              <a:bodyPr/>
              <a:lstStyle/>
              <a:p>
                <a:pPr algn="ctr"/>
                <a:endParaRPr lang="en-US">
                  <a:solidFill>
                    <a:schemeClr val="tx1"/>
                  </a:solidFill>
                </a:endParaRPr>
              </a:p>
            </p:txBody>
          </p:sp>
          <p:sp>
            <p:nvSpPr>
              <p:cNvPr id="78" name="Rectangle 83"/>
              <p:cNvSpPr>
                <a:spLocks noChangeArrowheads="1"/>
              </p:cNvSpPr>
              <p:nvPr/>
            </p:nvSpPr>
            <p:spPr bwMode="auto">
              <a:xfrm>
                <a:off x="7056438" y="2708275"/>
                <a:ext cx="16287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b="1">
                    <a:solidFill>
                      <a:schemeClr val="tx1"/>
                    </a:solidFill>
                  </a:rPr>
                  <a:t>Social Network Analysis</a:t>
                </a:r>
                <a:endParaRPr lang="en-US">
                  <a:solidFill>
                    <a:schemeClr val="tx1"/>
                  </a:solidFill>
                </a:endParaRPr>
              </a:p>
            </p:txBody>
          </p:sp>
          <p:sp>
            <p:nvSpPr>
              <p:cNvPr id="79" name="Rectangle 81"/>
              <p:cNvSpPr>
                <a:spLocks noChangeArrowheads="1"/>
              </p:cNvSpPr>
              <p:nvPr/>
            </p:nvSpPr>
            <p:spPr bwMode="auto">
              <a:xfrm>
                <a:off x="7042944" y="2667000"/>
                <a:ext cx="1631950" cy="275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rIns="0"/>
              <a:lstStyle/>
              <a:p>
                <a:pPr algn="ctr">
                  <a:spcBef>
                    <a:spcPts val="600"/>
                  </a:spcBef>
                  <a:spcAft>
                    <a:spcPts val="300"/>
                  </a:spcAft>
                </a:pPr>
                <a:endParaRPr lang="en-US" sz="1100">
                  <a:solidFill>
                    <a:schemeClr val="tx1"/>
                  </a:solidFill>
                </a:endParaRPr>
              </a:p>
              <a:p>
                <a:pPr algn="ctr">
                  <a:spcBef>
                    <a:spcPts val="600"/>
                  </a:spcBef>
                  <a:spcAft>
                    <a:spcPts val="300"/>
                  </a:spcAft>
                </a:pPr>
                <a:endParaRPr lang="en-US" sz="1100">
                  <a:solidFill>
                    <a:schemeClr val="tx1"/>
                  </a:solidFill>
                </a:endParaRPr>
              </a:p>
              <a:p>
                <a:pPr algn="ctr">
                  <a:spcBef>
                    <a:spcPct val="0"/>
                  </a:spcBef>
                  <a:spcAft>
                    <a:spcPct val="0"/>
                  </a:spcAft>
                </a:pPr>
                <a:endParaRPr lang="en-US" sz="1100" b="1" i="1"/>
              </a:p>
              <a:p>
                <a:pPr algn="ctr">
                  <a:spcBef>
                    <a:spcPct val="0"/>
                  </a:spcBef>
                  <a:spcAft>
                    <a:spcPct val="0"/>
                  </a:spcAft>
                </a:pPr>
                <a:r>
                  <a:rPr lang="en-US" sz="1100" b="1" i="1"/>
                  <a:t>Knowledge</a:t>
                </a:r>
              </a:p>
              <a:p>
                <a:pPr algn="ctr">
                  <a:spcBef>
                    <a:spcPct val="0"/>
                  </a:spcBef>
                  <a:spcAft>
                    <a:spcPct val="0"/>
                  </a:spcAft>
                </a:pPr>
                <a:r>
                  <a:rPr lang="en-US" sz="1100" b="1" i="1"/>
                  <a:t>discovery through</a:t>
                </a:r>
              </a:p>
              <a:p>
                <a:pPr algn="ctr">
                  <a:spcBef>
                    <a:spcPct val="0"/>
                  </a:spcBef>
                  <a:spcAft>
                    <a:spcPct val="0"/>
                  </a:spcAft>
                </a:pPr>
                <a:r>
                  <a:rPr lang="en-US" sz="1100" b="1" i="1"/>
                  <a:t>associative link</a:t>
                </a:r>
              </a:p>
              <a:p>
                <a:pPr algn="ctr">
                  <a:spcBef>
                    <a:spcPct val="0"/>
                  </a:spcBef>
                  <a:spcAft>
                    <a:spcPct val="0"/>
                  </a:spcAft>
                </a:pPr>
                <a:r>
                  <a:rPr lang="en-US" sz="1100" b="1" i="1"/>
                  <a:t>analysis</a:t>
                </a:r>
              </a:p>
              <a:p>
                <a:pPr algn="ctr">
                  <a:spcBef>
                    <a:spcPct val="0"/>
                  </a:spcBef>
                  <a:spcAft>
                    <a:spcPct val="0"/>
                  </a:spcAft>
                </a:pPr>
                <a:endParaRPr lang="en-US" sz="1100"/>
              </a:p>
              <a:p>
                <a:pPr algn="ctr">
                  <a:spcBef>
                    <a:spcPct val="0"/>
                  </a:spcBef>
                  <a:spcAft>
                    <a:spcPct val="0"/>
                  </a:spcAft>
                </a:pPr>
                <a:r>
                  <a:rPr lang="en-US" sz="1100"/>
                  <a:t>This links enterprise</a:t>
                </a:r>
              </a:p>
              <a:p>
                <a:pPr algn="ctr">
                  <a:spcBef>
                    <a:spcPct val="0"/>
                  </a:spcBef>
                  <a:spcAft>
                    <a:spcPct val="0"/>
                  </a:spcAft>
                </a:pPr>
                <a:r>
                  <a:rPr lang="en-US" sz="1100"/>
                  <a:t>data to uncover hidden</a:t>
                </a:r>
              </a:p>
              <a:p>
                <a:pPr algn="ctr">
                  <a:spcBef>
                    <a:spcPct val="0"/>
                  </a:spcBef>
                  <a:spcAft>
                    <a:spcPct val="0"/>
                  </a:spcAft>
                </a:pPr>
                <a:r>
                  <a:rPr lang="en-US" sz="1100"/>
                  <a:t>fraudulent relationships</a:t>
                </a:r>
                <a:endParaRPr lang="en-US" sz="1100">
                  <a:solidFill>
                    <a:schemeClr val="tx1"/>
                  </a:solidFill>
                </a:endParaRPr>
              </a:p>
            </p:txBody>
          </p:sp>
        </p:grpSp>
      </p:grpSp>
      <p:sp>
        <p:nvSpPr>
          <p:cNvPr id="56" name="Rectangle 55"/>
          <p:cNvSpPr/>
          <p:nvPr/>
        </p:nvSpPr>
        <p:spPr bwMode="auto">
          <a:xfrm>
            <a:off x="-1" y="280895"/>
            <a:ext cx="7018939" cy="402336"/>
          </a:xfrm>
          <a:prstGeom prst="rect">
            <a:avLst/>
          </a:prstGeom>
          <a:gradFill flip="none" rotWithShape="1">
            <a:gsLst>
              <a:gs pos="99167">
                <a:srgbClr val="8ECEFA">
                  <a:alpha val="0"/>
                </a:srgbClr>
              </a:gs>
              <a:gs pos="16000">
                <a:srgbClr val="0079CC">
                  <a:alpha val="93333"/>
                </a:srgbClr>
              </a:gs>
              <a:gs pos="82000">
                <a:srgbClr val="8ECEFA">
                  <a:alpha val="70000"/>
                </a:srgbClr>
              </a:gs>
            </a:gsLst>
            <a:lin ang="0" scaled="1"/>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a:spcBef>
                <a:spcPct val="50000"/>
              </a:spcBef>
              <a:spcAft>
                <a:spcPct val="17000"/>
              </a:spcAft>
              <a:buClr>
                <a:srgbClr val="000000"/>
              </a:buClr>
              <a:buFont typeface="Wingdings" pitchFamily="2" charset="2"/>
              <a:buNone/>
            </a:pPr>
            <a:endParaRPr lang="en-US" dirty="0" smtClean="0"/>
          </a:p>
        </p:txBody>
      </p:sp>
      <p:sp>
        <p:nvSpPr>
          <p:cNvPr id="110" name="Rectangle 109"/>
          <p:cNvSpPr/>
          <p:nvPr/>
        </p:nvSpPr>
        <p:spPr>
          <a:xfrm>
            <a:off x="376286" y="274620"/>
            <a:ext cx="8310514" cy="369332"/>
          </a:xfrm>
          <a:prstGeom prst="rect">
            <a:avLst/>
          </a:prstGeom>
        </p:spPr>
        <p:txBody>
          <a:bodyPr wrap="square">
            <a:spAutoFit/>
          </a:bodyPr>
          <a:lstStyle/>
          <a:p>
            <a:r>
              <a:rPr lang="en-US" b="1" cap="all" dirty="0">
                <a:solidFill>
                  <a:srgbClr val="FFFFFF"/>
                </a:solidFill>
                <a:effectLst>
                  <a:outerShdw blurRad="38100" dist="38100" dir="2700000" algn="tl">
                    <a:srgbClr val="000000">
                      <a:alpha val="43137"/>
                    </a:srgbClr>
                  </a:outerShdw>
                </a:effectLst>
                <a:latin typeface="Arial"/>
                <a:cs typeface="Arial"/>
              </a:rPr>
              <a:t>SAS </a:t>
            </a:r>
            <a:r>
              <a:rPr lang="en-US" b="1" cap="all" dirty="0" smtClean="0">
                <a:solidFill>
                  <a:srgbClr val="FFFFFF"/>
                </a:solidFill>
                <a:effectLst>
                  <a:outerShdw blurRad="38100" dist="38100" dir="2700000" algn="tl">
                    <a:srgbClr val="000000">
                      <a:alpha val="43137"/>
                    </a:srgbClr>
                  </a:outerShdw>
                </a:effectLst>
                <a:latin typeface="Arial"/>
                <a:cs typeface="Arial"/>
              </a:rPr>
              <a:t>security intelligence analytics</a:t>
            </a:r>
            <a:endParaRPr lang="en-US" b="1" cap="all" dirty="0">
              <a:solidFill>
                <a:srgbClr val="FFFFFF"/>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18808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rmAutofit/>
          </a:bodyPr>
          <a:lstStyle/>
          <a:p>
            <a:r>
              <a:rPr lang="en-US" b="1" dirty="0" smtClean="0">
                <a:solidFill>
                  <a:schemeClr val="tx2"/>
                </a:solidFill>
                <a:effectLst>
                  <a:outerShdw blurRad="38100" dist="38100" dir="2700000" algn="tl">
                    <a:srgbClr val="000000">
                      <a:alpha val="43137"/>
                    </a:srgbClr>
                  </a:outerShdw>
                </a:effectLst>
              </a:rPr>
              <a:t>Methodology</a:t>
            </a:r>
            <a:endParaRPr lang="en-US"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97280"/>
            <a:ext cx="8229600" cy="5029200"/>
          </a:xfrm>
        </p:spPr>
        <p:txBody>
          <a:bodyPr>
            <a:normAutofit/>
          </a:bodyPr>
          <a:lstStyle/>
          <a:p>
            <a:r>
              <a:rPr lang="en-US" sz="1800" dirty="0" smtClean="0"/>
              <a:t>Ingest data and decompose nodes into entities</a:t>
            </a:r>
          </a:p>
          <a:p>
            <a:pPr lvl="1"/>
            <a:r>
              <a:rPr lang="en-US" sz="1400" dirty="0" smtClean="0"/>
              <a:t>Person = First Name + Middle Name + Last Name</a:t>
            </a:r>
          </a:p>
          <a:p>
            <a:pPr lvl="1"/>
            <a:r>
              <a:rPr lang="en-US" sz="1400" dirty="0" smtClean="0"/>
              <a:t>Address = Street + City + State + Zip</a:t>
            </a:r>
          </a:p>
          <a:p>
            <a:pPr lvl="1"/>
            <a:r>
              <a:rPr lang="en-US" sz="1400" dirty="0" smtClean="0"/>
              <a:t>Phone</a:t>
            </a:r>
          </a:p>
          <a:p>
            <a:pPr lvl="1"/>
            <a:r>
              <a:rPr lang="en-US" sz="1400" dirty="0" smtClean="0"/>
              <a:t>Document ID</a:t>
            </a:r>
          </a:p>
          <a:p>
            <a:endParaRPr lang="en-US" sz="1800" dirty="0"/>
          </a:p>
          <a:p>
            <a:endParaRPr lang="en-US" sz="1800" dirty="0" smtClean="0"/>
          </a:p>
          <a:p>
            <a:endParaRPr lang="en-US" sz="1800" dirty="0"/>
          </a:p>
          <a:p>
            <a:endParaRPr lang="en-US" sz="1800" dirty="0" smtClean="0"/>
          </a:p>
          <a:p>
            <a:pPr marL="0" indent="0">
              <a:buNone/>
            </a:pPr>
            <a:endParaRPr lang="en-US" sz="1800" dirty="0" smtClean="0"/>
          </a:p>
          <a:p>
            <a:r>
              <a:rPr lang="en-US" sz="1800" dirty="0" smtClean="0"/>
              <a:t>Determine connected components using a depth-first search algorithm</a:t>
            </a:r>
          </a:p>
          <a:p>
            <a:endParaRPr lang="en-US" sz="1800" dirty="0" smtClean="0"/>
          </a:p>
          <a:p>
            <a:r>
              <a:rPr lang="en-US" sz="1800" dirty="0" smtClean="0"/>
              <a:t>Accept the input of seed nodes and determine if seeds lie on the same connected component</a:t>
            </a:r>
          </a:p>
          <a:p>
            <a:pPr lvl="1"/>
            <a:r>
              <a:rPr lang="en-US" sz="1400" dirty="0" smtClean="0"/>
              <a:t>Seed 1 = 21299875XX</a:t>
            </a:r>
          </a:p>
          <a:p>
            <a:pPr lvl="1"/>
            <a:r>
              <a:rPr lang="en-US" sz="1400" dirty="0" smtClean="0"/>
              <a:t>Seed 2 = 4408 East Madison Ave., Bethesda, MD 20014</a:t>
            </a:r>
          </a:p>
          <a:p>
            <a:endParaRPr lang="en-US" sz="1800" dirty="0" smtClean="0"/>
          </a:p>
          <a:p>
            <a:endParaRPr lang="en-US" sz="1800" dirty="0" smtClean="0"/>
          </a:p>
        </p:txBody>
      </p:sp>
      <p:graphicFrame>
        <p:nvGraphicFramePr>
          <p:cNvPr id="5" name="Table 4"/>
          <p:cNvGraphicFramePr>
            <a:graphicFrameLocks noGrp="1"/>
          </p:cNvGraphicFramePr>
          <p:nvPr>
            <p:extLst>
              <p:ext uri="{D42A27DB-BD31-4B8C-83A1-F6EECF244321}">
                <p14:modId xmlns:p14="http://schemas.microsoft.com/office/powerpoint/2010/main" val="3192699550"/>
              </p:ext>
            </p:extLst>
          </p:nvPr>
        </p:nvGraphicFramePr>
        <p:xfrm>
          <a:off x="914400" y="2286000"/>
          <a:ext cx="7467597" cy="1229832"/>
        </p:xfrm>
        <a:graphic>
          <a:graphicData uri="http://schemas.openxmlformats.org/drawingml/2006/table">
            <a:tbl>
              <a:tblPr/>
              <a:tblGrid>
                <a:gridCol w="294355"/>
                <a:gridCol w="1757273"/>
                <a:gridCol w="606513"/>
                <a:gridCol w="559128"/>
                <a:gridCol w="578082"/>
                <a:gridCol w="760510"/>
                <a:gridCol w="786571"/>
                <a:gridCol w="334056"/>
                <a:gridCol w="578082"/>
                <a:gridCol w="473839"/>
                <a:gridCol w="739188"/>
              </a:tblGrid>
              <a:tr h="153729">
                <a:tc>
                  <a:txBody>
                    <a:bodyPr/>
                    <a:lstStyle/>
                    <a:p>
                      <a:pPr algn="l" fontAlgn="b"/>
                      <a:r>
                        <a:rPr lang="en-US" sz="700" b="0" i="0" u="none" strike="noStrike" dirty="0">
                          <a:solidFill>
                            <a:srgbClr val="FFFFFF"/>
                          </a:solidFill>
                          <a:effectLst/>
                          <a:latin typeface="Calibri"/>
                        </a:rPr>
                        <a:t>Source</a:t>
                      </a:r>
                    </a:p>
                  </a:txBody>
                  <a:tcPr marL="7686" marR="7686" marT="7686" marB="0" anchor="b">
                    <a:lnL>
                      <a:noFill/>
                    </a:lnL>
                    <a:lnR>
                      <a:noFill/>
                    </a:lnR>
                    <a:lnT>
                      <a:noFill/>
                    </a:lnT>
                    <a:lnB>
                      <a:noFill/>
                    </a:lnB>
                    <a:solidFill>
                      <a:srgbClr val="404040"/>
                    </a:solidFill>
                  </a:tcPr>
                </a:tc>
                <a:tc>
                  <a:txBody>
                    <a:bodyPr/>
                    <a:lstStyle/>
                    <a:p>
                      <a:pPr algn="l" fontAlgn="b"/>
                      <a:r>
                        <a:rPr lang="en-US" sz="700" b="0" i="0" u="none" strike="noStrike">
                          <a:solidFill>
                            <a:srgbClr val="FFFFFF"/>
                          </a:solidFill>
                          <a:effectLst/>
                          <a:latin typeface="Calibri"/>
                        </a:rPr>
                        <a:t>GUID</a:t>
                      </a:r>
                    </a:p>
                  </a:txBody>
                  <a:tcPr marL="7686" marR="7686" marT="7686" marB="0" anchor="b">
                    <a:lnL>
                      <a:noFill/>
                    </a:lnL>
                    <a:lnR>
                      <a:noFill/>
                    </a:lnR>
                    <a:lnT>
                      <a:noFill/>
                    </a:lnT>
                    <a:lnB>
                      <a:noFill/>
                    </a:lnB>
                    <a:solidFill>
                      <a:srgbClr val="404040"/>
                    </a:solidFill>
                  </a:tcPr>
                </a:tc>
                <a:tc>
                  <a:txBody>
                    <a:bodyPr/>
                    <a:lstStyle/>
                    <a:p>
                      <a:pPr algn="l" fontAlgn="b"/>
                      <a:r>
                        <a:rPr lang="en-US" sz="700" b="0" i="0" u="none" strike="noStrike">
                          <a:solidFill>
                            <a:srgbClr val="FFFFFF"/>
                          </a:solidFill>
                          <a:effectLst/>
                          <a:latin typeface="Calibri"/>
                        </a:rPr>
                        <a:t>LastName</a:t>
                      </a:r>
                    </a:p>
                  </a:txBody>
                  <a:tcPr marL="7686" marR="7686" marT="7686" marB="0" anchor="b">
                    <a:lnL>
                      <a:noFill/>
                    </a:lnL>
                    <a:lnR>
                      <a:noFill/>
                    </a:lnR>
                    <a:lnT>
                      <a:noFill/>
                    </a:lnT>
                    <a:lnB>
                      <a:noFill/>
                    </a:lnB>
                    <a:solidFill>
                      <a:srgbClr val="404040"/>
                    </a:solidFill>
                  </a:tcPr>
                </a:tc>
                <a:tc>
                  <a:txBody>
                    <a:bodyPr/>
                    <a:lstStyle/>
                    <a:p>
                      <a:pPr algn="l" fontAlgn="b"/>
                      <a:r>
                        <a:rPr lang="en-US" sz="700" b="0" i="0" u="none" strike="noStrike">
                          <a:solidFill>
                            <a:srgbClr val="FFFFFF"/>
                          </a:solidFill>
                          <a:effectLst/>
                          <a:latin typeface="Calibri"/>
                        </a:rPr>
                        <a:t>MiddleName</a:t>
                      </a:r>
                    </a:p>
                  </a:txBody>
                  <a:tcPr marL="7686" marR="7686" marT="7686" marB="0" anchor="b">
                    <a:lnL>
                      <a:noFill/>
                    </a:lnL>
                    <a:lnR>
                      <a:noFill/>
                    </a:lnR>
                    <a:lnT>
                      <a:noFill/>
                    </a:lnT>
                    <a:lnB>
                      <a:noFill/>
                    </a:lnB>
                    <a:solidFill>
                      <a:srgbClr val="404040"/>
                    </a:solidFill>
                  </a:tcPr>
                </a:tc>
                <a:tc>
                  <a:txBody>
                    <a:bodyPr/>
                    <a:lstStyle/>
                    <a:p>
                      <a:pPr algn="l" fontAlgn="b"/>
                      <a:r>
                        <a:rPr lang="en-US" sz="700" b="0" i="0" u="none" strike="noStrike">
                          <a:solidFill>
                            <a:srgbClr val="FFFFFF"/>
                          </a:solidFill>
                          <a:effectLst/>
                          <a:latin typeface="Calibri"/>
                        </a:rPr>
                        <a:t>FirstName</a:t>
                      </a:r>
                    </a:p>
                  </a:txBody>
                  <a:tcPr marL="7686" marR="7686" marT="7686" marB="0" anchor="b">
                    <a:lnL>
                      <a:noFill/>
                    </a:lnL>
                    <a:lnR>
                      <a:noFill/>
                    </a:lnR>
                    <a:lnT>
                      <a:noFill/>
                    </a:lnT>
                    <a:lnB>
                      <a:noFill/>
                    </a:lnB>
                    <a:solidFill>
                      <a:srgbClr val="404040"/>
                    </a:solidFill>
                  </a:tcPr>
                </a:tc>
                <a:tc>
                  <a:txBody>
                    <a:bodyPr/>
                    <a:lstStyle/>
                    <a:p>
                      <a:pPr algn="l" fontAlgn="b"/>
                      <a:r>
                        <a:rPr lang="en-US" sz="700" b="0" i="0" u="none" strike="noStrike">
                          <a:solidFill>
                            <a:srgbClr val="FFFFFF"/>
                          </a:solidFill>
                          <a:effectLst/>
                          <a:latin typeface="Calibri"/>
                        </a:rPr>
                        <a:t>Street</a:t>
                      </a:r>
                    </a:p>
                  </a:txBody>
                  <a:tcPr marL="7686" marR="7686" marT="7686" marB="0" anchor="b">
                    <a:lnL>
                      <a:noFill/>
                    </a:lnL>
                    <a:lnR>
                      <a:noFill/>
                    </a:lnR>
                    <a:lnT>
                      <a:noFill/>
                    </a:lnT>
                    <a:lnB>
                      <a:noFill/>
                    </a:lnB>
                    <a:solidFill>
                      <a:srgbClr val="404040"/>
                    </a:solidFill>
                  </a:tcPr>
                </a:tc>
                <a:tc>
                  <a:txBody>
                    <a:bodyPr/>
                    <a:lstStyle/>
                    <a:p>
                      <a:pPr algn="l" fontAlgn="b"/>
                      <a:r>
                        <a:rPr lang="en-US" sz="700" b="0" i="0" u="none" strike="noStrike">
                          <a:solidFill>
                            <a:srgbClr val="FFFFFF"/>
                          </a:solidFill>
                          <a:effectLst/>
                          <a:latin typeface="Calibri"/>
                        </a:rPr>
                        <a:t>City</a:t>
                      </a:r>
                    </a:p>
                  </a:txBody>
                  <a:tcPr marL="7686" marR="7686" marT="7686" marB="0" anchor="b">
                    <a:lnL>
                      <a:noFill/>
                    </a:lnL>
                    <a:lnR>
                      <a:noFill/>
                    </a:lnR>
                    <a:lnT>
                      <a:noFill/>
                    </a:lnT>
                    <a:lnB>
                      <a:noFill/>
                    </a:lnB>
                    <a:solidFill>
                      <a:srgbClr val="404040"/>
                    </a:solidFill>
                  </a:tcPr>
                </a:tc>
                <a:tc>
                  <a:txBody>
                    <a:bodyPr/>
                    <a:lstStyle/>
                    <a:p>
                      <a:pPr algn="l" fontAlgn="b"/>
                      <a:r>
                        <a:rPr lang="en-US" sz="700" b="0" i="0" u="none" strike="noStrike">
                          <a:solidFill>
                            <a:srgbClr val="FFFFFF"/>
                          </a:solidFill>
                          <a:effectLst/>
                          <a:latin typeface="Calibri"/>
                        </a:rPr>
                        <a:t>State</a:t>
                      </a:r>
                    </a:p>
                  </a:txBody>
                  <a:tcPr marL="7686" marR="7686" marT="7686" marB="0" anchor="b">
                    <a:lnL>
                      <a:noFill/>
                    </a:lnL>
                    <a:lnR>
                      <a:noFill/>
                    </a:lnR>
                    <a:lnT>
                      <a:noFill/>
                    </a:lnT>
                    <a:lnB>
                      <a:noFill/>
                    </a:lnB>
                    <a:solidFill>
                      <a:srgbClr val="404040"/>
                    </a:solidFill>
                  </a:tcPr>
                </a:tc>
                <a:tc>
                  <a:txBody>
                    <a:bodyPr/>
                    <a:lstStyle/>
                    <a:p>
                      <a:pPr algn="l" fontAlgn="b"/>
                      <a:r>
                        <a:rPr lang="en-US" sz="700" b="0" i="0" u="none" strike="noStrike">
                          <a:solidFill>
                            <a:srgbClr val="FFFFFF"/>
                          </a:solidFill>
                          <a:effectLst/>
                          <a:latin typeface="Calibri"/>
                        </a:rPr>
                        <a:t>Zip</a:t>
                      </a:r>
                    </a:p>
                  </a:txBody>
                  <a:tcPr marL="7686" marR="7686" marT="7686" marB="0" anchor="b">
                    <a:lnL>
                      <a:noFill/>
                    </a:lnL>
                    <a:lnR>
                      <a:noFill/>
                    </a:lnR>
                    <a:lnT>
                      <a:noFill/>
                    </a:lnT>
                    <a:lnB>
                      <a:noFill/>
                    </a:lnB>
                    <a:solidFill>
                      <a:srgbClr val="404040"/>
                    </a:solidFill>
                  </a:tcPr>
                </a:tc>
                <a:tc>
                  <a:txBody>
                    <a:bodyPr/>
                    <a:lstStyle/>
                    <a:p>
                      <a:pPr algn="l" fontAlgn="b"/>
                      <a:r>
                        <a:rPr lang="en-US" sz="700" b="0" i="0" u="none" strike="noStrike">
                          <a:solidFill>
                            <a:srgbClr val="FFFFFF"/>
                          </a:solidFill>
                          <a:effectLst/>
                          <a:latin typeface="Calibri"/>
                        </a:rPr>
                        <a:t>Phone</a:t>
                      </a:r>
                    </a:p>
                  </a:txBody>
                  <a:tcPr marL="7686" marR="7686" marT="7686" marB="0" anchor="b">
                    <a:lnL>
                      <a:noFill/>
                    </a:lnL>
                    <a:lnR>
                      <a:noFill/>
                    </a:lnR>
                    <a:lnT>
                      <a:noFill/>
                    </a:lnT>
                    <a:lnB>
                      <a:noFill/>
                    </a:lnB>
                    <a:solidFill>
                      <a:srgbClr val="404040"/>
                    </a:solidFill>
                  </a:tcPr>
                </a:tc>
                <a:tc>
                  <a:txBody>
                    <a:bodyPr/>
                    <a:lstStyle/>
                    <a:p>
                      <a:pPr algn="l" fontAlgn="b"/>
                      <a:r>
                        <a:rPr lang="en-US" sz="700" b="0" i="0" u="none" strike="noStrike">
                          <a:solidFill>
                            <a:srgbClr val="FFFFFF"/>
                          </a:solidFill>
                          <a:effectLst/>
                          <a:latin typeface="Calibri"/>
                        </a:rPr>
                        <a:t>ID_DOC</a:t>
                      </a:r>
                    </a:p>
                  </a:txBody>
                  <a:tcPr marL="7686" marR="7686" marT="7686" marB="0" anchor="b">
                    <a:lnL>
                      <a:noFill/>
                    </a:lnL>
                    <a:lnR>
                      <a:noFill/>
                    </a:lnR>
                    <a:lnT>
                      <a:noFill/>
                    </a:lnT>
                    <a:lnB>
                      <a:noFill/>
                    </a:lnB>
                    <a:solidFill>
                      <a:srgbClr val="404040"/>
                    </a:solidFill>
                  </a:tcPr>
                </a:tc>
              </a:tr>
              <a:tr h="153729">
                <a:tc>
                  <a:txBody>
                    <a:bodyPr/>
                    <a:lstStyle/>
                    <a:p>
                      <a:pPr algn="l" fontAlgn="b"/>
                      <a:r>
                        <a:rPr lang="en-US" sz="700" b="0" i="0" u="none" strike="noStrike">
                          <a:solidFill>
                            <a:srgbClr val="000000"/>
                          </a:solidFill>
                          <a:effectLst/>
                          <a:latin typeface="Calibri"/>
                        </a:rPr>
                        <a:t>CCCR</a:t>
                      </a:r>
                    </a:p>
                  </a:txBody>
                  <a:tcPr marL="7686" marR="7686" marT="7686"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CCCR-a57685ee-ba9f-4bfb-b2f6-f179b693ee12</a:t>
                      </a:r>
                    </a:p>
                  </a:txBody>
                  <a:tcPr marL="7686" marR="7686" marT="7686"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Brandybuck</a:t>
                      </a:r>
                    </a:p>
                  </a:txBody>
                  <a:tcPr marL="7686" marR="7686" marT="7686"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Donnamira</a:t>
                      </a:r>
                    </a:p>
                  </a:txBody>
                  <a:tcPr marL="7686" marR="7686" marT="7686"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Gloriana</a:t>
                      </a:r>
                    </a:p>
                  </a:txBody>
                  <a:tcPr marL="7686" marR="7686" marT="7686"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2719 Pin Oak Drive</a:t>
                      </a:r>
                    </a:p>
                  </a:txBody>
                  <a:tcPr marL="7686" marR="7686" marT="7686"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Manhattan</a:t>
                      </a:r>
                    </a:p>
                  </a:txBody>
                  <a:tcPr marL="7686" marR="7686" marT="7686"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NY</a:t>
                      </a:r>
                    </a:p>
                  </a:txBody>
                  <a:tcPr marL="7686" marR="7686" marT="7686"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10018</a:t>
                      </a:r>
                    </a:p>
                  </a:txBody>
                  <a:tcPr marL="7686" marR="7686" marT="7686"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5334856597493120</a:t>
                      </a:r>
                    </a:p>
                  </a:txBody>
                  <a:tcPr marL="7686" marR="7686" marT="7686" marB="0" anchor="b">
                    <a:lnL>
                      <a:noFill/>
                    </a:lnL>
                    <a:lnR>
                      <a:noFill/>
                    </a:lnR>
                    <a:lnT>
                      <a:noFill/>
                    </a:lnT>
                    <a:lnB>
                      <a:noFill/>
                    </a:lnB>
                  </a:tcPr>
                </a:tc>
              </a:tr>
              <a:tr h="153729">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r>
              <a:tr h="153729">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r>
              <a:tr h="153729">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r>
                        <a:rPr lang="en-US" sz="700" b="0" i="0" u="none" strike="noStrike">
                          <a:solidFill>
                            <a:srgbClr val="FFFFFF"/>
                          </a:solidFill>
                          <a:effectLst/>
                          <a:latin typeface="Calibri"/>
                        </a:rPr>
                        <a:t>Source</a:t>
                      </a:r>
                    </a:p>
                  </a:txBody>
                  <a:tcPr marL="7686" marR="7686" marT="7686" marB="0" anchor="b">
                    <a:lnL>
                      <a:noFill/>
                    </a:lnL>
                    <a:lnR>
                      <a:noFill/>
                    </a:lnR>
                    <a:lnT>
                      <a:noFill/>
                    </a:lnT>
                    <a:lnB>
                      <a:noFill/>
                    </a:lnB>
                    <a:solidFill>
                      <a:srgbClr val="404040"/>
                    </a:solidFill>
                  </a:tcPr>
                </a:tc>
                <a:tc gridSpan="2">
                  <a:txBody>
                    <a:bodyPr/>
                    <a:lstStyle/>
                    <a:p>
                      <a:pPr algn="l" fontAlgn="b"/>
                      <a:r>
                        <a:rPr lang="en-US" sz="700" b="0" i="0" u="none" strike="noStrike">
                          <a:solidFill>
                            <a:srgbClr val="FFFFFF"/>
                          </a:solidFill>
                          <a:effectLst/>
                          <a:latin typeface="Calibri"/>
                        </a:rPr>
                        <a:t>NodeUniqueID</a:t>
                      </a:r>
                    </a:p>
                  </a:txBody>
                  <a:tcPr marL="7686" marR="7686" marT="7686" marB="0" anchor="b">
                    <a:lnL>
                      <a:noFill/>
                    </a:lnL>
                    <a:lnR>
                      <a:noFill/>
                    </a:lnR>
                    <a:lnT>
                      <a:noFill/>
                    </a:lnT>
                    <a:lnB>
                      <a:noFill/>
                    </a:lnB>
                    <a:solidFill>
                      <a:srgbClr val="404040"/>
                    </a:solidFill>
                  </a:tcPr>
                </a:tc>
                <a:tc hMerge="1">
                  <a:txBody>
                    <a:bodyPr/>
                    <a:lstStyle/>
                    <a:p>
                      <a:endParaRPr lang="en-US"/>
                    </a:p>
                  </a:txBody>
                  <a:tcPr/>
                </a:tc>
                <a:tc>
                  <a:txBody>
                    <a:bodyPr/>
                    <a:lstStyle/>
                    <a:p>
                      <a:pPr algn="l" fontAlgn="b"/>
                      <a:r>
                        <a:rPr lang="en-US" sz="700" b="0" i="0" u="none" strike="noStrike">
                          <a:solidFill>
                            <a:srgbClr val="FFFFFF"/>
                          </a:solidFill>
                          <a:effectLst/>
                          <a:latin typeface="Calibri"/>
                        </a:rPr>
                        <a:t> </a:t>
                      </a:r>
                    </a:p>
                  </a:txBody>
                  <a:tcPr marL="7686" marR="7686" marT="7686" marB="0" anchor="b">
                    <a:lnL>
                      <a:noFill/>
                    </a:lnL>
                    <a:lnR>
                      <a:noFill/>
                    </a:lnR>
                    <a:lnT>
                      <a:noFill/>
                    </a:lnT>
                    <a:lnB>
                      <a:noFill/>
                    </a:lnB>
                    <a:solidFill>
                      <a:srgbClr val="404040"/>
                    </a:solidFill>
                  </a:tcPr>
                </a:tc>
                <a:tc>
                  <a:txBody>
                    <a:bodyPr/>
                    <a:lstStyle/>
                    <a:p>
                      <a:pPr algn="l" fontAlgn="b"/>
                      <a:r>
                        <a:rPr lang="en-US" sz="700" b="0" i="0" u="none" strike="noStrike">
                          <a:solidFill>
                            <a:srgbClr val="FFFFFF"/>
                          </a:solidFill>
                          <a:effectLst/>
                          <a:latin typeface="Calibri"/>
                        </a:rPr>
                        <a:t>NodeLabel</a:t>
                      </a:r>
                    </a:p>
                  </a:txBody>
                  <a:tcPr marL="7686" marR="7686" marT="7686" marB="0" anchor="b">
                    <a:lnL>
                      <a:noFill/>
                    </a:lnL>
                    <a:lnR>
                      <a:noFill/>
                    </a:lnR>
                    <a:lnT>
                      <a:noFill/>
                    </a:lnT>
                    <a:lnB>
                      <a:noFill/>
                    </a:lnB>
                    <a:solidFill>
                      <a:srgbClr val="404040"/>
                    </a:solidFill>
                  </a:tcPr>
                </a:tc>
                <a:tc>
                  <a:txBody>
                    <a:bodyPr/>
                    <a:lstStyle/>
                    <a:p>
                      <a:pPr algn="l" fontAlgn="b"/>
                      <a:r>
                        <a:rPr lang="en-US" sz="700" b="0" i="0" u="none" strike="noStrike">
                          <a:solidFill>
                            <a:srgbClr val="FFFFFF"/>
                          </a:solidFill>
                          <a:effectLst/>
                          <a:latin typeface="Calibri"/>
                        </a:rPr>
                        <a:t> </a:t>
                      </a:r>
                    </a:p>
                  </a:txBody>
                  <a:tcPr marL="7686" marR="7686" marT="7686" marB="0" anchor="b">
                    <a:lnL>
                      <a:noFill/>
                    </a:lnL>
                    <a:lnR>
                      <a:noFill/>
                    </a:lnR>
                    <a:lnT>
                      <a:noFill/>
                    </a:lnT>
                    <a:lnB>
                      <a:noFill/>
                    </a:lnB>
                    <a:solidFill>
                      <a:srgbClr val="404040"/>
                    </a:solidFill>
                  </a:tcPr>
                </a:tc>
                <a:tc>
                  <a:txBody>
                    <a:bodyPr/>
                    <a:lstStyle/>
                    <a:p>
                      <a:pPr algn="l" fontAlgn="b"/>
                      <a:r>
                        <a:rPr lang="en-US" sz="700" b="0" i="0" u="none" strike="noStrike">
                          <a:solidFill>
                            <a:srgbClr val="FFFFFF"/>
                          </a:solidFill>
                          <a:effectLst/>
                          <a:latin typeface="Calibri"/>
                        </a:rPr>
                        <a:t> </a:t>
                      </a:r>
                    </a:p>
                  </a:txBody>
                  <a:tcPr marL="7686" marR="7686" marT="7686" marB="0" anchor="b">
                    <a:lnL>
                      <a:noFill/>
                    </a:lnL>
                    <a:lnR>
                      <a:noFill/>
                    </a:lnR>
                    <a:lnT>
                      <a:noFill/>
                    </a:lnT>
                    <a:lnB>
                      <a:noFill/>
                    </a:lnB>
                    <a:solidFill>
                      <a:srgbClr val="404040"/>
                    </a:solidFill>
                  </a:tcPr>
                </a:tc>
                <a:tc>
                  <a:txBody>
                    <a:bodyPr/>
                    <a:lstStyle/>
                    <a:p>
                      <a:pPr algn="l" fontAlgn="b"/>
                      <a:r>
                        <a:rPr lang="en-US" sz="700" b="0" i="0" u="none" strike="noStrike">
                          <a:solidFill>
                            <a:srgbClr val="FFFFFF"/>
                          </a:solidFill>
                          <a:effectLst/>
                          <a:latin typeface="Calibri"/>
                        </a:rPr>
                        <a:t>NodeType</a:t>
                      </a:r>
                    </a:p>
                  </a:txBody>
                  <a:tcPr marL="7686" marR="7686" marT="7686" marB="0" anchor="b">
                    <a:lnL>
                      <a:noFill/>
                    </a:lnL>
                    <a:lnR>
                      <a:noFill/>
                    </a:lnR>
                    <a:lnT>
                      <a:noFill/>
                    </a:lnT>
                    <a:lnB>
                      <a:noFill/>
                    </a:lnB>
                    <a:solidFill>
                      <a:srgbClr val="404040"/>
                    </a:solidFill>
                  </a:tcPr>
                </a:tc>
                <a:tc>
                  <a:txBody>
                    <a:bodyPr/>
                    <a:lstStyle/>
                    <a:p>
                      <a:pPr algn="l" fontAlgn="b"/>
                      <a:r>
                        <a:rPr lang="en-US" sz="700" b="0" i="0" u="none" strike="noStrike">
                          <a:solidFill>
                            <a:srgbClr val="FFFFFF"/>
                          </a:solidFill>
                          <a:effectLst/>
                          <a:latin typeface="Calibri"/>
                        </a:rPr>
                        <a:t>EntityGroup</a:t>
                      </a:r>
                    </a:p>
                  </a:txBody>
                  <a:tcPr marL="7686" marR="7686" marT="7686" marB="0" anchor="b">
                    <a:lnL>
                      <a:noFill/>
                    </a:lnL>
                    <a:lnR>
                      <a:noFill/>
                    </a:lnR>
                    <a:lnT>
                      <a:noFill/>
                    </a:lnT>
                    <a:lnB>
                      <a:noFill/>
                    </a:lnB>
                    <a:solidFill>
                      <a:srgbClr val="404040"/>
                    </a:solidFill>
                  </a:tcPr>
                </a:tc>
              </a:tr>
              <a:tr h="153729">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CCCR</a:t>
                      </a:r>
                    </a:p>
                  </a:txBody>
                  <a:tcPr marL="7686" marR="7686" marT="7686" marB="0" anchor="b">
                    <a:lnL>
                      <a:noFill/>
                    </a:lnL>
                    <a:lnR>
                      <a:noFill/>
                    </a:lnR>
                    <a:lnT>
                      <a:noFill/>
                    </a:lnT>
                    <a:lnB>
                      <a:noFill/>
                    </a:lnB>
                  </a:tcPr>
                </a:tc>
                <a:tc gridSpan="3">
                  <a:txBody>
                    <a:bodyPr/>
                    <a:lstStyle/>
                    <a:p>
                      <a:pPr algn="l" fontAlgn="b"/>
                      <a:r>
                        <a:rPr lang="en-US" sz="700" b="0" i="0" u="none" strike="noStrike">
                          <a:solidFill>
                            <a:srgbClr val="000000"/>
                          </a:solidFill>
                          <a:effectLst/>
                          <a:latin typeface="Calibri"/>
                        </a:rPr>
                        <a:t>N-CCCR-a57685ee-ba9f-4bfb-b2f6-f179b693ee12</a:t>
                      </a:r>
                    </a:p>
                  </a:txBody>
                  <a:tcPr marL="7686" marR="7686" marT="7686" marB="0" anchor="b">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algn="l" fontAlgn="b"/>
                      <a:r>
                        <a:rPr lang="en-US" sz="700" b="0" i="0" u="none" strike="noStrike">
                          <a:solidFill>
                            <a:srgbClr val="000000"/>
                          </a:solidFill>
                          <a:effectLst/>
                          <a:latin typeface="Calibri"/>
                        </a:rPr>
                        <a:t>Gloriana Donnamira Brandybuck</a:t>
                      </a:r>
                    </a:p>
                  </a:txBody>
                  <a:tcPr marL="7686" marR="7686" marT="7686"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a:rPr>
                        <a:t>NAME</a:t>
                      </a:r>
                    </a:p>
                  </a:txBody>
                  <a:tcPr marL="7686" marR="7686" marT="7686"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a:t>
                      </a:r>
                    </a:p>
                  </a:txBody>
                  <a:tcPr marL="7686" marR="7686" marT="7686" marB="0" anchor="b">
                    <a:lnL>
                      <a:noFill/>
                    </a:lnL>
                    <a:lnR>
                      <a:noFill/>
                    </a:lnR>
                    <a:lnT>
                      <a:noFill/>
                    </a:lnT>
                    <a:lnB>
                      <a:noFill/>
                    </a:lnB>
                  </a:tcPr>
                </a:tc>
              </a:tr>
              <a:tr h="153729">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CCCR</a:t>
                      </a:r>
                    </a:p>
                  </a:txBody>
                  <a:tcPr marL="7686" marR="7686" marT="7686" marB="0" anchor="b">
                    <a:lnL>
                      <a:noFill/>
                    </a:lnL>
                    <a:lnR>
                      <a:noFill/>
                    </a:lnR>
                    <a:lnT>
                      <a:noFill/>
                    </a:lnT>
                    <a:lnB>
                      <a:noFill/>
                    </a:lnB>
                  </a:tcPr>
                </a:tc>
                <a:tc gridSpan="3">
                  <a:txBody>
                    <a:bodyPr/>
                    <a:lstStyle/>
                    <a:p>
                      <a:pPr algn="l" fontAlgn="b"/>
                      <a:r>
                        <a:rPr lang="en-US" sz="700" b="0" i="0" u="none" strike="noStrike">
                          <a:solidFill>
                            <a:srgbClr val="000000"/>
                          </a:solidFill>
                          <a:effectLst/>
                          <a:latin typeface="Calibri"/>
                        </a:rPr>
                        <a:t>A-CCCR-a57685ee-ba9f-4bfb-b2f6-f179b693ee12</a:t>
                      </a:r>
                    </a:p>
                  </a:txBody>
                  <a:tcPr marL="7686" marR="7686" marT="7686" marB="0" anchor="b">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algn="l" fontAlgn="b"/>
                      <a:r>
                        <a:rPr lang="nn-NO" sz="700" b="0" i="0" u="none" strike="noStrike">
                          <a:solidFill>
                            <a:srgbClr val="000000"/>
                          </a:solidFill>
                          <a:effectLst/>
                          <a:latin typeface="Calibri"/>
                        </a:rPr>
                        <a:t>2719 Pin Oak Drive, Manhattan, NY, 10018</a:t>
                      </a:r>
                    </a:p>
                  </a:txBody>
                  <a:tcPr marL="7686" marR="7686" marT="7686"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a:rPr>
                        <a:t>ADDR</a:t>
                      </a:r>
                    </a:p>
                  </a:txBody>
                  <a:tcPr marL="7686" marR="7686" marT="7686"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a:t>
                      </a:r>
                    </a:p>
                  </a:txBody>
                  <a:tcPr marL="7686" marR="7686" marT="7686" marB="0" anchor="b">
                    <a:lnL>
                      <a:noFill/>
                    </a:lnL>
                    <a:lnR>
                      <a:noFill/>
                    </a:lnR>
                    <a:lnT>
                      <a:noFill/>
                    </a:lnT>
                    <a:lnB>
                      <a:noFill/>
                    </a:lnB>
                  </a:tcPr>
                </a:tc>
              </a:tr>
              <a:tr h="153729">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CCCR</a:t>
                      </a:r>
                    </a:p>
                  </a:txBody>
                  <a:tcPr marL="7686" marR="7686" marT="7686" marB="0" anchor="b">
                    <a:lnL>
                      <a:noFill/>
                    </a:lnL>
                    <a:lnR>
                      <a:noFill/>
                    </a:lnR>
                    <a:lnT>
                      <a:noFill/>
                    </a:lnT>
                    <a:lnB>
                      <a:noFill/>
                    </a:lnB>
                  </a:tcPr>
                </a:tc>
                <a:tc gridSpan="3">
                  <a:txBody>
                    <a:bodyPr/>
                    <a:lstStyle/>
                    <a:p>
                      <a:pPr algn="l" fontAlgn="b"/>
                      <a:r>
                        <a:rPr lang="en-US" sz="700" b="0" i="0" u="none" strike="noStrike">
                          <a:solidFill>
                            <a:srgbClr val="000000"/>
                          </a:solidFill>
                          <a:effectLst/>
                          <a:latin typeface="Calibri"/>
                        </a:rPr>
                        <a:t>D-CCCR-a57685ee-ba9f-4bfb-b2f6-f179b693ee12</a:t>
                      </a:r>
                    </a:p>
                  </a:txBody>
                  <a:tcPr marL="7686" marR="7686" marT="7686"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a:rPr>
                        <a:t>5334856597493120</a:t>
                      </a:r>
                    </a:p>
                  </a:txBody>
                  <a:tcPr marL="7686" marR="7686" marT="7686"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686" marR="7686" marT="7686"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DOC-CCCR</a:t>
                      </a:r>
                    </a:p>
                  </a:txBody>
                  <a:tcPr marL="7686" marR="7686" marT="7686"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1</a:t>
                      </a:r>
                    </a:p>
                  </a:txBody>
                  <a:tcPr marL="7686" marR="7686" marT="7686" marB="0" anchor="b">
                    <a:lnL>
                      <a:noFill/>
                    </a:lnL>
                    <a:lnR>
                      <a:noFill/>
                    </a:lnR>
                    <a:lnT>
                      <a:noFill/>
                    </a:lnT>
                    <a:lnB>
                      <a:noFill/>
                    </a:lnB>
                  </a:tcPr>
                </a:tc>
              </a:tr>
            </a:tbl>
          </a:graphicData>
        </a:graphic>
      </p:graphicFrame>
      <p:sp>
        <p:nvSpPr>
          <p:cNvPr id="7" name="Bent-Up Arrow 6"/>
          <p:cNvSpPr/>
          <p:nvPr/>
        </p:nvSpPr>
        <p:spPr>
          <a:xfrm rot="5400000">
            <a:off x="1885950" y="2571750"/>
            <a:ext cx="838200" cy="10287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061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rmAutofit/>
          </a:bodyPr>
          <a:lstStyle/>
          <a:p>
            <a:r>
              <a:rPr lang="en-US" b="1" dirty="0">
                <a:solidFill>
                  <a:schemeClr val="tx2"/>
                </a:solidFill>
                <a:effectLst>
                  <a:outerShdw blurRad="38100" dist="38100" dir="2700000" algn="tl">
                    <a:srgbClr val="000000">
                      <a:alpha val="43137"/>
                    </a:srgbClr>
                  </a:outerShdw>
                </a:effectLst>
              </a:rPr>
              <a:t>Methodology</a:t>
            </a:r>
            <a:endParaRPr lang="en-US" dirty="0"/>
          </a:p>
        </p:txBody>
      </p:sp>
      <p:sp>
        <p:nvSpPr>
          <p:cNvPr id="3" name="Content Placeholder 2"/>
          <p:cNvSpPr>
            <a:spLocks noGrp="1"/>
          </p:cNvSpPr>
          <p:nvPr>
            <p:ph idx="1"/>
          </p:nvPr>
        </p:nvSpPr>
        <p:spPr>
          <a:xfrm>
            <a:off x="457200" y="1097280"/>
            <a:ext cx="8229600" cy="5029200"/>
          </a:xfrm>
        </p:spPr>
        <p:txBody>
          <a:bodyPr>
            <a:normAutofit/>
          </a:bodyPr>
          <a:lstStyle/>
          <a:p>
            <a:r>
              <a:rPr lang="en-US" sz="1800" dirty="0" smtClean="0"/>
              <a:t>Find the near neighbors for each seed (one limit reach network)</a:t>
            </a:r>
          </a:p>
          <a:p>
            <a:endParaRPr lang="en-US" sz="1800" dirty="0"/>
          </a:p>
          <a:p>
            <a:r>
              <a:rPr lang="en-US" sz="1800" dirty="0" smtClean="0"/>
              <a:t>Drop seed nodes and links from data before calculating shortest path between seeds</a:t>
            </a:r>
          </a:p>
          <a:p>
            <a:pPr lvl="1"/>
            <a:r>
              <a:rPr lang="en-US" sz="1400" dirty="0" smtClean="0"/>
              <a:t>Prevent paths from passing back through the seeds</a:t>
            </a:r>
          </a:p>
          <a:p>
            <a:endParaRPr lang="en-US" sz="1800" dirty="0" smtClean="0"/>
          </a:p>
          <a:p>
            <a:r>
              <a:rPr lang="en-US" sz="1800" dirty="0" smtClean="0"/>
              <a:t>Calculate the shortest path for each set of seed near neighbors using a variant of </a:t>
            </a:r>
            <a:r>
              <a:rPr lang="en-US" sz="1800" dirty="0" err="1" smtClean="0"/>
              <a:t>Dijkstra’s</a:t>
            </a:r>
            <a:r>
              <a:rPr lang="en-US" sz="1800" dirty="0" smtClean="0"/>
              <a:t> algorithm and inverse link weight to create a list of candidate paths</a:t>
            </a:r>
          </a:p>
          <a:p>
            <a:endParaRPr lang="en-US" sz="1800" dirty="0"/>
          </a:p>
          <a:p>
            <a:r>
              <a:rPr lang="en-US" sz="1800" dirty="0" smtClean="0"/>
              <a:t>Merge seed information back into these path candidates</a:t>
            </a:r>
          </a:p>
          <a:p>
            <a:endParaRPr lang="en-US" sz="1800" dirty="0"/>
          </a:p>
          <a:p>
            <a:r>
              <a:rPr lang="en-US" sz="1800" dirty="0" smtClean="0"/>
              <a:t>For the entire connected component,  communities are then identified using the </a:t>
            </a:r>
            <a:r>
              <a:rPr lang="en-US" sz="1800" dirty="0" err="1" smtClean="0"/>
              <a:t>Louvian</a:t>
            </a:r>
            <a:r>
              <a:rPr lang="en-US" sz="1800" dirty="0" smtClean="0"/>
              <a:t> algorithm with a maximum community size set to 15</a:t>
            </a:r>
          </a:p>
          <a:p>
            <a:pPr lvl="1"/>
            <a:r>
              <a:rPr lang="en-US" sz="1400" dirty="0" smtClean="0"/>
              <a:t>Community membership is retained for use in network visualization, but it is not used in ranking candidate paths</a:t>
            </a:r>
            <a:endParaRPr lang="en-US" sz="1400" dirty="0"/>
          </a:p>
          <a:p>
            <a:endParaRPr lang="en-US" sz="1800" dirty="0" smtClean="0"/>
          </a:p>
          <a:p>
            <a:pPr marL="0" indent="0">
              <a:buNone/>
            </a:pPr>
            <a:endParaRPr lang="en-US" sz="1800" dirty="0"/>
          </a:p>
          <a:p>
            <a:endParaRPr lang="en-US" sz="1800" dirty="0" smtClean="0"/>
          </a:p>
          <a:p>
            <a:endParaRPr lang="en-US" sz="1800" dirty="0" smtClean="0"/>
          </a:p>
          <a:p>
            <a:endParaRPr lang="en-US" sz="1800" dirty="0" smtClean="0"/>
          </a:p>
          <a:p>
            <a:endParaRPr lang="en-US" sz="1800" dirty="0"/>
          </a:p>
          <a:p>
            <a:endParaRPr lang="en-US" sz="1800" dirty="0" smtClean="0"/>
          </a:p>
        </p:txBody>
      </p:sp>
    </p:spTree>
    <p:extLst>
      <p:ext uri="{BB962C8B-B14F-4D97-AF65-F5344CB8AC3E}">
        <p14:creationId xmlns:p14="http://schemas.microsoft.com/office/powerpoint/2010/main" val="1419297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rmAutofit/>
          </a:bodyPr>
          <a:lstStyle/>
          <a:p>
            <a:r>
              <a:rPr lang="en-US" b="1" dirty="0">
                <a:solidFill>
                  <a:schemeClr val="tx2"/>
                </a:solidFill>
                <a:effectLst>
                  <a:outerShdw blurRad="38100" dist="38100" dir="2700000" algn="tl">
                    <a:srgbClr val="000000">
                      <a:alpha val="43137"/>
                    </a:srgbClr>
                  </a:outerShdw>
                </a:effectLst>
              </a:rPr>
              <a:t>Methodology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097280"/>
                <a:ext cx="8229600" cy="5029200"/>
              </a:xfrm>
            </p:spPr>
            <p:txBody>
              <a:bodyPr>
                <a:noAutofit/>
              </a:bodyPr>
              <a:lstStyle/>
              <a:p>
                <a:r>
                  <a:rPr lang="en-US" sz="1800" dirty="0" smtClean="0"/>
                  <a:t>Each candidate path is then assigned an alert score based on the following calculation:</a:t>
                </a:r>
              </a:p>
              <a:p>
                <a:pPr lvl="1"/>
                <a:r>
                  <a:rPr lang="en-US" sz="1400" dirty="0" err="1" smtClean="0"/>
                  <a:t>TotalWeight</a:t>
                </a:r>
                <a:r>
                  <a:rPr lang="en-US" sz="1400" dirty="0" smtClean="0"/>
                  <a:t> = sum of the inverse link weights between nodes for each path</a:t>
                </a:r>
              </a:p>
              <a:p>
                <a:pPr lvl="1"/>
                <a:r>
                  <a:rPr lang="en-US" sz="1400" dirty="0" err="1" smtClean="0"/>
                  <a:t>AvgWeight</a:t>
                </a:r>
                <a:r>
                  <a:rPr lang="en-US" sz="1400" dirty="0" smtClean="0"/>
                  <a:t> = mean link weight between nodes for each path</a:t>
                </a:r>
              </a:p>
              <a:p>
                <a:pPr lvl="1"/>
                <a:r>
                  <a:rPr lang="en-US" sz="1400" dirty="0" err="1" smtClean="0"/>
                  <a:t>MinWeight</a:t>
                </a:r>
                <a:r>
                  <a:rPr lang="en-US" sz="1400" dirty="0" smtClean="0"/>
                  <a:t> = minimum link weight between nodes for each path</a:t>
                </a:r>
              </a:p>
              <a:p>
                <a:pPr lvl="1"/>
                <a:r>
                  <a:rPr lang="en-US" sz="1400" dirty="0" err="1" smtClean="0"/>
                  <a:t>OneWeight</a:t>
                </a:r>
                <a:r>
                  <a:rPr lang="en-US" sz="1400" dirty="0" smtClean="0"/>
                  <a:t> = sum of the number of occurrences when the link weight is 1 for each path</a:t>
                </a:r>
              </a:p>
              <a:p>
                <a:pPr lvl="1"/>
                <a:endParaRPr lang="en-US" sz="1400" i="1" dirty="0" smtClean="0">
                  <a:latin typeface="Cambria Math" pitchFamily="18" charset="0"/>
                  <a:ea typeface="Cambria Math" pitchFamily="18" charset="0"/>
                </a:endParaRPr>
              </a:p>
              <a:p>
                <a:pPr lvl="1"/>
                <a:endParaRPr lang="en-US" sz="1400" i="1" dirty="0">
                  <a:latin typeface="Cambria Math" pitchFamily="18" charset="0"/>
                  <a:ea typeface="Cambria Math" pitchFamily="18" charset="0"/>
                </a:endParaRPr>
              </a:p>
              <a:p>
                <a:pPr marL="457200" lvl="1" indent="0" algn="ctr">
                  <a:buNone/>
                </a:pPr>
                <a14:m>
                  <m:oMathPara xmlns:m="http://schemas.openxmlformats.org/officeDocument/2006/math">
                    <m:oMathParaPr>
                      <m:jc m:val="centerGroup"/>
                    </m:oMathParaPr>
                    <m:oMath xmlns:m="http://schemas.openxmlformats.org/officeDocument/2006/math">
                      <m:f>
                        <m:fPr>
                          <m:ctrlPr>
                            <a:rPr lang="en-US" sz="1400" i="1" smtClean="0">
                              <a:latin typeface="Cambria Math"/>
                              <a:ea typeface="Cambria Math" pitchFamily="18" charset="0"/>
                            </a:rPr>
                          </m:ctrlPr>
                        </m:fPr>
                        <m:num>
                          <m:r>
                            <m:rPr>
                              <m:nor/>
                            </m:rPr>
                            <a:rPr lang="en-US" sz="1400" dirty="0" smtClean="0">
                              <a:latin typeface="Cambria Math" pitchFamily="18" charset="0"/>
                              <a:ea typeface="Cambria Math" pitchFamily="18" charset="0"/>
                            </a:rPr>
                            <m:t>Maximum</m:t>
                          </m:r>
                          <m:r>
                            <m:rPr>
                              <m:nor/>
                            </m:rPr>
                            <a:rPr lang="en-US" sz="1400" dirty="0" smtClean="0">
                              <a:latin typeface="Cambria Math" pitchFamily="18" charset="0"/>
                              <a:ea typeface="Cambria Math" pitchFamily="18" charset="0"/>
                            </a:rPr>
                            <m:t>(</m:t>
                          </m:r>
                          <m:r>
                            <m:rPr>
                              <m:nor/>
                            </m:rPr>
                            <a:rPr lang="en-US" sz="1400" dirty="0" smtClean="0">
                              <a:latin typeface="Cambria Math" pitchFamily="18" charset="0"/>
                              <a:ea typeface="Cambria Math" pitchFamily="18" charset="0"/>
                            </a:rPr>
                            <m:t>TotalWeight</m:t>
                          </m:r>
                          <m:r>
                            <a:rPr lang="en-US" sz="1400" b="0" i="0" smtClean="0">
                              <a:latin typeface="Cambria Math" pitchFamily="18" charset="0"/>
                              <a:ea typeface="Cambria Math" pitchFamily="18" charset="0"/>
                            </a:rPr>
                            <m:t>) − </m:t>
                          </m:r>
                          <m:f>
                            <m:fPr>
                              <m:ctrlPr>
                                <a:rPr lang="en-US" sz="1400" i="1" smtClean="0">
                                  <a:latin typeface="Cambria Math"/>
                                  <a:ea typeface="Cambria Math" pitchFamily="18" charset="0"/>
                                </a:rPr>
                              </m:ctrlPr>
                            </m:fPr>
                            <m:num>
                              <m:r>
                                <m:rPr>
                                  <m:nor/>
                                </m:rPr>
                                <a:rPr lang="en-US" sz="1400" dirty="0" smtClean="0">
                                  <a:latin typeface="Cambria Math" pitchFamily="18" charset="0"/>
                                  <a:ea typeface="Cambria Math" pitchFamily="18" charset="0"/>
                                </a:rPr>
                                <m:t>TotalWeight</m:t>
                              </m:r>
                              <m:r>
                                <m:rPr>
                                  <m:nor/>
                                </m:rPr>
                                <a:rPr lang="en-US" sz="1400" dirty="0" smtClean="0">
                                  <a:latin typeface="Cambria Math" pitchFamily="18" charset="0"/>
                                  <a:ea typeface="Cambria Math" pitchFamily="18" charset="0"/>
                                </a:rPr>
                                <m:t> – </m:t>
                              </m:r>
                              <m:r>
                                <m:rPr>
                                  <m:nor/>
                                </m:rPr>
                                <a:rPr lang="en-US" sz="1400" dirty="0" smtClean="0">
                                  <a:latin typeface="Cambria Math" pitchFamily="18" charset="0"/>
                                  <a:ea typeface="Cambria Math" pitchFamily="18" charset="0"/>
                                </a:rPr>
                                <m:t>Minimum</m:t>
                              </m:r>
                              <m:r>
                                <m:rPr>
                                  <m:nor/>
                                </m:rPr>
                                <a:rPr lang="en-US" sz="1400" dirty="0" smtClean="0">
                                  <a:latin typeface="Cambria Math" pitchFamily="18" charset="0"/>
                                  <a:ea typeface="Cambria Math" pitchFamily="18" charset="0"/>
                                </a:rPr>
                                <m:t>(</m:t>
                              </m:r>
                              <m:r>
                                <m:rPr>
                                  <m:nor/>
                                </m:rPr>
                                <a:rPr lang="en-US" sz="1400" dirty="0" smtClean="0">
                                  <a:latin typeface="Cambria Math" pitchFamily="18" charset="0"/>
                                  <a:ea typeface="Cambria Math" pitchFamily="18" charset="0"/>
                                </a:rPr>
                                <m:t>TotalWeight</m:t>
                              </m:r>
                              <m:r>
                                <a:rPr lang="en-US" sz="1400" b="0" i="0" dirty="0" smtClean="0">
                                  <a:latin typeface="Cambria Math"/>
                                  <a:ea typeface="Cambria Math" pitchFamily="18" charset="0"/>
                                </a:rPr>
                                <m:t>)</m:t>
                              </m:r>
                            </m:num>
                            <m:den>
                              <m:r>
                                <m:rPr>
                                  <m:nor/>
                                </m:rPr>
                                <a:rPr lang="en-US" sz="1400" dirty="0" smtClean="0">
                                  <a:latin typeface="Cambria Math" pitchFamily="18" charset="0"/>
                                  <a:ea typeface="Cambria Math" pitchFamily="18" charset="0"/>
                                </a:rPr>
                                <m:t>Maximum</m:t>
                              </m:r>
                              <m:r>
                                <m:rPr>
                                  <m:nor/>
                                </m:rPr>
                                <a:rPr lang="en-US" sz="1400" dirty="0" smtClean="0">
                                  <a:latin typeface="Cambria Math" pitchFamily="18" charset="0"/>
                                  <a:ea typeface="Cambria Math" pitchFamily="18" charset="0"/>
                                </a:rPr>
                                <m:t>(</m:t>
                              </m:r>
                              <m:r>
                                <m:rPr>
                                  <m:nor/>
                                </m:rPr>
                                <a:rPr lang="en-US" sz="1400" dirty="0" smtClean="0">
                                  <a:latin typeface="Cambria Math" pitchFamily="18" charset="0"/>
                                  <a:ea typeface="Cambria Math" pitchFamily="18" charset="0"/>
                                </a:rPr>
                                <m:t>TotalWeight</m:t>
                              </m:r>
                              <m:r>
                                <m:rPr>
                                  <m:nor/>
                                </m:rPr>
                                <a:rPr lang="en-US" sz="1400" dirty="0" smtClean="0">
                                  <a:latin typeface="Cambria Math" pitchFamily="18" charset="0"/>
                                  <a:ea typeface="Cambria Math" pitchFamily="18" charset="0"/>
                                </a:rPr>
                                <m:t>) – </m:t>
                              </m:r>
                              <m:r>
                                <m:rPr>
                                  <m:nor/>
                                </m:rPr>
                                <a:rPr lang="en-US" sz="1400" dirty="0" smtClean="0">
                                  <a:latin typeface="Cambria Math" pitchFamily="18" charset="0"/>
                                  <a:ea typeface="Cambria Math" pitchFamily="18" charset="0"/>
                                </a:rPr>
                                <m:t>Minimum</m:t>
                              </m:r>
                              <m:r>
                                <m:rPr>
                                  <m:nor/>
                                </m:rPr>
                                <a:rPr lang="en-US" sz="1400" dirty="0" smtClean="0">
                                  <a:latin typeface="Cambria Math" pitchFamily="18" charset="0"/>
                                  <a:ea typeface="Cambria Math" pitchFamily="18" charset="0"/>
                                </a:rPr>
                                <m:t>(</m:t>
                              </m:r>
                              <m:r>
                                <m:rPr>
                                  <m:nor/>
                                </m:rPr>
                                <a:rPr lang="en-US" sz="1400" dirty="0" smtClean="0">
                                  <a:latin typeface="Cambria Math" pitchFamily="18" charset="0"/>
                                  <a:ea typeface="Cambria Math" pitchFamily="18" charset="0"/>
                                </a:rPr>
                                <m:t>TotalWeight</m:t>
                              </m:r>
                              <m:r>
                                <m:rPr>
                                  <m:nor/>
                                </m:rPr>
                                <a:rPr lang="en-US" sz="1400" b="0" dirty="0" smtClean="0">
                                  <a:latin typeface="Cambria Math" pitchFamily="18" charset="0"/>
                                  <a:ea typeface="Cambria Math" pitchFamily="18" charset="0"/>
                                </a:rPr>
                                <m:t>)</m:t>
                              </m:r>
                            </m:den>
                          </m:f>
                        </m:num>
                        <m:den>
                          <m:r>
                            <m:rPr>
                              <m:sty m:val="p"/>
                            </m:rPr>
                            <a:rPr lang="en-US" sz="1400" b="0" i="0" smtClean="0">
                              <a:latin typeface="Cambria Math" pitchFamily="18" charset="0"/>
                              <a:ea typeface="Cambria Math" pitchFamily="18" charset="0"/>
                            </a:rPr>
                            <m:t>Maximum</m:t>
                          </m:r>
                          <m:r>
                            <a:rPr lang="en-US" sz="1400" b="0" i="0" smtClean="0">
                              <a:latin typeface="Cambria Math" pitchFamily="18" charset="0"/>
                              <a:ea typeface="Cambria Math" pitchFamily="18" charset="0"/>
                            </a:rPr>
                            <m:t>(</m:t>
                          </m:r>
                          <m:r>
                            <m:rPr>
                              <m:sty m:val="p"/>
                            </m:rPr>
                            <a:rPr lang="en-US" sz="1400" b="0" i="0" smtClean="0">
                              <a:latin typeface="Cambria Math" pitchFamily="18" charset="0"/>
                              <a:ea typeface="Cambria Math" pitchFamily="18" charset="0"/>
                            </a:rPr>
                            <m:t>TotalWeight</m:t>
                          </m:r>
                          <m:r>
                            <a:rPr lang="en-US" sz="1400" b="0" i="0" smtClean="0">
                              <a:latin typeface="Cambria Math" pitchFamily="18" charset="0"/>
                              <a:ea typeface="Cambria Math" pitchFamily="18" charset="0"/>
                            </a:rPr>
                            <m:t>)</m:t>
                          </m:r>
                        </m:den>
                      </m:f>
                    </m:oMath>
                  </m:oMathPara>
                </a14:m>
                <a:endParaRPr lang="en-US" sz="1400" dirty="0" smtClean="0">
                  <a:latin typeface="Cambria Math" pitchFamily="18" charset="0"/>
                  <a:ea typeface="Cambria Math" pitchFamily="18" charset="0"/>
                </a:endParaRPr>
              </a:p>
              <a:p>
                <a:pPr marL="457200" lvl="1" indent="0" algn="ctr">
                  <a:buNone/>
                </a:pPr>
                <a:r>
                  <a:rPr lang="en-US" sz="1400" dirty="0" smtClean="0">
                    <a:latin typeface="Cambria Math" pitchFamily="18" charset="0"/>
                    <a:ea typeface="Cambria Math" pitchFamily="18" charset="0"/>
                  </a:rPr>
                  <a:t>+</a:t>
                </a:r>
                <a:endParaRPr lang="en-US" sz="1400" dirty="0">
                  <a:latin typeface="Cambria Math" pitchFamily="18" charset="0"/>
                  <a:ea typeface="Cambria Math" pitchFamily="18" charset="0"/>
                </a:endParaRPr>
              </a:p>
              <a:p>
                <a:pPr marL="457200" lvl="1" indent="0" algn="ctr">
                  <a:buNone/>
                </a:pPr>
                <a:r>
                  <a:rPr lang="en-US" sz="1400" dirty="0" smtClean="0">
                    <a:latin typeface="Cambria Math" pitchFamily="18" charset="0"/>
                    <a:ea typeface="Cambria Math" pitchFamily="18" charset="0"/>
                  </a:rPr>
                  <a:t>            </a:t>
                </a:r>
                <a14:m>
                  <m:oMath xmlns:m="http://schemas.openxmlformats.org/officeDocument/2006/math">
                    <m:f>
                      <m:fPr>
                        <m:ctrlPr>
                          <a:rPr lang="en-US" sz="1400" i="1" smtClean="0">
                            <a:latin typeface="Cambria Math"/>
                            <a:ea typeface="Cambria Math" pitchFamily="18" charset="0"/>
                          </a:rPr>
                        </m:ctrlPr>
                      </m:fPr>
                      <m:num>
                        <m:r>
                          <m:rPr>
                            <m:nor/>
                          </m:rPr>
                          <a:rPr lang="en-US" sz="1400" dirty="0" smtClean="0">
                            <a:latin typeface="Cambria Math" pitchFamily="18" charset="0"/>
                            <a:ea typeface="Cambria Math" pitchFamily="18" charset="0"/>
                          </a:rPr>
                          <m:t>Av</m:t>
                        </m:r>
                        <m:r>
                          <m:rPr>
                            <m:nor/>
                          </m:rPr>
                          <a:rPr lang="en-US" sz="1400" b="0" i="0" dirty="0" smtClean="0">
                            <a:latin typeface="Cambria Math" pitchFamily="18" charset="0"/>
                            <a:ea typeface="Cambria Math" pitchFamily="18" charset="0"/>
                          </a:rPr>
                          <m:t>g</m:t>
                        </m:r>
                        <m:r>
                          <m:rPr>
                            <m:nor/>
                          </m:rPr>
                          <a:rPr lang="en-US" sz="1400" dirty="0" smtClean="0">
                            <a:latin typeface="Cambria Math" pitchFamily="18" charset="0"/>
                            <a:ea typeface="Cambria Math" pitchFamily="18" charset="0"/>
                          </a:rPr>
                          <m:t>Weight</m:t>
                        </m:r>
                        <m:r>
                          <m:rPr>
                            <m:nor/>
                          </m:rPr>
                          <a:rPr lang="en-US" sz="1400" dirty="0" smtClean="0">
                            <a:latin typeface="Cambria Math" pitchFamily="18" charset="0"/>
                            <a:ea typeface="Cambria Math" pitchFamily="18" charset="0"/>
                          </a:rPr>
                          <m:t> – </m:t>
                        </m:r>
                        <m:r>
                          <m:rPr>
                            <m:nor/>
                          </m:rPr>
                          <a:rPr lang="en-US" sz="1400" dirty="0" smtClean="0">
                            <a:latin typeface="Cambria Math" pitchFamily="18" charset="0"/>
                            <a:ea typeface="Cambria Math" pitchFamily="18" charset="0"/>
                          </a:rPr>
                          <m:t>Minimum</m:t>
                        </m:r>
                        <m:r>
                          <m:rPr>
                            <m:nor/>
                          </m:rPr>
                          <a:rPr lang="en-US" sz="1400" dirty="0" smtClean="0">
                            <a:latin typeface="Cambria Math" pitchFamily="18" charset="0"/>
                            <a:ea typeface="Cambria Math" pitchFamily="18" charset="0"/>
                          </a:rPr>
                          <m:t>(</m:t>
                        </m:r>
                        <m:r>
                          <m:rPr>
                            <m:nor/>
                          </m:rPr>
                          <a:rPr lang="en-US" sz="1400" dirty="0" smtClean="0">
                            <a:latin typeface="Cambria Math" pitchFamily="18" charset="0"/>
                            <a:ea typeface="Cambria Math" pitchFamily="18" charset="0"/>
                          </a:rPr>
                          <m:t>AvgWeight</m:t>
                        </m:r>
                        <m:r>
                          <m:rPr>
                            <m:nor/>
                          </m:rPr>
                          <a:rPr lang="en-US" sz="1400" dirty="0" smtClean="0">
                            <a:latin typeface="Cambria Math" pitchFamily="18" charset="0"/>
                            <a:ea typeface="Cambria Math" pitchFamily="18" charset="0"/>
                          </a:rPr>
                          <m:t>)</m:t>
                        </m:r>
                      </m:num>
                      <m:den>
                        <m:r>
                          <m:rPr>
                            <m:nor/>
                          </m:rPr>
                          <a:rPr lang="en-US" sz="1400" dirty="0" smtClean="0">
                            <a:latin typeface="Cambria Math" pitchFamily="18" charset="0"/>
                            <a:ea typeface="Cambria Math" pitchFamily="18" charset="0"/>
                          </a:rPr>
                          <m:t>Maximum</m:t>
                        </m:r>
                        <m:r>
                          <m:rPr>
                            <m:nor/>
                          </m:rPr>
                          <a:rPr lang="en-US" sz="1400" dirty="0" smtClean="0">
                            <a:latin typeface="Cambria Math" pitchFamily="18" charset="0"/>
                            <a:ea typeface="Cambria Math" pitchFamily="18" charset="0"/>
                          </a:rPr>
                          <m:t>(</m:t>
                        </m:r>
                        <m:r>
                          <m:rPr>
                            <m:nor/>
                          </m:rPr>
                          <a:rPr lang="en-US" sz="1400" dirty="0" smtClean="0">
                            <a:latin typeface="Cambria Math" pitchFamily="18" charset="0"/>
                            <a:ea typeface="Cambria Math" pitchFamily="18" charset="0"/>
                          </a:rPr>
                          <m:t>AvgWeight</m:t>
                        </m:r>
                        <m:r>
                          <m:rPr>
                            <m:nor/>
                          </m:rPr>
                          <a:rPr lang="en-US" sz="1400" dirty="0" smtClean="0">
                            <a:latin typeface="Cambria Math" pitchFamily="18" charset="0"/>
                            <a:ea typeface="Cambria Math" pitchFamily="18" charset="0"/>
                          </a:rPr>
                          <m:t>) – </m:t>
                        </m:r>
                        <m:r>
                          <m:rPr>
                            <m:nor/>
                          </m:rPr>
                          <a:rPr lang="en-US" sz="1400" dirty="0" smtClean="0">
                            <a:latin typeface="Cambria Math" pitchFamily="18" charset="0"/>
                            <a:ea typeface="Cambria Math" pitchFamily="18" charset="0"/>
                          </a:rPr>
                          <m:t>Minimum</m:t>
                        </m:r>
                        <m:r>
                          <m:rPr>
                            <m:nor/>
                          </m:rPr>
                          <a:rPr lang="en-US" sz="1400" dirty="0" smtClean="0">
                            <a:latin typeface="Cambria Math" pitchFamily="18" charset="0"/>
                            <a:ea typeface="Cambria Math" pitchFamily="18" charset="0"/>
                          </a:rPr>
                          <m:t>(</m:t>
                        </m:r>
                        <m:r>
                          <m:rPr>
                            <m:nor/>
                          </m:rPr>
                          <a:rPr lang="en-US" sz="1400" dirty="0" smtClean="0">
                            <a:latin typeface="Cambria Math" pitchFamily="18" charset="0"/>
                            <a:ea typeface="Cambria Math" pitchFamily="18" charset="0"/>
                          </a:rPr>
                          <m:t>AvgWeight</m:t>
                        </m:r>
                        <m:r>
                          <m:rPr>
                            <m:nor/>
                          </m:rPr>
                          <a:rPr lang="en-US" sz="1400" dirty="0" smtClean="0">
                            <a:latin typeface="Cambria Math" pitchFamily="18" charset="0"/>
                            <a:ea typeface="Cambria Math" pitchFamily="18" charset="0"/>
                          </a:rPr>
                          <m:t>)</m:t>
                        </m:r>
                      </m:den>
                    </m:f>
                  </m:oMath>
                </a14:m>
                <a:endParaRPr lang="en-US" sz="1400" dirty="0" smtClean="0">
                  <a:latin typeface="Cambria Math" pitchFamily="18" charset="0"/>
                  <a:ea typeface="Cambria Math" pitchFamily="18" charset="0"/>
                </a:endParaRPr>
              </a:p>
              <a:p>
                <a:pPr marL="457200" lvl="1" indent="0" algn="ctr">
                  <a:buNone/>
                </a:pPr>
                <a:r>
                  <a:rPr lang="en-US" sz="1400" dirty="0" smtClean="0">
                    <a:latin typeface="Cambria Math" pitchFamily="18" charset="0"/>
                    <a:ea typeface="Cambria Math" pitchFamily="18" charset="0"/>
                  </a:rPr>
                  <a:t>+</a:t>
                </a:r>
                <a:endParaRPr lang="en-US" sz="1400" dirty="0">
                  <a:latin typeface="Cambria Math" pitchFamily="18" charset="0"/>
                  <a:ea typeface="Cambria Math" pitchFamily="18" charset="0"/>
                </a:endParaRPr>
              </a:p>
              <a:p>
                <a:pPr marL="457200" lvl="1" indent="0" algn="ctr">
                  <a:buNone/>
                </a:pPr>
                <a:r>
                  <a:rPr lang="en-US" sz="1400" dirty="0" smtClean="0">
                    <a:ea typeface="Cambria Math" pitchFamily="18" charset="0"/>
                  </a:rPr>
                  <a:t>	</a:t>
                </a:r>
                <a14:m>
                  <m:oMath xmlns:m="http://schemas.openxmlformats.org/officeDocument/2006/math">
                    <m:f>
                      <m:fPr>
                        <m:ctrlPr>
                          <a:rPr lang="en-US" sz="1400" i="1" smtClean="0">
                            <a:latin typeface="Cambria Math"/>
                            <a:ea typeface="Cambria Math" pitchFamily="18" charset="0"/>
                          </a:rPr>
                        </m:ctrlPr>
                      </m:fPr>
                      <m:num>
                        <m:r>
                          <m:rPr>
                            <m:nor/>
                          </m:rPr>
                          <a:rPr lang="en-US" sz="1400" b="0" i="0" smtClean="0">
                            <a:latin typeface="Cambria Math"/>
                            <a:ea typeface="Cambria Math" pitchFamily="18" charset="0"/>
                          </a:rPr>
                          <m:t>Min</m:t>
                        </m:r>
                        <m:r>
                          <m:rPr>
                            <m:nor/>
                          </m:rPr>
                          <a:rPr lang="en-US" sz="1400" dirty="0" smtClean="0">
                            <a:latin typeface="Cambria Math" pitchFamily="18" charset="0"/>
                            <a:ea typeface="Cambria Math" pitchFamily="18" charset="0"/>
                          </a:rPr>
                          <m:t>Weight</m:t>
                        </m:r>
                        <m:r>
                          <m:rPr>
                            <m:nor/>
                          </m:rPr>
                          <a:rPr lang="en-US" sz="1400" dirty="0" smtClean="0">
                            <a:latin typeface="Cambria Math" pitchFamily="18" charset="0"/>
                            <a:ea typeface="Cambria Math" pitchFamily="18" charset="0"/>
                          </a:rPr>
                          <m:t> – </m:t>
                        </m:r>
                        <m:r>
                          <m:rPr>
                            <m:nor/>
                          </m:rPr>
                          <a:rPr lang="en-US" sz="1400" dirty="0" smtClean="0">
                            <a:latin typeface="Cambria Math" pitchFamily="18" charset="0"/>
                            <a:ea typeface="Cambria Math" pitchFamily="18" charset="0"/>
                          </a:rPr>
                          <m:t>Minimum</m:t>
                        </m:r>
                        <m:r>
                          <m:rPr>
                            <m:nor/>
                          </m:rPr>
                          <a:rPr lang="en-US" sz="1400" dirty="0" smtClean="0">
                            <a:latin typeface="Cambria Math" pitchFamily="18" charset="0"/>
                            <a:ea typeface="Cambria Math" pitchFamily="18" charset="0"/>
                          </a:rPr>
                          <m:t>(</m:t>
                        </m:r>
                        <m:r>
                          <m:rPr>
                            <m:nor/>
                          </m:rPr>
                          <a:rPr lang="en-US" sz="1400" b="0" i="0" dirty="0" smtClean="0">
                            <a:latin typeface="Cambria Math" pitchFamily="18" charset="0"/>
                            <a:ea typeface="Cambria Math" pitchFamily="18" charset="0"/>
                          </a:rPr>
                          <m:t>Min</m:t>
                        </m:r>
                        <m:r>
                          <m:rPr>
                            <m:nor/>
                          </m:rPr>
                          <a:rPr lang="en-US" sz="1400" dirty="0" smtClean="0">
                            <a:latin typeface="Cambria Math" pitchFamily="18" charset="0"/>
                            <a:ea typeface="Cambria Math" pitchFamily="18" charset="0"/>
                          </a:rPr>
                          <m:t>Weight</m:t>
                        </m:r>
                        <m:r>
                          <m:rPr>
                            <m:nor/>
                          </m:rPr>
                          <a:rPr lang="en-US" sz="1400" dirty="0" smtClean="0">
                            <a:latin typeface="Cambria Math" pitchFamily="18" charset="0"/>
                            <a:ea typeface="Cambria Math" pitchFamily="18" charset="0"/>
                          </a:rPr>
                          <m:t>)</m:t>
                        </m:r>
                      </m:num>
                      <m:den>
                        <m:r>
                          <m:rPr>
                            <m:nor/>
                          </m:rPr>
                          <a:rPr lang="en-US" sz="1400" dirty="0" smtClean="0">
                            <a:latin typeface="Cambria Math" pitchFamily="18" charset="0"/>
                            <a:ea typeface="Cambria Math" pitchFamily="18" charset="0"/>
                          </a:rPr>
                          <m:t>Maximum</m:t>
                        </m:r>
                        <m:r>
                          <m:rPr>
                            <m:nor/>
                          </m:rPr>
                          <a:rPr lang="en-US" sz="1400" dirty="0" smtClean="0">
                            <a:latin typeface="Cambria Math" pitchFamily="18" charset="0"/>
                            <a:ea typeface="Cambria Math" pitchFamily="18" charset="0"/>
                          </a:rPr>
                          <m:t>(</m:t>
                        </m:r>
                        <m:r>
                          <m:rPr>
                            <m:nor/>
                          </m:rPr>
                          <a:rPr lang="en-US" sz="1400" b="0" i="0" dirty="0" smtClean="0">
                            <a:latin typeface="Cambria Math" pitchFamily="18" charset="0"/>
                            <a:ea typeface="Cambria Math" pitchFamily="18" charset="0"/>
                          </a:rPr>
                          <m:t>Min</m:t>
                        </m:r>
                        <m:r>
                          <m:rPr>
                            <m:nor/>
                          </m:rPr>
                          <a:rPr lang="en-US" sz="1400" dirty="0" smtClean="0">
                            <a:latin typeface="Cambria Math" pitchFamily="18" charset="0"/>
                            <a:ea typeface="Cambria Math" pitchFamily="18" charset="0"/>
                          </a:rPr>
                          <m:t>Weight</m:t>
                        </m:r>
                        <m:r>
                          <m:rPr>
                            <m:nor/>
                          </m:rPr>
                          <a:rPr lang="en-US" sz="1400" dirty="0" smtClean="0">
                            <a:latin typeface="Cambria Math" pitchFamily="18" charset="0"/>
                            <a:ea typeface="Cambria Math" pitchFamily="18" charset="0"/>
                          </a:rPr>
                          <m:t>) – </m:t>
                        </m:r>
                        <m:r>
                          <m:rPr>
                            <m:nor/>
                          </m:rPr>
                          <a:rPr lang="en-US" sz="1400" dirty="0" smtClean="0">
                            <a:latin typeface="Cambria Math" pitchFamily="18" charset="0"/>
                            <a:ea typeface="Cambria Math" pitchFamily="18" charset="0"/>
                          </a:rPr>
                          <m:t>Minimum</m:t>
                        </m:r>
                        <m:r>
                          <m:rPr>
                            <m:nor/>
                          </m:rPr>
                          <a:rPr lang="en-US" sz="1400" dirty="0" smtClean="0">
                            <a:latin typeface="Cambria Math" pitchFamily="18" charset="0"/>
                            <a:ea typeface="Cambria Math" pitchFamily="18" charset="0"/>
                          </a:rPr>
                          <m:t>(</m:t>
                        </m:r>
                        <m:r>
                          <m:rPr>
                            <m:nor/>
                          </m:rPr>
                          <a:rPr lang="en-US" sz="1400" b="0" i="0" dirty="0" smtClean="0">
                            <a:latin typeface="Cambria Math" pitchFamily="18" charset="0"/>
                            <a:ea typeface="Cambria Math" pitchFamily="18" charset="0"/>
                          </a:rPr>
                          <m:t>Min</m:t>
                        </m:r>
                        <m:r>
                          <m:rPr>
                            <m:nor/>
                          </m:rPr>
                          <a:rPr lang="en-US" sz="1400" dirty="0" smtClean="0">
                            <a:latin typeface="Cambria Math" pitchFamily="18" charset="0"/>
                            <a:ea typeface="Cambria Math" pitchFamily="18" charset="0"/>
                          </a:rPr>
                          <m:t>Weight</m:t>
                        </m:r>
                        <m:r>
                          <a:rPr lang="en-US" sz="1400" b="0" i="0" dirty="0" smtClean="0">
                            <a:latin typeface="Cambria Math"/>
                            <a:ea typeface="Cambria Math" pitchFamily="18" charset="0"/>
                          </a:rPr>
                          <m:t>)</m:t>
                        </m:r>
                      </m:den>
                    </m:f>
                  </m:oMath>
                </a14:m>
                <a:endParaRPr lang="en-US" sz="1400" dirty="0" smtClean="0">
                  <a:latin typeface="Cambria Math" pitchFamily="18" charset="0"/>
                  <a:ea typeface="Cambria Math" pitchFamily="18" charset="0"/>
                </a:endParaRPr>
              </a:p>
              <a:p>
                <a:pPr marL="457200" lvl="1" indent="0" algn="ctr">
                  <a:buNone/>
                </a:pPr>
                <a:r>
                  <a:rPr lang="en-US" sz="1400" dirty="0" smtClean="0">
                    <a:latin typeface="Cambria Math" pitchFamily="18" charset="0"/>
                    <a:ea typeface="Cambria Math" pitchFamily="18" charset="0"/>
                  </a:rPr>
                  <a:t>+</a:t>
                </a:r>
                <a:endParaRPr lang="en-US" sz="1400" dirty="0">
                  <a:latin typeface="Cambria Math" pitchFamily="18" charset="0"/>
                  <a:ea typeface="Cambria Math" pitchFamily="18" charset="0"/>
                </a:endParaRPr>
              </a:p>
              <a:p>
                <a:pPr marL="457200" lvl="1" indent="0" algn="ctr">
                  <a:buNone/>
                </a:pPr>
                <a:r>
                  <a:rPr lang="en-US" sz="1400" dirty="0" smtClean="0">
                    <a:ea typeface="Cambria Math" pitchFamily="18" charset="0"/>
                  </a:rPr>
                  <a:t>	</a:t>
                </a:r>
                <a14:m>
                  <m:oMath xmlns:m="http://schemas.openxmlformats.org/officeDocument/2006/math">
                    <m:f>
                      <m:fPr>
                        <m:ctrlPr>
                          <a:rPr lang="en-US" sz="1400" i="1" smtClean="0">
                            <a:latin typeface="Cambria Math"/>
                            <a:ea typeface="Cambria Math" pitchFamily="18" charset="0"/>
                          </a:rPr>
                        </m:ctrlPr>
                      </m:fPr>
                      <m:num>
                        <m:r>
                          <m:rPr>
                            <m:nor/>
                          </m:rPr>
                          <a:rPr lang="en-US" sz="1400" b="0" i="0" smtClean="0">
                            <a:latin typeface="Cambria Math"/>
                            <a:ea typeface="Cambria Math" pitchFamily="18" charset="0"/>
                          </a:rPr>
                          <m:t>One</m:t>
                        </m:r>
                        <m:r>
                          <m:rPr>
                            <m:nor/>
                          </m:rPr>
                          <a:rPr lang="en-US" sz="1400" dirty="0" smtClean="0">
                            <a:latin typeface="Cambria Math" pitchFamily="18" charset="0"/>
                            <a:ea typeface="Cambria Math" pitchFamily="18" charset="0"/>
                          </a:rPr>
                          <m:t>Weight</m:t>
                        </m:r>
                        <m:r>
                          <m:rPr>
                            <m:nor/>
                          </m:rPr>
                          <a:rPr lang="en-US" sz="1400" dirty="0" smtClean="0">
                            <a:latin typeface="Cambria Math" pitchFamily="18" charset="0"/>
                            <a:ea typeface="Cambria Math" pitchFamily="18" charset="0"/>
                          </a:rPr>
                          <m:t> – </m:t>
                        </m:r>
                        <m:r>
                          <m:rPr>
                            <m:nor/>
                          </m:rPr>
                          <a:rPr lang="en-US" sz="1400" dirty="0" smtClean="0">
                            <a:latin typeface="Cambria Math" pitchFamily="18" charset="0"/>
                            <a:ea typeface="Cambria Math" pitchFamily="18" charset="0"/>
                          </a:rPr>
                          <m:t>Minimum</m:t>
                        </m:r>
                        <m:r>
                          <m:rPr>
                            <m:nor/>
                          </m:rPr>
                          <a:rPr lang="en-US" sz="1400" dirty="0" smtClean="0">
                            <a:latin typeface="Cambria Math" pitchFamily="18" charset="0"/>
                            <a:ea typeface="Cambria Math" pitchFamily="18" charset="0"/>
                          </a:rPr>
                          <m:t>(</m:t>
                        </m:r>
                        <m:r>
                          <m:rPr>
                            <m:nor/>
                          </m:rPr>
                          <a:rPr lang="en-US" sz="1400" b="0" i="0" dirty="0" smtClean="0">
                            <a:latin typeface="Cambria Math" pitchFamily="18" charset="0"/>
                            <a:ea typeface="Cambria Math" pitchFamily="18" charset="0"/>
                          </a:rPr>
                          <m:t>One</m:t>
                        </m:r>
                        <m:r>
                          <m:rPr>
                            <m:nor/>
                          </m:rPr>
                          <a:rPr lang="en-US" sz="1400" dirty="0" smtClean="0">
                            <a:latin typeface="Cambria Math" pitchFamily="18" charset="0"/>
                            <a:ea typeface="Cambria Math" pitchFamily="18" charset="0"/>
                          </a:rPr>
                          <m:t>Weight</m:t>
                        </m:r>
                        <m:r>
                          <m:rPr>
                            <m:nor/>
                          </m:rPr>
                          <a:rPr lang="en-US" sz="1400" dirty="0" smtClean="0">
                            <a:latin typeface="Cambria Math" pitchFamily="18" charset="0"/>
                            <a:ea typeface="Cambria Math" pitchFamily="18" charset="0"/>
                          </a:rPr>
                          <m:t>)</m:t>
                        </m:r>
                      </m:num>
                      <m:den>
                        <m:r>
                          <m:rPr>
                            <m:nor/>
                          </m:rPr>
                          <a:rPr lang="en-US" sz="1400" dirty="0" smtClean="0">
                            <a:latin typeface="Cambria Math" pitchFamily="18" charset="0"/>
                            <a:ea typeface="Cambria Math" pitchFamily="18" charset="0"/>
                          </a:rPr>
                          <m:t>Maximum</m:t>
                        </m:r>
                        <m:r>
                          <m:rPr>
                            <m:nor/>
                          </m:rPr>
                          <a:rPr lang="en-US" sz="1400" dirty="0" smtClean="0">
                            <a:latin typeface="Cambria Math" pitchFamily="18" charset="0"/>
                            <a:ea typeface="Cambria Math" pitchFamily="18" charset="0"/>
                          </a:rPr>
                          <m:t>(</m:t>
                        </m:r>
                        <m:r>
                          <m:rPr>
                            <m:nor/>
                          </m:rPr>
                          <a:rPr lang="en-US" sz="1400" b="0" i="0" dirty="0" smtClean="0">
                            <a:latin typeface="Cambria Math" pitchFamily="18" charset="0"/>
                            <a:ea typeface="Cambria Math" pitchFamily="18" charset="0"/>
                          </a:rPr>
                          <m:t>One</m:t>
                        </m:r>
                        <m:r>
                          <m:rPr>
                            <m:nor/>
                          </m:rPr>
                          <a:rPr lang="en-US" sz="1400" dirty="0" smtClean="0">
                            <a:latin typeface="Cambria Math" pitchFamily="18" charset="0"/>
                            <a:ea typeface="Cambria Math" pitchFamily="18" charset="0"/>
                          </a:rPr>
                          <m:t>Weight</m:t>
                        </m:r>
                        <m:r>
                          <m:rPr>
                            <m:nor/>
                          </m:rPr>
                          <a:rPr lang="en-US" sz="1400" dirty="0" smtClean="0">
                            <a:latin typeface="Cambria Math" pitchFamily="18" charset="0"/>
                            <a:ea typeface="Cambria Math" pitchFamily="18" charset="0"/>
                          </a:rPr>
                          <m:t>) – </m:t>
                        </m:r>
                        <m:r>
                          <m:rPr>
                            <m:nor/>
                          </m:rPr>
                          <a:rPr lang="en-US" sz="1400" dirty="0" smtClean="0">
                            <a:latin typeface="Cambria Math" pitchFamily="18" charset="0"/>
                            <a:ea typeface="Cambria Math" pitchFamily="18" charset="0"/>
                          </a:rPr>
                          <m:t>Minimum</m:t>
                        </m:r>
                        <m:r>
                          <m:rPr>
                            <m:nor/>
                          </m:rPr>
                          <a:rPr lang="en-US" sz="1400" dirty="0" smtClean="0">
                            <a:latin typeface="Cambria Math" pitchFamily="18" charset="0"/>
                            <a:ea typeface="Cambria Math" pitchFamily="18" charset="0"/>
                          </a:rPr>
                          <m:t>(</m:t>
                        </m:r>
                        <m:r>
                          <m:rPr>
                            <m:nor/>
                          </m:rPr>
                          <a:rPr lang="en-US" sz="1400" b="0" i="0" dirty="0" smtClean="0">
                            <a:latin typeface="Cambria Math" pitchFamily="18" charset="0"/>
                            <a:ea typeface="Cambria Math" pitchFamily="18" charset="0"/>
                          </a:rPr>
                          <m:t>One</m:t>
                        </m:r>
                        <m:r>
                          <m:rPr>
                            <m:nor/>
                          </m:rPr>
                          <a:rPr lang="en-US" sz="1400" dirty="0" smtClean="0">
                            <a:latin typeface="Cambria Math" pitchFamily="18" charset="0"/>
                            <a:ea typeface="Cambria Math" pitchFamily="18" charset="0"/>
                          </a:rPr>
                          <m:t>Weight</m:t>
                        </m:r>
                        <m:r>
                          <a:rPr lang="en-US" sz="1400" b="0" i="0" dirty="0" smtClean="0">
                            <a:latin typeface="Cambria Math"/>
                            <a:ea typeface="Cambria Math" pitchFamily="18" charset="0"/>
                          </a:rPr>
                          <m:t>)</m:t>
                        </m:r>
                      </m:den>
                    </m:f>
                  </m:oMath>
                </a14:m>
                <a:endParaRPr lang="en-US" sz="1400" dirty="0">
                  <a:latin typeface="Cambria Math" pitchFamily="18" charset="0"/>
                  <a:ea typeface="Cambria Math" pitchFamily="18" charset="0"/>
                </a:endParaRPr>
              </a:p>
              <a:p>
                <a:pPr>
                  <a:spcAft>
                    <a:spcPts val="1200"/>
                  </a:spcAft>
                </a:pPr>
                <a:endParaRPr lang="en-US" sz="1800" dirty="0" smtClean="0"/>
              </a:p>
              <a:p>
                <a:pPr>
                  <a:spcAft>
                    <a:spcPts val="1200"/>
                  </a:spcAft>
                </a:pPr>
                <a:endParaRPr lang="en-US" sz="1800" dirty="0" smtClean="0"/>
              </a:p>
              <a:p>
                <a:pPr>
                  <a:spcAft>
                    <a:spcPts val="1200"/>
                  </a:spcAft>
                </a:pPr>
                <a:endParaRPr lang="en-US" sz="1800" dirty="0" smtClean="0"/>
              </a:p>
              <a:p>
                <a:endParaRPr lang="en-US" sz="1800" dirty="0"/>
              </a:p>
              <a:p>
                <a:endParaRPr lang="en-US" sz="18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097280"/>
                <a:ext cx="8229600" cy="5029200"/>
              </a:xfrm>
              <a:blipFill rotWithShape="1">
                <a:blip r:embed="rId2"/>
                <a:stretch>
                  <a:fillRect l="-444" t="-606"/>
                </a:stretch>
              </a:blipFill>
            </p:spPr>
            <p:txBody>
              <a:bodyPr/>
              <a:lstStyle/>
              <a:p>
                <a:r>
                  <a:rPr lang="en-US">
                    <a:noFill/>
                  </a:rPr>
                  <a:t> </a:t>
                </a:r>
              </a:p>
            </p:txBody>
          </p:sp>
        </mc:Fallback>
      </mc:AlternateContent>
    </p:spTree>
    <p:extLst>
      <p:ext uri="{BB962C8B-B14F-4D97-AF65-F5344CB8AC3E}">
        <p14:creationId xmlns:p14="http://schemas.microsoft.com/office/powerpoint/2010/main" val="1166629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235" b="4395"/>
          <a:stretch/>
        </p:blipFill>
        <p:spPr bwMode="auto">
          <a:xfrm>
            <a:off x="0" y="756356"/>
            <a:ext cx="9144000" cy="470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124200" y="5000978"/>
            <a:ext cx="4800600" cy="914400"/>
          </a:xfrm>
          <a:prstGeom prst="roundRect">
            <a:avLst/>
          </a:prstGeom>
          <a:solidFill>
            <a:schemeClr val="tx2">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In an operational setting, users need the ability to select specific known information.</a:t>
            </a:r>
            <a:endParaRPr lang="en-US" dirty="0">
              <a:solidFill>
                <a:schemeClr val="tx2"/>
              </a:solidFill>
            </a:endParaRPr>
          </a:p>
        </p:txBody>
      </p:sp>
    </p:spTree>
    <p:extLst>
      <p:ext uri="{BB962C8B-B14F-4D97-AF65-F5344CB8AC3E}">
        <p14:creationId xmlns:p14="http://schemas.microsoft.com/office/powerpoint/2010/main" val="283566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2180</TotalTime>
  <Words>1385</Words>
  <Application>Microsoft Office PowerPoint</Application>
  <PresentationFormat>On-screen Show (4:3)</PresentationFormat>
  <Paragraphs>273</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DISCLAIMER</vt:lpstr>
      <vt:lpstr>PowerPoint Presentation</vt:lpstr>
      <vt:lpstr>PowerPoint Presentation</vt:lpstr>
      <vt:lpstr>Using a Hybrid Approach for Anomaly/Risk Detection </vt:lpstr>
      <vt:lpstr>Methodology</vt:lpstr>
      <vt:lpstr>Methodology</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SAS Institute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A Dunham</dc:creator>
  <cp:lastModifiedBy>Jennifer A Dunham</cp:lastModifiedBy>
  <cp:revision>48</cp:revision>
  <dcterms:created xsi:type="dcterms:W3CDTF">2012-08-29T23:31:07Z</dcterms:created>
  <dcterms:modified xsi:type="dcterms:W3CDTF">2012-09-06T18:52:20Z</dcterms:modified>
</cp:coreProperties>
</file>