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568" r:id="rId3"/>
    <p:sldId id="569" r:id="rId4"/>
    <p:sldId id="575" r:id="rId5"/>
    <p:sldId id="576" r:id="rId6"/>
    <p:sldId id="574" r:id="rId7"/>
    <p:sldId id="577" r:id="rId8"/>
    <p:sldId id="553" r:id="rId9"/>
    <p:sldId id="587" r:id="rId10"/>
    <p:sldId id="580" r:id="rId11"/>
    <p:sldId id="581" r:id="rId12"/>
    <p:sldId id="582" r:id="rId13"/>
    <p:sldId id="583" r:id="rId14"/>
    <p:sldId id="584" r:id="rId15"/>
    <p:sldId id="585" r:id="rId16"/>
    <p:sldId id="578" r:id="rId17"/>
    <p:sldId id="572" r:id="rId18"/>
    <p:sldId id="573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D9"/>
    <a:srgbClr val="CCCCFF"/>
    <a:srgbClr val="00FF99"/>
    <a:srgbClr val="FFCCFF"/>
    <a:srgbClr val="CC0000"/>
    <a:srgbClr val="D9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2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1535200"/>
            <a:ext cx="11360800" cy="248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Font typeface="Open Sans"/>
              <a:buNone/>
              <a:defRPr sz="51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019508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None/>
              <a:defRPr sz="27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0F4ED-7A13-4241-AC4C-9FCA6AB2C6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8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pen Sans"/>
              <a:buNone/>
              <a:defRPr sz="28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910400" y="6437500"/>
            <a:ext cx="3712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buSzPts val="605"/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1293333"/>
            <a:ext cx="12192000" cy="248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Continuous Reasoning</a:t>
            </a:r>
            <a:br>
              <a:rPr lang="en-US" dirty="0"/>
            </a:br>
            <a:r>
              <a:rPr lang="en-US" dirty="0"/>
              <a:t>with Gradual Verification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835700" y="3722059"/>
            <a:ext cx="8520600" cy="1426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en-US" sz="2400" dirty="0"/>
              <a:t>Jonathan Aldrich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July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0A3FE-0B21-8F13-0157-B1EBC2BF10D4}"/>
              </a:ext>
            </a:extLst>
          </p:cNvPr>
          <p:cNvSpPr txBox="1"/>
          <p:nvPr/>
        </p:nvSpPr>
        <p:spPr>
          <a:xfrm>
            <a:off x="-39756" y="5564667"/>
            <a:ext cx="7504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Work done with Jenna (Wise) DiVincenzo, Conrad Zimmerman, Ian McCormack, Hemant </a:t>
            </a:r>
            <a:r>
              <a:rPr lang="en-US" sz="1600" dirty="0" err="1"/>
              <a:t>Gouni</a:t>
            </a:r>
            <a:r>
              <a:rPr lang="en-US" sz="1600" dirty="0"/>
              <a:t>, Long Nguyen, Mona Zhang, Jacob </a:t>
            </a:r>
            <a:r>
              <a:rPr lang="en-US" sz="1600" dirty="0" err="1"/>
              <a:t>Gorenburg</a:t>
            </a:r>
            <a:r>
              <a:rPr lang="en-US" sz="1600" dirty="0"/>
              <a:t>, Joshua Sunshine, and Éric </a:t>
            </a:r>
            <a:r>
              <a:rPr lang="en-US" sz="1600" dirty="0" err="1"/>
              <a:t>Tanter</a:t>
            </a:r>
            <a:r>
              <a:rPr lang="en-US" sz="1600" dirty="0"/>
              <a:t>. Preliminary work sponsored by the US National Science Foundation; ongoing work sponsored by the US Department of Defense.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3278-66D5-210A-341D-F1A4F388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of Gradual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EC53A-25E8-2EFA-FB02-68CA55FB58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256C1B-0220-B1BC-E194-3EC08771A2F9}"/>
              </a:ext>
            </a:extLst>
          </p:cNvPr>
          <p:cNvSpPr txBox="1">
            <a:spLocks/>
          </p:cNvSpPr>
          <p:nvPr/>
        </p:nvSpPr>
        <p:spPr>
          <a:xfrm>
            <a:off x="521108" y="1194618"/>
            <a:ext cx="8491538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endParaRPr lang="en-US" sz="16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indent="0">
              <a:buClr>
                <a:srgbClr val="2A547B"/>
              </a:buClr>
              <a:buFont typeface="Open Sans"/>
              <a:buNone/>
            </a:pP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withdraw(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balance, 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amount)</a:t>
            </a:r>
          </a:p>
          <a:p>
            <a:pPr marL="0" indent="0">
              <a:buClr>
                <a:srgbClr val="2A547B"/>
              </a:buClr>
              <a:buFont typeface="Open Sans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</a:rPr>
              <a:t>requires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(balance &gt;= amount) ∧ ?</a:t>
            </a:r>
          </a:p>
          <a:p>
            <a:pPr marL="0" indent="0">
              <a:buClr>
                <a:srgbClr val="2A547B"/>
              </a:buClr>
              <a:buFont typeface="Open Sans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</a:rPr>
              <a:t>ensures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7030A0"/>
                </a:solidFill>
                <a:latin typeface="Consolas" panose="020B0609020204030204" pitchFamily="49" charset="0"/>
              </a:rPr>
              <a:t>(result &gt;= 0) ∧ ?</a:t>
            </a:r>
          </a:p>
          <a:p>
            <a:pPr marL="0" indent="0">
              <a:buClr>
                <a:srgbClr val="2A547B"/>
              </a:buClr>
              <a:buFont typeface="Open Sans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Clr>
                <a:srgbClr val="2A547B"/>
              </a:buClr>
              <a:buFont typeface="Open Sans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balance - amount;</a:t>
            </a:r>
          </a:p>
          <a:p>
            <a:pPr marL="0" indent="0">
              <a:buClr>
                <a:srgbClr val="2A547B"/>
              </a:buClr>
              <a:buFont typeface="Open Sans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0B65653-D176-8D20-85BF-D49C2A8F6DF0}"/>
                  </a:ext>
                </a:extLst>
              </p:cNvPr>
              <p:cNvSpPr/>
              <p:nvPr/>
            </p:nvSpPr>
            <p:spPr>
              <a:xfrm>
                <a:off x="521107" y="1273381"/>
                <a:ext cx="5831271" cy="102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What</a:t>
                </a:r>
                <a:r>
                  <a:rPr kumimoji="0" lang="en-US" sz="24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does a gradual formula mean?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10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𝜙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∷= 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𝜙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|   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𝜙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ＭＳ Ｐゴシック" pitchFamily="-64" charset="-128"/>
                          <a:cs typeface="+mn-cs"/>
                        </a:rPr>
                        <m:t> ∧ ?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64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0B65653-D176-8D20-85BF-D49C2A8F6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07" y="1273381"/>
                <a:ext cx="5831271" cy="1027845"/>
              </a:xfrm>
              <a:prstGeom prst="rect">
                <a:avLst/>
              </a:prstGeom>
              <a:blipFill>
                <a:blip r:embed="rId2"/>
                <a:stretch>
                  <a:fillRect l="-1567" t="-4167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4E3F5A-1C07-99A5-23B6-235043A709A0}"/>
                  </a:ext>
                </a:extLst>
              </p:cNvPr>
              <p:cNvSpPr txBox="1"/>
              <p:nvPr/>
            </p:nvSpPr>
            <p:spPr>
              <a:xfrm>
                <a:off x="521109" y="2752853"/>
                <a:ext cx="5638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𝜙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-64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𝜙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 pitchFamily="-64" charset="-128"/>
                    <a:cs typeface="+mn-cs"/>
                  </a:rPr>
                  <a:t> ∧ ?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d>
                      <m:dPr>
                        <m:begChr m:val="{"/>
                        <m:endChr m:val="|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satisfiable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  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-64" charset="-128"/>
                    <a:cs typeface="+mn-cs"/>
                  </a:rPr>
                  <a:t>		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4E3F5A-1C07-99A5-23B6-235043A70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09" y="2752853"/>
                <a:ext cx="5638800" cy="1200329"/>
              </a:xfrm>
              <a:prstGeom prst="rect">
                <a:avLst/>
              </a:prstGeom>
              <a:blipFill>
                <a:blip r:embed="rId3"/>
                <a:stretch>
                  <a:fillRect l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8A80E3F-DBD5-D80B-2405-A7B5C36215BE}"/>
              </a:ext>
            </a:extLst>
          </p:cNvPr>
          <p:cNvGrpSpPr/>
          <p:nvPr/>
        </p:nvGrpSpPr>
        <p:grpSpPr>
          <a:xfrm>
            <a:off x="5712487" y="1268474"/>
            <a:ext cx="6400906" cy="1644472"/>
            <a:chOff x="1324652" y="1103895"/>
            <a:chExt cx="6519110" cy="1674837"/>
          </a:xfrm>
        </p:grpSpPr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D92AAC3F-FE6E-1B22-AA57-9AABD7FC0027}"/>
                </a:ext>
              </a:extLst>
            </p:cNvPr>
            <p:cNvSpPr/>
            <p:nvPr/>
          </p:nvSpPr>
          <p:spPr>
            <a:xfrm flipH="1" flipV="1">
              <a:off x="3029163" y="2212103"/>
              <a:ext cx="2730878" cy="566629"/>
            </a:xfrm>
            <a:custGeom>
              <a:avLst/>
              <a:gdLst>
                <a:gd name="connsiteX0" fmla="*/ 0 w 7646"/>
                <a:gd name="connsiteY0" fmla="*/ 445 h 445"/>
                <a:gd name="connsiteX1" fmla="*/ 3812 w 7646"/>
                <a:gd name="connsiteY1" fmla="*/ 0 h 445"/>
                <a:gd name="connsiteX2" fmla="*/ 7646 w 7646"/>
                <a:gd name="connsiteY2" fmla="*/ 445 h 445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311" y="6422"/>
                    <a:pt x="1347" y="0"/>
                    <a:pt x="4986" y="0"/>
                  </a:cubicBezTo>
                  <a:cubicBezTo>
                    <a:pt x="8712" y="107"/>
                    <a:pt x="9529" y="6635"/>
                    <a:pt x="10000" y="10000"/>
                  </a:cubicBez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2A23D2-3293-DF87-50DC-371344F815D6}"/>
                    </a:ext>
                  </a:extLst>
                </p:cNvPr>
                <p:cNvSpPr txBox="1"/>
                <p:nvPr/>
              </p:nvSpPr>
              <p:spPr>
                <a:xfrm>
                  <a:off x="1324652" y="1103895"/>
                  <a:ext cx="6519110" cy="1651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𝛾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  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-64" charset="-128"/>
                    <a:cs typeface="+mn-cs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64" charset="-128"/>
                      <a:cs typeface="+mn-cs"/>
                    </a:rPr>
                    <a:t> 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-64" charset="-128"/>
                    <a:cs typeface="+mn-cs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</m:t>
                          </m:r>
                        </m:e>
                      </m:acc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ormula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64" charset="-128"/>
                      <a:cs typeface="+mn-cs"/>
                    </a:rPr>
                    <a:t>       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64" charset="-128"/>
                      <a:cs typeface="+mn-cs"/>
                    </a:rPr>
                    <a:t>Galois Connection       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𝒫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Formula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-64" charset="-128"/>
                    <a:cs typeface="+mn-cs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pitchFamily="-64" charset="-128"/>
                      <a:cs typeface="+mn-cs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-64" charset="-128"/>
                    <a:cs typeface="+mn-cs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  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-64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938418-69A1-482E-B32D-2E9DC9382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4652" y="1103895"/>
                  <a:ext cx="6519110" cy="16513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8789A5F-6E2E-05DD-AE20-B0FF42359885}"/>
                </a:ext>
              </a:extLst>
            </p:cNvPr>
            <p:cNvSpPr/>
            <p:nvPr/>
          </p:nvSpPr>
          <p:spPr>
            <a:xfrm rot="10800000" flipH="1" flipV="1">
              <a:off x="3007679" y="1210689"/>
              <a:ext cx="2730878" cy="566629"/>
            </a:xfrm>
            <a:custGeom>
              <a:avLst/>
              <a:gdLst>
                <a:gd name="connsiteX0" fmla="*/ 0 w 7646"/>
                <a:gd name="connsiteY0" fmla="*/ 445 h 445"/>
                <a:gd name="connsiteX1" fmla="*/ 3812 w 7646"/>
                <a:gd name="connsiteY1" fmla="*/ 0 h 445"/>
                <a:gd name="connsiteX2" fmla="*/ 7646 w 7646"/>
                <a:gd name="connsiteY2" fmla="*/ 445 h 445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  <a:gd name="connsiteX0" fmla="*/ 0 w 10000"/>
                <a:gd name="connsiteY0" fmla="*/ 10000 h 10000"/>
                <a:gd name="connsiteX1" fmla="*/ 4986 w 10000"/>
                <a:gd name="connsiteY1" fmla="*/ 0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311" y="6422"/>
                    <a:pt x="1347" y="0"/>
                    <a:pt x="4986" y="0"/>
                  </a:cubicBezTo>
                  <a:cubicBezTo>
                    <a:pt x="8712" y="107"/>
                    <a:pt x="9529" y="6635"/>
                    <a:pt x="10000" y="10000"/>
                  </a:cubicBez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C7BE1ADF-2F97-15F2-94CA-5C235159FB6A}"/>
              </a:ext>
            </a:extLst>
          </p:cNvPr>
          <p:cNvSpPr/>
          <p:nvPr/>
        </p:nvSpPr>
        <p:spPr bwMode="auto">
          <a:xfrm>
            <a:off x="5093108" y="5130325"/>
            <a:ext cx="3962400" cy="1425326"/>
          </a:xfrm>
          <a:prstGeom prst="wedgeRectCallout">
            <a:avLst>
              <a:gd name="adj1" fmla="val -78322"/>
              <a:gd name="adj2" fmla="val -49964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64" charset="-128"/>
                <a:cs typeface="+mn-cs"/>
              </a:rPr>
              <a:t>result &gt;=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64" charset="-128"/>
                <a:cs typeface="+mn-cs"/>
              </a:rPr>
              <a:t>result &gt;=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64" charset="-128"/>
                <a:cs typeface="+mn-cs"/>
              </a:rPr>
              <a:t>result == balance – amount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64" charset="-128"/>
                <a:cs typeface="+mn-cs"/>
              </a:rPr>
              <a:t>...</a:t>
            </a:r>
          </a:p>
        </p:txBody>
      </p:sp>
      <p:sp>
        <p:nvSpPr>
          <p:cNvPr id="13" name="Rectangular Callout 13">
            <a:extLst>
              <a:ext uri="{FF2B5EF4-FFF2-40B4-BE49-F238E27FC236}">
                <a16:creationId xmlns:a16="http://schemas.microsoft.com/office/drawing/2014/main" id="{44510B18-7E70-1467-CA2C-A510FCBFAAB0}"/>
              </a:ext>
            </a:extLst>
          </p:cNvPr>
          <p:cNvSpPr/>
          <p:nvPr/>
        </p:nvSpPr>
        <p:spPr bwMode="auto">
          <a:xfrm>
            <a:off x="5093108" y="3713045"/>
            <a:ext cx="3962400" cy="1025136"/>
          </a:xfrm>
          <a:prstGeom prst="wedgeRectCallout">
            <a:avLst>
              <a:gd name="adj1" fmla="val -83364"/>
              <a:gd name="adj2" fmla="val -66454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64" charset="-128"/>
                <a:cs typeface="+mn-cs"/>
              </a:rPr>
              <a:t>Must be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64" charset="-128"/>
                <a:cs typeface="+mn-cs"/>
              </a:rPr>
              <a:t>satisfiable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6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64" charset="-128"/>
                <a:cs typeface="+mn-cs"/>
              </a:rPr>
              <a:t>so we don’t accept a procedure by making the precondition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64" charset="-128"/>
                <a:cs typeface="+mn-cs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8454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80180" y="1116495"/>
            <a:ext cx="8491538" cy="5181600"/>
          </a:xfrm>
        </p:spPr>
        <p:txBody>
          <a:bodyPr/>
          <a:lstStyle/>
          <a:p>
            <a:r>
              <a:rPr lang="en-US" sz="2400" dirty="0"/>
              <a:t>Adapts the Abstracting Gradual Typing methodology </a:t>
            </a:r>
            <a:r>
              <a:rPr lang="en-US" dirty="0"/>
              <a:t>[Garcia et al. 2016]</a:t>
            </a:r>
            <a:endParaRPr lang="en-US" sz="5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approach, conceptually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fld id="{5CF0F4ED-7A13-4241-AC4C-9FCA6AB2C665}" type="slidenum">
              <a:rPr lang="en-US" kern="1200">
                <a:solidFill>
                  <a:srgbClr val="000000"/>
                </a:solidFill>
                <a:latin typeface="Garamond"/>
                <a:ea typeface="ＭＳ Ｐゴシック" pitchFamily="-64" charset="-128"/>
                <a:cs typeface="+mn-cs"/>
              </a:rPr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t>11</a:t>
            </a:fld>
            <a:endParaRPr lang="en-US" kern="1200">
              <a:solidFill>
                <a:srgbClr val="000000"/>
              </a:solidFill>
              <a:latin typeface="Garamond"/>
              <a:ea typeface="ＭＳ Ｐゴシック" pitchFamily="-6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15" y="4847966"/>
            <a:ext cx="1326297" cy="1326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8957" y="5962329"/>
            <a:ext cx="227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atin typeface="Arial" charset="0"/>
                <a:ea typeface="ＭＳ Ｐゴシック" pitchFamily="-64" charset="-128"/>
                <a:cs typeface="+mn-cs"/>
              </a:rPr>
              <a:t>Verification tool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1330" y="528287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Gradual </a:t>
            </a:r>
            <a:r>
              <a:rPr lang="en-US" sz="2000" kern="1200" dirty="0" err="1">
                <a:latin typeface="Arial" charset="0"/>
                <a:ea typeface="ＭＳ Ｐゴシック" pitchFamily="-64" charset="-128"/>
                <a:cs typeface="+mn-cs"/>
              </a:rPr>
              <a:t>postcondition</a:t>
            </a:r>
            <a:endParaRPr lang="en-US" sz="2000" kern="1200" dirty="0">
              <a:latin typeface="Arial" charset="0"/>
              <a:ea typeface="ＭＳ Ｐゴシック" pitchFamily="-64" charset="-128"/>
              <a:cs typeface="+mn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Consolas" panose="020B0609020204030204" pitchFamily="49" charset="0"/>
                <a:ea typeface="ＭＳ Ｐゴシック" pitchFamily="-64" charset="-128"/>
                <a:cs typeface="+mn-cs"/>
              </a:rPr>
              <a:t>(result &gt;= 0) ∧ ?</a:t>
            </a:r>
            <a:endParaRPr lang="en-US" sz="2000" kern="1200" dirty="0"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7934196" y="3941126"/>
            <a:ext cx="1803736" cy="6813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kern="1200">
              <a:latin typeface="Arial" charset="0"/>
              <a:ea typeface="ＭＳ Ｐゴシック" pitchFamily="-6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49379" y="3851532"/>
                <a:ext cx="5673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1200">
                          <a:latin typeface="Cambria Math" panose="02040503050406030204" pitchFamily="18" charset="0"/>
                          <a:cs typeface="+mn-cs"/>
                        </a:rPr>
                        <m:t>𝛾</m:t>
                      </m:r>
                    </m:oMath>
                  </m:oMathPara>
                </a14:m>
                <a:endParaRPr lang="en-US" sz="3600" kern="1200" dirty="0">
                  <a:latin typeface="Arial" charset="0"/>
                  <a:ea typeface="ＭＳ Ｐゴシック" pitchFamily="-64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379" y="3851532"/>
                <a:ext cx="5673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88530" y="2371149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set of all</a:t>
            </a:r>
            <a:b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</a:br>
            <a:r>
              <a:rPr lang="en-US" sz="2000" kern="1200" dirty="0" err="1">
                <a:latin typeface="Arial" charset="0"/>
                <a:ea typeface="ＭＳ Ｐゴシック" pitchFamily="-64" charset="-128"/>
                <a:cs typeface="+mn-cs"/>
              </a:rPr>
              <a:t>postcondition</a:t>
            </a:r>
            <a:b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</a:b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concretizations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073660" y="2531427"/>
            <a:ext cx="1332712" cy="6813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kern="1200"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8784" y="3085710"/>
            <a:ext cx="117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latin typeface="Arial" charset="0"/>
                <a:ea typeface="ＭＳ Ｐゴシック" pitchFamily="-64" charset="-128"/>
                <a:cs typeface="+mn-cs"/>
              </a:rPr>
              <a:t>symbolic</a:t>
            </a:r>
            <a:br>
              <a:rPr lang="en-US" sz="1800" kern="1200" dirty="0">
                <a:latin typeface="Arial" charset="0"/>
                <a:ea typeface="ＭＳ Ｐゴシック" pitchFamily="-64" charset="-128"/>
                <a:cs typeface="+mn-cs"/>
              </a:rPr>
            </a:br>
            <a:r>
              <a:rPr lang="en-US" sz="1800" kern="1200" dirty="0">
                <a:latin typeface="Arial" charset="0"/>
                <a:ea typeface="ＭＳ Ｐゴシック" pitchFamily="-64" charset="-128"/>
                <a:cs typeface="+mn-cs"/>
              </a:rPr>
              <a:t>execution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9087" y="2371149"/>
            <a:ext cx="1920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set of </a:t>
            </a:r>
            <a:r>
              <a:rPr lang="en-US" sz="2000" b="1" kern="1200" dirty="0">
                <a:latin typeface="Arial" charset="0"/>
                <a:ea typeface="ＭＳ Ｐゴシック" pitchFamily="-64" charset="-128"/>
                <a:cs typeface="+mn-cs"/>
              </a:rPr>
              <a:t>possible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postcondition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concretizations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716" y="5244198"/>
            <a:ext cx="3297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Gradual precondition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Consolas" panose="020B0609020204030204" pitchFamily="49" charset="0"/>
                <a:ea typeface="ＭＳ Ｐゴシック" pitchFamily="-64" charset="-128"/>
                <a:cs typeface="+mn-cs"/>
              </a:rPr>
              <a:t>(balance &lt; amount) ∧ ?</a:t>
            </a:r>
            <a:endParaRPr lang="en-US" sz="2000" kern="1200" dirty="0"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2034941" y="3944568"/>
            <a:ext cx="1796849" cy="6813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kern="1200">
              <a:latin typeface="Arial" charset="0"/>
              <a:ea typeface="ＭＳ Ｐゴシック" pitchFamily="-6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46680" y="3851531"/>
                <a:ext cx="5673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1200">
                          <a:latin typeface="Cambria Math" panose="02040503050406030204" pitchFamily="18" charset="0"/>
                          <a:cs typeface="+mn-cs"/>
                        </a:rPr>
                        <m:t>𝛾</m:t>
                      </m:r>
                    </m:oMath>
                  </m:oMathPara>
                </a14:m>
                <a:endParaRPr lang="en-US" sz="3600" kern="1200" dirty="0">
                  <a:latin typeface="Arial" charset="0"/>
                  <a:ea typeface="ＭＳ Ｐゴシック" pitchFamily="-64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680" y="3851531"/>
                <a:ext cx="56733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37615" y="2371149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set of </a:t>
            </a:r>
            <a:r>
              <a:rPr lang="en-US" sz="2000" b="1" kern="1200" dirty="0">
                <a:latin typeface="Arial" charset="0"/>
                <a:ea typeface="ＭＳ Ｐゴシック" pitchFamily="-64" charset="-128"/>
                <a:cs typeface="+mn-cs"/>
              </a:rPr>
              <a:t>all</a:t>
            </a:r>
            <a:b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</a:b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precondition</a:t>
            </a:r>
            <a:b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</a:br>
            <a:r>
              <a:rPr lang="en-US" sz="2000" kern="1200" dirty="0">
                <a:latin typeface="Arial" charset="0"/>
                <a:ea typeface="ＭＳ Ｐゴシック" pitchFamily="-64" charset="-128"/>
                <a:cs typeface="+mn-cs"/>
              </a:rPr>
              <a:t>concretizations</a:t>
            </a: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545599" y="3712954"/>
            <a:ext cx="1763073" cy="1025136"/>
          </a:xfrm>
          <a:prstGeom prst="wedgeRectCallout">
            <a:avLst>
              <a:gd name="adj1" fmla="val 2187"/>
              <a:gd name="adj2" fmla="val 95623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  <a:cs typeface="+mn-cs"/>
              </a:rPr>
              <a:t>Is at least one postcondition possible?</a:t>
            </a:r>
            <a:endParaRPr lang="en-US" sz="2000" b="1" kern="1200" dirty="0">
              <a:solidFill>
                <a:srgbClr val="FFFFFF"/>
              </a:solidFill>
              <a:latin typeface="Arial" charset="0"/>
              <a:ea typeface="ＭＳ Ｐゴシック" pitchFamily="-64" charset="-128"/>
              <a:cs typeface="+mn-cs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 bwMode="auto">
          <a:xfrm flipV="1">
            <a:off x="7256313" y="3366260"/>
            <a:ext cx="697128" cy="3651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21" idx="0"/>
          </p:cNvCxnSpPr>
          <p:nvPr/>
        </p:nvCxnSpPr>
        <p:spPr bwMode="auto">
          <a:xfrm flipH="1" flipV="1">
            <a:off x="6427135" y="3280856"/>
            <a:ext cx="1" cy="43209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84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  <p:bldP spid="15" grpId="0"/>
      <p:bldP spid="17" grpId="0" animBg="1"/>
      <p:bldP spid="18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D59D-6C75-F242-9004-CDCE2C90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all specifications are executable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D9D3-CFBC-FEFF-FF21-B8D2AEA5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2"/>
            <a:ext cx="11360800" cy="490086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Heap ownership</a:t>
            </a:r>
          </a:p>
          <a:p>
            <a:pPr lvl="1"/>
            <a:r>
              <a:rPr lang="en-US" sz="2200" dirty="0"/>
              <a:t>Essential part of static verification: what heap cells does a function look at / modify?</a:t>
            </a:r>
          </a:p>
          <a:p>
            <a:pPr lvl="1"/>
            <a:r>
              <a:rPr lang="en-US" sz="2200" dirty="0"/>
              <a:t>Not obvious how to check dynamically!</a:t>
            </a:r>
          </a:p>
          <a:p>
            <a:pPr lvl="1"/>
            <a:r>
              <a:rPr lang="en-US" sz="2200" dirty="0"/>
              <a:t>Our approach: dynamically track what cells the currently executing method owns</a:t>
            </a:r>
          </a:p>
          <a:p>
            <a:pPr lvl="1"/>
            <a:endParaRPr lang="en-US" sz="2200" dirty="0"/>
          </a:p>
          <a:p>
            <a:r>
              <a:rPr lang="en-US" sz="2600" dirty="0"/>
              <a:t>Disjunction: support “if </a:t>
            </a:r>
            <a:r>
              <a:rPr lang="en-US" sz="2600" dirty="0" err="1"/>
              <a:t>cond</a:t>
            </a:r>
            <a:r>
              <a:rPr lang="en-US" sz="2600" dirty="0"/>
              <a:t> then X else Y” </a:t>
            </a:r>
            <a:r>
              <a:rPr lang="en-US" sz="2600" i="1" dirty="0"/>
              <a:t>instead of “</a:t>
            </a:r>
            <a:r>
              <a:rPr lang="en-US" sz="2600" dirty="0"/>
              <a:t>X or Y”</a:t>
            </a:r>
          </a:p>
          <a:p>
            <a:pPr lvl="1"/>
            <a:r>
              <a:rPr lang="en-US" sz="2200" dirty="0"/>
              <a:t>checking X or Y is exponential – try all combinations to see if ownership works</a:t>
            </a:r>
          </a:p>
          <a:p>
            <a:pPr lvl="1"/>
            <a:endParaRPr lang="en-US" sz="2200" dirty="0"/>
          </a:p>
          <a:p>
            <a:r>
              <a:rPr lang="en-US" sz="2600" dirty="0"/>
              <a:t>Recursive predicates</a:t>
            </a:r>
          </a:p>
          <a:p>
            <a:pPr lvl="1"/>
            <a:r>
              <a:rPr lang="en-US" sz="1900" dirty="0"/>
              <a:t>Describe properties of recursive heap data structures – nontrivial to check dynamically</a:t>
            </a:r>
          </a:p>
          <a:p>
            <a:pPr lvl="1"/>
            <a:r>
              <a:rPr lang="en-US" sz="1900" dirty="0"/>
              <a:t>Our approach: execute as functions, use heap ownership to ensure termination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7FDC-7C3C-2C0C-1601-12B71705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4ED-7A13-4241-AC4C-9FCA6AB2C6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4C88-7D45-6B1D-30CC-D0972D10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[RQ1] Can Gradual Verification Help with Specifying Code?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48E66-5453-9D29-CCF8-39839D542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8092296" cy="5156167"/>
          </a:xfrm>
        </p:spPr>
        <p:txBody>
          <a:bodyPr>
            <a:normAutofit/>
          </a:bodyPr>
          <a:lstStyle/>
          <a:p>
            <a:r>
              <a:rPr lang="en-US" sz="2400" dirty="0"/>
              <a:t>Case study: verifying AVL trees</a:t>
            </a:r>
          </a:p>
          <a:p>
            <a:r>
              <a:rPr lang="en-US" sz="2400" dirty="0"/>
              <a:t>Found an implementation of AVL trees in C</a:t>
            </a:r>
          </a:p>
          <a:p>
            <a:r>
              <a:rPr lang="en-US" sz="2400" dirty="0"/>
              <a:t>Started with ? everywhere</a:t>
            </a:r>
          </a:p>
          <a:p>
            <a:r>
              <a:rPr lang="en-US" sz="2400" dirty="0"/>
              <a:t>Added specifications incrementally</a:t>
            </a:r>
          </a:p>
          <a:p>
            <a:pPr lvl="1"/>
            <a:r>
              <a:rPr lang="en-US" sz="2000" dirty="0"/>
              <a:t>“Natural” order: specify data structure invariant, then “rotate” helper functions</a:t>
            </a:r>
          </a:p>
          <a:p>
            <a:pPr lvl="1"/>
            <a:r>
              <a:rPr lang="en-US" sz="2000" dirty="0"/>
              <a:t>Wikipedia helpfully provides a diagram expressing the pre- and post-conditions of </a:t>
            </a:r>
            <a:r>
              <a:rPr lang="en-US" sz="2000" dirty="0" err="1"/>
              <a:t>rotateLeft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(Partially) verify the code…checks OK statically!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Run the code – error found!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5DA99-3CA0-A72A-F27F-C036C4E32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889C9-FE2D-40FB-DA2A-A51E4BDD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1699" y="1162879"/>
            <a:ext cx="2315492" cy="47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4C88-7D45-6B1D-30CC-D0972D10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Oops!  </a:t>
            </a:r>
            <a:r>
              <a:rPr lang="en-US" dirty="0" err="1"/>
              <a:t>rotateRight</a:t>
            </a:r>
            <a:r>
              <a:rPr lang="en-US" dirty="0"/>
              <a:t> is used twice.  Compare: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48E66-5453-9D29-CCF8-39839D542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4146461" cy="5082828"/>
          </a:xfrm>
        </p:spPr>
        <p:txBody>
          <a:bodyPr>
            <a:normAutofit/>
          </a:bodyPr>
          <a:lstStyle/>
          <a:p>
            <a:r>
              <a:rPr lang="en-US" sz="2400" dirty="0"/>
              <a:t>Our original spec only considered the first use of </a:t>
            </a:r>
            <a:r>
              <a:rPr lang="en-US" sz="2400" dirty="0" err="1"/>
              <a:t>rotateRight</a:t>
            </a:r>
            <a:endParaRPr lang="en-US" sz="2400" dirty="0"/>
          </a:p>
          <a:p>
            <a:r>
              <a:rPr lang="en-US" sz="2400" dirty="0"/>
              <a:t>The second use is part of a double rotation</a:t>
            </a:r>
          </a:p>
          <a:p>
            <a:r>
              <a:rPr lang="en-US" sz="2400" dirty="0"/>
              <a:t>A more generic precondition is required!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5DA99-3CA0-A72A-F27F-C036C4E32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889C9-FE2D-40FB-DA2A-A51E4BDD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4449" y="1339847"/>
            <a:ext cx="2315492" cy="47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560D4A6-34B2-FD6E-36F3-C727F19B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46" y="1536633"/>
            <a:ext cx="269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32F1B-6BC2-9A20-A54C-CD5428E62303}"/>
              </a:ext>
            </a:extLst>
          </p:cNvPr>
          <p:cNvCxnSpPr/>
          <p:nvPr/>
        </p:nvCxnSpPr>
        <p:spPr>
          <a:xfrm>
            <a:off x="7740502" y="1956391"/>
            <a:ext cx="0" cy="7549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F8EC5FB-4026-E114-0D56-36B06FD617F6}"/>
              </a:ext>
            </a:extLst>
          </p:cNvPr>
          <p:cNvSpPr txBox="1"/>
          <p:nvPr/>
        </p:nvSpPr>
        <p:spPr>
          <a:xfrm>
            <a:off x="7729866" y="21796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73C5A-7C85-7D9C-AD3F-8EDD3C0C4BD8}"/>
              </a:ext>
            </a:extLst>
          </p:cNvPr>
          <p:cNvCxnSpPr>
            <a:cxnSpLocks/>
          </p:cNvCxnSpPr>
          <p:nvPr/>
        </p:nvCxnSpPr>
        <p:spPr>
          <a:xfrm>
            <a:off x="4851984" y="2353340"/>
            <a:ext cx="0" cy="1075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C54237-8BDB-CCB6-C423-CE1AC05E15C7}"/>
              </a:ext>
            </a:extLst>
          </p:cNvPr>
          <p:cNvSpPr txBox="1"/>
          <p:nvPr/>
        </p:nvSpPr>
        <p:spPr>
          <a:xfrm>
            <a:off x="4809450" y="2757378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h+1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750FDB-01B0-9ADB-3460-534CB17A118B}"/>
              </a:ext>
            </a:extLst>
          </p:cNvPr>
          <p:cNvCxnSpPr>
            <a:cxnSpLocks/>
          </p:cNvCxnSpPr>
          <p:nvPr/>
        </p:nvCxnSpPr>
        <p:spPr>
          <a:xfrm>
            <a:off x="11435210" y="2380207"/>
            <a:ext cx="0" cy="9477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F7C30A-6302-AEBC-F6E5-5A85BC0C60F0}"/>
              </a:ext>
            </a:extLst>
          </p:cNvPr>
          <p:cNvSpPr txBox="1"/>
          <p:nvPr/>
        </p:nvSpPr>
        <p:spPr>
          <a:xfrm>
            <a:off x="11424574" y="27629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6BEA5E-EFFD-267E-79BF-43C91873BD6F}"/>
              </a:ext>
            </a:extLst>
          </p:cNvPr>
          <p:cNvCxnSpPr>
            <a:cxnSpLocks/>
          </p:cNvCxnSpPr>
          <p:nvPr/>
        </p:nvCxnSpPr>
        <p:spPr>
          <a:xfrm>
            <a:off x="9295222" y="2688824"/>
            <a:ext cx="0" cy="9206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07F8EB-1D8C-FA28-BBFF-EAC9C5729330}"/>
              </a:ext>
            </a:extLst>
          </p:cNvPr>
          <p:cNvSpPr txBox="1"/>
          <p:nvPr/>
        </p:nvSpPr>
        <p:spPr>
          <a:xfrm>
            <a:off x="8904951" y="3609510"/>
            <a:ext cx="94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 or h-1!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998225-DEDA-9DE5-CD93-7B55A5DFE02D}"/>
              </a:ext>
            </a:extLst>
          </p:cNvPr>
          <p:cNvCxnSpPr>
            <a:cxnSpLocks/>
          </p:cNvCxnSpPr>
          <p:nvPr/>
        </p:nvCxnSpPr>
        <p:spPr>
          <a:xfrm>
            <a:off x="9447622" y="2711302"/>
            <a:ext cx="0" cy="6166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5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FE65-A075-2DD1-4BD9-181DD09F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76844-412D-8878-5896-63AD234A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87547"/>
            <a:ext cx="11360800" cy="502365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Our initial spec wasn’t general enough</a:t>
            </a:r>
          </a:p>
          <a:p>
            <a:pPr lvl="1"/>
            <a:r>
              <a:rPr lang="en-US" sz="2000" dirty="0"/>
              <a:t>But it was sufficient to statically verify </a:t>
            </a:r>
            <a:r>
              <a:rPr lang="en-US" sz="2000" dirty="0" err="1"/>
              <a:t>rotateRight</a:t>
            </a:r>
            <a:r>
              <a:rPr lang="en-US" sz="2000" dirty="0"/>
              <a:t>()</a:t>
            </a:r>
          </a:p>
          <a:p>
            <a:pPr lvl="1"/>
            <a:r>
              <a:rPr lang="en-US" sz="2000" dirty="0"/>
              <a:t>Notice: no annoying (“false positive”) warnings because the spec is incomplete</a:t>
            </a:r>
          </a:p>
          <a:p>
            <a:pPr lvl="1"/>
            <a:endParaRPr lang="en-US" sz="2000" dirty="0"/>
          </a:p>
          <a:p>
            <a:r>
              <a:rPr lang="en-US" sz="2400" dirty="0"/>
              <a:t>The ability to run the spec demonstrated an error</a:t>
            </a:r>
          </a:p>
          <a:p>
            <a:pPr lvl="1"/>
            <a:r>
              <a:rPr lang="en-US" sz="2000" dirty="0"/>
              <a:t>The precondition was violated on some calls to </a:t>
            </a:r>
            <a:r>
              <a:rPr lang="en-US" sz="2000" dirty="0" err="1"/>
              <a:t>rotateRight</a:t>
            </a:r>
            <a:r>
              <a:rPr lang="en-US" sz="2000" dirty="0"/>
              <a:t>()</a:t>
            </a:r>
          </a:p>
          <a:p>
            <a:pPr lvl="1"/>
            <a:endParaRPr lang="en-US" sz="2000" dirty="0"/>
          </a:p>
          <a:p>
            <a:r>
              <a:rPr lang="en-US" sz="2400" dirty="0"/>
              <a:t>Delayed identification of the error could be costly</a:t>
            </a:r>
          </a:p>
          <a:p>
            <a:pPr lvl="1"/>
            <a:r>
              <a:rPr lang="en-US" sz="2000" dirty="0"/>
              <a:t>Might have verified </a:t>
            </a:r>
            <a:r>
              <a:rPr lang="en-US" sz="2000" dirty="0" err="1"/>
              <a:t>getBalance</a:t>
            </a:r>
            <a:r>
              <a:rPr lang="en-US" sz="2000" dirty="0"/>
              <a:t>(), </a:t>
            </a:r>
            <a:r>
              <a:rPr lang="en-US" sz="2000" dirty="0" err="1"/>
              <a:t>rotateLeft</a:t>
            </a:r>
            <a:r>
              <a:rPr lang="en-US" sz="2000" dirty="0"/>
              <a:t>() &amp; much of insert() before finding the problem</a:t>
            </a:r>
          </a:p>
          <a:p>
            <a:pPr lvl="1"/>
            <a:r>
              <a:rPr lang="en-US" sz="2000" dirty="0"/>
              <a:t>Then, we’d have to modify these proofs after fixing the </a:t>
            </a:r>
            <a:r>
              <a:rPr lang="en-US" sz="2000" dirty="0" err="1"/>
              <a:t>rotateRight</a:t>
            </a:r>
            <a:r>
              <a:rPr lang="en-US" sz="2000" dirty="0"/>
              <a:t>() spec</a:t>
            </a:r>
          </a:p>
          <a:p>
            <a:pPr lvl="1"/>
            <a:endParaRPr lang="en-US" sz="2000" dirty="0"/>
          </a:p>
          <a:p>
            <a:r>
              <a:rPr lang="en-US" sz="2400" dirty="0"/>
              <a:t>Old story: finding errors early is good!</a:t>
            </a:r>
          </a:p>
          <a:p>
            <a:r>
              <a:rPr lang="en-US" sz="2400" dirty="0"/>
              <a:t>New story: running your spec can help find errors early!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741BA-4A04-4496-0316-81C1DB98F7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05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6BA8-0078-9865-D828-7E499AEE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C74AA-B599-2F36-FD6C-879F4319B5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5B71056-75BC-3C9F-6725-E69869A6A760}"/>
              </a:ext>
            </a:extLst>
          </p:cNvPr>
          <p:cNvCxnSpPr>
            <a:cxnSpLocks/>
          </p:cNvCxnSpPr>
          <p:nvPr/>
        </p:nvCxnSpPr>
        <p:spPr>
          <a:xfrm>
            <a:off x="1624056" y="1787297"/>
            <a:ext cx="0" cy="303605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56" name="Flowchart: Process 55">
            <a:extLst>
              <a:ext uri="{FF2B5EF4-FFF2-40B4-BE49-F238E27FC236}">
                <a16:creationId xmlns:a16="http://schemas.microsoft.com/office/drawing/2014/main" id="{96E6DAB3-4141-1308-95EB-B5F2A4E032E6}"/>
              </a:ext>
            </a:extLst>
          </p:cNvPr>
          <p:cNvSpPr/>
          <p:nvPr/>
        </p:nvSpPr>
        <p:spPr>
          <a:xfrm>
            <a:off x="2638151" y="3412897"/>
            <a:ext cx="5112383" cy="335558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Formative Evaluation &amp; Refinement</a:t>
            </a:r>
          </a:p>
        </p:txBody>
      </p:sp>
      <p:sp>
        <p:nvSpPr>
          <p:cNvPr id="57" name="Flowchart: Process 56">
            <a:extLst>
              <a:ext uri="{FF2B5EF4-FFF2-40B4-BE49-F238E27FC236}">
                <a16:creationId xmlns:a16="http://schemas.microsoft.com/office/drawing/2014/main" id="{E59CD787-559D-1B12-69F8-1B9A70E807E2}"/>
              </a:ext>
            </a:extLst>
          </p:cNvPr>
          <p:cNvSpPr/>
          <p:nvPr/>
        </p:nvSpPr>
        <p:spPr>
          <a:xfrm>
            <a:off x="1624056" y="1878181"/>
            <a:ext cx="2042157" cy="369332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Assurance</a:t>
            </a:r>
          </a:p>
        </p:txBody>
      </p:sp>
      <p:sp>
        <p:nvSpPr>
          <p:cNvPr id="58" name="Flowchart: Process 57">
            <a:extLst>
              <a:ext uri="{FF2B5EF4-FFF2-40B4-BE49-F238E27FC236}">
                <a16:creationId xmlns:a16="http://schemas.microsoft.com/office/drawing/2014/main" id="{B1AF348D-CE2D-4E57-4152-99BBE333779F}"/>
              </a:ext>
            </a:extLst>
          </p:cNvPr>
          <p:cNvSpPr/>
          <p:nvPr/>
        </p:nvSpPr>
        <p:spPr>
          <a:xfrm>
            <a:off x="3666213" y="3883551"/>
            <a:ext cx="4084322" cy="335558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Summative Evaluation</a:t>
            </a:r>
          </a:p>
        </p:txBody>
      </p:sp>
      <p:sp>
        <p:nvSpPr>
          <p:cNvPr id="59" name="Flowchart: Process 58">
            <a:extLst>
              <a:ext uri="{FF2B5EF4-FFF2-40B4-BE49-F238E27FC236}">
                <a16:creationId xmlns:a16="http://schemas.microsoft.com/office/drawing/2014/main" id="{890EC6D6-9AD4-B2ED-C67B-C2FF4732A04F}"/>
              </a:ext>
            </a:extLst>
          </p:cNvPr>
          <p:cNvSpPr/>
          <p:nvPr/>
        </p:nvSpPr>
        <p:spPr>
          <a:xfrm>
            <a:off x="1624056" y="4350911"/>
            <a:ext cx="6126480" cy="369332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 Community Activities &amp; Reporting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04BA450-38E5-3A26-2331-49B9F82DD4D6}"/>
              </a:ext>
            </a:extLst>
          </p:cNvPr>
          <p:cNvSpPr txBox="1"/>
          <p:nvPr/>
        </p:nvSpPr>
        <p:spPr>
          <a:xfrm>
            <a:off x="1317209" y="4811405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start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304486-418B-92AC-69B2-CC1826D875A4}"/>
              </a:ext>
            </a:extLst>
          </p:cNvPr>
          <p:cNvCxnSpPr>
            <a:cxnSpLocks/>
          </p:cNvCxnSpPr>
          <p:nvPr/>
        </p:nvCxnSpPr>
        <p:spPr>
          <a:xfrm>
            <a:off x="3666213" y="1810911"/>
            <a:ext cx="3" cy="301244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DCAC315-811D-F16F-C4E0-1760D100AFE7}"/>
              </a:ext>
            </a:extLst>
          </p:cNvPr>
          <p:cNvSpPr txBox="1"/>
          <p:nvPr/>
        </p:nvSpPr>
        <p:spPr>
          <a:xfrm>
            <a:off x="3285149" y="4811405"/>
            <a:ext cx="76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year 1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544496F-F9A8-7545-15D1-23BBBBE0AA4F}"/>
              </a:ext>
            </a:extLst>
          </p:cNvPr>
          <p:cNvCxnSpPr>
            <a:cxnSpLocks/>
          </p:cNvCxnSpPr>
          <p:nvPr/>
        </p:nvCxnSpPr>
        <p:spPr>
          <a:xfrm>
            <a:off x="5708376" y="1787297"/>
            <a:ext cx="0" cy="303605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A680E74-BE64-12CD-4921-BF1A36E9C43A}"/>
              </a:ext>
            </a:extLst>
          </p:cNvPr>
          <p:cNvSpPr txBox="1"/>
          <p:nvPr/>
        </p:nvSpPr>
        <p:spPr>
          <a:xfrm>
            <a:off x="5327309" y="4811405"/>
            <a:ext cx="76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year 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D5CCA50-D2CB-FBE4-0C36-414244080FA3}"/>
              </a:ext>
            </a:extLst>
          </p:cNvPr>
          <p:cNvCxnSpPr>
            <a:cxnSpLocks/>
          </p:cNvCxnSpPr>
          <p:nvPr/>
        </p:nvCxnSpPr>
        <p:spPr>
          <a:xfrm>
            <a:off x="7750532" y="1787297"/>
            <a:ext cx="4" cy="303605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D59F77F-97CD-8450-2C72-C7B497CB6DE7}"/>
              </a:ext>
            </a:extLst>
          </p:cNvPr>
          <p:cNvSpPr txBox="1"/>
          <p:nvPr/>
        </p:nvSpPr>
        <p:spPr>
          <a:xfrm>
            <a:off x="7369469" y="4811405"/>
            <a:ext cx="76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year 3</a:t>
            </a:r>
          </a:p>
        </p:txBody>
      </p:sp>
      <p:sp>
        <p:nvSpPr>
          <p:cNvPr id="67" name="Flowchart: Process 66">
            <a:extLst>
              <a:ext uri="{FF2B5EF4-FFF2-40B4-BE49-F238E27FC236}">
                <a16:creationId xmlns:a16="http://schemas.microsoft.com/office/drawing/2014/main" id="{D9089030-6447-48F2-324E-5FBD63F734AE}"/>
              </a:ext>
            </a:extLst>
          </p:cNvPr>
          <p:cNvSpPr/>
          <p:nvPr/>
        </p:nvSpPr>
        <p:spPr>
          <a:xfrm>
            <a:off x="2638152" y="2420233"/>
            <a:ext cx="2023668" cy="369332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Maintenance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E5B68668-4463-78C4-B4F2-A9A0D31960C6}"/>
              </a:ext>
            </a:extLst>
          </p:cNvPr>
          <p:cNvSpPr/>
          <p:nvPr/>
        </p:nvSpPr>
        <p:spPr>
          <a:xfrm>
            <a:off x="3666214" y="2941965"/>
            <a:ext cx="3037830" cy="335558"/>
          </a:xfrm>
          <a:prstGeom prst="flowChart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Repair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142AFF1-F6B1-1415-0BC3-D633A4BA32B0}"/>
              </a:ext>
            </a:extLst>
          </p:cNvPr>
          <p:cNvCxnSpPr>
            <a:cxnSpLocks/>
          </p:cNvCxnSpPr>
          <p:nvPr/>
        </p:nvCxnSpPr>
        <p:spPr>
          <a:xfrm>
            <a:off x="2638152" y="1787297"/>
            <a:ext cx="0" cy="303605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8841DAE-0FCF-B751-3A79-E614143A0075}"/>
              </a:ext>
            </a:extLst>
          </p:cNvPr>
          <p:cNvCxnSpPr>
            <a:cxnSpLocks/>
          </p:cNvCxnSpPr>
          <p:nvPr/>
        </p:nvCxnSpPr>
        <p:spPr>
          <a:xfrm>
            <a:off x="4661820" y="1787297"/>
            <a:ext cx="0" cy="303605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E1679A8-E6E6-A13A-A712-733106E10A9B}"/>
              </a:ext>
            </a:extLst>
          </p:cNvPr>
          <p:cNvCxnSpPr>
            <a:cxnSpLocks/>
          </p:cNvCxnSpPr>
          <p:nvPr/>
        </p:nvCxnSpPr>
        <p:spPr>
          <a:xfrm>
            <a:off x="6704044" y="1787297"/>
            <a:ext cx="0" cy="303605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BA48154-5F94-603D-9E17-A5E9F0067533}"/>
              </a:ext>
            </a:extLst>
          </p:cNvPr>
          <p:cNvCxnSpPr>
            <a:endCxn id="67" idx="1"/>
          </p:cNvCxnSpPr>
          <p:nvPr/>
        </p:nvCxnSpPr>
        <p:spPr>
          <a:xfrm>
            <a:off x="2314936" y="2247513"/>
            <a:ext cx="323216" cy="35738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6E9E63F-E96D-278B-AC75-B422D21183BB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2314936" y="2267833"/>
            <a:ext cx="323215" cy="13128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897E5C-EB2F-325D-A0D7-B25845C59785}"/>
              </a:ext>
            </a:extLst>
          </p:cNvPr>
          <p:cNvCxnSpPr>
            <a:cxnSpLocks/>
          </p:cNvCxnSpPr>
          <p:nvPr/>
        </p:nvCxnSpPr>
        <p:spPr>
          <a:xfrm>
            <a:off x="3361424" y="3748931"/>
            <a:ext cx="323216" cy="35738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1820255-80A3-BC0B-B6E7-4D66B2910B29}"/>
              </a:ext>
            </a:extLst>
          </p:cNvPr>
          <p:cNvCxnSpPr/>
          <p:nvPr/>
        </p:nvCxnSpPr>
        <p:spPr>
          <a:xfrm>
            <a:off x="3342937" y="2783453"/>
            <a:ext cx="323216" cy="35738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748350-288A-D9F2-4A12-9E1DEBAF7270}"/>
              </a:ext>
            </a:extLst>
          </p:cNvPr>
          <p:cNvCxnSpPr>
            <a:cxnSpLocks/>
          </p:cNvCxnSpPr>
          <p:nvPr/>
        </p:nvCxnSpPr>
        <p:spPr>
          <a:xfrm>
            <a:off x="3342877" y="2789565"/>
            <a:ext cx="304847" cy="6228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FAF722E-A0AA-D293-11A2-0BF137E01C28}"/>
              </a:ext>
            </a:extLst>
          </p:cNvPr>
          <p:cNvCxnSpPr>
            <a:cxnSpLocks/>
          </p:cNvCxnSpPr>
          <p:nvPr/>
        </p:nvCxnSpPr>
        <p:spPr>
          <a:xfrm>
            <a:off x="5065108" y="3257957"/>
            <a:ext cx="186068" cy="17196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B450A41-63B4-2917-E598-43D27A6FD46C}"/>
              </a:ext>
            </a:extLst>
          </p:cNvPr>
          <p:cNvCxnSpPr>
            <a:cxnSpLocks/>
          </p:cNvCxnSpPr>
          <p:nvPr/>
        </p:nvCxnSpPr>
        <p:spPr>
          <a:xfrm>
            <a:off x="6611010" y="3748455"/>
            <a:ext cx="186068" cy="17196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36716B4-AD4E-4B36-2E7E-0DE65F20BF48}"/>
              </a:ext>
            </a:extLst>
          </p:cNvPr>
          <p:cNvCxnSpPr>
            <a:cxnSpLocks/>
          </p:cNvCxnSpPr>
          <p:nvPr/>
        </p:nvCxnSpPr>
        <p:spPr>
          <a:xfrm>
            <a:off x="4632947" y="3733830"/>
            <a:ext cx="186068" cy="17196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0" name="Rectangular Callout 7">
            <a:extLst>
              <a:ext uri="{FF2B5EF4-FFF2-40B4-BE49-F238E27FC236}">
                <a16:creationId xmlns:a16="http://schemas.microsoft.com/office/drawing/2014/main" id="{498DDE6E-BF66-603D-96D9-2C547852ED66}"/>
              </a:ext>
            </a:extLst>
          </p:cNvPr>
          <p:cNvSpPr/>
          <p:nvPr/>
        </p:nvSpPr>
        <p:spPr bwMode="auto">
          <a:xfrm>
            <a:off x="1856476" y="5537173"/>
            <a:ext cx="1679280" cy="438862"/>
          </a:xfrm>
          <a:prstGeom prst="wedgeRectCallout">
            <a:avLst>
              <a:gd name="adj1" fmla="val -2878"/>
              <a:gd name="adj2" fmla="val -215236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We are here!</a:t>
            </a:r>
            <a:endParaRPr lang="en-US" sz="2000" kern="1200" dirty="0">
              <a:solidFill>
                <a:srgbClr val="FFFFFF"/>
              </a:solidFill>
              <a:latin typeface="Consolas" panose="020B0609020204030204" pitchFamily="49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41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6BA8-0078-9865-D828-7E499AEE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Progress: Building Continuous Assurance IDE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240C3-AB61-DC70-CA89-1A5D1205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32136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Continuous Integration: test on every compile</a:t>
            </a:r>
          </a:p>
          <a:p>
            <a:r>
              <a:rPr lang="en-US" sz="2400" dirty="0"/>
              <a:t>Continuous Assurance: </a:t>
            </a:r>
            <a:r>
              <a:rPr lang="en-US" sz="2400" b="1" dirty="0"/>
              <a:t>test and verify </a:t>
            </a:r>
            <a:r>
              <a:rPr lang="en-US" sz="2400" dirty="0"/>
              <a:t>on every compile</a:t>
            </a:r>
          </a:p>
          <a:p>
            <a:endParaRPr lang="en-US" sz="2400" dirty="0"/>
          </a:p>
          <a:p>
            <a:r>
              <a:rPr lang="en-US" sz="2400" dirty="0"/>
              <a:t>Objective: find problems earlier, so they are cheaper to fix</a:t>
            </a:r>
          </a:p>
          <a:p>
            <a:pPr lvl="1"/>
            <a:r>
              <a:rPr lang="en-US" sz="2000" dirty="0"/>
              <a:t>Running verifier </a:t>
            </a:r>
            <a:r>
              <a:rPr lang="en-US" sz="2000" dirty="0">
                <a:sym typeface="Wingdings" panose="05000000000000000000" pitchFamily="2" charset="2"/>
              </a:rPr>
              <a:t> find broken specifications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Running tests  find tests that break, </a:t>
            </a:r>
            <a:r>
              <a:rPr lang="en-US" sz="2000" i="1" dirty="0">
                <a:sym typeface="Wingdings" panose="05000000000000000000" pitchFamily="2" charset="2"/>
              </a:rPr>
              <a:t>and properties that break dynamically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Goal: show that providing immediate feedback makes developers more productive</a:t>
            </a:r>
          </a:p>
          <a:p>
            <a:pPr lvl="1"/>
            <a:endParaRPr lang="en-US" sz="2000" i="1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Provide a </a:t>
            </a:r>
            <a:r>
              <a:rPr lang="en-US" sz="2400" i="1" dirty="0">
                <a:sym typeface="Wingdings" panose="05000000000000000000" pitchFamily="2" charset="2"/>
              </a:rPr>
              <a:t>proof debugger</a:t>
            </a:r>
            <a:r>
              <a:rPr lang="en-US" sz="2400" dirty="0">
                <a:sym typeface="Wingdings" panose="05000000000000000000" pitchFamily="2" charset="2"/>
              </a:rPr>
              <a:t> to help understand &amp; fix errors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Visualize the way symbolic execution works to help developers fix problems</a:t>
            </a: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Goal: show our debugging IDE is more productive that the status quo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Some initial progress: an empirical study studying existing debugger visualizations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/>
              <a:t>Next meeting: expect a demo!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C74AA-B599-2F36-FD6C-879F4319B5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65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FEE2-BC27-6488-F244-FE7D6C77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Conclusion: Continuous Reasoning with Gradual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3B84D-637B-BD59-EE9B-B856C06B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4410626"/>
            <a:ext cx="11360800" cy="2026874"/>
          </a:xfrm>
        </p:spPr>
        <p:txBody>
          <a:bodyPr>
            <a:normAutofit/>
          </a:bodyPr>
          <a:lstStyle/>
          <a:p>
            <a:r>
              <a:rPr lang="en-US" sz="2000" dirty="0"/>
              <a:t>Hypothesis: supporting </a:t>
            </a:r>
            <a:r>
              <a:rPr lang="en-US" sz="2000" b="1" dirty="0"/>
              <a:t>incomplete specifications </a:t>
            </a:r>
            <a:r>
              <a:rPr lang="en-US" sz="2000" dirty="0"/>
              <a:t>and leveraging both </a:t>
            </a:r>
            <a:r>
              <a:rPr lang="en-US" sz="2000" b="1" dirty="0"/>
              <a:t>static and dynamic checking </a:t>
            </a:r>
            <a:r>
              <a:rPr lang="en-US" sz="2000" dirty="0"/>
              <a:t>can support </a:t>
            </a:r>
            <a:r>
              <a:rPr lang="en-US" sz="2000" b="1" dirty="0"/>
              <a:t>highly productive continuous assurance, proof maintenance, and proof repair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Work in progress, so far: building Continuous Assurance into the IDE</a:t>
            </a:r>
          </a:p>
          <a:p>
            <a:pPr lvl="1"/>
            <a:r>
              <a:rPr lang="en-US" sz="1800" dirty="0"/>
              <a:t>Research questions re: </a:t>
            </a:r>
            <a:r>
              <a:rPr lang="en-US" sz="1800" b="1" dirty="0"/>
              <a:t>continuous feedback</a:t>
            </a:r>
            <a:r>
              <a:rPr lang="en-US" sz="1800" dirty="0"/>
              <a:t>, </a:t>
            </a:r>
            <a:r>
              <a:rPr lang="en-US" sz="1800" b="1" dirty="0"/>
              <a:t>proof debugging visualizations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57DA8-0FDC-BE28-A4DA-7905B22EB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152B1EA-60BE-F61A-74C3-4944A0A58764}"/>
              </a:ext>
            </a:extLst>
          </p:cNvPr>
          <p:cNvSpPr/>
          <p:nvPr/>
        </p:nvSpPr>
        <p:spPr>
          <a:xfrm>
            <a:off x="8835773" y="1320878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Evolved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Code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37D907-7C20-1F43-834B-F7267582C9A6}"/>
              </a:ext>
            </a:extLst>
          </p:cNvPr>
          <p:cNvGrpSpPr/>
          <p:nvPr/>
        </p:nvGrpSpPr>
        <p:grpSpPr>
          <a:xfrm>
            <a:off x="9612840" y="1548369"/>
            <a:ext cx="430368" cy="429260"/>
            <a:chOff x="8432800" y="1113852"/>
            <a:chExt cx="430368" cy="4292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31D2A0-E674-A041-DE6F-9BC42A5D917E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Checkmark with solid fill">
              <a:extLst>
                <a:ext uri="{FF2B5EF4-FFF2-40B4-BE49-F238E27FC236}">
                  <a16:creationId xmlns:a16="http://schemas.microsoft.com/office/drawing/2014/main" id="{B246C619-9999-6C45-23D2-908F01EE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BDE604-8452-04AB-F626-A1FE03312722}"/>
              </a:ext>
            </a:extLst>
          </p:cNvPr>
          <p:cNvSpPr txBox="1"/>
          <p:nvPr/>
        </p:nvSpPr>
        <p:spPr>
          <a:xfrm>
            <a:off x="2804465" y="2640346"/>
            <a:ext cx="1272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Continuous</a:t>
            </a:r>
            <a:br>
              <a:rPr lang="en-US" b="1" dirty="0"/>
            </a:br>
            <a:r>
              <a:rPr lang="en-US" b="1" dirty="0"/>
              <a:t>Assurance</a:t>
            </a:r>
          </a:p>
        </p:txBody>
      </p:sp>
      <p:pic>
        <p:nvPicPr>
          <p:cNvPr id="10" name="Graphic 9" descr="Programmer male with solid fill">
            <a:extLst>
              <a:ext uri="{FF2B5EF4-FFF2-40B4-BE49-F238E27FC236}">
                <a16:creationId xmlns:a16="http://schemas.microsoft.com/office/drawing/2014/main" id="{1316261F-4FD8-12D9-9D9C-93F9D342D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3561" y="3342557"/>
            <a:ext cx="914400" cy="914400"/>
          </a:xfrm>
          <a:prstGeom prst="rect">
            <a:avLst/>
          </a:prstGeom>
        </p:spPr>
      </p:pic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85DAFF86-8707-5B86-37CE-6CCDE5B1EFD7}"/>
              </a:ext>
            </a:extLst>
          </p:cNvPr>
          <p:cNvSpPr/>
          <p:nvPr/>
        </p:nvSpPr>
        <p:spPr>
          <a:xfrm>
            <a:off x="2983561" y="1316159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Code,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Spec,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2DB75B29-8A26-3D17-FA66-C450DC3DD147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>
            <a:off x="2983561" y="1852099"/>
            <a:ext cx="12700" cy="1947658"/>
          </a:xfrm>
          <a:prstGeom prst="curvedConnector3">
            <a:avLst>
              <a:gd name="adj1" fmla="val 484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C5508CE-D0FC-1C11-379F-89D2B659552D}"/>
              </a:ext>
            </a:extLst>
          </p:cNvPr>
          <p:cNvCxnSpPr>
            <a:cxnSpLocks/>
            <a:stCxn id="11" idx="3"/>
            <a:endCxn id="10" idx="3"/>
          </p:cNvCxnSpPr>
          <p:nvPr/>
        </p:nvCxnSpPr>
        <p:spPr>
          <a:xfrm>
            <a:off x="3897961" y="1852099"/>
            <a:ext cx="12700" cy="1947658"/>
          </a:xfrm>
          <a:prstGeom prst="curvedConnector3">
            <a:avLst>
              <a:gd name="adj1" fmla="val 476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FA11B6-373A-A9F1-B7C6-1684BA299EC0}"/>
              </a:ext>
            </a:extLst>
          </p:cNvPr>
          <p:cNvSpPr txBox="1"/>
          <p:nvPr/>
        </p:nvSpPr>
        <p:spPr>
          <a:xfrm>
            <a:off x="1009950" y="2640346"/>
            <a:ext cx="137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Specification</a:t>
            </a:r>
            <a:br>
              <a:rPr lang="en-US" dirty="0"/>
            </a:br>
            <a:r>
              <a:rPr lang="en-US" dirty="0"/>
              <a:t>Increments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0ED9C-D6A4-E7CE-BF51-AEE38A0D41E9}"/>
              </a:ext>
            </a:extLst>
          </p:cNvPr>
          <p:cNvSpPr txBox="1"/>
          <p:nvPr/>
        </p:nvSpPr>
        <p:spPr>
          <a:xfrm>
            <a:off x="4491899" y="2363346"/>
            <a:ext cx="12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Static &amp;</a:t>
            </a:r>
            <a:br>
              <a:rPr lang="en-US" dirty="0"/>
            </a:br>
            <a:r>
              <a:rPr lang="en-US" dirty="0"/>
              <a:t>Dynamic</a:t>
            </a:r>
            <a:br>
              <a:rPr lang="en-US" dirty="0"/>
            </a:br>
            <a:r>
              <a:rPr lang="en-US" dirty="0"/>
              <a:t>Verification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9F3A8C4-6C99-95A4-924D-65C19B8B810B}"/>
              </a:ext>
            </a:extLst>
          </p:cNvPr>
          <p:cNvSpPr/>
          <p:nvPr/>
        </p:nvSpPr>
        <p:spPr>
          <a:xfrm>
            <a:off x="4491898" y="1313619"/>
            <a:ext cx="1254381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evolution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8F3C3BC8-8447-A3D0-599F-CAE492354DD7}"/>
              </a:ext>
            </a:extLst>
          </p:cNvPr>
          <p:cNvSpPr/>
          <p:nvPr/>
        </p:nvSpPr>
        <p:spPr>
          <a:xfrm>
            <a:off x="6078577" y="1318699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Evolved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Code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8D7585-7023-8A60-FC8B-9FBCF5BD89E8}"/>
              </a:ext>
            </a:extLst>
          </p:cNvPr>
          <p:cNvGrpSpPr/>
          <p:nvPr/>
        </p:nvGrpSpPr>
        <p:grpSpPr>
          <a:xfrm>
            <a:off x="3818127" y="1606589"/>
            <a:ext cx="430368" cy="429260"/>
            <a:chOff x="8432800" y="1113852"/>
            <a:chExt cx="430368" cy="42926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C10D6B-6FA5-C3AF-B110-82F2000D0694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71B305C4-8118-86B8-B3F5-FB625D85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4D8F75-6CF8-0A9C-3CA6-CC701126C3E1}"/>
              </a:ext>
            </a:extLst>
          </p:cNvPr>
          <p:cNvGrpSpPr/>
          <p:nvPr/>
        </p:nvGrpSpPr>
        <p:grpSpPr>
          <a:xfrm>
            <a:off x="6892204" y="1182448"/>
            <a:ext cx="426799" cy="426720"/>
            <a:chOff x="8432800" y="1785119"/>
            <a:chExt cx="426799" cy="42672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2C39CA-1325-1710-7EF0-27AC4B27072E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se with solid fill">
              <a:extLst>
                <a:ext uri="{FF2B5EF4-FFF2-40B4-BE49-F238E27FC236}">
                  <a16:creationId xmlns:a16="http://schemas.microsoft.com/office/drawing/2014/main" id="{C817D5B5-D128-F173-8481-4429082B3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1317B1F9-9BDD-8F98-73A6-701A19EB14D0}"/>
              </a:ext>
            </a:extLst>
          </p:cNvPr>
          <p:cNvSpPr/>
          <p:nvPr/>
        </p:nvSpPr>
        <p:spPr>
          <a:xfrm>
            <a:off x="7319003" y="2991450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Evolved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Code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AE1F3D-DDF9-CD44-09EE-08CB7F25C070}"/>
              </a:ext>
            </a:extLst>
          </p:cNvPr>
          <p:cNvGrpSpPr/>
          <p:nvPr/>
        </p:nvGrpSpPr>
        <p:grpSpPr>
          <a:xfrm>
            <a:off x="8018219" y="2748880"/>
            <a:ext cx="430368" cy="429260"/>
            <a:chOff x="8432800" y="1113852"/>
            <a:chExt cx="430368" cy="4292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B8E1AE1-831A-A0BC-4189-EE997E3A4FE8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Checkmark with solid fill">
              <a:extLst>
                <a:ext uri="{FF2B5EF4-FFF2-40B4-BE49-F238E27FC236}">
                  <a16:creationId xmlns:a16="http://schemas.microsoft.com/office/drawing/2014/main" id="{F61C1352-47AD-3477-96E2-EEB92ACE9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97D14B-DCAE-61DF-9DA5-AC79B8AF6C62}"/>
              </a:ext>
            </a:extLst>
          </p:cNvPr>
          <p:cNvGrpSpPr/>
          <p:nvPr/>
        </p:nvGrpSpPr>
        <p:grpSpPr>
          <a:xfrm>
            <a:off x="9605887" y="1129269"/>
            <a:ext cx="430368" cy="429260"/>
            <a:chOff x="8432800" y="1113852"/>
            <a:chExt cx="430368" cy="4292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F3C6AE-8575-D228-5488-CA6C03EC306A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E2919F0D-1A6A-D46F-58AD-0C81F3DB8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DD4AE9-680E-CC58-119A-42C4E3852778}"/>
              </a:ext>
            </a:extLst>
          </p:cNvPr>
          <p:cNvGrpSpPr/>
          <p:nvPr/>
        </p:nvGrpSpPr>
        <p:grpSpPr>
          <a:xfrm>
            <a:off x="3812493" y="2034133"/>
            <a:ext cx="430368" cy="429260"/>
            <a:chOff x="8432800" y="1113852"/>
            <a:chExt cx="430368" cy="4292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D59B15-0CCA-1C3C-E0CE-369AF0A0D766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heckmark with solid fill">
              <a:extLst>
                <a:ext uri="{FF2B5EF4-FFF2-40B4-BE49-F238E27FC236}">
                  <a16:creationId xmlns:a16="http://schemas.microsoft.com/office/drawing/2014/main" id="{41DD9756-C36B-1123-E9B5-B9630B4F2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423BB6-5C30-B729-A1AF-44694B953F2A}"/>
              </a:ext>
            </a:extLst>
          </p:cNvPr>
          <p:cNvGrpSpPr/>
          <p:nvPr/>
        </p:nvGrpSpPr>
        <p:grpSpPr>
          <a:xfrm>
            <a:off x="3818127" y="1178573"/>
            <a:ext cx="430368" cy="429260"/>
            <a:chOff x="8432800" y="1113852"/>
            <a:chExt cx="430368" cy="4292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769657-A5A6-340E-F106-8D2B1D5E6909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Checkmark with solid fill">
              <a:extLst>
                <a:ext uri="{FF2B5EF4-FFF2-40B4-BE49-F238E27FC236}">
                  <a16:creationId xmlns:a16="http://schemas.microsoft.com/office/drawing/2014/main" id="{A980157A-DE80-4BC2-C038-886A4802A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5EBB0F-3B27-BB27-6E8D-07CC947DF0C3}"/>
              </a:ext>
            </a:extLst>
          </p:cNvPr>
          <p:cNvGrpSpPr/>
          <p:nvPr/>
        </p:nvGrpSpPr>
        <p:grpSpPr>
          <a:xfrm>
            <a:off x="6880936" y="1601348"/>
            <a:ext cx="426799" cy="426720"/>
            <a:chOff x="8432800" y="1785119"/>
            <a:chExt cx="426799" cy="42672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4D0123C-F919-A09D-D7D0-D3B0542A12BF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 descr="Close with solid fill">
              <a:extLst>
                <a:ext uri="{FF2B5EF4-FFF2-40B4-BE49-F238E27FC236}">
                  <a16:creationId xmlns:a16="http://schemas.microsoft.com/office/drawing/2014/main" id="{E54D724F-FCF0-DAA4-8733-8C621980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8BCB66-C3EA-3C67-040E-9886D6269190}"/>
              </a:ext>
            </a:extLst>
          </p:cNvPr>
          <p:cNvGrpSpPr/>
          <p:nvPr/>
        </p:nvGrpSpPr>
        <p:grpSpPr>
          <a:xfrm>
            <a:off x="6891174" y="2024619"/>
            <a:ext cx="426799" cy="426720"/>
            <a:chOff x="8432800" y="1785119"/>
            <a:chExt cx="426799" cy="4267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27226F-0689-D4DB-C9D6-8C8237F3338B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 descr="Close with solid fill">
              <a:extLst>
                <a:ext uri="{FF2B5EF4-FFF2-40B4-BE49-F238E27FC236}">
                  <a16:creationId xmlns:a16="http://schemas.microsoft.com/office/drawing/2014/main" id="{1295788C-D3F6-8DB6-5043-EF0C9B6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9E623F-4B05-24EC-FC9C-060BBB057936}"/>
              </a:ext>
            </a:extLst>
          </p:cNvPr>
          <p:cNvGrpSpPr/>
          <p:nvPr/>
        </p:nvGrpSpPr>
        <p:grpSpPr>
          <a:xfrm>
            <a:off x="3970527" y="1383069"/>
            <a:ext cx="430368" cy="429260"/>
            <a:chOff x="8432800" y="1113852"/>
            <a:chExt cx="430368" cy="42926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1595EF3-6355-D750-CC0A-2E01CB0D5A96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phic 44" descr="Checkmark with solid fill">
              <a:extLst>
                <a:ext uri="{FF2B5EF4-FFF2-40B4-BE49-F238E27FC236}">
                  <a16:creationId xmlns:a16="http://schemas.microsoft.com/office/drawing/2014/main" id="{E3C09BB6-C7D1-DF08-3640-DDB8F7705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2509BD-1564-F6AD-7DF0-133FE36A1F7D}"/>
              </a:ext>
            </a:extLst>
          </p:cNvPr>
          <p:cNvGrpSpPr/>
          <p:nvPr/>
        </p:nvGrpSpPr>
        <p:grpSpPr>
          <a:xfrm>
            <a:off x="3964893" y="1810613"/>
            <a:ext cx="430368" cy="429260"/>
            <a:chOff x="8432800" y="1113852"/>
            <a:chExt cx="430368" cy="42926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F6AEE3-05B7-CA2F-D09C-725DD222DB3A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Checkmark with solid fill">
              <a:extLst>
                <a:ext uri="{FF2B5EF4-FFF2-40B4-BE49-F238E27FC236}">
                  <a16:creationId xmlns:a16="http://schemas.microsoft.com/office/drawing/2014/main" id="{67D06DCA-7912-E30E-DF3A-0E2729E76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CD6348-36B2-6DB1-0F50-AC43DC8674D1}"/>
              </a:ext>
            </a:extLst>
          </p:cNvPr>
          <p:cNvGrpSpPr/>
          <p:nvPr/>
        </p:nvGrpSpPr>
        <p:grpSpPr>
          <a:xfrm>
            <a:off x="7083305" y="1381353"/>
            <a:ext cx="430368" cy="429260"/>
            <a:chOff x="8432800" y="1113852"/>
            <a:chExt cx="430368" cy="42926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84793A3-CE5B-DDD7-E50D-417206A78D72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Graphic 50" descr="Checkmark with solid fill">
              <a:extLst>
                <a:ext uri="{FF2B5EF4-FFF2-40B4-BE49-F238E27FC236}">
                  <a16:creationId xmlns:a16="http://schemas.microsoft.com/office/drawing/2014/main" id="{4EF5FBF9-CEA0-4551-5972-25FD05D79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C64E2B-7611-3B59-217E-BB5829E38C46}"/>
              </a:ext>
            </a:extLst>
          </p:cNvPr>
          <p:cNvGrpSpPr/>
          <p:nvPr/>
        </p:nvGrpSpPr>
        <p:grpSpPr>
          <a:xfrm>
            <a:off x="7094374" y="1811259"/>
            <a:ext cx="426799" cy="426720"/>
            <a:chOff x="8432800" y="1785119"/>
            <a:chExt cx="426799" cy="42672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C02F169-5B43-71A7-EBE8-284AB8D8A8D3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53" descr="Close with solid fill">
              <a:extLst>
                <a:ext uri="{FF2B5EF4-FFF2-40B4-BE49-F238E27FC236}">
                  <a16:creationId xmlns:a16="http://schemas.microsoft.com/office/drawing/2014/main" id="{2437B0E0-8376-BA68-6AAA-7EDED052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6B19512-9BB7-6668-8767-0C406E400E1E}"/>
              </a:ext>
            </a:extLst>
          </p:cNvPr>
          <p:cNvGrpSpPr/>
          <p:nvPr/>
        </p:nvGrpSpPr>
        <p:grpSpPr>
          <a:xfrm>
            <a:off x="8222135" y="2991773"/>
            <a:ext cx="430368" cy="429260"/>
            <a:chOff x="8432800" y="1113852"/>
            <a:chExt cx="430368" cy="42926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6AD180-C183-8C76-72F4-8EF802D4A0A2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56" descr="Checkmark with solid fill">
              <a:extLst>
                <a:ext uri="{FF2B5EF4-FFF2-40B4-BE49-F238E27FC236}">
                  <a16:creationId xmlns:a16="http://schemas.microsoft.com/office/drawing/2014/main" id="{3BB423C9-3815-3CA3-6913-7D4BFA84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DEC1C9-C48D-02D2-B895-0E9EE340B635}"/>
              </a:ext>
            </a:extLst>
          </p:cNvPr>
          <p:cNvGrpSpPr/>
          <p:nvPr/>
        </p:nvGrpSpPr>
        <p:grpSpPr>
          <a:xfrm>
            <a:off x="9848343" y="1372162"/>
            <a:ext cx="430368" cy="429260"/>
            <a:chOff x="8432800" y="1113852"/>
            <a:chExt cx="430368" cy="42926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7E3223C-3B9E-946E-E728-A03108D55110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 descr="Checkmark with solid fill">
              <a:extLst>
                <a:ext uri="{FF2B5EF4-FFF2-40B4-BE49-F238E27FC236}">
                  <a16:creationId xmlns:a16="http://schemas.microsoft.com/office/drawing/2014/main" id="{F4F85BEE-DEE0-9CDC-6C3A-51EE648AE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F42C8A-C9CE-1B9A-F06E-5E61BC5BAA1B}"/>
              </a:ext>
            </a:extLst>
          </p:cNvPr>
          <p:cNvGrpSpPr/>
          <p:nvPr/>
        </p:nvGrpSpPr>
        <p:grpSpPr>
          <a:xfrm>
            <a:off x="9842709" y="1799706"/>
            <a:ext cx="430368" cy="429260"/>
            <a:chOff x="8432800" y="1113852"/>
            <a:chExt cx="430368" cy="42926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BAF0CB8-197C-B56B-DEDD-461F21127A06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 descr="Checkmark with solid fill">
              <a:extLst>
                <a:ext uri="{FF2B5EF4-FFF2-40B4-BE49-F238E27FC236}">
                  <a16:creationId xmlns:a16="http://schemas.microsoft.com/office/drawing/2014/main" id="{0BB93FA6-5982-C30D-E267-1D4BEC8F0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80E6F38-793D-414F-679E-CFD6E95B474A}"/>
              </a:ext>
            </a:extLst>
          </p:cNvPr>
          <p:cNvSpPr txBox="1"/>
          <p:nvPr/>
        </p:nvSpPr>
        <p:spPr>
          <a:xfrm>
            <a:off x="5940542" y="2450977"/>
            <a:ext cx="1442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Proof</a:t>
            </a:r>
            <a:br>
              <a:rPr lang="en-US" b="1" dirty="0"/>
            </a:br>
            <a:r>
              <a:rPr lang="en-US" b="1" dirty="0"/>
              <a:t>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26542F-641F-0D81-9FCF-B9797CD235D0}"/>
              </a:ext>
            </a:extLst>
          </p:cNvPr>
          <p:cNvSpPr txBox="1"/>
          <p:nvPr/>
        </p:nvSpPr>
        <p:spPr>
          <a:xfrm>
            <a:off x="8798040" y="2781637"/>
            <a:ext cx="80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Proof</a:t>
            </a:r>
            <a:br>
              <a:rPr lang="en-US" b="1" dirty="0"/>
            </a:br>
            <a:r>
              <a:rPr lang="en-US" b="1" dirty="0"/>
              <a:t>Repair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F2630736-A38F-D481-67BB-B5876EBC66D7}"/>
              </a:ext>
            </a:extLst>
          </p:cNvPr>
          <p:cNvSpPr/>
          <p:nvPr/>
        </p:nvSpPr>
        <p:spPr>
          <a:xfrm rot="2805697">
            <a:off x="7142816" y="2429652"/>
            <a:ext cx="669355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77AC1C42-5190-1F2D-6D2B-986404FE9179}"/>
              </a:ext>
            </a:extLst>
          </p:cNvPr>
          <p:cNvSpPr/>
          <p:nvPr/>
        </p:nvSpPr>
        <p:spPr>
          <a:xfrm rot="18476955">
            <a:off x="8431314" y="2449747"/>
            <a:ext cx="669355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0882-079B-4E11-CEB2-606C4F08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Challenge: Enabling Continuous Reasoning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50221-2AF7-3FCD-4A14-8B6EB50B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288026"/>
            <a:ext cx="11360800" cy="4976607"/>
          </a:xfrm>
        </p:spPr>
        <p:txBody>
          <a:bodyPr>
            <a:normAutofit/>
          </a:bodyPr>
          <a:lstStyle/>
          <a:p>
            <a:r>
              <a:rPr lang="en-US" sz="2400" dirty="0"/>
              <a:t>We live in exciting times for automated theorem proving!</a:t>
            </a:r>
          </a:p>
          <a:p>
            <a:pPr lvl="1"/>
            <a:r>
              <a:rPr lang="en-US" sz="2000" dirty="0"/>
              <a:t>We are now able to verify complex system code.  Examples: </a:t>
            </a:r>
            <a:r>
              <a:rPr lang="en-US" sz="2000" dirty="0" err="1"/>
              <a:t>CompCert</a:t>
            </a:r>
            <a:r>
              <a:rPr lang="en-US" sz="2000" dirty="0"/>
              <a:t>, seL4</a:t>
            </a:r>
          </a:p>
          <a:p>
            <a:pPr lvl="1"/>
            <a:r>
              <a:rPr lang="en-US" sz="2000" dirty="0"/>
              <a:t>Enabled by advances in separation logic, proof assistants, SMT solvers, and other tools</a:t>
            </a:r>
          </a:p>
          <a:p>
            <a:pPr lvl="1"/>
            <a:r>
              <a:rPr lang="en-US" sz="2000" dirty="0"/>
              <a:t>Consequence: software that is </a:t>
            </a:r>
            <a:r>
              <a:rPr lang="en-US" sz="2000" i="1" dirty="0"/>
              <a:t>far</a:t>
            </a:r>
            <a:r>
              <a:rPr lang="en-US" sz="2000" dirty="0"/>
              <a:t> more secure &amp; </a:t>
            </a:r>
            <a:r>
              <a:rPr lang="en-US" sz="2000" i="1" dirty="0"/>
              <a:t>far</a:t>
            </a:r>
            <a:r>
              <a:rPr lang="en-US" sz="2000" dirty="0"/>
              <a:t> higher quality</a:t>
            </a:r>
          </a:p>
          <a:p>
            <a:pPr lvl="1"/>
            <a:endParaRPr lang="en-US" sz="2000" dirty="0"/>
          </a:p>
          <a:p>
            <a:r>
              <a:rPr lang="en-US" sz="2400" dirty="0"/>
              <a:t>But modern software development involves continuous code evolution</a:t>
            </a:r>
          </a:p>
          <a:p>
            <a:pPr lvl="1"/>
            <a:r>
              <a:rPr lang="en-US" sz="2000" dirty="0"/>
              <a:t>Necessary to provide new features…and to maintain functionality in a changing software environment</a:t>
            </a:r>
          </a:p>
          <a:p>
            <a:pPr lvl="1"/>
            <a:endParaRPr lang="en-US" sz="2000" dirty="0"/>
          </a:p>
          <a:p>
            <a:r>
              <a:rPr lang="en-US" sz="2400" dirty="0"/>
              <a:t>If code changes, proofs must change with it – </a:t>
            </a:r>
            <a:r>
              <a:rPr lang="en-US" sz="2400" i="1" dirty="0"/>
              <a:t>Continuous Reasoning</a:t>
            </a:r>
          </a:p>
          <a:p>
            <a:pPr lvl="1"/>
            <a:r>
              <a:rPr lang="en-US" sz="2000" dirty="0"/>
              <a:t>How can we </a:t>
            </a:r>
            <a:r>
              <a:rPr lang="en-US" sz="2000" i="1" dirty="0"/>
              <a:t>minimize the cost of evolving code and proofs together</a:t>
            </a:r>
            <a:r>
              <a:rPr lang="en-US" sz="20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AAD5-2883-9AF4-5E96-BF47496498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02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CCCD-4CA5-0A5E-CD0E-B958A4DA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Reasoning: A Closer Look at 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7EC65-D307-DD76-1B62-47120E591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Our setting: Hoare Logic style proofs</a:t>
            </a:r>
          </a:p>
          <a:p>
            <a:pPr lvl="1"/>
            <a:r>
              <a:rPr lang="en-US" sz="2000" dirty="0"/>
              <a:t>Specifications as preconditions, postconditions, and loop invariants in code</a:t>
            </a:r>
          </a:p>
          <a:p>
            <a:pPr lvl="1"/>
            <a:r>
              <a:rPr lang="en-US" sz="2000" dirty="0"/>
              <a:t>An automated proof assistant automatically verifies the code against the specifications</a:t>
            </a:r>
          </a:p>
          <a:p>
            <a:pPr lvl="2"/>
            <a:r>
              <a:rPr lang="en-US" sz="2000" dirty="0"/>
              <a:t>e.g. using Dijkstra’s Weakest Preconditions, aided by an SMT Solver</a:t>
            </a:r>
          </a:p>
          <a:p>
            <a:pPr lvl="1"/>
            <a:r>
              <a:rPr lang="en-US" sz="2000" dirty="0"/>
              <a:t>Example tools: </a:t>
            </a:r>
            <a:r>
              <a:rPr lang="en-US" sz="2000" dirty="0" err="1"/>
              <a:t>Dafny</a:t>
            </a:r>
            <a:r>
              <a:rPr lang="en-US" sz="2000" dirty="0"/>
              <a:t>, Chalice</a:t>
            </a:r>
          </a:p>
          <a:p>
            <a:endParaRPr lang="en-US" sz="2400" dirty="0"/>
          </a:p>
          <a:p>
            <a:r>
              <a:rPr lang="en-US" sz="2400" dirty="0"/>
              <a:t>When code evolves, proofs about that code will be broken</a:t>
            </a:r>
          </a:p>
          <a:p>
            <a:pPr lvl="1"/>
            <a:r>
              <a:rPr lang="en-US" sz="2000" dirty="0"/>
              <a:t>The old specifications may be </a:t>
            </a:r>
            <a:r>
              <a:rPr lang="en-US" sz="2000" i="1" dirty="0"/>
              <a:t>inconsistent </a:t>
            </a:r>
            <a:r>
              <a:rPr lang="en-US" sz="2000" dirty="0"/>
              <a:t>with the new code if its structure and properties changed</a:t>
            </a:r>
          </a:p>
          <a:p>
            <a:pPr lvl="1"/>
            <a:r>
              <a:rPr lang="en-US" sz="2000" dirty="0"/>
              <a:t>The old specifications may be </a:t>
            </a:r>
            <a:r>
              <a:rPr lang="en-US" sz="2000" i="1" dirty="0"/>
              <a:t>incomplete </a:t>
            </a:r>
            <a:r>
              <a:rPr lang="en-US" sz="2000" dirty="0"/>
              <a:t>if the new code adds 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944B0-4330-022D-132C-11F68C730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19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22DE-91A5-2203-8C6E-C22E6B3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Reasoning: Our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F4AFD-79EF-E123-9AD8-2415E57D7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4194313"/>
            <a:ext cx="11580930" cy="18975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US" sz="2000" dirty="0">
                <a:sym typeface="Wingdings" panose="05000000000000000000" pitchFamily="2" charset="2"/>
              </a:rPr>
              <a:t>Building support for Continuous Assurance into Integrated Development Environments</a:t>
            </a: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US" sz="2000" dirty="0">
                <a:sym typeface="Wingdings" panose="05000000000000000000" pitchFamily="2" charset="2"/>
              </a:rPr>
              <a:t>Leveraging Gradual Verification as part of a Proof Maintenance system</a:t>
            </a: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US" sz="2000" dirty="0">
                <a:sym typeface="Wingdings" panose="05000000000000000000" pitchFamily="2" charset="2"/>
              </a:rPr>
              <a:t>Designing a Proof Repair system that leverages a wide variety of development artifacts to suggest fixes to proofs</a:t>
            </a:r>
          </a:p>
          <a:p>
            <a:pPr marL="11430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E2FA1-465A-35B2-6890-95855CA2C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68" name="Rectangle: Folded Corner 67">
            <a:extLst>
              <a:ext uri="{FF2B5EF4-FFF2-40B4-BE49-F238E27FC236}">
                <a16:creationId xmlns:a16="http://schemas.microsoft.com/office/drawing/2014/main" id="{889B159F-DBEA-6F16-BA47-D70880669900}"/>
              </a:ext>
            </a:extLst>
          </p:cNvPr>
          <p:cNvSpPr/>
          <p:nvPr/>
        </p:nvSpPr>
        <p:spPr>
          <a:xfrm>
            <a:off x="8835773" y="1320878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Evolved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Code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D1D98C-EF52-529A-D46B-67349B743052}"/>
              </a:ext>
            </a:extLst>
          </p:cNvPr>
          <p:cNvGrpSpPr/>
          <p:nvPr/>
        </p:nvGrpSpPr>
        <p:grpSpPr>
          <a:xfrm>
            <a:off x="9612840" y="1548369"/>
            <a:ext cx="430368" cy="429260"/>
            <a:chOff x="8432800" y="1113852"/>
            <a:chExt cx="430368" cy="42926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BA1575-705C-4ADC-37B7-17FEC9764DE7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Graphic 70" descr="Checkmark with solid fill">
              <a:extLst>
                <a:ext uri="{FF2B5EF4-FFF2-40B4-BE49-F238E27FC236}">
                  <a16:creationId xmlns:a16="http://schemas.microsoft.com/office/drawing/2014/main" id="{4D7E33CA-5163-C814-F703-C7C36554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F1346A9-3A31-13F4-F14B-A618125825F1}"/>
              </a:ext>
            </a:extLst>
          </p:cNvPr>
          <p:cNvSpPr txBox="1"/>
          <p:nvPr/>
        </p:nvSpPr>
        <p:spPr>
          <a:xfrm>
            <a:off x="2804465" y="2640346"/>
            <a:ext cx="1272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Continuous</a:t>
            </a:r>
            <a:br>
              <a:rPr lang="en-US" b="1" dirty="0"/>
            </a:br>
            <a:r>
              <a:rPr lang="en-US" b="1" dirty="0"/>
              <a:t>Assurance</a:t>
            </a:r>
          </a:p>
        </p:txBody>
      </p:sp>
      <p:pic>
        <p:nvPicPr>
          <p:cNvPr id="73" name="Graphic 72" descr="Programmer male with solid fill">
            <a:extLst>
              <a:ext uri="{FF2B5EF4-FFF2-40B4-BE49-F238E27FC236}">
                <a16:creationId xmlns:a16="http://schemas.microsoft.com/office/drawing/2014/main" id="{A2727275-2204-CB2C-3485-9F9E17F2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3561" y="3342557"/>
            <a:ext cx="914400" cy="914400"/>
          </a:xfrm>
          <a:prstGeom prst="rect">
            <a:avLst/>
          </a:prstGeom>
        </p:spPr>
      </p:pic>
      <p:sp>
        <p:nvSpPr>
          <p:cNvPr id="74" name="Rectangle: Folded Corner 73">
            <a:extLst>
              <a:ext uri="{FF2B5EF4-FFF2-40B4-BE49-F238E27FC236}">
                <a16:creationId xmlns:a16="http://schemas.microsoft.com/office/drawing/2014/main" id="{106CE788-BA83-C28A-4094-6C1E802E62B9}"/>
              </a:ext>
            </a:extLst>
          </p:cNvPr>
          <p:cNvSpPr/>
          <p:nvPr/>
        </p:nvSpPr>
        <p:spPr>
          <a:xfrm>
            <a:off x="2983561" y="1316159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Code,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Spec,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3BB1D888-D0D4-4AB7-A468-4FE31832B9AE}"/>
              </a:ext>
            </a:extLst>
          </p:cNvPr>
          <p:cNvCxnSpPr>
            <a:cxnSpLocks/>
            <a:stCxn id="73" idx="1"/>
            <a:endCxn id="74" idx="1"/>
          </p:cNvCxnSpPr>
          <p:nvPr/>
        </p:nvCxnSpPr>
        <p:spPr>
          <a:xfrm rot="10800000">
            <a:off x="2983561" y="1852099"/>
            <a:ext cx="12700" cy="1947658"/>
          </a:xfrm>
          <a:prstGeom prst="curvedConnector3">
            <a:avLst>
              <a:gd name="adj1" fmla="val 484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EB326C14-D0D9-8DFA-3B43-8A3396E67529}"/>
              </a:ext>
            </a:extLst>
          </p:cNvPr>
          <p:cNvCxnSpPr>
            <a:cxnSpLocks/>
            <a:stCxn id="74" idx="3"/>
            <a:endCxn id="73" idx="3"/>
          </p:cNvCxnSpPr>
          <p:nvPr/>
        </p:nvCxnSpPr>
        <p:spPr>
          <a:xfrm>
            <a:off x="3897961" y="1852099"/>
            <a:ext cx="12700" cy="1947658"/>
          </a:xfrm>
          <a:prstGeom prst="curvedConnector3">
            <a:avLst>
              <a:gd name="adj1" fmla="val 4760000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314EC20-B74E-C8D8-04F9-4A51465D7CE4}"/>
              </a:ext>
            </a:extLst>
          </p:cNvPr>
          <p:cNvSpPr txBox="1"/>
          <p:nvPr/>
        </p:nvSpPr>
        <p:spPr>
          <a:xfrm>
            <a:off x="1009950" y="2640346"/>
            <a:ext cx="137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Specification</a:t>
            </a:r>
            <a:br>
              <a:rPr lang="en-US" dirty="0"/>
            </a:br>
            <a:r>
              <a:rPr lang="en-US" dirty="0"/>
              <a:t>Increments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E955D1-52CF-288E-21C3-BBB4C9A10741}"/>
              </a:ext>
            </a:extLst>
          </p:cNvPr>
          <p:cNvSpPr txBox="1"/>
          <p:nvPr/>
        </p:nvSpPr>
        <p:spPr>
          <a:xfrm>
            <a:off x="4491899" y="2363346"/>
            <a:ext cx="12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Static &amp;</a:t>
            </a:r>
            <a:br>
              <a:rPr lang="en-US" dirty="0"/>
            </a:br>
            <a:r>
              <a:rPr lang="en-US" dirty="0"/>
              <a:t>Dynamic</a:t>
            </a:r>
            <a:br>
              <a:rPr lang="en-US" dirty="0"/>
            </a:br>
            <a:r>
              <a:rPr lang="en-US" dirty="0"/>
              <a:t>Verification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C08EFFCE-30A9-A83F-93DB-BD0973DED89F}"/>
              </a:ext>
            </a:extLst>
          </p:cNvPr>
          <p:cNvSpPr/>
          <p:nvPr/>
        </p:nvSpPr>
        <p:spPr>
          <a:xfrm>
            <a:off x="4491898" y="1313619"/>
            <a:ext cx="1254381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evolution</a:t>
            </a:r>
          </a:p>
        </p:txBody>
      </p:sp>
      <p:sp>
        <p:nvSpPr>
          <p:cNvPr id="80" name="Rectangle: Folded Corner 79">
            <a:extLst>
              <a:ext uri="{FF2B5EF4-FFF2-40B4-BE49-F238E27FC236}">
                <a16:creationId xmlns:a16="http://schemas.microsoft.com/office/drawing/2014/main" id="{3107451E-E782-E31A-6E15-598C23C0886D}"/>
              </a:ext>
            </a:extLst>
          </p:cNvPr>
          <p:cNvSpPr/>
          <p:nvPr/>
        </p:nvSpPr>
        <p:spPr>
          <a:xfrm>
            <a:off x="6078577" y="1318699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Evolved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Code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94F8AA-4D5D-BCD8-BA77-1241F93DB41D}"/>
              </a:ext>
            </a:extLst>
          </p:cNvPr>
          <p:cNvGrpSpPr/>
          <p:nvPr/>
        </p:nvGrpSpPr>
        <p:grpSpPr>
          <a:xfrm>
            <a:off x="3818127" y="1606589"/>
            <a:ext cx="430368" cy="429260"/>
            <a:chOff x="8432800" y="1113852"/>
            <a:chExt cx="430368" cy="42926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6E9D66B-66A5-BBDB-B2E6-12DAD24D959B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 descr="Checkmark with solid fill">
              <a:extLst>
                <a:ext uri="{FF2B5EF4-FFF2-40B4-BE49-F238E27FC236}">
                  <a16:creationId xmlns:a16="http://schemas.microsoft.com/office/drawing/2014/main" id="{DEEAE6A8-C53A-6F50-1745-56FBF0C5D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8A2C07-2F6A-0FA7-98EE-AB5A099505C5}"/>
              </a:ext>
            </a:extLst>
          </p:cNvPr>
          <p:cNvGrpSpPr/>
          <p:nvPr/>
        </p:nvGrpSpPr>
        <p:grpSpPr>
          <a:xfrm>
            <a:off x="6892204" y="1182448"/>
            <a:ext cx="426799" cy="426720"/>
            <a:chOff x="8432800" y="1785119"/>
            <a:chExt cx="426799" cy="42672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6F43A15-B39C-FA51-72F5-BBB432F3EEB4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Graphic 85" descr="Close with solid fill">
              <a:extLst>
                <a:ext uri="{FF2B5EF4-FFF2-40B4-BE49-F238E27FC236}">
                  <a16:creationId xmlns:a16="http://schemas.microsoft.com/office/drawing/2014/main" id="{E7E1C3D0-0E4A-47FE-6F47-118B058D3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sp>
        <p:nvSpPr>
          <p:cNvPr id="87" name="Rectangle: Folded Corner 86">
            <a:extLst>
              <a:ext uri="{FF2B5EF4-FFF2-40B4-BE49-F238E27FC236}">
                <a16:creationId xmlns:a16="http://schemas.microsoft.com/office/drawing/2014/main" id="{4C527E15-80F7-2A19-6ADA-85EA5FB3EBDC}"/>
              </a:ext>
            </a:extLst>
          </p:cNvPr>
          <p:cNvSpPr/>
          <p:nvPr/>
        </p:nvSpPr>
        <p:spPr>
          <a:xfrm>
            <a:off x="7319003" y="2991450"/>
            <a:ext cx="914400" cy="107188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Evolved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Code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Tests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0C9D0F0-68BC-22C9-8F8D-568ACFF56DD2}"/>
              </a:ext>
            </a:extLst>
          </p:cNvPr>
          <p:cNvGrpSpPr/>
          <p:nvPr/>
        </p:nvGrpSpPr>
        <p:grpSpPr>
          <a:xfrm>
            <a:off x="8018219" y="2748880"/>
            <a:ext cx="430368" cy="429260"/>
            <a:chOff x="8432800" y="1113852"/>
            <a:chExt cx="430368" cy="42926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4268C44-05A2-90A2-5777-5ED3E90C9DC0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Graphic 89" descr="Checkmark with solid fill">
              <a:extLst>
                <a:ext uri="{FF2B5EF4-FFF2-40B4-BE49-F238E27FC236}">
                  <a16:creationId xmlns:a16="http://schemas.microsoft.com/office/drawing/2014/main" id="{8FD067DC-02C7-ECDB-4190-E14F9540F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1041E9F-F32D-1B9F-FF45-DE7ECF7B8A38}"/>
              </a:ext>
            </a:extLst>
          </p:cNvPr>
          <p:cNvGrpSpPr/>
          <p:nvPr/>
        </p:nvGrpSpPr>
        <p:grpSpPr>
          <a:xfrm>
            <a:off x="9605887" y="1129269"/>
            <a:ext cx="430368" cy="429260"/>
            <a:chOff x="8432800" y="1113852"/>
            <a:chExt cx="430368" cy="42926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ACAADAC-F98D-82E7-DD06-2D59F5FBAA9C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Graphic 92" descr="Checkmark with solid fill">
              <a:extLst>
                <a:ext uri="{FF2B5EF4-FFF2-40B4-BE49-F238E27FC236}">
                  <a16:creationId xmlns:a16="http://schemas.microsoft.com/office/drawing/2014/main" id="{EC3B90F0-749F-3632-23BD-1610D33E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DF4451B-124E-A787-642A-E6FC0565A9AB}"/>
              </a:ext>
            </a:extLst>
          </p:cNvPr>
          <p:cNvGrpSpPr/>
          <p:nvPr/>
        </p:nvGrpSpPr>
        <p:grpSpPr>
          <a:xfrm>
            <a:off x="3812493" y="2034133"/>
            <a:ext cx="430368" cy="429260"/>
            <a:chOff x="8432800" y="1113852"/>
            <a:chExt cx="430368" cy="4292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A51394F-376F-F1AF-DF0C-3B76D653A5BF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phic 95" descr="Checkmark with solid fill">
              <a:extLst>
                <a:ext uri="{FF2B5EF4-FFF2-40B4-BE49-F238E27FC236}">
                  <a16:creationId xmlns:a16="http://schemas.microsoft.com/office/drawing/2014/main" id="{A75D015A-F691-490E-4F55-7CEDBD9A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3DA9742-231C-B1F8-4DF5-A7841A53104B}"/>
              </a:ext>
            </a:extLst>
          </p:cNvPr>
          <p:cNvGrpSpPr/>
          <p:nvPr/>
        </p:nvGrpSpPr>
        <p:grpSpPr>
          <a:xfrm>
            <a:off x="3818127" y="1178573"/>
            <a:ext cx="430368" cy="429260"/>
            <a:chOff x="8432800" y="1113852"/>
            <a:chExt cx="430368" cy="42926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D5AD935-C683-ADE5-AB15-AE54F095F049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Graphic 98" descr="Checkmark with solid fill">
              <a:extLst>
                <a:ext uri="{FF2B5EF4-FFF2-40B4-BE49-F238E27FC236}">
                  <a16:creationId xmlns:a16="http://schemas.microsoft.com/office/drawing/2014/main" id="{4114D3BB-AE4B-1D03-5E40-AB36E571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9E78A95-A9CD-B688-5564-CE4B0D708DA2}"/>
              </a:ext>
            </a:extLst>
          </p:cNvPr>
          <p:cNvGrpSpPr/>
          <p:nvPr/>
        </p:nvGrpSpPr>
        <p:grpSpPr>
          <a:xfrm>
            <a:off x="6880936" y="1601348"/>
            <a:ext cx="426799" cy="426720"/>
            <a:chOff x="8432800" y="1785119"/>
            <a:chExt cx="426799" cy="42672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39ED36E-431A-5B38-AC25-5BBB89CC0F01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Graphic 101" descr="Close with solid fill">
              <a:extLst>
                <a:ext uri="{FF2B5EF4-FFF2-40B4-BE49-F238E27FC236}">
                  <a16:creationId xmlns:a16="http://schemas.microsoft.com/office/drawing/2014/main" id="{83EB327F-8550-3DD7-C39A-574A798DD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BB7BDA2-C5D4-90F1-03CA-E39266CB7ECC}"/>
              </a:ext>
            </a:extLst>
          </p:cNvPr>
          <p:cNvGrpSpPr/>
          <p:nvPr/>
        </p:nvGrpSpPr>
        <p:grpSpPr>
          <a:xfrm>
            <a:off x="6891174" y="2024619"/>
            <a:ext cx="426799" cy="426720"/>
            <a:chOff x="8432800" y="1785119"/>
            <a:chExt cx="426799" cy="42672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F2CBFE0-A368-236A-F576-B7DF6383D379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Graphic 104" descr="Close with solid fill">
              <a:extLst>
                <a:ext uri="{FF2B5EF4-FFF2-40B4-BE49-F238E27FC236}">
                  <a16:creationId xmlns:a16="http://schemas.microsoft.com/office/drawing/2014/main" id="{091BD8AB-23B6-349C-61AB-81D54561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56D2CA-43DF-1DC3-2BC2-B2665F442383}"/>
              </a:ext>
            </a:extLst>
          </p:cNvPr>
          <p:cNvGrpSpPr/>
          <p:nvPr/>
        </p:nvGrpSpPr>
        <p:grpSpPr>
          <a:xfrm>
            <a:off x="3970527" y="1383069"/>
            <a:ext cx="430368" cy="429260"/>
            <a:chOff x="8432800" y="1113852"/>
            <a:chExt cx="430368" cy="42926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BCA161F-AF56-B50C-1778-E62635B3287A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Graphic 107" descr="Checkmark with solid fill">
              <a:extLst>
                <a:ext uri="{FF2B5EF4-FFF2-40B4-BE49-F238E27FC236}">
                  <a16:creationId xmlns:a16="http://schemas.microsoft.com/office/drawing/2014/main" id="{3C7C4BC5-0B0D-05F0-BF44-9F23060F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995AEE-A73B-D9E1-A581-AC5125D99B70}"/>
              </a:ext>
            </a:extLst>
          </p:cNvPr>
          <p:cNvGrpSpPr/>
          <p:nvPr/>
        </p:nvGrpSpPr>
        <p:grpSpPr>
          <a:xfrm>
            <a:off x="3964893" y="1810613"/>
            <a:ext cx="430368" cy="429260"/>
            <a:chOff x="8432800" y="1113852"/>
            <a:chExt cx="430368" cy="42926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C902B1B-2836-ABB8-65D5-19A01ADE8AB0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Graphic 110" descr="Checkmark with solid fill">
              <a:extLst>
                <a:ext uri="{FF2B5EF4-FFF2-40B4-BE49-F238E27FC236}">
                  <a16:creationId xmlns:a16="http://schemas.microsoft.com/office/drawing/2014/main" id="{46BABF41-6C52-D5E1-1C7C-946720D8A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85829B-8222-6B01-1F53-7CA8AF12E675}"/>
              </a:ext>
            </a:extLst>
          </p:cNvPr>
          <p:cNvGrpSpPr/>
          <p:nvPr/>
        </p:nvGrpSpPr>
        <p:grpSpPr>
          <a:xfrm>
            <a:off x="7083305" y="1381353"/>
            <a:ext cx="430368" cy="429260"/>
            <a:chOff x="8432800" y="1113852"/>
            <a:chExt cx="430368" cy="42926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7E9CDE0-02A6-EC66-FE89-2E614CE8F0D1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Graphic 113" descr="Checkmark with solid fill">
              <a:extLst>
                <a:ext uri="{FF2B5EF4-FFF2-40B4-BE49-F238E27FC236}">
                  <a16:creationId xmlns:a16="http://schemas.microsoft.com/office/drawing/2014/main" id="{16F99F68-1A48-3F27-1AAE-EEEF3F4E8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D8CC277-D9AF-D631-18EF-69EA8A5D7760}"/>
              </a:ext>
            </a:extLst>
          </p:cNvPr>
          <p:cNvGrpSpPr/>
          <p:nvPr/>
        </p:nvGrpSpPr>
        <p:grpSpPr>
          <a:xfrm>
            <a:off x="7094374" y="1811259"/>
            <a:ext cx="426799" cy="426720"/>
            <a:chOff x="8432800" y="1785119"/>
            <a:chExt cx="426799" cy="42672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9C96708-A676-EE25-6A27-A37D42F0731F}"/>
                </a:ext>
              </a:extLst>
            </p:cNvPr>
            <p:cNvSpPr/>
            <p:nvPr/>
          </p:nvSpPr>
          <p:spPr>
            <a:xfrm>
              <a:off x="8432800" y="1785119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Graphic 116" descr="Close with solid fill">
              <a:extLst>
                <a:ext uri="{FF2B5EF4-FFF2-40B4-BE49-F238E27FC236}">
                  <a16:creationId xmlns:a16="http://schemas.microsoft.com/office/drawing/2014/main" id="{F24097D3-FB47-7E69-6300-69021499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0499" y="1792739"/>
              <a:ext cx="419100" cy="419100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90922FF-FC3A-642A-A2ED-F60F56B7A23F}"/>
              </a:ext>
            </a:extLst>
          </p:cNvPr>
          <p:cNvGrpSpPr/>
          <p:nvPr/>
        </p:nvGrpSpPr>
        <p:grpSpPr>
          <a:xfrm>
            <a:off x="8222135" y="2991773"/>
            <a:ext cx="430368" cy="429260"/>
            <a:chOff x="8432800" y="1113852"/>
            <a:chExt cx="430368" cy="42926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8172423-C4F1-1DA0-B822-4C467C1E7858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Graphic 119" descr="Checkmark with solid fill">
              <a:extLst>
                <a:ext uri="{FF2B5EF4-FFF2-40B4-BE49-F238E27FC236}">
                  <a16:creationId xmlns:a16="http://schemas.microsoft.com/office/drawing/2014/main" id="{CF63CB6A-C984-8575-7443-D3FF8EEE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F092145-04A2-DF18-458F-AC7BBBFEA388}"/>
              </a:ext>
            </a:extLst>
          </p:cNvPr>
          <p:cNvGrpSpPr/>
          <p:nvPr/>
        </p:nvGrpSpPr>
        <p:grpSpPr>
          <a:xfrm>
            <a:off x="9848343" y="1372162"/>
            <a:ext cx="430368" cy="429260"/>
            <a:chOff x="8432800" y="1113852"/>
            <a:chExt cx="430368" cy="42926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AFC671D-37BF-6A89-63BA-14BB771A0DB2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Graphic 122" descr="Checkmark with solid fill">
              <a:extLst>
                <a:ext uri="{FF2B5EF4-FFF2-40B4-BE49-F238E27FC236}">
                  <a16:creationId xmlns:a16="http://schemas.microsoft.com/office/drawing/2014/main" id="{681AD8EF-4B1D-F00B-216E-564C29682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E8C5F83-B071-C7D8-06A9-479BD0F3CFF2}"/>
              </a:ext>
            </a:extLst>
          </p:cNvPr>
          <p:cNvGrpSpPr/>
          <p:nvPr/>
        </p:nvGrpSpPr>
        <p:grpSpPr>
          <a:xfrm>
            <a:off x="9842709" y="1799706"/>
            <a:ext cx="430368" cy="429260"/>
            <a:chOff x="8432800" y="1113852"/>
            <a:chExt cx="430368" cy="42926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9D35FE2-C59D-DBCB-A7C3-F968E77F2AC2}"/>
                </a:ext>
              </a:extLst>
            </p:cNvPr>
            <p:cNvSpPr/>
            <p:nvPr/>
          </p:nvSpPr>
          <p:spPr>
            <a:xfrm>
              <a:off x="8432800" y="1113852"/>
              <a:ext cx="419100" cy="41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Graphic 125" descr="Checkmark with solid fill">
              <a:extLst>
                <a:ext uri="{FF2B5EF4-FFF2-40B4-BE49-F238E27FC236}">
                  <a16:creationId xmlns:a16="http://schemas.microsoft.com/office/drawing/2014/main" id="{2641B68B-AC71-0533-1B51-B29B6C6A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2171" y="1142115"/>
              <a:ext cx="400997" cy="400997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22174E5A-DD09-5959-475B-9CA6A2699ECF}"/>
              </a:ext>
            </a:extLst>
          </p:cNvPr>
          <p:cNvSpPr txBox="1"/>
          <p:nvPr/>
        </p:nvSpPr>
        <p:spPr>
          <a:xfrm>
            <a:off x="5940542" y="2450977"/>
            <a:ext cx="1442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Proof</a:t>
            </a:r>
            <a:br>
              <a:rPr lang="en-US" b="1" dirty="0"/>
            </a:br>
            <a:r>
              <a:rPr lang="en-US" b="1" dirty="0"/>
              <a:t>Maintenance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BE1C59B-0358-FE0B-62DB-4D5753CD75A9}"/>
              </a:ext>
            </a:extLst>
          </p:cNvPr>
          <p:cNvSpPr txBox="1"/>
          <p:nvPr/>
        </p:nvSpPr>
        <p:spPr>
          <a:xfrm>
            <a:off x="8798040" y="2781637"/>
            <a:ext cx="80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Proof</a:t>
            </a:r>
            <a:br>
              <a:rPr lang="en-US" b="1" dirty="0"/>
            </a:br>
            <a:r>
              <a:rPr lang="en-US" b="1" dirty="0"/>
              <a:t>Repair</a:t>
            </a:r>
          </a:p>
        </p:txBody>
      </p:sp>
      <p:sp>
        <p:nvSpPr>
          <p:cNvPr id="129" name="Arrow: Right 128">
            <a:extLst>
              <a:ext uri="{FF2B5EF4-FFF2-40B4-BE49-F238E27FC236}">
                <a16:creationId xmlns:a16="http://schemas.microsoft.com/office/drawing/2014/main" id="{7D862331-4727-4FFE-0605-B401AEC13EF8}"/>
              </a:ext>
            </a:extLst>
          </p:cNvPr>
          <p:cNvSpPr/>
          <p:nvPr/>
        </p:nvSpPr>
        <p:spPr>
          <a:xfrm rot="2805697">
            <a:off x="7142816" y="2429652"/>
            <a:ext cx="669355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Arrow: Right 129">
            <a:extLst>
              <a:ext uri="{FF2B5EF4-FFF2-40B4-BE49-F238E27FC236}">
                <a16:creationId xmlns:a16="http://schemas.microsoft.com/office/drawing/2014/main" id="{DD65AECE-D5EA-9FAC-639D-A333ED53DC86}"/>
              </a:ext>
            </a:extLst>
          </p:cNvPr>
          <p:cNvSpPr/>
          <p:nvPr/>
        </p:nvSpPr>
        <p:spPr>
          <a:xfrm rot="18476955">
            <a:off x="8431314" y="2449747"/>
            <a:ext cx="669355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0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8ACF-29FC-FEEE-FCF2-39144F2A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“Secret Weapon”: Gradual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D2E3E-416D-AF6E-B8FE-CC0E51B0A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Gradual verification</a:t>
            </a:r>
            <a:r>
              <a:rPr lang="en-US" sz="2400" dirty="0"/>
              <a:t> is a new approach to verification that is designed to deal with </a:t>
            </a:r>
            <a:r>
              <a:rPr lang="en-US" sz="2400" i="1" dirty="0"/>
              <a:t>incomplete </a:t>
            </a:r>
            <a:r>
              <a:rPr lang="en-US" sz="2400" dirty="0"/>
              <a:t>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FCAA-223F-3E2B-0E29-4A65D4B36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5D552F-3BCD-5923-D4A7-5001EA42FEA1}"/>
              </a:ext>
            </a:extLst>
          </p:cNvPr>
          <p:cNvSpPr/>
          <p:nvPr/>
        </p:nvSpPr>
        <p:spPr>
          <a:xfrm>
            <a:off x="1002485" y="2581137"/>
            <a:ext cx="9815830" cy="4205855"/>
          </a:xfrm>
          <a:prstGeom prst="roundRect">
            <a:avLst/>
          </a:prstGeom>
          <a:solidFill>
            <a:schemeClr val="bg1"/>
          </a:solidFill>
          <a:ln cap="flat" cmpd="sng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0600"/>
                      <a:gd name="connsiteY0" fmla="*/ 755731 h 4534293"/>
                      <a:gd name="connsiteX1" fmla="*/ 755731 w 8520600"/>
                      <a:gd name="connsiteY1" fmla="*/ 0 h 4534293"/>
                      <a:gd name="connsiteX2" fmla="*/ 1129552 w 8520600"/>
                      <a:gd name="connsiteY2" fmla="*/ 0 h 4534293"/>
                      <a:gd name="connsiteX3" fmla="*/ 1643555 w 8520600"/>
                      <a:gd name="connsiteY3" fmla="*/ 0 h 4534293"/>
                      <a:gd name="connsiteX4" fmla="*/ 2297741 w 8520600"/>
                      <a:gd name="connsiteY4" fmla="*/ 0 h 4534293"/>
                      <a:gd name="connsiteX5" fmla="*/ 2741653 w 8520600"/>
                      <a:gd name="connsiteY5" fmla="*/ 0 h 4534293"/>
                      <a:gd name="connsiteX6" fmla="*/ 3325748 w 8520600"/>
                      <a:gd name="connsiteY6" fmla="*/ 0 h 4534293"/>
                      <a:gd name="connsiteX7" fmla="*/ 3699569 w 8520600"/>
                      <a:gd name="connsiteY7" fmla="*/ 0 h 4534293"/>
                      <a:gd name="connsiteX8" fmla="*/ 4423847 w 8520600"/>
                      <a:gd name="connsiteY8" fmla="*/ 0 h 4534293"/>
                      <a:gd name="connsiteX9" fmla="*/ 5007941 w 8520600"/>
                      <a:gd name="connsiteY9" fmla="*/ 0 h 4534293"/>
                      <a:gd name="connsiteX10" fmla="*/ 5732219 w 8520600"/>
                      <a:gd name="connsiteY10" fmla="*/ 0 h 4534293"/>
                      <a:gd name="connsiteX11" fmla="*/ 6246222 w 8520600"/>
                      <a:gd name="connsiteY11" fmla="*/ 0 h 4534293"/>
                      <a:gd name="connsiteX12" fmla="*/ 6690135 w 8520600"/>
                      <a:gd name="connsiteY12" fmla="*/ 0 h 4534293"/>
                      <a:gd name="connsiteX13" fmla="*/ 7764869 w 8520600"/>
                      <a:gd name="connsiteY13" fmla="*/ 0 h 4534293"/>
                      <a:gd name="connsiteX14" fmla="*/ 8520600 w 8520600"/>
                      <a:gd name="connsiteY14" fmla="*/ 755731 h 4534293"/>
                      <a:gd name="connsiteX15" fmla="*/ 8520600 w 8520600"/>
                      <a:gd name="connsiteY15" fmla="*/ 1259536 h 4534293"/>
                      <a:gd name="connsiteX16" fmla="*/ 8520600 w 8520600"/>
                      <a:gd name="connsiteY16" fmla="*/ 1823798 h 4534293"/>
                      <a:gd name="connsiteX17" fmla="*/ 8520600 w 8520600"/>
                      <a:gd name="connsiteY17" fmla="*/ 2357831 h 4534293"/>
                      <a:gd name="connsiteX18" fmla="*/ 8520600 w 8520600"/>
                      <a:gd name="connsiteY18" fmla="*/ 2801180 h 4534293"/>
                      <a:gd name="connsiteX19" fmla="*/ 8520600 w 8520600"/>
                      <a:gd name="connsiteY19" fmla="*/ 3335213 h 4534293"/>
                      <a:gd name="connsiteX20" fmla="*/ 8520600 w 8520600"/>
                      <a:gd name="connsiteY20" fmla="*/ 3778562 h 4534293"/>
                      <a:gd name="connsiteX21" fmla="*/ 7764869 w 8520600"/>
                      <a:gd name="connsiteY21" fmla="*/ 4534293 h 4534293"/>
                      <a:gd name="connsiteX22" fmla="*/ 7250866 w 8520600"/>
                      <a:gd name="connsiteY22" fmla="*/ 4534293 h 4534293"/>
                      <a:gd name="connsiteX23" fmla="*/ 6806953 w 8520600"/>
                      <a:gd name="connsiteY23" fmla="*/ 4534293 h 4534293"/>
                      <a:gd name="connsiteX24" fmla="*/ 6222859 w 8520600"/>
                      <a:gd name="connsiteY24" fmla="*/ 4534293 h 4534293"/>
                      <a:gd name="connsiteX25" fmla="*/ 5638764 w 8520600"/>
                      <a:gd name="connsiteY25" fmla="*/ 4534293 h 4534293"/>
                      <a:gd name="connsiteX26" fmla="*/ 5124760 w 8520600"/>
                      <a:gd name="connsiteY26" fmla="*/ 4534293 h 4534293"/>
                      <a:gd name="connsiteX27" fmla="*/ 4400483 w 8520600"/>
                      <a:gd name="connsiteY27" fmla="*/ 4534293 h 4534293"/>
                      <a:gd name="connsiteX28" fmla="*/ 3956571 w 8520600"/>
                      <a:gd name="connsiteY28" fmla="*/ 4534293 h 4534293"/>
                      <a:gd name="connsiteX29" fmla="*/ 3232293 w 8520600"/>
                      <a:gd name="connsiteY29" fmla="*/ 4534293 h 4534293"/>
                      <a:gd name="connsiteX30" fmla="*/ 2788381 w 8520600"/>
                      <a:gd name="connsiteY30" fmla="*/ 4534293 h 4534293"/>
                      <a:gd name="connsiteX31" fmla="*/ 2134195 w 8520600"/>
                      <a:gd name="connsiteY31" fmla="*/ 4534293 h 4534293"/>
                      <a:gd name="connsiteX32" fmla="*/ 1409917 w 8520600"/>
                      <a:gd name="connsiteY32" fmla="*/ 4534293 h 4534293"/>
                      <a:gd name="connsiteX33" fmla="*/ 755731 w 8520600"/>
                      <a:gd name="connsiteY33" fmla="*/ 4534293 h 4534293"/>
                      <a:gd name="connsiteX34" fmla="*/ 0 w 8520600"/>
                      <a:gd name="connsiteY34" fmla="*/ 3778562 h 4534293"/>
                      <a:gd name="connsiteX35" fmla="*/ 0 w 8520600"/>
                      <a:gd name="connsiteY35" fmla="*/ 3304985 h 4534293"/>
                      <a:gd name="connsiteX36" fmla="*/ 0 w 8520600"/>
                      <a:gd name="connsiteY36" fmla="*/ 2801180 h 4534293"/>
                      <a:gd name="connsiteX37" fmla="*/ 0 w 8520600"/>
                      <a:gd name="connsiteY37" fmla="*/ 2327603 h 4534293"/>
                      <a:gd name="connsiteX38" fmla="*/ 0 w 8520600"/>
                      <a:gd name="connsiteY38" fmla="*/ 1854026 h 4534293"/>
                      <a:gd name="connsiteX39" fmla="*/ 0 w 8520600"/>
                      <a:gd name="connsiteY39" fmla="*/ 1380449 h 4534293"/>
                      <a:gd name="connsiteX40" fmla="*/ 0 w 8520600"/>
                      <a:gd name="connsiteY40" fmla="*/ 755731 h 453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520600" h="4534293" fill="none" extrusionOk="0">
                        <a:moveTo>
                          <a:pt x="0" y="755731"/>
                        </a:moveTo>
                        <a:cubicBezTo>
                          <a:pt x="-34805" y="276184"/>
                          <a:pt x="257175" y="37727"/>
                          <a:pt x="755731" y="0"/>
                        </a:cubicBezTo>
                        <a:cubicBezTo>
                          <a:pt x="905826" y="-4658"/>
                          <a:pt x="948159" y="3030"/>
                          <a:pt x="1129552" y="0"/>
                        </a:cubicBezTo>
                        <a:cubicBezTo>
                          <a:pt x="1310945" y="-3030"/>
                          <a:pt x="1485790" y="59739"/>
                          <a:pt x="1643555" y="0"/>
                        </a:cubicBezTo>
                        <a:cubicBezTo>
                          <a:pt x="1801320" y="-59739"/>
                          <a:pt x="1985656" y="69181"/>
                          <a:pt x="2297741" y="0"/>
                        </a:cubicBezTo>
                        <a:cubicBezTo>
                          <a:pt x="2609826" y="-69181"/>
                          <a:pt x="2579287" y="9565"/>
                          <a:pt x="2741653" y="0"/>
                        </a:cubicBezTo>
                        <a:cubicBezTo>
                          <a:pt x="2904019" y="-9565"/>
                          <a:pt x="3095872" y="12651"/>
                          <a:pt x="3325748" y="0"/>
                        </a:cubicBezTo>
                        <a:cubicBezTo>
                          <a:pt x="3555625" y="-12651"/>
                          <a:pt x="3519030" y="27356"/>
                          <a:pt x="3699569" y="0"/>
                        </a:cubicBezTo>
                        <a:cubicBezTo>
                          <a:pt x="3880108" y="-27356"/>
                          <a:pt x="4140811" y="22139"/>
                          <a:pt x="4423847" y="0"/>
                        </a:cubicBezTo>
                        <a:cubicBezTo>
                          <a:pt x="4706883" y="-22139"/>
                          <a:pt x="4866674" y="57881"/>
                          <a:pt x="5007941" y="0"/>
                        </a:cubicBezTo>
                        <a:cubicBezTo>
                          <a:pt x="5149208" y="-57881"/>
                          <a:pt x="5441672" y="41639"/>
                          <a:pt x="5732219" y="0"/>
                        </a:cubicBezTo>
                        <a:cubicBezTo>
                          <a:pt x="6022766" y="-41639"/>
                          <a:pt x="6063955" y="59471"/>
                          <a:pt x="6246222" y="0"/>
                        </a:cubicBezTo>
                        <a:cubicBezTo>
                          <a:pt x="6428489" y="-59471"/>
                          <a:pt x="6558233" y="19649"/>
                          <a:pt x="6690135" y="0"/>
                        </a:cubicBezTo>
                        <a:cubicBezTo>
                          <a:pt x="6822037" y="-19649"/>
                          <a:pt x="7547388" y="76727"/>
                          <a:pt x="7764869" y="0"/>
                        </a:cubicBezTo>
                        <a:cubicBezTo>
                          <a:pt x="8122245" y="21049"/>
                          <a:pt x="8518652" y="241121"/>
                          <a:pt x="8520600" y="755731"/>
                        </a:cubicBezTo>
                        <a:cubicBezTo>
                          <a:pt x="8560445" y="879640"/>
                          <a:pt x="8487419" y="1021123"/>
                          <a:pt x="8520600" y="1259536"/>
                        </a:cubicBezTo>
                        <a:cubicBezTo>
                          <a:pt x="8553781" y="1497949"/>
                          <a:pt x="8510543" y="1580608"/>
                          <a:pt x="8520600" y="1823798"/>
                        </a:cubicBezTo>
                        <a:cubicBezTo>
                          <a:pt x="8530657" y="2066988"/>
                          <a:pt x="8461796" y="2246409"/>
                          <a:pt x="8520600" y="2357831"/>
                        </a:cubicBezTo>
                        <a:cubicBezTo>
                          <a:pt x="8579404" y="2469253"/>
                          <a:pt x="8503159" y="2699699"/>
                          <a:pt x="8520600" y="2801180"/>
                        </a:cubicBezTo>
                        <a:cubicBezTo>
                          <a:pt x="8538041" y="2902661"/>
                          <a:pt x="8476318" y="3106428"/>
                          <a:pt x="8520600" y="3335213"/>
                        </a:cubicBezTo>
                        <a:cubicBezTo>
                          <a:pt x="8564882" y="3563998"/>
                          <a:pt x="8470511" y="3663472"/>
                          <a:pt x="8520600" y="3778562"/>
                        </a:cubicBezTo>
                        <a:cubicBezTo>
                          <a:pt x="8494567" y="4202196"/>
                          <a:pt x="8219785" y="4637250"/>
                          <a:pt x="7764869" y="4534293"/>
                        </a:cubicBezTo>
                        <a:cubicBezTo>
                          <a:pt x="7521663" y="4564855"/>
                          <a:pt x="7463548" y="4495947"/>
                          <a:pt x="7250866" y="4534293"/>
                        </a:cubicBezTo>
                        <a:cubicBezTo>
                          <a:pt x="7038184" y="4572639"/>
                          <a:pt x="6975601" y="4527467"/>
                          <a:pt x="6806953" y="4534293"/>
                        </a:cubicBezTo>
                        <a:cubicBezTo>
                          <a:pt x="6638305" y="4541119"/>
                          <a:pt x="6345468" y="4510123"/>
                          <a:pt x="6222859" y="4534293"/>
                        </a:cubicBezTo>
                        <a:cubicBezTo>
                          <a:pt x="6100250" y="4558463"/>
                          <a:pt x="5813631" y="4520631"/>
                          <a:pt x="5638764" y="4534293"/>
                        </a:cubicBezTo>
                        <a:cubicBezTo>
                          <a:pt x="5463898" y="4547955"/>
                          <a:pt x="5260577" y="4503443"/>
                          <a:pt x="5124760" y="4534293"/>
                        </a:cubicBezTo>
                        <a:cubicBezTo>
                          <a:pt x="4988943" y="4565143"/>
                          <a:pt x="4750884" y="4533465"/>
                          <a:pt x="4400483" y="4534293"/>
                        </a:cubicBezTo>
                        <a:cubicBezTo>
                          <a:pt x="4050082" y="4535121"/>
                          <a:pt x="4154400" y="4505323"/>
                          <a:pt x="3956571" y="4534293"/>
                        </a:cubicBezTo>
                        <a:cubicBezTo>
                          <a:pt x="3758742" y="4563263"/>
                          <a:pt x="3563707" y="4453686"/>
                          <a:pt x="3232293" y="4534293"/>
                        </a:cubicBezTo>
                        <a:cubicBezTo>
                          <a:pt x="2900879" y="4614900"/>
                          <a:pt x="2962022" y="4503228"/>
                          <a:pt x="2788381" y="4534293"/>
                        </a:cubicBezTo>
                        <a:cubicBezTo>
                          <a:pt x="2614740" y="4565358"/>
                          <a:pt x="2460903" y="4508770"/>
                          <a:pt x="2134195" y="4534293"/>
                        </a:cubicBezTo>
                        <a:cubicBezTo>
                          <a:pt x="1807487" y="4559816"/>
                          <a:pt x="1752759" y="4483814"/>
                          <a:pt x="1409917" y="4534293"/>
                        </a:cubicBezTo>
                        <a:cubicBezTo>
                          <a:pt x="1067075" y="4584772"/>
                          <a:pt x="979314" y="4461713"/>
                          <a:pt x="755731" y="4534293"/>
                        </a:cubicBezTo>
                        <a:cubicBezTo>
                          <a:pt x="339171" y="4544747"/>
                          <a:pt x="-25220" y="4186467"/>
                          <a:pt x="0" y="3778562"/>
                        </a:cubicBezTo>
                        <a:cubicBezTo>
                          <a:pt x="-14847" y="3660190"/>
                          <a:pt x="10207" y="3434351"/>
                          <a:pt x="0" y="3304985"/>
                        </a:cubicBezTo>
                        <a:cubicBezTo>
                          <a:pt x="-10207" y="3175619"/>
                          <a:pt x="47195" y="2921006"/>
                          <a:pt x="0" y="2801180"/>
                        </a:cubicBezTo>
                        <a:cubicBezTo>
                          <a:pt x="-47195" y="2681354"/>
                          <a:pt x="43016" y="2546270"/>
                          <a:pt x="0" y="2327603"/>
                        </a:cubicBezTo>
                        <a:cubicBezTo>
                          <a:pt x="-43016" y="2108936"/>
                          <a:pt x="47717" y="2015913"/>
                          <a:pt x="0" y="1854026"/>
                        </a:cubicBezTo>
                        <a:cubicBezTo>
                          <a:pt x="-47717" y="1692139"/>
                          <a:pt x="21508" y="1544738"/>
                          <a:pt x="0" y="1380449"/>
                        </a:cubicBezTo>
                        <a:cubicBezTo>
                          <a:pt x="-21508" y="1216160"/>
                          <a:pt x="54925" y="1060418"/>
                          <a:pt x="0" y="755731"/>
                        </a:cubicBezTo>
                        <a:close/>
                      </a:path>
                      <a:path w="8520600" h="4534293" stroke="0" extrusionOk="0">
                        <a:moveTo>
                          <a:pt x="0" y="755731"/>
                        </a:moveTo>
                        <a:cubicBezTo>
                          <a:pt x="-28139" y="320995"/>
                          <a:pt x="260102" y="29369"/>
                          <a:pt x="755731" y="0"/>
                        </a:cubicBezTo>
                        <a:cubicBezTo>
                          <a:pt x="955659" y="-68592"/>
                          <a:pt x="1221353" y="31693"/>
                          <a:pt x="1480009" y="0"/>
                        </a:cubicBezTo>
                        <a:cubicBezTo>
                          <a:pt x="1738665" y="-31693"/>
                          <a:pt x="1788401" y="7172"/>
                          <a:pt x="1994012" y="0"/>
                        </a:cubicBezTo>
                        <a:cubicBezTo>
                          <a:pt x="2199623" y="-7172"/>
                          <a:pt x="2251813" y="13413"/>
                          <a:pt x="2437924" y="0"/>
                        </a:cubicBezTo>
                        <a:cubicBezTo>
                          <a:pt x="2624035" y="-13413"/>
                          <a:pt x="2926440" y="21559"/>
                          <a:pt x="3092110" y="0"/>
                        </a:cubicBezTo>
                        <a:cubicBezTo>
                          <a:pt x="3257780" y="-21559"/>
                          <a:pt x="3375536" y="75"/>
                          <a:pt x="3606114" y="0"/>
                        </a:cubicBezTo>
                        <a:cubicBezTo>
                          <a:pt x="3836692" y="-75"/>
                          <a:pt x="4077916" y="76218"/>
                          <a:pt x="4330391" y="0"/>
                        </a:cubicBezTo>
                        <a:cubicBezTo>
                          <a:pt x="4582866" y="-76218"/>
                          <a:pt x="4674865" y="4638"/>
                          <a:pt x="4774303" y="0"/>
                        </a:cubicBezTo>
                        <a:cubicBezTo>
                          <a:pt x="4873741" y="-4638"/>
                          <a:pt x="5164063" y="3930"/>
                          <a:pt x="5498581" y="0"/>
                        </a:cubicBezTo>
                        <a:cubicBezTo>
                          <a:pt x="5833099" y="-3930"/>
                          <a:pt x="5790736" y="36997"/>
                          <a:pt x="5872402" y="0"/>
                        </a:cubicBezTo>
                        <a:cubicBezTo>
                          <a:pt x="5954068" y="-36997"/>
                          <a:pt x="6256181" y="69204"/>
                          <a:pt x="6456497" y="0"/>
                        </a:cubicBezTo>
                        <a:cubicBezTo>
                          <a:pt x="6656814" y="-69204"/>
                          <a:pt x="6892391" y="3165"/>
                          <a:pt x="7040591" y="0"/>
                        </a:cubicBezTo>
                        <a:cubicBezTo>
                          <a:pt x="7188791" y="-3165"/>
                          <a:pt x="7540085" y="61608"/>
                          <a:pt x="7764869" y="0"/>
                        </a:cubicBezTo>
                        <a:cubicBezTo>
                          <a:pt x="8229138" y="57437"/>
                          <a:pt x="8553419" y="309617"/>
                          <a:pt x="8520600" y="755731"/>
                        </a:cubicBezTo>
                        <a:cubicBezTo>
                          <a:pt x="8554988" y="857983"/>
                          <a:pt x="8496525" y="1081316"/>
                          <a:pt x="8520600" y="1259536"/>
                        </a:cubicBezTo>
                        <a:cubicBezTo>
                          <a:pt x="8544675" y="1437756"/>
                          <a:pt x="8503165" y="1555496"/>
                          <a:pt x="8520600" y="1763341"/>
                        </a:cubicBezTo>
                        <a:cubicBezTo>
                          <a:pt x="8538035" y="1971186"/>
                          <a:pt x="8476504" y="2134275"/>
                          <a:pt x="8520600" y="2327603"/>
                        </a:cubicBezTo>
                        <a:cubicBezTo>
                          <a:pt x="8564696" y="2520931"/>
                          <a:pt x="8469856" y="2708815"/>
                          <a:pt x="8520600" y="2831408"/>
                        </a:cubicBezTo>
                        <a:cubicBezTo>
                          <a:pt x="8571344" y="2954001"/>
                          <a:pt x="8507925" y="3062844"/>
                          <a:pt x="8520600" y="3244529"/>
                        </a:cubicBezTo>
                        <a:cubicBezTo>
                          <a:pt x="8533275" y="3426214"/>
                          <a:pt x="8484092" y="3563614"/>
                          <a:pt x="8520600" y="3778562"/>
                        </a:cubicBezTo>
                        <a:cubicBezTo>
                          <a:pt x="8621818" y="4135901"/>
                          <a:pt x="8141898" y="4598350"/>
                          <a:pt x="7764869" y="4534293"/>
                        </a:cubicBezTo>
                        <a:cubicBezTo>
                          <a:pt x="7578509" y="4546531"/>
                          <a:pt x="7478816" y="4485645"/>
                          <a:pt x="7250866" y="4534293"/>
                        </a:cubicBezTo>
                        <a:cubicBezTo>
                          <a:pt x="7022916" y="4582941"/>
                          <a:pt x="6888423" y="4464973"/>
                          <a:pt x="6666771" y="4534293"/>
                        </a:cubicBezTo>
                        <a:cubicBezTo>
                          <a:pt x="6445120" y="4603613"/>
                          <a:pt x="6437059" y="4519320"/>
                          <a:pt x="6292950" y="4534293"/>
                        </a:cubicBezTo>
                        <a:cubicBezTo>
                          <a:pt x="6148841" y="4549266"/>
                          <a:pt x="6103943" y="4523722"/>
                          <a:pt x="5919129" y="4534293"/>
                        </a:cubicBezTo>
                        <a:cubicBezTo>
                          <a:pt x="5734315" y="4544864"/>
                          <a:pt x="5547064" y="4496163"/>
                          <a:pt x="5335034" y="4534293"/>
                        </a:cubicBezTo>
                        <a:cubicBezTo>
                          <a:pt x="5123005" y="4572423"/>
                          <a:pt x="4994186" y="4523276"/>
                          <a:pt x="4891122" y="4534293"/>
                        </a:cubicBezTo>
                        <a:cubicBezTo>
                          <a:pt x="4788058" y="4545310"/>
                          <a:pt x="4534856" y="4512683"/>
                          <a:pt x="4236936" y="4534293"/>
                        </a:cubicBezTo>
                        <a:cubicBezTo>
                          <a:pt x="3939016" y="4555903"/>
                          <a:pt x="3924398" y="4523501"/>
                          <a:pt x="3793024" y="4534293"/>
                        </a:cubicBezTo>
                        <a:cubicBezTo>
                          <a:pt x="3661650" y="4545085"/>
                          <a:pt x="3427765" y="4495465"/>
                          <a:pt x="3138838" y="4534293"/>
                        </a:cubicBezTo>
                        <a:cubicBezTo>
                          <a:pt x="2849911" y="4573121"/>
                          <a:pt x="2849567" y="4505682"/>
                          <a:pt x="2765017" y="4534293"/>
                        </a:cubicBezTo>
                        <a:cubicBezTo>
                          <a:pt x="2680467" y="4562904"/>
                          <a:pt x="2418987" y="4508473"/>
                          <a:pt x="2110831" y="4534293"/>
                        </a:cubicBezTo>
                        <a:cubicBezTo>
                          <a:pt x="1802675" y="4560113"/>
                          <a:pt x="1850889" y="4489072"/>
                          <a:pt x="1666919" y="4534293"/>
                        </a:cubicBezTo>
                        <a:cubicBezTo>
                          <a:pt x="1482949" y="4579514"/>
                          <a:pt x="1446733" y="4503164"/>
                          <a:pt x="1293098" y="4534293"/>
                        </a:cubicBezTo>
                        <a:cubicBezTo>
                          <a:pt x="1139463" y="4565422"/>
                          <a:pt x="940577" y="4477783"/>
                          <a:pt x="755731" y="4534293"/>
                        </a:cubicBezTo>
                        <a:cubicBezTo>
                          <a:pt x="333942" y="4550795"/>
                          <a:pt x="90885" y="4222009"/>
                          <a:pt x="0" y="3778562"/>
                        </a:cubicBezTo>
                        <a:cubicBezTo>
                          <a:pt x="-25856" y="3670366"/>
                          <a:pt x="37894" y="3446843"/>
                          <a:pt x="0" y="3244529"/>
                        </a:cubicBezTo>
                        <a:cubicBezTo>
                          <a:pt x="-37894" y="3042215"/>
                          <a:pt x="45612" y="2974417"/>
                          <a:pt x="0" y="2801180"/>
                        </a:cubicBezTo>
                        <a:cubicBezTo>
                          <a:pt x="-45612" y="2627943"/>
                          <a:pt x="51919" y="2535178"/>
                          <a:pt x="0" y="2327603"/>
                        </a:cubicBezTo>
                        <a:cubicBezTo>
                          <a:pt x="-51919" y="2120028"/>
                          <a:pt x="26300" y="2022728"/>
                          <a:pt x="0" y="1823798"/>
                        </a:cubicBezTo>
                        <a:cubicBezTo>
                          <a:pt x="-26300" y="1624868"/>
                          <a:pt x="32482" y="1498346"/>
                          <a:pt x="0" y="1380449"/>
                        </a:cubicBezTo>
                        <a:cubicBezTo>
                          <a:pt x="-32482" y="1262552"/>
                          <a:pt x="41446" y="897441"/>
                          <a:pt x="0" y="7557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BCA7F-F175-5B32-29BF-041308DA40D8}"/>
              </a:ext>
            </a:extLst>
          </p:cNvPr>
          <p:cNvSpPr txBox="1"/>
          <p:nvPr/>
        </p:nvSpPr>
        <p:spPr>
          <a:xfrm>
            <a:off x="1373685" y="2779242"/>
            <a:ext cx="903258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int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findMax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(Node 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requires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  <a:sym typeface="Couri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ensures max(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result,l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) &amp;&amp; contains(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result,l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{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int m = l-&gt;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val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Node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= l-&gt;next;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while(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!= NULL) 	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if(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-&gt;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val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&gt; m)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  m =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-&gt;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val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=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-&gt;next;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return m;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  <a:sym typeface="Couri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54B30-34AD-40A5-1F73-500682598AF1}"/>
              </a:ext>
            </a:extLst>
          </p:cNvPr>
          <p:cNvSpPr txBox="1"/>
          <p:nvPr/>
        </p:nvSpPr>
        <p:spPr>
          <a:xfrm>
            <a:off x="3028751" y="3068157"/>
            <a:ext cx="35055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lang="fr-FR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F22E3-340E-A897-6767-72D9753478F6}"/>
              </a:ext>
            </a:extLst>
          </p:cNvPr>
          <p:cNvSpPr txBox="1"/>
          <p:nvPr/>
        </p:nvSpPr>
        <p:spPr>
          <a:xfrm>
            <a:off x="4689443" y="4581927"/>
            <a:ext cx="54086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b="0">
                <a:solidFill>
                  <a:srgbClr val="000000"/>
                </a:solidFill>
              </a:defRPr>
            </a:pPr>
            <a:r>
              <a:rPr lang="fr-FR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344212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8ACF-29FC-FEEE-FCF2-39144F2A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“Secret Weapon”: Gradual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D2E3E-416D-AF6E-B8FE-CC0E51B0A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Gradual verification</a:t>
            </a:r>
            <a:r>
              <a:rPr lang="en-US" sz="2400" dirty="0"/>
              <a:t> is a new approach to verification that is designed to deal with </a:t>
            </a:r>
            <a:r>
              <a:rPr lang="en-US" sz="2400" i="1" dirty="0"/>
              <a:t>incomplete </a:t>
            </a:r>
            <a:r>
              <a:rPr lang="en-US" sz="2400" dirty="0"/>
              <a:t>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FCAA-223F-3E2B-0E29-4A65D4B36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5D552F-3BCD-5923-D4A7-5001EA42FEA1}"/>
              </a:ext>
            </a:extLst>
          </p:cNvPr>
          <p:cNvSpPr/>
          <p:nvPr/>
        </p:nvSpPr>
        <p:spPr>
          <a:xfrm>
            <a:off x="1002485" y="2581137"/>
            <a:ext cx="9815830" cy="4205855"/>
          </a:xfrm>
          <a:prstGeom prst="roundRect">
            <a:avLst/>
          </a:prstGeom>
          <a:solidFill>
            <a:schemeClr val="bg1"/>
          </a:solidFill>
          <a:ln cap="flat" cmpd="sng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0600"/>
                      <a:gd name="connsiteY0" fmla="*/ 755731 h 4534293"/>
                      <a:gd name="connsiteX1" fmla="*/ 755731 w 8520600"/>
                      <a:gd name="connsiteY1" fmla="*/ 0 h 4534293"/>
                      <a:gd name="connsiteX2" fmla="*/ 1129552 w 8520600"/>
                      <a:gd name="connsiteY2" fmla="*/ 0 h 4534293"/>
                      <a:gd name="connsiteX3" fmla="*/ 1643555 w 8520600"/>
                      <a:gd name="connsiteY3" fmla="*/ 0 h 4534293"/>
                      <a:gd name="connsiteX4" fmla="*/ 2297741 w 8520600"/>
                      <a:gd name="connsiteY4" fmla="*/ 0 h 4534293"/>
                      <a:gd name="connsiteX5" fmla="*/ 2741653 w 8520600"/>
                      <a:gd name="connsiteY5" fmla="*/ 0 h 4534293"/>
                      <a:gd name="connsiteX6" fmla="*/ 3325748 w 8520600"/>
                      <a:gd name="connsiteY6" fmla="*/ 0 h 4534293"/>
                      <a:gd name="connsiteX7" fmla="*/ 3699569 w 8520600"/>
                      <a:gd name="connsiteY7" fmla="*/ 0 h 4534293"/>
                      <a:gd name="connsiteX8" fmla="*/ 4423847 w 8520600"/>
                      <a:gd name="connsiteY8" fmla="*/ 0 h 4534293"/>
                      <a:gd name="connsiteX9" fmla="*/ 5007941 w 8520600"/>
                      <a:gd name="connsiteY9" fmla="*/ 0 h 4534293"/>
                      <a:gd name="connsiteX10" fmla="*/ 5732219 w 8520600"/>
                      <a:gd name="connsiteY10" fmla="*/ 0 h 4534293"/>
                      <a:gd name="connsiteX11" fmla="*/ 6246222 w 8520600"/>
                      <a:gd name="connsiteY11" fmla="*/ 0 h 4534293"/>
                      <a:gd name="connsiteX12" fmla="*/ 6690135 w 8520600"/>
                      <a:gd name="connsiteY12" fmla="*/ 0 h 4534293"/>
                      <a:gd name="connsiteX13" fmla="*/ 7764869 w 8520600"/>
                      <a:gd name="connsiteY13" fmla="*/ 0 h 4534293"/>
                      <a:gd name="connsiteX14" fmla="*/ 8520600 w 8520600"/>
                      <a:gd name="connsiteY14" fmla="*/ 755731 h 4534293"/>
                      <a:gd name="connsiteX15" fmla="*/ 8520600 w 8520600"/>
                      <a:gd name="connsiteY15" fmla="*/ 1259536 h 4534293"/>
                      <a:gd name="connsiteX16" fmla="*/ 8520600 w 8520600"/>
                      <a:gd name="connsiteY16" fmla="*/ 1823798 h 4534293"/>
                      <a:gd name="connsiteX17" fmla="*/ 8520600 w 8520600"/>
                      <a:gd name="connsiteY17" fmla="*/ 2357831 h 4534293"/>
                      <a:gd name="connsiteX18" fmla="*/ 8520600 w 8520600"/>
                      <a:gd name="connsiteY18" fmla="*/ 2801180 h 4534293"/>
                      <a:gd name="connsiteX19" fmla="*/ 8520600 w 8520600"/>
                      <a:gd name="connsiteY19" fmla="*/ 3335213 h 4534293"/>
                      <a:gd name="connsiteX20" fmla="*/ 8520600 w 8520600"/>
                      <a:gd name="connsiteY20" fmla="*/ 3778562 h 4534293"/>
                      <a:gd name="connsiteX21" fmla="*/ 7764869 w 8520600"/>
                      <a:gd name="connsiteY21" fmla="*/ 4534293 h 4534293"/>
                      <a:gd name="connsiteX22" fmla="*/ 7250866 w 8520600"/>
                      <a:gd name="connsiteY22" fmla="*/ 4534293 h 4534293"/>
                      <a:gd name="connsiteX23" fmla="*/ 6806953 w 8520600"/>
                      <a:gd name="connsiteY23" fmla="*/ 4534293 h 4534293"/>
                      <a:gd name="connsiteX24" fmla="*/ 6222859 w 8520600"/>
                      <a:gd name="connsiteY24" fmla="*/ 4534293 h 4534293"/>
                      <a:gd name="connsiteX25" fmla="*/ 5638764 w 8520600"/>
                      <a:gd name="connsiteY25" fmla="*/ 4534293 h 4534293"/>
                      <a:gd name="connsiteX26" fmla="*/ 5124760 w 8520600"/>
                      <a:gd name="connsiteY26" fmla="*/ 4534293 h 4534293"/>
                      <a:gd name="connsiteX27" fmla="*/ 4400483 w 8520600"/>
                      <a:gd name="connsiteY27" fmla="*/ 4534293 h 4534293"/>
                      <a:gd name="connsiteX28" fmla="*/ 3956571 w 8520600"/>
                      <a:gd name="connsiteY28" fmla="*/ 4534293 h 4534293"/>
                      <a:gd name="connsiteX29" fmla="*/ 3232293 w 8520600"/>
                      <a:gd name="connsiteY29" fmla="*/ 4534293 h 4534293"/>
                      <a:gd name="connsiteX30" fmla="*/ 2788381 w 8520600"/>
                      <a:gd name="connsiteY30" fmla="*/ 4534293 h 4534293"/>
                      <a:gd name="connsiteX31" fmla="*/ 2134195 w 8520600"/>
                      <a:gd name="connsiteY31" fmla="*/ 4534293 h 4534293"/>
                      <a:gd name="connsiteX32" fmla="*/ 1409917 w 8520600"/>
                      <a:gd name="connsiteY32" fmla="*/ 4534293 h 4534293"/>
                      <a:gd name="connsiteX33" fmla="*/ 755731 w 8520600"/>
                      <a:gd name="connsiteY33" fmla="*/ 4534293 h 4534293"/>
                      <a:gd name="connsiteX34" fmla="*/ 0 w 8520600"/>
                      <a:gd name="connsiteY34" fmla="*/ 3778562 h 4534293"/>
                      <a:gd name="connsiteX35" fmla="*/ 0 w 8520600"/>
                      <a:gd name="connsiteY35" fmla="*/ 3304985 h 4534293"/>
                      <a:gd name="connsiteX36" fmla="*/ 0 w 8520600"/>
                      <a:gd name="connsiteY36" fmla="*/ 2801180 h 4534293"/>
                      <a:gd name="connsiteX37" fmla="*/ 0 w 8520600"/>
                      <a:gd name="connsiteY37" fmla="*/ 2327603 h 4534293"/>
                      <a:gd name="connsiteX38" fmla="*/ 0 w 8520600"/>
                      <a:gd name="connsiteY38" fmla="*/ 1854026 h 4534293"/>
                      <a:gd name="connsiteX39" fmla="*/ 0 w 8520600"/>
                      <a:gd name="connsiteY39" fmla="*/ 1380449 h 4534293"/>
                      <a:gd name="connsiteX40" fmla="*/ 0 w 8520600"/>
                      <a:gd name="connsiteY40" fmla="*/ 755731 h 453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520600" h="4534293" fill="none" extrusionOk="0">
                        <a:moveTo>
                          <a:pt x="0" y="755731"/>
                        </a:moveTo>
                        <a:cubicBezTo>
                          <a:pt x="-34805" y="276184"/>
                          <a:pt x="257175" y="37727"/>
                          <a:pt x="755731" y="0"/>
                        </a:cubicBezTo>
                        <a:cubicBezTo>
                          <a:pt x="905826" y="-4658"/>
                          <a:pt x="948159" y="3030"/>
                          <a:pt x="1129552" y="0"/>
                        </a:cubicBezTo>
                        <a:cubicBezTo>
                          <a:pt x="1310945" y="-3030"/>
                          <a:pt x="1485790" y="59739"/>
                          <a:pt x="1643555" y="0"/>
                        </a:cubicBezTo>
                        <a:cubicBezTo>
                          <a:pt x="1801320" y="-59739"/>
                          <a:pt x="1985656" y="69181"/>
                          <a:pt x="2297741" y="0"/>
                        </a:cubicBezTo>
                        <a:cubicBezTo>
                          <a:pt x="2609826" y="-69181"/>
                          <a:pt x="2579287" y="9565"/>
                          <a:pt x="2741653" y="0"/>
                        </a:cubicBezTo>
                        <a:cubicBezTo>
                          <a:pt x="2904019" y="-9565"/>
                          <a:pt x="3095872" y="12651"/>
                          <a:pt x="3325748" y="0"/>
                        </a:cubicBezTo>
                        <a:cubicBezTo>
                          <a:pt x="3555625" y="-12651"/>
                          <a:pt x="3519030" y="27356"/>
                          <a:pt x="3699569" y="0"/>
                        </a:cubicBezTo>
                        <a:cubicBezTo>
                          <a:pt x="3880108" y="-27356"/>
                          <a:pt x="4140811" y="22139"/>
                          <a:pt x="4423847" y="0"/>
                        </a:cubicBezTo>
                        <a:cubicBezTo>
                          <a:pt x="4706883" y="-22139"/>
                          <a:pt x="4866674" y="57881"/>
                          <a:pt x="5007941" y="0"/>
                        </a:cubicBezTo>
                        <a:cubicBezTo>
                          <a:pt x="5149208" y="-57881"/>
                          <a:pt x="5441672" y="41639"/>
                          <a:pt x="5732219" y="0"/>
                        </a:cubicBezTo>
                        <a:cubicBezTo>
                          <a:pt x="6022766" y="-41639"/>
                          <a:pt x="6063955" y="59471"/>
                          <a:pt x="6246222" y="0"/>
                        </a:cubicBezTo>
                        <a:cubicBezTo>
                          <a:pt x="6428489" y="-59471"/>
                          <a:pt x="6558233" y="19649"/>
                          <a:pt x="6690135" y="0"/>
                        </a:cubicBezTo>
                        <a:cubicBezTo>
                          <a:pt x="6822037" y="-19649"/>
                          <a:pt x="7547388" y="76727"/>
                          <a:pt x="7764869" y="0"/>
                        </a:cubicBezTo>
                        <a:cubicBezTo>
                          <a:pt x="8122245" y="21049"/>
                          <a:pt x="8518652" y="241121"/>
                          <a:pt x="8520600" y="755731"/>
                        </a:cubicBezTo>
                        <a:cubicBezTo>
                          <a:pt x="8560445" y="879640"/>
                          <a:pt x="8487419" y="1021123"/>
                          <a:pt x="8520600" y="1259536"/>
                        </a:cubicBezTo>
                        <a:cubicBezTo>
                          <a:pt x="8553781" y="1497949"/>
                          <a:pt x="8510543" y="1580608"/>
                          <a:pt x="8520600" y="1823798"/>
                        </a:cubicBezTo>
                        <a:cubicBezTo>
                          <a:pt x="8530657" y="2066988"/>
                          <a:pt x="8461796" y="2246409"/>
                          <a:pt x="8520600" y="2357831"/>
                        </a:cubicBezTo>
                        <a:cubicBezTo>
                          <a:pt x="8579404" y="2469253"/>
                          <a:pt x="8503159" y="2699699"/>
                          <a:pt x="8520600" y="2801180"/>
                        </a:cubicBezTo>
                        <a:cubicBezTo>
                          <a:pt x="8538041" y="2902661"/>
                          <a:pt x="8476318" y="3106428"/>
                          <a:pt x="8520600" y="3335213"/>
                        </a:cubicBezTo>
                        <a:cubicBezTo>
                          <a:pt x="8564882" y="3563998"/>
                          <a:pt x="8470511" y="3663472"/>
                          <a:pt x="8520600" y="3778562"/>
                        </a:cubicBezTo>
                        <a:cubicBezTo>
                          <a:pt x="8494567" y="4202196"/>
                          <a:pt x="8219785" y="4637250"/>
                          <a:pt x="7764869" y="4534293"/>
                        </a:cubicBezTo>
                        <a:cubicBezTo>
                          <a:pt x="7521663" y="4564855"/>
                          <a:pt x="7463548" y="4495947"/>
                          <a:pt x="7250866" y="4534293"/>
                        </a:cubicBezTo>
                        <a:cubicBezTo>
                          <a:pt x="7038184" y="4572639"/>
                          <a:pt x="6975601" y="4527467"/>
                          <a:pt x="6806953" y="4534293"/>
                        </a:cubicBezTo>
                        <a:cubicBezTo>
                          <a:pt x="6638305" y="4541119"/>
                          <a:pt x="6345468" y="4510123"/>
                          <a:pt x="6222859" y="4534293"/>
                        </a:cubicBezTo>
                        <a:cubicBezTo>
                          <a:pt x="6100250" y="4558463"/>
                          <a:pt x="5813631" y="4520631"/>
                          <a:pt x="5638764" y="4534293"/>
                        </a:cubicBezTo>
                        <a:cubicBezTo>
                          <a:pt x="5463898" y="4547955"/>
                          <a:pt x="5260577" y="4503443"/>
                          <a:pt x="5124760" y="4534293"/>
                        </a:cubicBezTo>
                        <a:cubicBezTo>
                          <a:pt x="4988943" y="4565143"/>
                          <a:pt x="4750884" y="4533465"/>
                          <a:pt x="4400483" y="4534293"/>
                        </a:cubicBezTo>
                        <a:cubicBezTo>
                          <a:pt x="4050082" y="4535121"/>
                          <a:pt x="4154400" y="4505323"/>
                          <a:pt x="3956571" y="4534293"/>
                        </a:cubicBezTo>
                        <a:cubicBezTo>
                          <a:pt x="3758742" y="4563263"/>
                          <a:pt x="3563707" y="4453686"/>
                          <a:pt x="3232293" y="4534293"/>
                        </a:cubicBezTo>
                        <a:cubicBezTo>
                          <a:pt x="2900879" y="4614900"/>
                          <a:pt x="2962022" y="4503228"/>
                          <a:pt x="2788381" y="4534293"/>
                        </a:cubicBezTo>
                        <a:cubicBezTo>
                          <a:pt x="2614740" y="4565358"/>
                          <a:pt x="2460903" y="4508770"/>
                          <a:pt x="2134195" y="4534293"/>
                        </a:cubicBezTo>
                        <a:cubicBezTo>
                          <a:pt x="1807487" y="4559816"/>
                          <a:pt x="1752759" y="4483814"/>
                          <a:pt x="1409917" y="4534293"/>
                        </a:cubicBezTo>
                        <a:cubicBezTo>
                          <a:pt x="1067075" y="4584772"/>
                          <a:pt x="979314" y="4461713"/>
                          <a:pt x="755731" y="4534293"/>
                        </a:cubicBezTo>
                        <a:cubicBezTo>
                          <a:pt x="339171" y="4544747"/>
                          <a:pt x="-25220" y="4186467"/>
                          <a:pt x="0" y="3778562"/>
                        </a:cubicBezTo>
                        <a:cubicBezTo>
                          <a:pt x="-14847" y="3660190"/>
                          <a:pt x="10207" y="3434351"/>
                          <a:pt x="0" y="3304985"/>
                        </a:cubicBezTo>
                        <a:cubicBezTo>
                          <a:pt x="-10207" y="3175619"/>
                          <a:pt x="47195" y="2921006"/>
                          <a:pt x="0" y="2801180"/>
                        </a:cubicBezTo>
                        <a:cubicBezTo>
                          <a:pt x="-47195" y="2681354"/>
                          <a:pt x="43016" y="2546270"/>
                          <a:pt x="0" y="2327603"/>
                        </a:cubicBezTo>
                        <a:cubicBezTo>
                          <a:pt x="-43016" y="2108936"/>
                          <a:pt x="47717" y="2015913"/>
                          <a:pt x="0" y="1854026"/>
                        </a:cubicBezTo>
                        <a:cubicBezTo>
                          <a:pt x="-47717" y="1692139"/>
                          <a:pt x="21508" y="1544738"/>
                          <a:pt x="0" y="1380449"/>
                        </a:cubicBezTo>
                        <a:cubicBezTo>
                          <a:pt x="-21508" y="1216160"/>
                          <a:pt x="54925" y="1060418"/>
                          <a:pt x="0" y="755731"/>
                        </a:cubicBezTo>
                        <a:close/>
                      </a:path>
                      <a:path w="8520600" h="4534293" stroke="0" extrusionOk="0">
                        <a:moveTo>
                          <a:pt x="0" y="755731"/>
                        </a:moveTo>
                        <a:cubicBezTo>
                          <a:pt x="-28139" y="320995"/>
                          <a:pt x="260102" y="29369"/>
                          <a:pt x="755731" y="0"/>
                        </a:cubicBezTo>
                        <a:cubicBezTo>
                          <a:pt x="955659" y="-68592"/>
                          <a:pt x="1221353" y="31693"/>
                          <a:pt x="1480009" y="0"/>
                        </a:cubicBezTo>
                        <a:cubicBezTo>
                          <a:pt x="1738665" y="-31693"/>
                          <a:pt x="1788401" y="7172"/>
                          <a:pt x="1994012" y="0"/>
                        </a:cubicBezTo>
                        <a:cubicBezTo>
                          <a:pt x="2199623" y="-7172"/>
                          <a:pt x="2251813" y="13413"/>
                          <a:pt x="2437924" y="0"/>
                        </a:cubicBezTo>
                        <a:cubicBezTo>
                          <a:pt x="2624035" y="-13413"/>
                          <a:pt x="2926440" y="21559"/>
                          <a:pt x="3092110" y="0"/>
                        </a:cubicBezTo>
                        <a:cubicBezTo>
                          <a:pt x="3257780" y="-21559"/>
                          <a:pt x="3375536" y="75"/>
                          <a:pt x="3606114" y="0"/>
                        </a:cubicBezTo>
                        <a:cubicBezTo>
                          <a:pt x="3836692" y="-75"/>
                          <a:pt x="4077916" y="76218"/>
                          <a:pt x="4330391" y="0"/>
                        </a:cubicBezTo>
                        <a:cubicBezTo>
                          <a:pt x="4582866" y="-76218"/>
                          <a:pt x="4674865" y="4638"/>
                          <a:pt x="4774303" y="0"/>
                        </a:cubicBezTo>
                        <a:cubicBezTo>
                          <a:pt x="4873741" y="-4638"/>
                          <a:pt x="5164063" y="3930"/>
                          <a:pt x="5498581" y="0"/>
                        </a:cubicBezTo>
                        <a:cubicBezTo>
                          <a:pt x="5833099" y="-3930"/>
                          <a:pt x="5790736" y="36997"/>
                          <a:pt x="5872402" y="0"/>
                        </a:cubicBezTo>
                        <a:cubicBezTo>
                          <a:pt x="5954068" y="-36997"/>
                          <a:pt x="6256181" y="69204"/>
                          <a:pt x="6456497" y="0"/>
                        </a:cubicBezTo>
                        <a:cubicBezTo>
                          <a:pt x="6656814" y="-69204"/>
                          <a:pt x="6892391" y="3165"/>
                          <a:pt x="7040591" y="0"/>
                        </a:cubicBezTo>
                        <a:cubicBezTo>
                          <a:pt x="7188791" y="-3165"/>
                          <a:pt x="7540085" y="61608"/>
                          <a:pt x="7764869" y="0"/>
                        </a:cubicBezTo>
                        <a:cubicBezTo>
                          <a:pt x="8229138" y="57437"/>
                          <a:pt x="8553419" y="309617"/>
                          <a:pt x="8520600" y="755731"/>
                        </a:cubicBezTo>
                        <a:cubicBezTo>
                          <a:pt x="8554988" y="857983"/>
                          <a:pt x="8496525" y="1081316"/>
                          <a:pt x="8520600" y="1259536"/>
                        </a:cubicBezTo>
                        <a:cubicBezTo>
                          <a:pt x="8544675" y="1437756"/>
                          <a:pt x="8503165" y="1555496"/>
                          <a:pt x="8520600" y="1763341"/>
                        </a:cubicBezTo>
                        <a:cubicBezTo>
                          <a:pt x="8538035" y="1971186"/>
                          <a:pt x="8476504" y="2134275"/>
                          <a:pt x="8520600" y="2327603"/>
                        </a:cubicBezTo>
                        <a:cubicBezTo>
                          <a:pt x="8564696" y="2520931"/>
                          <a:pt x="8469856" y="2708815"/>
                          <a:pt x="8520600" y="2831408"/>
                        </a:cubicBezTo>
                        <a:cubicBezTo>
                          <a:pt x="8571344" y="2954001"/>
                          <a:pt x="8507925" y="3062844"/>
                          <a:pt x="8520600" y="3244529"/>
                        </a:cubicBezTo>
                        <a:cubicBezTo>
                          <a:pt x="8533275" y="3426214"/>
                          <a:pt x="8484092" y="3563614"/>
                          <a:pt x="8520600" y="3778562"/>
                        </a:cubicBezTo>
                        <a:cubicBezTo>
                          <a:pt x="8621818" y="4135901"/>
                          <a:pt x="8141898" y="4598350"/>
                          <a:pt x="7764869" y="4534293"/>
                        </a:cubicBezTo>
                        <a:cubicBezTo>
                          <a:pt x="7578509" y="4546531"/>
                          <a:pt x="7478816" y="4485645"/>
                          <a:pt x="7250866" y="4534293"/>
                        </a:cubicBezTo>
                        <a:cubicBezTo>
                          <a:pt x="7022916" y="4582941"/>
                          <a:pt x="6888423" y="4464973"/>
                          <a:pt x="6666771" y="4534293"/>
                        </a:cubicBezTo>
                        <a:cubicBezTo>
                          <a:pt x="6445120" y="4603613"/>
                          <a:pt x="6437059" y="4519320"/>
                          <a:pt x="6292950" y="4534293"/>
                        </a:cubicBezTo>
                        <a:cubicBezTo>
                          <a:pt x="6148841" y="4549266"/>
                          <a:pt x="6103943" y="4523722"/>
                          <a:pt x="5919129" y="4534293"/>
                        </a:cubicBezTo>
                        <a:cubicBezTo>
                          <a:pt x="5734315" y="4544864"/>
                          <a:pt x="5547064" y="4496163"/>
                          <a:pt x="5335034" y="4534293"/>
                        </a:cubicBezTo>
                        <a:cubicBezTo>
                          <a:pt x="5123005" y="4572423"/>
                          <a:pt x="4994186" y="4523276"/>
                          <a:pt x="4891122" y="4534293"/>
                        </a:cubicBezTo>
                        <a:cubicBezTo>
                          <a:pt x="4788058" y="4545310"/>
                          <a:pt x="4534856" y="4512683"/>
                          <a:pt x="4236936" y="4534293"/>
                        </a:cubicBezTo>
                        <a:cubicBezTo>
                          <a:pt x="3939016" y="4555903"/>
                          <a:pt x="3924398" y="4523501"/>
                          <a:pt x="3793024" y="4534293"/>
                        </a:cubicBezTo>
                        <a:cubicBezTo>
                          <a:pt x="3661650" y="4545085"/>
                          <a:pt x="3427765" y="4495465"/>
                          <a:pt x="3138838" y="4534293"/>
                        </a:cubicBezTo>
                        <a:cubicBezTo>
                          <a:pt x="2849911" y="4573121"/>
                          <a:pt x="2849567" y="4505682"/>
                          <a:pt x="2765017" y="4534293"/>
                        </a:cubicBezTo>
                        <a:cubicBezTo>
                          <a:pt x="2680467" y="4562904"/>
                          <a:pt x="2418987" y="4508473"/>
                          <a:pt x="2110831" y="4534293"/>
                        </a:cubicBezTo>
                        <a:cubicBezTo>
                          <a:pt x="1802675" y="4560113"/>
                          <a:pt x="1850889" y="4489072"/>
                          <a:pt x="1666919" y="4534293"/>
                        </a:cubicBezTo>
                        <a:cubicBezTo>
                          <a:pt x="1482949" y="4579514"/>
                          <a:pt x="1446733" y="4503164"/>
                          <a:pt x="1293098" y="4534293"/>
                        </a:cubicBezTo>
                        <a:cubicBezTo>
                          <a:pt x="1139463" y="4565422"/>
                          <a:pt x="940577" y="4477783"/>
                          <a:pt x="755731" y="4534293"/>
                        </a:cubicBezTo>
                        <a:cubicBezTo>
                          <a:pt x="333942" y="4550795"/>
                          <a:pt x="90885" y="4222009"/>
                          <a:pt x="0" y="3778562"/>
                        </a:cubicBezTo>
                        <a:cubicBezTo>
                          <a:pt x="-25856" y="3670366"/>
                          <a:pt x="37894" y="3446843"/>
                          <a:pt x="0" y="3244529"/>
                        </a:cubicBezTo>
                        <a:cubicBezTo>
                          <a:pt x="-37894" y="3042215"/>
                          <a:pt x="45612" y="2974417"/>
                          <a:pt x="0" y="2801180"/>
                        </a:cubicBezTo>
                        <a:cubicBezTo>
                          <a:pt x="-45612" y="2627943"/>
                          <a:pt x="51919" y="2535178"/>
                          <a:pt x="0" y="2327603"/>
                        </a:cubicBezTo>
                        <a:cubicBezTo>
                          <a:pt x="-51919" y="2120028"/>
                          <a:pt x="26300" y="2022728"/>
                          <a:pt x="0" y="1823798"/>
                        </a:cubicBezTo>
                        <a:cubicBezTo>
                          <a:pt x="-26300" y="1624868"/>
                          <a:pt x="32482" y="1498346"/>
                          <a:pt x="0" y="1380449"/>
                        </a:cubicBezTo>
                        <a:cubicBezTo>
                          <a:pt x="-32482" y="1262552"/>
                          <a:pt x="41446" y="897441"/>
                          <a:pt x="0" y="75573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BCA7F-F175-5B32-29BF-041308DA40D8}"/>
              </a:ext>
            </a:extLst>
          </p:cNvPr>
          <p:cNvSpPr txBox="1"/>
          <p:nvPr/>
        </p:nvSpPr>
        <p:spPr>
          <a:xfrm>
            <a:off x="1373685" y="2779242"/>
            <a:ext cx="903258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int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findMax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(Node 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requires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  <a:sym typeface="Couri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ensures max(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result,l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) &amp;&amp; contains(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result,l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{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int m = l-&gt;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val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Node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= l-&gt;next;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while(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!= NULL) 	 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if(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-&gt;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val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&gt; m)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  m =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-&gt;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val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=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curr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-&gt;next;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  return m;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  <a:sym typeface="Couri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700">
                <a:latin typeface="Courier"/>
                <a:ea typeface="Courier"/>
                <a:cs typeface="Courier"/>
                <a:sym typeface="Courier"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ourier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54B30-34AD-40A5-1F73-500682598AF1}"/>
              </a:ext>
            </a:extLst>
          </p:cNvPr>
          <p:cNvSpPr txBox="1"/>
          <p:nvPr/>
        </p:nvSpPr>
        <p:spPr>
          <a:xfrm>
            <a:off x="3028751" y="3068157"/>
            <a:ext cx="236338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lang="fr-FR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FR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 != NULL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F22E3-340E-A897-6767-72D9753478F6}"/>
              </a:ext>
            </a:extLst>
          </p:cNvPr>
          <p:cNvSpPr txBox="1"/>
          <p:nvPr/>
        </p:nvSpPr>
        <p:spPr>
          <a:xfrm>
            <a:off x="4689443" y="4581927"/>
            <a:ext cx="54086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b="0">
                <a:solidFill>
                  <a:srgbClr val="000000"/>
                </a:solidFill>
              </a:defRPr>
            </a:pPr>
            <a:r>
              <a:rPr lang="fr-FR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  </a:t>
            </a:r>
          </a:p>
        </p:txBody>
      </p:sp>
      <p:sp>
        <p:nvSpPr>
          <p:cNvPr id="12" name="Rectangular Callout 7">
            <a:extLst>
              <a:ext uri="{FF2B5EF4-FFF2-40B4-BE49-F238E27FC236}">
                <a16:creationId xmlns:a16="http://schemas.microsoft.com/office/drawing/2014/main" id="{142C50DE-85DE-DA17-A748-D10B8781BC04}"/>
              </a:ext>
            </a:extLst>
          </p:cNvPr>
          <p:cNvSpPr/>
          <p:nvPr/>
        </p:nvSpPr>
        <p:spPr bwMode="auto">
          <a:xfrm>
            <a:off x="8647477" y="2298663"/>
            <a:ext cx="3039343" cy="1358935"/>
          </a:xfrm>
          <a:prstGeom prst="wedgeRectCallout">
            <a:avLst>
              <a:gd name="adj1" fmla="val -154254"/>
              <a:gd name="adj2" fmla="val 20839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Specifications can be </a:t>
            </a:r>
            <a:r>
              <a:rPr lang="en-US" sz="2000" b="1" i="1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gradually</a:t>
            </a: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 extended over time to verify more program properties.</a:t>
            </a:r>
            <a:endParaRPr lang="en-US" sz="2000" kern="1200" dirty="0">
              <a:solidFill>
                <a:srgbClr val="FFFFFF"/>
              </a:solidFill>
              <a:latin typeface="Consolas" panose="020B0609020204030204" pitchFamily="49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17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8ACF-29FC-FEEE-FCF2-39144F2A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“Secret Weapon”: Gradual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D2E3E-416D-AF6E-B8FE-CC0E51B0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2"/>
            <a:ext cx="11360801" cy="5162341"/>
          </a:xfrm>
        </p:spPr>
        <p:txBody>
          <a:bodyPr>
            <a:normAutofit/>
          </a:bodyPr>
          <a:lstStyle/>
          <a:p>
            <a:r>
              <a:rPr lang="en-US" sz="2400" i="1" dirty="0"/>
              <a:t>Gradual verification</a:t>
            </a:r>
            <a:r>
              <a:rPr lang="en-US" sz="2400" dirty="0"/>
              <a:t> is a new approach to verification that is designed to deal with </a:t>
            </a:r>
            <a:r>
              <a:rPr lang="en-US" sz="2400" i="1" dirty="0"/>
              <a:t>incomplete </a:t>
            </a:r>
            <a:r>
              <a:rPr lang="en-US" sz="2400" dirty="0"/>
              <a:t>specifications</a:t>
            </a:r>
          </a:p>
          <a:p>
            <a:endParaRPr lang="en-US" sz="2400" dirty="0"/>
          </a:p>
          <a:p>
            <a:r>
              <a:rPr lang="en-US" sz="2400" dirty="0"/>
              <a:t>Code is verified statically to the extent possible</a:t>
            </a:r>
          </a:p>
          <a:p>
            <a:pPr lvl="1"/>
            <a:r>
              <a:rPr lang="en-US" sz="2000" dirty="0"/>
              <a:t>Missing specifications are treated </a:t>
            </a:r>
            <a:r>
              <a:rPr lang="en-US" sz="2000" i="1" dirty="0"/>
              <a:t>optimistically</a:t>
            </a:r>
          </a:p>
          <a:p>
            <a:pPr lvl="1"/>
            <a:r>
              <a:rPr lang="en-US" sz="2000" dirty="0"/>
              <a:t>The programmer never gets an error because specifications are missing, only because they are inconsistent – </a:t>
            </a:r>
            <a:r>
              <a:rPr lang="en-US" sz="2000" b="1" dirty="0"/>
              <a:t>no false positives!</a:t>
            </a:r>
          </a:p>
          <a:p>
            <a:pPr lvl="1"/>
            <a:endParaRPr lang="en-US" sz="2000" b="1" dirty="0"/>
          </a:p>
          <a:p>
            <a:r>
              <a:rPr lang="en-US" sz="2400" dirty="0"/>
              <a:t>Dynamic checks are inserted for any statically unverified assertions</a:t>
            </a:r>
          </a:p>
          <a:p>
            <a:pPr lvl="1"/>
            <a:r>
              <a:rPr lang="en-US" sz="2000" dirty="0"/>
              <a:t>All errors will be caught either statically or at run time</a:t>
            </a:r>
          </a:p>
          <a:p>
            <a:pPr lvl="1"/>
            <a:endParaRPr lang="en-US" sz="2000" dirty="0"/>
          </a:p>
          <a:p>
            <a:r>
              <a:rPr lang="en-US" sz="2400" dirty="0"/>
              <a:t>Initial work done in an NSF-supported project</a:t>
            </a:r>
          </a:p>
        </p:txBody>
      </p:sp>
    </p:spTree>
    <p:extLst>
      <p:ext uri="{BB962C8B-B14F-4D97-AF65-F5344CB8AC3E}">
        <p14:creationId xmlns:p14="http://schemas.microsoft.com/office/powerpoint/2010/main" val="3411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Gradual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fld id="{5CF0F4ED-7A13-4241-AC4C-9FCA6AB2C665}" type="slidenum">
              <a:rPr lang="en-US" kern="1200">
                <a:solidFill>
                  <a:srgbClr val="000000"/>
                </a:solidFill>
                <a:latin typeface="Garamond"/>
                <a:ea typeface="ＭＳ Ｐゴシック" pitchFamily="-64" charset="-128"/>
                <a:cs typeface="+mn-cs"/>
              </a:rPr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t>8</a:t>
            </a:fld>
            <a:endParaRPr lang="en-US" kern="1200">
              <a:solidFill>
                <a:srgbClr val="000000"/>
              </a:solidFill>
              <a:latin typeface="Garamond"/>
              <a:ea typeface="ＭＳ Ｐゴシック" pitchFamily="-6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6999" y="4914538"/>
            <a:ext cx="2821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atin typeface="Arial" charset="0"/>
                <a:ea typeface="ＭＳ Ｐゴシック" pitchFamily="-64" charset="-128"/>
                <a:cs typeface="+mn-cs"/>
              </a:rPr>
              <a:t>Gradual Guarantee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latin typeface="Arial" charset="0"/>
                <a:ea typeface="ＭＳ Ｐゴシック" pitchFamily="-64" charset="-128"/>
                <a:cs typeface="+mn-cs"/>
              </a:rPr>
              <a:t>[</a:t>
            </a:r>
            <a:r>
              <a:rPr lang="en-US" sz="1800" kern="1200" dirty="0" err="1">
                <a:latin typeface="Arial" charset="0"/>
                <a:ea typeface="ＭＳ Ｐゴシック" pitchFamily="-64" charset="-128"/>
                <a:cs typeface="+mn-cs"/>
              </a:rPr>
              <a:t>Siek</a:t>
            </a:r>
            <a:r>
              <a:rPr lang="en-US" sz="1800" kern="1200" dirty="0">
                <a:latin typeface="Arial" charset="0"/>
                <a:ea typeface="ＭＳ Ｐゴシック" pitchFamily="-64" charset="-128"/>
                <a:cs typeface="+mn-cs"/>
              </a:rPr>
              <a:t> et al. 2015]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1" y="2492052"/>
            <a:ext cx="1326297" cy="1326297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 bwMode="auto">
          <a:xfrm>
            <a:off x="6908129" y="1493595"/>
            <a:ext cx="3039343" cy="1066800"/>
          </a:xfrm>
          <a:prstGeom prst="wedgeRectCallout">
            <a:avLst>
              <a:gd name="adj1" fmla="val -68576"/>
              <a:gd name="adj2" fmla="val 89590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</a:rPr>
              <a:t>If a specification doesn’t have ?, and it verifies, the code is correct</a:t>
            </a:r>
            <a:endParaRPr lang="en-US" sz="2000" kern="1200" dirty="0">
              <a:solidFill>
                <a:srgbClr val="FFFFFF"/>
              </a:solidFill>
              <a:latin typeface="Consolas" panose="020B0609020204030204" pitchFamily="49" charset="0"/>
              <a:ea typeface="ＭＳ Ｐゴシック" pitchFamily="-6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014" y="2727706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atin typeface="Arial" charset="0"/>
                <a:ea typeface="ＭＳ Ｐゴシック" pitchFamily="-64" charset="-128"/>
                <a:cs typeface="+mn-cs"/>
              </a:rPr>
              <a:t>Soundness</a:t>
            </a:r>
            <a:endParaRPr lang="en-US" sz="1800" kern="1200" dirty="0"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067339" y="1493595"/>
            <a:ext cx="3262331" cy="1066800"/>
          </a:xfrm>
          <a:prstGeom prst="wedgeRectCallout">
            <a:avLst>
              <a:gd name="adj1" fmla="val 46860"/>
              <a:gd name="adj2" fmla="val 73744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  <a:cs typeface="+mn-cs"/>
              </a:rPr>
              <a:t>All specification violations are caught either statically or at run time</a:t>
            </a:r>
            <a:endParaRPr lang="en-US" sz="2000" kern="1200" dirty="0">
              <a:solidFill>
                <a:srgbClr val="FFFFFF"/>
              </a:solidFill>
              <a:latin typeface="Consolas" panose="020B0609020204030204" pitchFamily="49" charset="0"/>
              <a:ea typeface="ＭＳ Ｐゴシック" pitchFamily="-6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7339" y="532248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atin typeface="Arial" charset="0"/>
                <a:ea typeface="ＭＳ Ｐゴシック" pitchFamily="-64" charset="-128"/>
                <a:cs typeface="+mn-cs"/>
              </a:rPr>
              <a:t>Pay as you go</a:t>
            </a:r>
            <a:endParaRPr lang="en-US" sz="1800" kern="1200" dirty="0"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182757" y="3972336"/>
            <a:ext cx="4146915" cy="1326296"/>
          </a:xfrm>
          <a:prstGeom prst="wedgeRectCallout">
            <a:avLst>
              <a:gd name="adj1" fmla="val 50548"/>
              <a:gd name="adj2" fmla="val -93363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  <a:cs typeface="+mn-cs"/>
              </a:rPr>
              <a:t>Run time checking cost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  <a:cs typeface="+mn-cs"/>
              </a:rPr>
              <a:t>increases as you add specs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  <a:cs typeface="+mn-cs"/>
              </a:rPr>
              <a:t>decreases as specs become statically verifiable</a:t>
            </a:r>
            <a:endParaRPr lang="en-US" sz="2000" kern="1200" dirty="0">
              <a:solidFill>
                <a:srgbClr val="FFFFFF"/>
              </a:solidFill>
              <a:latin typeface="Consolas" panose="020B0609020204030204" pitchFamily="49" charset="0"/>
              <a:ea typeface="ＭＳ Ｐゴシック" pitchFamily="-64" charset="-128"/>
              <a:cs typeface="+mn-cs"/>
            </a:endParaRPr>
          </a:p>
        </p:txBody>
      </p:sp>
      <p:sp>
        <p:nvSpPr>
          <p:cNvPr id="3" name="Rectangular Callout 7">
            <a:extLst>
              <a:ext uri="{FF2B5EF4-FFF2-40B4-BE49-F238E27FC236}">
                <a16:creationId xmlns:a16="http://schemas.microsoft.com/office/drawing/2014/main" id="{06B511D5-920A-9A61-EAD6-9EFD4B6C1B9B}"/>
              </a:ext>
            </a:extLst>
          </p:cNvPr>
          <p:cNvSpPr/>
          <p:nvPr/>
        </p:nvSpPr>
        <p:spPr bwMode="auto">
          <a:xfrm>
            <a:off x="6908130" y="3818349"/>
            <a:ext cx="3039344" cy="1066800"/>
          </a:xfrm>
          <a:prstGeom prst="wedgeRectCallout">
            <a:avLst>
              <a:gd name="adj1" fmla="val -67417"/>
              <a:gd name="adj2" fmla="val -62273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ＭＳ Ｐゴシック" pitchFamily="-64" charset="-128"/>
                <a:cs typeface="+mn-cs"/>
              </a:rPr>
              <a:t>If your specs are a subset of a correct spec, you won’t get any errors</a:t>
            </a:r>
            <a:endParaRPr lang="en-US" sz="2000" kern="1200" dirty="0">
              <a:solidFill>
                <a:srgbClr val="FFFFFF"/>
              </a:solidFill>
              <a:latin typeface="Consolas" panose="020B0609020204030204" pitchFamily="49" charset="0"/>
              <a:ea typeface="ＭＳ Ｐゴシック" pitchFamily="-6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F0620-E55A-D80E-46A3-C3B4628162A2}"/>
              </a:ext>
            </a:extLst>
          </p:cNvPr>
          <p:cNvSpPr txBox="1"/>
          <p:nvPr/>
        </p:nvSpPr>
        <p:spPr>
          <a:xfrm>
            <a:off x="6908129" y="2808818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atin typeface="Arial" charset="0"/>
                <a:ea typeface="ＭＳ Ｐゴシック" pitchFamily="-64" charset="-128"/>
                <a:cs typeface="+mn-cs"/>
              </a:rPr>
              <a:t>Conservative extension</a:t>
            </a:r>
            <a:endParaRPr lang="en-US" sz="1800" kern="1200" dirty="0"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F0DDF-1397-A356-880E-0A16C7FC5A63}"/>
              </a:ext>
            </a:extLst>
          </p:cNvPr>
          <p:cNvSpPr txBox="1"/>
          <p:nvPr/>
        </p:nvSpPr>
        <p:spPr>
          <a:xfrm>
            <a:off x="1480932" y="6072811"/>
            <a:ext cx="823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Formal investigation in [Bader et al. ’18], [Wise et al. ’20], [Zimmerman et al ’24]</a:t>
            </a:r>
          </a:p>
        </p:txBody>
      </p:sp>
    </p:spTree>
    <p:extLst>
      <p:ext uri="{BB962C8B-B14F-4D97-AF65-F5344CB8AC3E}">
        <p14:creationId xmlns:p14="http://schemas.microsoft.com/office/powerpoint/2010/main" val="7959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8ACF-29FC-FEEE-FCF2-39144F2A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Gradual Verification and Continuous Assurance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D2E3E-416D-AF6E-B8FE-CC0E51B0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2"/>
            <a:ext cx="11600809" cy="5162341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/>
              <a:t>Gradual verification</a:t>
            </a:r>
            <a:r>
              <a:rPr lang="en-US" sz="2400" dirty="0"/>
              <a:t> is a new approach to verification that is designed to deal with </a:t>
            </a:r>
            <a:r>
              <a:rPr lang="en-US" sz="2400" i="1" dirty="0"/>
              <a:t>incomplete </a:t>
            </a:r>
            <a:r>
              <a:rPr lang="en-US" sz="2400" dirty="0"/>
              <a:t>specifications</a:t>
            </a:r>
          </a:p>
          <a:p>
            <a:endParaRPr lang="en-US" sz="1200" dirty="0"/>
          </a:p>
          <a:p>
            <a:r>
              <a:rPr lang="en-US" sz="2400" dirty="0"/>
              <a:t>Hypothesis: better support for </a:t>
            </a:r>
            <a:r>
              <a:rPr lang="en-US" sz="2400" b="1" dirty="0"/>
              <a:t>incomplete specifications </a:t>
            </a:r>
            <a:r>
              <a:rPr lang="en-US" sz="2400" dirty="0"/>
              <a:t>helps with evolving verified code</a:t>
            </a:r>
          </a:p>
          <a:p>
            <a:pPr lvl="1"/>
            <a:r>
              <a:rPr lang="en-US" sz="2000" dirty="0"/>
              <a:t>We can </a:t>
            </a:r>
            <a:r>
              <a:rPr lang="en-US" sz="2000" b="1" dirty="0"/>
              <a:t>erase just the incorrect parts</a:t>
            </a:r>
            <a:r>
              <a:rPr lang="en-US" sz="2000" dirty="0"/>
              <a:t> of old specs and then work based on the resulting </a:t>
            </a:r>
            <a:r>
              <a:rPr lang="en-US" sz="2000" b="1" dirty="0"/>
              <a:t>incomplete specifications</a:t>
            </a:r>
          </a:p>
          <a:p>
            <a:pPr lvl="1"/>
            <a:r>
              <a:rPr lang="en-US" sz="2000" dirty="0"/>
              <a:t>Tool support for incomplete specifications provides </a:t>
            </a:r>
            <a:r>
              <a:rPr lang="en-US" sz="2000" b="1" dirty="0"/>
              <a:t>better, earlier feedback </a:t>
            </a:r>
            <a:r>
              <a:rPr lang="en-US" sz="2000" dirty="0"/>
              <a:t>to developers so they can </a:t>
            </a:r>
            <a:r>
              <a:rPr lang="en-US" sz="2000" b="1" dirty="0"/>
              <a:t>complete those specifications more quickly</a:t>
            </a:r>
          </a:p>
          <a:p>
            <a:pPr lvl="1"/>
            <a:endParaRPr lang="en-US" sz="1200" b="1" dirty="0"/>
          </a:p>
          <a:p>
            <a:r>
              <a:rPr lang="en-US" sz="2400" dirty="0"/>
              <a:t>Hypothesis: </a:t>
            </a:r>
            <a:r>
              <a:rPr lang="en-US" sz="2400" b="1" dirty="0"/>
              <a:t>combining static and dynamic checks </a:t>
            </a:r>
            <a:r>
              <a:rPr lang="en-US" sz="2400" dirty="0"/>
              <a:t>helps with evolving specifications</a:t>
            </a:r>
          </a:p>
          <a:p>
            <a:pPr lvl="1"/>
            <a:r>
              <a:rPr lang="en-US" sz="2000" b="1" dirty="0"/>
              <a:t>Dynamic checks distinguish </a:t>
            </a:r>
            <a:r>
              <a:rPr lang="en-US" sz="2000" dirty="0"/>
              <a:t>between specs that are </a:t>
            </a:r>
            <a:r>
              <a:rPr lang="en-US" sz="2000" b="1" dirty="0"/>
              <a:t>incorrect</a:t>
            </a:r>
            <a:br>
              <a:rPr lang="en-US" sz="2000" dirty="0"/>
            </a:br>
            <a:r>
              <a:rPr lang="en-US" sz="2000" dirty="0"/>
              <a:t>and those that are </a:t>
            </a:r>
            <a:r>
              <a:rPr lang="en-US" sz="2000" b="1" dirty="0"/>
              <a:t>correct but unverifiable</a:t>
            </a:r>
          </a:p>
          <a:p>
            <a:pPr lvl="1"/>
            <a:r>
              <a:rPr lang="en-US" sz="2000" dirty="0"/>
              <a:t>Run-time information can help </a:t>
            </a:r>
            <a:r>
              <a:rPr lang="en-US" sz="2000" b="1" dirty="0"/>
              <a:t>suggest repairs</a:t>
            </a:r>
            <a:r>
              <a:rPr lang="en-US" sz="2000" dirty="0"/>
              <a:t> </a:t>
            </a:r>
            <a:r>
              <a:rPr lang="en-US" sz="2000" b="1" dirty="0"/>
              <a:t>to address incompleteness</a:t>
            </a:r>
            <a:br>
              <a:rPr lang="en-US" sz="2000" dirty="0"/>
            </a:br>
            <a:r>
              <a:rPr lang="en-US" sz="2000" dirty="0"/>
              <a:t>beyond what we could do with purely static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07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11377</TotalTime>
  <Words>1663</Words>
  <Application>Microsoft Office PowerPoint</Application>
  <PresentationFormat>Widescreen</PresentationFormat>
  <Paragraphs>259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Wingdings</vt:lpstr>
      <vt:lpstr>Open Sans</vt:lpstr>
      <vt:lpstr>Consolas</vt:lpstr>
      <vt:lpstr>Cambria Math</vt:lpstr>
      <vt:lpstr>Courier New</vt:lpstr>
      <vt:lpstr>Garamond</vt:lpstr>
      <vt:lpstr>Arial</vt:lpstr>
      <vt:lpstr>Calibri</vt:lpstr>
      <vt:lpstr>Simple Light</vt:lpstr>
      <vt:lpstr>Continuous Reasoning with Gradual Verification</vt:lpstr>
      <vt:lpstr>The Challenge: Enabling Continuous Reasoning</vt:lpstr>
      <vt:lpstr>Continuous Reasoning: A Closer Look at the Problem</vt:lpstr>
      <vt:lpstr>Continuous Reasoning: Our Approach</vt:lpstr>
      <vt:lpstr>Our “Secret Weapon”: Gradual Verification</vt:lpstr>
      <vt:lpstr>Our “Secret Weapon”: Gradual Verification</vt:lpstr>
      <vt:lpstr>Our “Secret Weapon”: Gradual Verification</vt:lpstr>
      <vt:lpstr>Properties of Gradual Verification</vt:lpstr>
      <vt:lpstr>Gradual Verification and Continuous Assurance</vt:lpstr>
      <vt:lpstr>Semantics of Gradual Formulas</vt:lpstr>
      <vt:lpstr>Checking approach, conceptually</vt:lpstr>
      <vt:lpstr>Ensuring all specifications are executable</vt:lpstr>
      <vt:lpstr>[RQ1] Can Gradual Verification Help with Specifying Code?</vt:lpstr>
      <vt:lpstr>Oops!  rotateRight is used twice.  Compare:</vt:lpstr>
      <vt:lpstr>Observations</vt:lpstr>
      <vt:lpstr>Project Plan</vt:lpstr>
      <vt:lpstr>Current Progress: Building Continuous Assurance IDE Support</vt:lpstr>
      <vt:lpstr>Conclusion: Continuous Reasoning with Gradual Verification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Gradual Verification</dc:title>
  <dc:creator>Jonathan E Aldrich</dc:creator>
  <cp:lastModifiedBy>Jonathan E Aldrich</cp:lastModifiedBy>
  <cp:revision>319</cp:revision>
  <dcterms:modified xsi:type="dcterms:W3CDTF">2024-07-28T02:21:08Z</dcterms:modified>
</cp:coreProperties>
</file>