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0" r:id="rId2"/>
    <p:sldId id="271" r:id="rId3"/>
    <p:sldId id="319" r:id="rId4"/>
    <p:sldId id="335" r:id="rId5"/>
    <p:sldId id="325" r:id="rId6"/>
    <p:sldId id="336" r:id="rId7"/>
    <p:sldId id="337" r:id="rId8"/>
    <p:sldId id="338" r:id="rId9"/>
    <p:sldId id="339" r:id="rId10"/>
    <p:sldId id="340" r:id="rId11"/>
    <p:sldId id="341" r:id="rId12"/>
    <p:sldId id="342" r:id="rId13"/>
    <p:sldId id="327" r:id="rId14"/>
    <p:sldId id="328" r:id="rId15"/>
    <p:sldId id="334" r:id="rId16"/>
    <p:sldId id="343" r:id="rId17"/>
    <p:sldId id="344" r:id="rId18"/>
    <p:sldId id="278" r:id="rId19"/>
    <p:sldId id="26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75E"/>
    <a:srgbClr val="A1B5AB"/>
    <a:srgbClr val="E46C0A"/>
    <a:srgbClr val="BADBAB"/>
    <a:srgbClr val="46133F"/>
    <a:srgbClr val="46103C"/>
    <a:srgbClr val="F29C00"/>
    <a:srgbClr val="FA7C17"/>
    <a:srgbClr val="FA5609"/>
    <a:srgbClr val="B2BF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3"/>
    <p:restoredTop sz="92925" autoAdjust="0"/>
  </p:normalViewPr>
  <p:slideViewPr>
    <p:cSldViewPr snapToGrid="0" snapToObjects="1">
      <p:cViewPr>
        <p:scale>
          <a:sx n="75" d="100"/>
          <a:sy n="75" d="100"/>
        </p:scale>
        <p:origin x="-5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B1E870-2356-8E48-B490-6D0CF3054639}" type="datetimeFigureOut">
              <a:rPr lang="en-US" smtClean="0"/>
              <a:t>10/15/15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9F12A-A1EC-CD49-8069-24CB9F177B5B}" type="slidenum">
              <a:rPr lang="en-US" smtClean="0"/>
              <a:t>‹#›</a:t>
            </a:fld>
            <a:endParaRPr lang="en-US"/>
          </a:p>
        </p:txBody>
      </p:sp>
    </p:spTree>
    <p:extLst>
      <p:ext uri="{BB962C8B-B14F-4D97-AF65-F5344CB8AC3E}">
        <p14:creationId xmlns:p14="http://schemas.microsoft.com/office/powerpoint/2010/main" val="304651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8DC08-EA19-4D48-842A-8A72A6554529}" type="datetimeFigureOut">
              <a:rPr lang="en-US" smtClean="0"/>
              <a:t>10/15/15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55ADF-ACBE-3A4C-A295-6932CEEFE46F}" type="slidenum">
              <a:rPr lang="en-US" smtClean="0"/>
              <a:t>‹#›</a:t>
            </a:fld>
            <a:endParaRPr lang="en-US"/>
          </a:p>
        </p:txBody>
      </p:sp>
    </p:spTree>
    <p:extLst>
      <p:ext uri="{BB962C8B-B14F-4D97-AF65-F5344CB8AC3E}">
        <p14:creationId xmlns:p14="http://schemas.microsoft.com/office/powerpoint/2010/main" val="1852990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a:t>
            </a:fld>
            <a:endParaRPr lang="en-US"/>
          </a:p>
        </p:txBody>
      </p:sp>
    </p:spTree>
    <p:extLst>
      <p:ext uri="{BB962C8B-B14F-4D97-AF65-F5344CB8AC3E}">
        <p14:creationId xmlns:p14="http://schemas.microsoft.com/office/powerpoint/2010/main" val="250646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10</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11</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12</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13</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14</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15</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16</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17</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18</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19</a:t>
            </a:fld>
            <a:endParaRPr lang="en-US"/>
          </a:p>
        </p:txBody>
      </p:sp>
    </p:spTree>
    <p:extLst>
      <p:ext uri="{BB962C8B-B14F-4D97-AF65-F5344CB8AC3E}">
        <p14:creationId xmlns:p14="http://schemas.microsoft.com/office/powerpoint/2010/main" val="250646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2</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3</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4</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5</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6</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7</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8</a:t>
            </a:fld>
            <a:endParaRPr lang="en-US"/>
          </a:p>
        </p:txBody>
      </p:sp>
    </p:spTree>
    <p:extLst>
      <p:ext uri="{BB962C8B-B14F-4D97-AF65-F5344CB8AC3E}">
        <p14:creationId xmlns:p14="http://schemas.microsoft.com/office/powerpoint/2010/main" val="378881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5ADF-ACBE-3A4C-A295-6932CEEFE46F}" type="slidenum">
              <a:rPr lang="en-US" smtClean="0"/>
              <a:t>9</a:t>
            </a:fld>
            <a:endParaRPr lang="en-US"/>
          </a:p>
        </p:txBody>
      </p:sp>
    </p:spTree>
    <p:extLst>
      <p:ext uri="{BB962C8B-B14F-4D97-AF65-F5344CB8AC3E}">
        <p14:creationId xmlns:p14="http://schemas.microsoft.com/office/powerpoint/2010/main" val="378881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2E481-A461-8144-A84A-15CAB3881614}"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221929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6F928-FF81-1B49-9336-4EEC671C65EC}"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267885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61D1-63EA-BD4F-8CBF-D43BEFF639A1}"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235282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0347D-7094-614A-9151-378F183C8257}"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46592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8803E-7890-AE4F-83BD-E6F76757298C}"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425362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689DE-7999-9B44-8B11-1E2B1FB00647}"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15100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C21822-809E-4D47-A880-797A85212318}" type="datetime1">
              <a:rPr lang="en-US" smtClean="0"/>
              <a:t>10/15/15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402090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E7E9A-F92E-BA4B-B1A0-3E19CCE05FBD}" type="datetime1">
              <a:rPr lang="en-US" smtClean="0"/>
              <a:t>10/15/15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106818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1F503-60DF-194C-BD43-461C447CB532}" type="datetime1">
              <a:rPr lang="en-US" smtClean="0"/>
              <a:t>10/15/15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342120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C167A-DCD7-1F43-A711-6F710B6D020B}"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27749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32038-BBAD-3C44-B90F-C853E8077668}"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200B3-63C2-A64A-9CED-27168ED6DA81}" type="slidenum">
              <a:rPr lang="en-US" smtClean="0"/>
              <a:t>‹#›</a:t>
            </a:fld>
            <a:endParaRPr lang="en-US"/>
          </a:p>
        </p:txBody>
      </p:sp>
    </p:spTree>
    <p:extLst>
      <p:ext uri="{BB962C8B-B14F-4D97-AF65-F5344CB8AC3E}">
        <p14:creationId xmlns:p14="http://schemas.microsoft.com/office/powerpoint/2010/main" val="2369096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463E1-CB35-CB42-A327-62C05FB21650}" type="datetime1">
              <a:rPr lang="en-US" smtClean="0"/>
              <a:t>10/15/15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200B3-63C2-A64A-9CED-27168ED6DA81}" type="slidenum">
              <a:rPr lang="en-US" smtClean="0"/>
              <a:t>‹#›</a:t>
            </a:fld>
            <a:endParaRPr lang="en-US"/>
          </a:p>
        </p:txBody>
      </p:sp>
      <p:sp>
        <p:nvSpPr>
          <p:cNvPr id="7" name="Rectangle 6"/>
          <p:cNvSpPr/>
          <p:nvPr userDrawn="1"/>
        </p:nvSpPr>
        <p:spPr>
          <a:xfrm>
            <a:off x="-127624" y="-12284"/>
            <a:ext cx="9296401" cy="7022684"/>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13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3553" y="241718"/>
            <a:ext cx="9144000" cy="6616282"/>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a:spLocks/>
          </p:cNvSpPr>
          <p:nvPr/>
        </p:nvSpPr>
        <p:spPr>
          <a:xfrm>
            <a:off x="-1" y="3861821"/>
            <a:ext cx="9381067" cy="584776"/>
          </a:xfrm>
          <a:prstGeom prst="rect">
            <a:avLst/>
          </a:prstGeom>
          <a:noFill/>
        </p:spPr>
        <p:txBody>
          <a:bodyPr wrap="square" rtlCol="0">
            <a:spAutoFit/>
          </a:bodyPr>
          <a:lstStyle/>
          <a:p>
            <a:pPr algn="ctr"/>
            <a:r>
              <a:rPr lang="en-US" sz="3200" dirty="0" smtClean="0">
                <a:solidFill>
                  <a:schemeClr val="bg1"/>
                </a:solidFill>
                <a:ea typeface="ＭＳ Ｐゴシック" pitchFamily="-103" charset="-128"/>
              </a:rPr>
              <a:t>The Seven Megatrends of IT</a:t>
            </a:r>
            <a:endParaRPr lang="en-US" sz="3200" dirty="0">
              <a:solidFill>
                <a:schemeClr val="bg1"/>
              </a:solidFill>
              <a:latin typeface="Gotham"/>
              <a:cs typeface="Gotham"/>
            </a:endParaRPr>
          </a:p>
        </p:txBody>
      </p:sp>
      <p:grpSp>
        <p:nvGrpSpPr>
          <p:cNvPr id="3" name="Group 2"/>
          <p:cNvGrpSpPr/>
          <p:nvPr/>
        </p:nvGrpSpPr>
        <p:grpSpPr>
          <a:xfrm>
            <a:off x="0" y="-12284"/>
            <a:ext cx="9144000" cy="254002"/>
            <a:chOff x="0" y="-12300"/>
            <a:chExt cx="10545098" cy="254002"/>
          </a:xfrm>
        </p:grpSpPr>
        <p:sp>
          <p:nvSpPr>
            <p:cNvPr id="2" name="Rectangle 1"/>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8" name="Rectangle 7"/>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906775" y="-12300"/>
              <a:ext cx="2638323"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a:spLocks/>
          </p:cNvSpPr>
          <p:nvPr/>
        </p:nvSpPr>
        <p:spPr>
          <a:xfrm>
            <a:off x="3553" y="5252189"/>
            <a:ext cx="9144000" cy="707886"/>
          </a:xfrm>
          <a:prstGeom prst="rect">
            <a:avLst/>
          </a:prstGeom>
          <a:noFill/>
        </p:spPr>
        <p:txBody>
          <a:bodyPr wrap="square" rtlCol="0">
            <a:spAutoFit/>
          </a:bodyPr>
          <a:lstStyle/>
          <a:p>
            <a:pPr algn="ctr"/>
            <a:r>
              <a:rPr lang="en-US" sz="2000" dirty="0" smtClean="0">
                <a:solidFill>
                  <a:schemeClr val="bg1">
                    <a:lumMod val="85000"/>
                  </a:schemeClr>
                </a:solidFill>
                <a:latin typeface="Gotham"/>
                <a:cs typeface="Gotham"/>
              </a:rPr>
              <a:t>Bob Gourley, Partner, </a:t>
            </a:r>
            <a:r>
              <a:rPr lang="en-US" sz="2000" dirty="0" err="1" smtClean="0">
                <a:solidFill>
                  <a:schemeClr val="bg1">
                    <a:lumMod val="85000"/>
                  </a:schemeClr>
                </a:solidFill>
                <a:latin typeface="Gotham"/>
                <a:cs typeface="Gotham"/>
              </a:rPr>
              <a:t>Cognitio</a:t>
            </a:r>
            <a:endParaRPr lang="en-US" sz="2000" dirty="0" smtClean="0">
              <a:solidFill>
                <a:schemeClr val="bg1">
                  <a:lumMod val="85000"/>
                </a:schemeClr>
              </a:solidFill>
              <a:latin typeface="Gotham"/>
              <a:cs typeface="Gotham"/>
            </a:endParaRPr>
          </a:p>
          <a:p>
            <a:pPr algn="ctr"/>
            <a:r>
              <a:rPr lang="en-US" sz="2000" dirty="0" smtClean="0">
                <a:solidFill>
                  <a:schemeClr val="bg1">
                    <a:lumMod val="85000"/>
                  </a:schemeClr>
                </a:solidFill>
                <a:latin typeface="Gotham"/>
                <a:cs typeface="Gotham"/>
              </a:rPr>
              <a:t>October 15, 2015</a:t>
            </a:r>
            <a:endParaRPr lang="en-US" sz="2000" dirty="0">
              <a:solidFill>
                <a:schemeClr val="bg1">
                  <a:lumMod val="85000"/>
                </a:schemeClr>
              </a:solidFill>
              <a:latin typeface="Gotham"/>
              <a:cs typeface="Gotham"/>
            </a:endParaRPr>
          </a:p>
        </p:txBody>
      </p:sp>
      <p:pic>
        <p:nvPicPr>
          <p:cNvPr id="17" name="Picture 16" descr="Icon-1Color-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608" y="637037"/>
            <a:ext cx="3224784" cy="3224784"/>
          </a:xfrm>
          <a:prstGeom prst="rect">
            <a:avLst/>
          </a:prstGeom>
        </p:spPr>
      </p:pic>
      <p:sp>
        <p:nvSpPr>
          <p:cNvPr id="18" name="TextBox 17"/>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Tree>
    <p:extLst>
      <p:ext uri="{BB962C8B-B14F-4D97-AF65-F5344CB8AC3E}">
        <p14:creationId xmlns:p14="http://schemas.microsoft.com/office/powerpoint/2010/main" val="2168304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Robotics</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10</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10</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266376"/>
            <a:ext cx="4844719" cy="5078314"/>
          </a:xfrm>
          <a:prstGeom prst="rect">
            <a:avLst/>
          </a:prstGeom>
        </p:spPr>
        <p:txBody>
          <a:bodyPr wrap="square">
            <a:spAutoFit/>
          </a:bodyPr>
          <a:lstStyle/>
          <a:p>
            <a:r>
              <a:rPr lang="en-US" u="sng" dirty="0">
                <a:solidFill>
                  <a:srgbClr val="FFFFFF"/>
                </a:solidFill>
              </a:rPr>
              <a:t>The Future of </a:t>
            </a:r>
            <a:r>
              <a:rPr lang="en-US" u="sng" dirty="0" smtClean="0">
                <a:solidFill>
                  <a:srgbClr val="FFFFFF"/>
                </a:solidFill>
              </a:rPr>
              <a:t>Robotics: </a:t>
            </a:r>
            <a:endParaRPr lang="en-US" u="sng" dirty="0">
              <a:solidFill>
                <a:srgbClr val="FFFFFF"/>
              </a:solidFill>
            </a:endParaRPr>
          </a:p>
          <a:p>
            <a:pPr marL="342900" indent="-342900">
              <a:buFont typeface="Arial"/>
              <a:buChar char="•"/>
            </a:pPr>
            <a:r>
              <a:rPr lang="en-US" dirty="0" smtClean="0">
                <a:solidFill>
                  <a:srgbClr val="FFFFFF"/>
                </a:solidFill>
              </a:rPr>
              <a:t>We have seen the future, with robotic cars, boats, subs, workers, </a:t>
            </a:r>
            <a:r>
              <a:rPr lang="en-US" dirty="0">
                <a:solidFill>
                  <a:srgbClr val="FFFFFF"/>
                </a:solidFill>
              </a:rPr>
              <a:t>companions</a:t>
            </a:r>
            <a:r>
              <a:rPr lang="en-US" dirty="0" smtClean="0">
                <a:solidFill>
                  <a:srgbClr val="FFFFFF"/>
                </a:solidFill>
              </a:rPr>
              <a:t> here now. </a:t>
            </a:r>
          </a:p>
          <a:p>
            <a:endParaRPr lang="en-US" dirty="0" smtClean="0">
              <a:solidFill>
                <a:srgbClr val="FFFFFF"/>
              </a:solidFill>
            </a:endParaRPr>
          </a:p>
          <a:p>
            <a:r>
              <a:rPr lang="en-US" u="sng" dirty="0">
                <a:solidFill>
                  <a:srgbClr val="FFFFFF"/>
                </a:solidFill>
              </a:rPr>
              <a:t>Trends To The Future</a:t>
            </a:r>
            <a:r>
              <a:rPr lang="en-US" u="sng" dirty="0" smtClean="0">
                <a:solidFill>
                  <a:srgbClr val="FFFFFF"/>
                </a:solidFill>
              </a:rPr>
              <a:t>:</a:t>
            </a:r>
            <a:endParaRPr lang="en-US" dirty="0" smtClean="0">
              <a:solidFill>
                <a:srgbClr val="FFFFFF"/>
              </a:solidFill>
            </a:endParaRPr>
          </a:p>
          <a:p>
            <a:pPr marL="342900" indent="-342900">
              <a:buFont typeface="Arial"/>
              <a:buChar char="•"/>
            </a:pPr>
            <a:r>
              <a:rPr lang="en-US" dirty="0" smtClean="0">
                <a:solidFill>
                  <a:srgbClr val="FFFFFF"/>
                </a:solidFill>
              </a:rPr>
              <a:t>They </a:t>
            </a:r>
            <a:r>
              <a:rPr lang="en-US" dirty="0">
                <a:solidFill>
                  <a:srgbClr val="FFFFFF"/>
                </a:solidFill>
              </a:rPr>
              <a:t>save lives in hospitals, are taking the place of humans in dangerous jobs, improve our oil exploration and farming, endure the hazards of outer space and now fight our wars. </a:t>
            </a:r>
            <a:r>
              <a:rPr lang="en-US" dirty="0" smtClean="0">
                <a:solidFill>
                  <a:srgbClr val="FFFFFF"/>
                </a:solidFill>
              </a:rPr>
              <a:t>Soon </a:t>
            </a:r>
            <a:r>
              <a:rPr lang="en-US" dirty="0">
                <a:solidFill>
                  <a:srgbClr val="FFFFFF"/>
                </a:solidFill>
              </a:rPr>
              <a:t>they will make driving safe</a:t>
            </a:r>
            <a:r>
              <a:rPr lang="en-US" dirty="0" smtClean="0">
                <a:solidFill>
                  <a:srgbClr val="FFFFFF"/>
                </a:solidFill>
              </a:rPr>
              <a:t>.</a:t>
            </a:r>
          </a:p>
          <a:p>
            <a:pPr marL="342900" indent="-342900">
              <a:buFont typeface="Arial"/>
              <a:buChar char="•"/>
            </a:pPr>
            <a:r>
              <a:rPr lang="en-US" dirty="0" smtClean="0">
                <a:solidFill>
                  <a:srgbClr val="FFFFFF"/>
                </a:solidFill>
              </a:rPr>
              <a:t>Like </a:t>
            </a:r>
            <a:r>
              <a:rPr lang="en-US" dirty="0">
                <a:solidFill>
                  <a:srgbClr val="FFFFFF"/>
                </a:solidFill>
              </a:rPr>
              <a:t>AI, Robotics hold great potential to displace large portions of the global workforce. </a:t>
            </a:r>
            <a:endParaRPr lang="en-US" dirty="0" smtClean="0">
              <a:solidFill>
                <a:srgbClr val="FFFFFF"/>
              </a:solidFill>
            </a:endParaRPr>
          </a:p>
          <a:p>
            <a:pPr marL="342900" indent="-342900">
              <a:buFont typeface="Arial"/>
              <a:buChar char="•"/>
            </a:pPr>
            <a:r>
              <a:rPr lang="en-US" dirty="0" smtClean="0">
                <a:solidFill>
                  <a:srgbClr val="FFFFFF"/>
                </a:solidFill>
              </a:rPr>
              <a:t>Robotic </a:t>
            </a:r>
            <a:r>
              <a:rPr lang="en-US" dirty="0">
                <a:solidFill>
                  <a:srgbClr val="FFFFFF"/>
                </a:solidFill>
              </a:rPr>
              <a:t>factories are already causing a large shift of manufacturing back from China to the US and we expect that trend to continue (but the bad news is that new robotic </a:t>
            </a:r>
            <a:r>
              <a:rPr lang="en-US" dirty="0" smtClean="0">
                <a:solidFill>
                  <a:srgbClr val="FFFFFF"/>
                </a:solidFill>
              </a:rPr>
              <a:t>plants </a:t>
            </a:r>
            <a:r>
              <a:rPr lang="en-US" dirty="0">
                <a:solidFill>
                  <a:srgbClr val="FFFFFF"/>
                </a:solidFill>
              </a:rPr>
              <a:t>employ far fewer people). </a:t>
            </a:r>
            <a:endParaRPr lang="en-US" sz="1600" dirty="0">
              <a:solidFill>
                <a:srgbClr val="FFFFFF"/>
              </a:solidFill>
              <a:cs typeface="Arial"/>
            </a:endParaRPr>
          </a:p>
        </p:txBody>
      </p:sp>
      <p:pic>
        <p:nvPicPr>
          <p:cNvPr id="18" name="Picture 17"/>
          <p:cNvPicPr/>
          <p:nvPr/>
        </p:nvPicPr>
        <p:blipFill>
          <a:blip r:embed="rId4" cstate="print">
            <a:extLst>
              <a:ext uri="{28A0092B-C50C-407E-A947-70E740481C1C}">
                <a14:useLocalDpi xmlns:a14="http://schemas.microsoft.com/office/drawing/2010/main"/>
              </a:ext>
            </a:extLst>
          </a:blip>
          <a:stretch>
            <a:fillRect/>
          </a:stretch>
        </p:blipFill>
        <p:spPr>
          <a:xfrm>
            <a:off x="5521349" y="1508340"/>
            <a:ext cx="2828472" cy="2262306"/>
          </a:xfrm>
          <a:prstGeom prst="rect">
            <a:avLst/>
          </a:prstGeom>
          <a:extLst>
            <a:ext uri="{FAA26D3D-D897-4be2-8F04-BA451C77F1D7}">
              <ma14:placeholderFlag xmlns:ma14="http://schemas.microsoft.com/office/mac/drawingml/2011/main"/>
            </a:ext>
          </a:extLst>
        </p:spPr>
      </p:pic>
      <p:sp>
        <p:nvSpPr>
          <p:cNvPr id="20" name="TextBox 19"/>
          <p:cNvSpPr txBox="1"/>
          <p:nvPr/>
        </p:nvSpPr>
        <p:spPr>
          <a:xfrm>
            <a:off x="4859345" y="3894041"/>
            <a:ext cx="4132476" cy="2554545"/>
          </a:xfrm>
          <a:prstGeom prst="rect">
            <a:avLst/>
          </a:prstGeom>
          <a:noFill/>
        </p:spPr>
        <p:txBody>
          <a:bodyPr wrap="square" rtlCol="0">
            <a:spAutoFit/>
          </a:bodyPr>
          <a:lstStyle/>
          <a:p>
            <a:r>
              <a:rPr lang="en-US" sz="2000" u="sng" dirty="0" smtClean="0">
                <a:solidFill>
                  <a:srgbClr val="FFFFFF"/>
                </a:solidFill>
              </a:rPr>
              <a:t>Open Questions:</a:t>
            </a:r>
          </a:p>
          <a:p>
            <a:pPr marL="285750" indent="-285750">
              <a:buFont typeface="Arial"/>
              <a:buChar char="•"/>
            </a:pPr>
            <a:r>
              <a:rPr lang="en-US" sz="2000" dirty="0" smtClean="0">
                <a:solidFill>
                  <a:srgbClr val="FFFFFF"/>
                </a:solidFill>
              </a:rPr>
              <a:t>Will job displacement be a crisis?</a:t>
            </a:r>
          </a:p>
          <a:p>
            <a:pPr marL="285750" indent="-285750">
              <a:buFont typeface="Arial"/>
              <a:buChar char="•"/>
            </a:pPr>
            <a:r>
              <a:rPr lang="en-US" sz="2000" dirty="0" smtClean="0">
                <a:solidFill>
                  <a:srgbClr val="FFFFFF"/>
                </a:solidFill>
              </a:rPr>
              <a:t>How hard will it be to deceive robots? Will that make hacking even easier? </a:t>
            </a:r>
          </a:p>
          <a:p>
            <a:pPr marL="285750" indent="-285750">
              <a:buFont typeface="Arial"/>
              <a:buChar char="•"/>
            </a:pPr>
            <a:r>
              <a:rPr lang="en-US" sz="2000" dirty="0" smtClean="0">
                <a:solidFill>
                  <a:srgbClr val="FFFFFF"/>
                </a:solidFill>
              </a:rPr>
              <a:t>What is the role of behavioral analytics in detecting normalcy in robots?</a:t>
            </a:r>
            <a:endParaRPr lang="en-US" sz="2000" dirty="0">
              <a:solidFill>
                <a:srgbClr val="FFFFFF"/>
              </a:solidFill>
            </a:endParaRPr>
          </a:p>
        </p:txBody>
      </p:sp>
    </p:spTree>
    <p:extLst>
      <p:ext uri="{BB962C8B-B14F-4D97-AF65-F5344CB8AC3E}">
        <p14:creationId xmlns:p14="http://schemas.microsoft.com/office/powerpoint/2010/main" val="21572576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Internet of Things</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11</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11</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055" y="1476445"/>
            <a:ext cx="4844719" cy="4801315"/>
          </a:xfrm>
          <a:prstGeom prst="rect">
            <a:avLst/>
          </a:prstGeom>
        </p:spPr>
        <p:txBody>
          <a:bodyPr wrap="square">
            <a:spAutoFit/>
          </a:bodyPr>
          <a:lstStyle/>
          <a:p>
            <a:r>
              <a:rPr lang="en-US" u="sng" dirty="0">
                <a:solidFill>
                  <a:srgbClr val="FFFFFF"/>
                </a:solidFill>
              </a:rPr>
              <a:t>The Future of </a:t>
            </a:r>
            <a:r>
              <a:rPr lang="en-US" u="sng" dirty="0" smtClean="0">
                <a:solidFill>
                  <a:srgbClr val="FFFFFF"/>
                </a:solidFill>
              </a:rPr>
              <a:t>the Internet of Things: </a:t>
            </a:r>
            <a:endParaRPr lang="en-US" u="sng" dirty="0">
              <a:solidFill>
                <a:srgbClr val="FFFFFF"/>
              </a:solidFill>
            </a:endParaRPr>
          </a:p>
          <a:p>
            <a:pPr marL="342900" indent="-342900">
              <a:buFont typeface="Arial"/>
              <a:buChar char="•"/>
            </a:pPr>
            <a:r>
              <a:rPr lang="en-US" dirty="0" smtClean="0">
                <a:solidFill>
                  <a:srgbClr val="FFFFFF"/>
                </a:solidFill>
              </a:rPr>
              <a:t>The benefits of having everything connected and generating and processing data will touch every aspect of our work and lives. But it will also bring criminals into contact with everything dear to us.</a:t>
            </a:r>
          </a:p>
          <a:p>
            <a:pPr marL="342900" indent="-342900">
              <a:buFont typeface="Arial"/>
              <a:buChar char="•"/>
            </a:pPr>
            <a:endParaRPr lang="en-US" dirty="0" smtClean="0">
              <a:solidFill>
                <a:srgbClr val="FFFFFF"/>
              </a:solidFill>
            </a:endParaRPr>
          </a:p>
          <a:p>
            <a:r>
              <a:rPr lang="en-US" u="sng" dirty="0">
                <a:solidFill>
                  <a:srgbClr val="FFFFFF"/>
                </a:solidFill>
              </a:rPr>
              <a:t>Trends To The Future</a:t>
            </a:r>
            <a:r>
              <a:rPr lang="en-US" u="sng" dirty="0" smtClean="0">
                <a:solidFill>
                  <a:srgbClr val="FFFFFF"/>
                </a:solidFill>
              </a:rPr>
              <a:t>:</a:t>
            </a:r>
            <a:endParaRPr lang="en-US" dirty="0" smtClean="0">
              <a:solidFill>
                <a:srgbClr val="FFFFFF"/>
              </a:solidFill>
            </a:endParaRPr>
          </a:p>
          <a:p>
            <a:pPr marL="342900" indent="-342900">
              <a:buFont typeface="Arial"/>
              <a:buChar char="•"/>
            </a:pPr>
            <a:r>
              <a:rPr lang="en-US" dirty="0" smtClean="0">
                <a:solidFill>
                  <a:srgbClr val="FFFFFF"/>
                </a:solidFill>
              </a:rPr>
              <a:t>Largely </a:t>
            </a:r>
            <a:r>
              <a:rPr lang="en-US" dirty="0">
                <a:solidFill>
                  <a:srgbClr val="FFFFFF"/>
                </a:solidFill>
              </a:rPr>
              <a:t>enabled by embedded computing devices and ubiquitous </a:t>
            </a:r>
            <a:r>
              <a:rPr lang="en-US" dirty="0" smtClean="0">
                <a:solidFill>
                  <a:srgbClr val="FFFFFF"/>
                </a:solidFill>
              </a:rPr>
              <a:t>communications</a:t>
            </a:r>
          </a:p>
          <a:p>
            <a:pPr marL="342900" indent="-342900">
              <a:buFont typeface="Arial"/>
              <a:buChar char="•"/>
            </a:pPr>
            <a:r>
              <a:rPr lang="en-US" dirty="0" err="1" smtClean="0">
                <a:solidFill>
                  <a:srgbClr val="FFFFFF"/>
                </a:solidFill>
              </a:rPr>
              <a:t>IoT</a:t>
            </a:r>
            <a:r>
              <a:rPr lang="en-US" dirty="0" smtClean="0">
                <a:solidFill>
                  <a:srgbClr val="FFFFFF"/>
                </a:solidFill>
              </a:rPr>
              <a:t> reaches </a:t>
            </a:r>
            <a:r>
              <a:rPr lang="en-US" dirty="0">
                <a:solidFill>
                  <a:srgbClr val="FFFFFF"/>
                </a:solidFill>
              </a:rPr>
              <a:t>to vehicles, </a:t>
            </a:r>
            <a:r>
              <a:rPr lang="en-US" dirty="0" smtClean="0">
                <a:solidFill>
                  <a:srgbClr val="FFFFFF"/>
                </a:solidFill>
              </a:rPr>
              <a:t>robots, homes</a:t>
            </a:r>
            <a:r>
              <a:rPr lang="en-US" dirty="0">
                <a:solidFill>
                  <a:srgbClr val="FFFFFF"/>
                </a:solidFill>
              </a:rPr>
              <a:t>, towns and cities, commerce, manufacturing and every aspect of industry. </a:t>
            </a:r>
            <a:endParaRPr lang="en-US" dirty="0" smtClean="0">
              <a:solidFill>
                <a:srgbClr val="FFFFFF"/>
              </a:solidFill>
            </a:endParaRPr>
          </a:p>
          <a:p>
            <a:pPr marL="342900" indent="-342900">
              <a:buFont typeface="Arial"/>
              <a:buChar char="•"/>
            </a:pPr>
            <a:r>
              <a:rPr lang="en-US" dirty="0" smtClean="0">
                <a:solidFill>
                  <a:srgbClr val="FFFFFF"/>
                </a:solidFill>
              </a:rPr>
              <a:t>Use </a:t>
            </a:r>
            <a:r>
              <a:rPr lang="en-US" dirty="0">
                <a:solidFill>
                  <a:srgbClr val="FFFFFF"/>
                </a:solidFill>
              </a:rPr>
              <a:t>cases are expected to include enhancements to education, training, safety, security, healthcare, transportation and optimized manufacturing. </a:t>
            </a:r>
            <a:endParaRPr lang="en-US" sz="1600" dirty="0">
              <a:solidFill>
                <a:srgbClr val="FFFFFF"/>
              </a:solidFill>
              <a:cs typeface="Arial"/>
            </a:endParaRPr>
          </a:p>
        </p:txBody>
      </p:sp>
      <p:pic>
        <p:nvPicPr>
          <p:cNvPr id="19" name="Picture 18"/>
          <p:cNvPicPr/>
          <p:nvPr/>
        </p:nvPicPr>
        <p:blipFill>
          <a:blip r:embed="rId4" cstate="print">
            <a:extLst>
              <a:ext uri="{28A0092B-C50C-407E-A947-70E740481C1C}">
                <a14:useLocalDpi xmlns:a14="http://schemas.microsoft.com/office/drawing/2010/main"/>
              </a:ext>
            </a:extLst>
          </a:blip>
          <a:stretch>
            <a:fillRect/>
          </a:stretch>
        </p:blipFill>
        <p:spPr>
          <a:xfrm>
            <a:off x="5571066" y="1849861"/>
            <a:ext cx="3074009" cy="2047910"/>
          </a:xfrm>
          <a:prstGeom prst="rect">
            <a:avLst/>
          </a:prstGeom>
          <a:extLst>
            <a:ext uri="{FAA26D3D-D897-4be2-8F04-BA451C77F1D7}">
              <ma14:placeholderFlag xmlns:ma14="http://schemas.microsoft.com/office/mac/drawingml/2011/main"/>
            </a:ext>
          </a:extLst>
        </p:spPr>
      </p:pic>
      <p:sp>
        <p:nvSpPr>
          <p:cNvPr id="21" name="TextBox 20"/>
          <p:cNvSpPr txBox="1"/>
          <p:nvPr/>
        </p:nvSpPr>
        <p:spPr>
          <a:xfrm>
            <a:off x="4859345" y="4046438"/>
            <a:ext cx="4132476" cy="2308324"/>
          </a:xfrm>
          <a:prstGeom prst="rect">
            <a:avLst/>
          </a:prstGeom>
          <a:noFill/>
        </p:spPr>
        <p:txBody>
          <a:bodyPr wrap="square" rtlCol="0">
            <a:spAutoFit/>
          </a:bodyPr>
          <a:lstStyle/>
          <a:p>
            <a:r>
              <a:rPr lang="en-US" u="sng" dirty="0" smtClean="0">
                <a:solidFill>
                  <a:srgbClr val="FFFFFF"/>
                </a:solidFill>
              </a:rPr>
              <a:t>Open Questions:</a:t>
            </a:r>
          </a:p>
          <a:p>
            <a:pPr marL="285750" indent="-285750">
              <a:buFont typeface="Arial"/>
              <a:buChar char="•"/>
            </a:pPr>
            <a:r>
              <a:rPr lang="en-US" dirty="0" smtClean="0">
                <a:solidFill>
                  <a:srgbClr val="FFFFFF"/>
                </a:solidFill>
              </a:rPr>
              <a:t>Do you believe this will be any more secure than our current systems?</a:t>
            </a:r>
          </a:p>
          <a:p>
            <a:pPr marL="285750" indent="-285750">
              <a:buFont typeface="Arial"/>
              <a:buChar char="•"/>
            </a:pPr>
            <a:r>
              <a:rPr lang="en-US" dirty="0" smtClean="0">
                <a:solidFill>
                  <a:srgbClr val="FFFFFF"/>
                </a:solidFill>
              </a:rPr>
              <a:t>How can we optimize distributed processors when they are idle?</a:t>
            </a:r>
          </a:p>
          <a:p>
            <a:pPr marL="285750" indent="-285750">
              <a:buFont typeface="Arial"/>
              <a:buChar char="•"/>
            </a:pPr>
            <a:r>
              <a:rPr lang="en-US" dirty="0" smtClean="0">
                <a:solidFill>
                  <a:srgbClr val="FFFFFF"/>
                </a:solidFill>
              </a:rPr>
              <a:t>What transmission protocols will rule?</a:t>
            </a:r>
          </a:p>
          <a:p>
            <a:pPr marL="285750" indent="-285750">
              <a:buFont typeface="Arial"/>
              <a:buChar char="•"/>
            </a:pPr>
            <a:r>
              <a:rPr lang="en-US" dirty="0" smtClean="0">
                <a:solidFill>
                  <a:srgbClr val="FFFFFF"/>
                </a:solidFill>
              </a:rPr>
              <a:t>What will normal be? What is role of behavioral analytics?</a:t>
            </a:r>
            <a:endParaRPr lang="en-US" dirty="0">
              <a:solidFill>
                <a:srgbClr val="FFFFFF"/>
              </a:solidFill>
            </a:endParaRPr>
          </a:p>
        </p:txBody>
      </p:sp>
    </p:spTree>
    <p:extLst>
      <p:ext uri="{BB962C8B-B14F-4D97-AF65-F5344CB8AC3E}">
        <p14:creationId xmlns:p14="http://schemas.microsoft.com/office/powerpoint/2010/main" val="29065469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err="1" smtClean="0">
                <a:solidFill>
                  <a:schemeClr val="bg1"/>
                </a:solidFill>
                <a:latin typeface="Gotham"/>
                <a:cs typeface="Gotham"/>
              </a:rPr>
              <a:t>CyberSecurity</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12</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12</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055" y="1476445"/>
            <a:ext cx="4844719" cy="4801315"/>
          </a:xfrm>
          <a:prstGeom prst="rect">
            <a:avLst/>
          </a:prstGeom>
        </p:spPr>
        <p:txBody>
          <a:bodyPr wrap="square">
            <a:spAutoFit/>
          </a:bodyPr>
          <a:lstStyle/>
          <a:p>
            <a:r>
              <a:rPr lang="en-US" u="sng" dirty="0">
                <a:solidFill>
                  <a:srgbClr val="FFFFFF"/>
                </a:solidFill>
              </a:rPr>
              <a:t>The Future of </a:t>
            </a:r>
            <a:r>
              <a:rPr lang="en-US" u="sng" dirty="0" err="1" smtClean="0">
                <a:solidFill>
                  <a:srgbClr val="FFFFFF"/>
                </a:solidFill>
              </a:rPr>
              <a:t>Cybersecurity</a:t>
            </a:r>
            <a:r>
              <a:rPr lang="en-US" u="sng" dirty="0" smtClean="0">
                <a:solidFill>
                  <a:srgbClr val="FFFFFF"/>
                </a:solidFill>
              </a:rPr>
              <a:t>:</a:t>
            </a:r>
          </a:p>
          <a:p>
            <a:pPr marL="342900" indent="-342900">
              <a:buFont typeface="Arial"/>
              <a:buChar char="•"/>
            </a:pPr>
            <a:r>
              <a:rPr lang="en-US" dirty="0" smtClean="0">
                <a:solidFill>
                  <a:srgbClr val="FFFFFF"/>
                </a:solidFill>
              </a:rPr>
              <a:t>In </a:t>
            </a:r>
            <a:r>
              <a:rPr lang="en-US" dirty="0">
                <a:solidFill>
                  <a:srgbClr val="FFFFFF"/>
                </a:solidFill>
              </a:rPr>
              <a:t>the future, </a:t>
            </a:r>
            <a:r>
              <a:rPr lang="en-US" dirty="0" err="1">
                <a:solidFill>
                  <a:srgbClr val="FFFFFF"/>
                </a:solidFill>
              </a:rPr>
              <a:t>cybersecurity</a:t>
            </a:r>
            <a:r>
              <a:rPr lang="en-US" dirty="0">
                <a:solidFill>
                  <a:srgbClr val="FFFFFF"/>
                </a:solidFill>
              </a:rPr>
              <a:t> will be like watching a rodeo. Sometimes the rider will ride and sometimes the rider will be thrown. </a:t>
            </a:r>
            <a:endParaRPr lang="en-US" dirty="0" smtClean="0">
              <a:solidFill>
                <a:srgbClr val="FFFFFF"/>
              </a:solidFill>
            </a:endParaRPr>
          </a:p>
          <a:p>
            <a:pPr marL="342900" indent="-342900">
              <a:buFont typeface="Arial"/>
              <a:buChar char="•"/>
            </a:pPr>
            <a:endParaRPr lang="en-US" u="sng" dirty="0">
              <a:solidFill>
                <a:srgbClr val="FFFFFF"/>
              </a:solidFill>
            </a:endParaRPr>
          </a:p>
          <a:p>
            <a:r>
              <a:rPr lang="en-US" u="sng" dirty="0">
                <a:solidFill>
                  <a:srgbClr val="FFFFFF"/>
                </a:solidFill>
              </a:rPr>
              <a:t>Trends To The Future</a:t>
            </a:r>
            <a:r>
              <a:rPr lang="en-US" u="sng" dirty="0" smtClean="0">
                <a:solidFill>
                  <a:srgbClr val="FFFFFF"/>
                </a:solidFill>
              </a:rPr>
              <a:t>:</a:t>
            </a:r>
            <a:endParaRPr lang="en-US" dirty="0" smtClean="0">
              <a:solidFill>
                <a:srgbClr val="FFFFFF"/>
              </a:solidFill>
            </a:endParaRPr>
          </a:p>
          <a:p>
            <a:pPr marL="342900" indent="-342900">
              <a:buFont typeface="Arial"/>
              <a:buChar char="•"/>
            </a:pPr>
            <a:r>
              <a:rPr lang="en-US" dirty="0" smtClean="0">
                <a:solidFill>
                  <a:srgbClr val="FFFFFF"/>
                </a:solidFill>
              </a:rPr>
              <a:t>Some </a:t>
            </a:r>
            <a:r>
              <a:rPr lang="en-US" dirty="0">
                <a:solidFill>
                  <a:srgbClr val="FFFFFF"/>
                </a:solidFill>
              </a:rPr>
              <a:t>of humanity's greatest thinkers, business leaders and computer scientists have </a:t>
            </a:r>
            <a:r>
              <a:rPr lang="en-US" dirty="0" smtClean="0">
                <a:solidFill>
                  <a:srgbClr val="FFFFFF"/>
                </a:solidFill>
              </a:rPr>
              <a:t>struggled </a:t>
            </a:r>
            <a:r>
              <a:rPr lang="en-US" dirty="0">
                <a:solidFill>
                  <a:srgbClr val="FFFFFF"/>
                </a:solidFill>
              </a:rPr>
              <a:t>to </a:t>
            </a:r>
            <a:r>
              <a:rPr lang="en-US" dirty="0" smtClean="0">
                <a:solidFill>
                  <a:srgbClr val="FFFFFF"/>
                </a:solidFill>
              </a:rPr>
              <a:t>enhance cyber security. Their approaches are not working. </a:t>
            </a:r>
          </a:p>
          <a:p>
            <a:pPr marL="342900" indent="-342900">
              <a:buFont typeface="Arial"/>
              <a:buChar char="•"/>
            </a:pPr>
            <a:r>
              <a:rPr lang="en-US" dirty="0" err="1" smtClean="0">
                <a:solidFill>
                  <a:srgbClr val="FFFFFF"/>
                </a:solidFill>
              </a:rPr>
              <a:t>Cybersecurity</a:t>
            </a:r>
            <a:r>
              <a:rPr lang="en-US" dirty="0" smtClean="0">
                <a:solidFill>
                  <a:srgbClr val="FFFFFF"/>
                </a:solidFill>
              </a:rPr>
              <a:t> </a:t>
            </a:r>
            <a:r>
              <a:rPr lang="en-US" dirty="0">
                <a:solidFill>
                  <a:srgbClr val="FFFFFF"/>
                </a:solidFill>
              </a:rPr>
              <a:t>will have to advance or none of these other technologies will be optimized.  </a:t>
            </a:r>
            <a:endParaRPr lang="en-US" dirty="0" smtClean="0">
              <a:solidFill>
                <a:srgbClr val="FFFFFF"/>
              </a:solidFill>
            </a:endParaRPr>
          </a:p>
          <a:p>
            <a:pPr marL="342900" indent="-342900">
              <a:buFont typeface="Arial"/>
              <a:buChar char="•"/>
            </a:pPr>
            <a:r>
              <a:rPr lang="en-US" dirty="0" err="1" smtClean="0">
                <a:solidFill>
                  <a:srgbClr val="FFFFFF"/>
                </a:solidFill>
              </a:rPr>
              <a:t>Cybersecurity</a:t>
            </a:r>
            <a:r>
              <a:rPr lang="en-US" dirty="0" smtClean="0">
                <a:solidFill>
                  <a:srgbClr val="FFFFFF"/>
                </a:solidFill>
              </a:rPr>
              <a:t> </a:t>
            </a:r>
            <a:r>
              <a:rPr lang="en-US" dirty="0">
                <a:solidFill>
                  <a:srgbClr val="FFFFFF"/>
                </a:solidFill>
              </a:rPr>
              <a:t>is especially important because of the newfound complexity arising in our systems</a:t>
            </a:r>
            <a:r>
              <a:rPr lang="en-US" dirty="0" smtClean="0">
                <a:solidFill>
                  <a:srgbClr val="FFFFFF"/>
                </a:solidFill>
              </a:rPr>
              <a:t>.</a:t>
            </a:r>
          </a:p>
          <a:p>
            <a:pPr marL="342900" indent="-342900">
              <a:buFont typeface="Arial"/>
              <a:buChar char="•"/>
            </a:pPr>
            <a:r>
              <a:rPr lang="en-US" dirty="0" smtClean="0">
                <a:solidFill>
                  <a:srgbClr val="FFFFFF"/>
                </a:solidFill>
              </a:rPr>
              <a:t>Behavioral analytics is seen as a promising approach to enhancing our response</a:t>
            </a:r>
          </a:p>
        </p:txBody>
      </p:sp>
      <p:pic>
        <p:nvPicPr>
          <p:cNvPr id="18" name="Picture 17"/>
          <p:cNvPicPr/>
          <p:nvPr/>
        </p:nvPicPr>
        <p:blipFill>
          <a:blip r:embed="rId4" cstate="print">
            <a:extLst>
              <a:ext uri="{28A0092B-C50C-407E-A947-70E740481C1C}">
                <a14:useLocalDpi xmlns:a14="http://schemas.microsoft.com/office/drawing/2010/main"/>
              </a:ext>
            </a:extLst>
          </a:blip>
          <a:stretch>
            <a:fillRect/>
          </a:stretch>
        </p:blipFill>
        <p:spPr>
          <a:xfrm>
            <a:off x="5245417" y="1544219"/>
            <a:ext cx="3690776" cy="2045652"/>
          </a:xfrm>
          <a:prstGeom prst="rect">
            <a:avLst/>
          </a:prstGeom>
          <a:extLst>
            <a:ext uri="{FAA26D3D-D897-4be2-8F04-BA451C77F1D7}">
              <ma14:placeholderFlag xmlns:ma14="http://schemas.microsoft.com/office/mac/drawingml/2011/main"/>
            </a:ext>
          </a:extLst>
        </p:spPr>
      </p:pic>
      <p:sp>
        <p:nvSpPr>
          <p:cNvPr id="20" name="TextBox 19"/>
          <p:cNvSpPr txBox="1"/>
          <p:nvPr/>
        </p:nvSpPr>
        <p:spPr>
          <a:xfrm>
            <a:off x="4859345" y="3809376"/>
            <a:ext cx="4132476" cy="2585323"/>
          </a:xfrm>
          <a:prstGeom prst="rect">
            <a:avLst/>
          </a:prstGeom>
          <a:noFill/>
        </p:spPr>
        <p:txBody>
          <a:bodyPr wrap="square" rtlCol="0">
            <a:spAutoFit/>
          </a:bodyPr>
          <a:lstStyle/>
          <a:p>
            <a:r>
              <a:rPr lang="en-US" u="sng" dirty="0" smtClean="0">
                <a:solidFill>
                  <a:srgbClr val="FFFFFF"/>
                </a:solidFill>
              </a:rPr>
              <a:t>Open Questions:</a:t>
            </a:r>
          </a:p>
          <a:p>
            <a:pPr marL="285750" indent="-285750">
              <a:buFont typeface="Arial"/>
              <a:buChar char="•"/>
            </a:pPr>
            <a:r>
              <a:rPr lang="en-US" dirty="0" smtClean="0">
                <a:solidFill>
                  <a:srgbClr val="FFFFFF"/>
                </a:solidFill>
              </a:rPr>
              <a:t>Are we sleepwalking into a preventable catastrophe?</a:t>
            </a:r>
          </a:p>
          <a:p>
            <a:pPr marL="285750" indent="-285750">
              <a:buFont typeface="Arial"/>
              <a:buChar char="•"/>
            </a:pPr>
            <a:r>
              <a:rPr lang="en-US" dirty="0" smtClean="0">
                <a:solidFill>
                  <a:srgbClr val="FFFFFF"/>
                </a:solidFill>
              </a:rPr>
              <a:t>Will it be easier to trick future systems?</a:t>
            </a:r>
          </a:p>
          <a:p>
            <a:pPr marL="285750" indent="-285750">
              <a:buFont typeface="Arial"/>
              <a:buChar char="•"/>
            </a:pPr>
            <a:r>
              <a:rPr lang="en-US" dirty="0" smtClean="0">
                <a:solidFill>
                  <a:srgbClr val="FFFFFF"/>
                </a:solidFill>
              </a:rPr>
              <a:t>Will any organization be able to defend itself without help?</a:t>
            </a:r>
          </a:p>
          <a:p>
            <a:pPr marL="285750" indent="-285750">
              <a:buFont typeface="Arial"/>
              <a:buChar char="•"/>
            </a:pPr>
            <a:r>
              <a:rPr lang="en-US" dirty="0" smtClean="0">
                <a:solidFill>
                  <a:srgbClr val="FFFFFF"/>
                </a:solidFill>
              </a:rPr>
              <a:t>What is the role of behavioral analytics?</a:t>
            </a:r>
            <a:endParaRPr lang="en-US" dirty="0">
              <a:solidFill>
                <a:srgbClr val="FFFFFF"/>
              </a:solidFill>
            </a:endParaRPr>
          </a:p>
        </p:txBody>
      </p:sp>
    </p:spTree>
    <p:extLst>
      <p:ext uri="{BB962C8B-B14F-4D97-AF65-F5344CB8AC3E}">
        <p14:creationId xmlns:p14="http://schemas.microsoft.com/office/powerpoint/2010/main" val="1042555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24" y="-12284"/>
            <a:ext cx="9296401" cy="6531471"/>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The Impact of These Trends</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13</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13</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2818" y="1444171"/>
            <a:ext cx="9226818" cy="1323439"/>
          </a:xfrm>
          <a:prstGeom prst="rect">
            <a:avLst/>
          </a:prstGeom>
        </p:spPr>
        <p:txBody>
          <a:bodyPr wrap="square">
            <a:spAutoFit/>
          </a:bodyPr>
          <a:lstStyle/>
          <a:p>
            <a:r>
              <a:rPr lang="en-US" sz="2000" dirty="0" smtClean="0">
                <a:solidFill>
                  <a:srgbClr val="FFFFFF"/>
                </a:solidFill>
              </a:rPr>
              <a:t>We use acronym </a:t>
            </a:r>
            <a:r>
              <a:rPr lang="en-US" sz="2000" b="1" dirty="0">
                <a:solidFill>
                  <a:srgbClr val="FFFFFF"/>
                </a:solidFill>
              </a:rPr>
              <a:t>CAMBRIC</a:t>
            </a:r>
            <a:r>
              <a:rPr lang="en-US" sz="2000" dirty="0">
                <a:solidFill>
                  <a:srgbClr val="FFFFFF"/>
                </a:solidFill>
              </a:rPr>
              <a:t> </a:t>
            </a:r>
            <a:r>
              <a:rPr lang="en-US" sz="2000" dirty="0" smtClean="0">
                <a:solidFill>
                  <a:srgbClr val="FFFFFF"/>
                </a:solidFill>
              </a:rPr>
              <a:t>as a mnemonic to </a:t>
            </a:r>
            <a:r>
              <a:rPr lang="en-US" sz="2000" dirty="0">
                <a:solidFill>
                  <a:srgbClr val="FFFFFF"/>
                </a:solidFill>
              </a:rPr>
              <a:t>help make these seven technology disciplines easier to think through together. When you think of one of them think of them all, and consider the potential impacts of these technologies when used together. </a:t>
            </a:r>
          </a:p>
          <a:p>
            <a:pPr marL="852487" lvl="1" indent="-342900">
              <a:buFont typeface="Wingdings" charset="2"/>
              <a:buChar char="Ø"/>
            </a:pPr>
            <a:endParaRPr lang="en-US" sz="2000" dirty="0">
              <a:solidFill>
                <a:srgbClr val="FFFFFF"/>
              </a:solidFill>
              <a:cs typeface="Arial"/>
            </a:endParaRPr>
          </a:p>
        </p:txBody>
      </p:sp>
      <p:sp>
        <p:nvSpPr>
          <p:cNvPr id="18" name="TextBox 17"/>
          <p:cNvSpPr txBox="1"/>
          <p:nvPr/>
        </p:nvSpPr>
        <p:spPr>
          <a:xfrm>
            <a:off x="0" y="3107052"/>
            <a:ext cx="8592288" cy="1569660"/>
          </a:xfrm>
          <a:prstGeom prst="rect">
            <a:avLst/>
          </a:prstGeom>
          <a:noFill/>
        </p:spPr>
        <p:txBody>
          <a:bodyPr wrap="square" rtlCol="0">
            <a:spAutoFit/>
          </a:bodyPr>
          <a:lstStyle/>
          <a:p>
            <a:pPr lvl="1" algn="ctr"/>
            <a:r>
              <a:rPr lang="en-US" sz="3200" b="1" dirty="0" smtClean="0">
                <a:solidFill>
                  <a:srgbClr val="FFFFFF"/>
                </a:solidFill>
              </a:rPr>
              <a:t>Cloud Computing  |  Artificial Intelligence  |  Mobility  </a:t>
            </a:r>
            <a:r>
              <a:rPr lang="en-US" sz="3200" b="1" dirty="0">
                <a:solidFill>
                  <a:srgbClr val="FFFFFF"/>
                </a:solidFill>
              </a:rPr>
              <a:t>| </a:t>
            </a:r>
            <a:r>
              <a:rPr lang="en-US" sz="3200" b="1" dirty="0" smtClean="0">
                <a:solidFill>
                  <a:srgbClr val="FFFFFF"/>
                </a:solidFill>
              </a:rPr>
              <a:t> Big Data  </a:t>
            </a:r>
            <a:r>
              <a:rPr lang="en-US" sz="3200" b="1" dirty="0">
                <a:solidFill>
                  <a:srgbClr val="FFFFFF"/>
                </a:solidFill>
              </a:rPr>
              <a:t>| </a:t>
            </a:r>
            <a:r>
              <a:rPr lang="en-US" sz="3200" b="1" dirty="0" smtClean="0">
                <a:solidFill>
                  <a:srgbClr val="FFFFFF"/>
                </a:solidFill>
              </a:rPr>
              <a:t> Robotics  </a:t>
            </a:r>
            <a:r>
              <a:rPr lang="en-US" sz="3200" b="1" dirty="0">
                <a:solidFill>
                  <a:srgbClr val="FFFFFF"/>
                </a:solidFill>
              </a:rPr>
              <a:t>| </a:t>
            </a:r>
            <a:r>
              <a:rPr lang="en-US" sz="3200" b="1" dirty="0" smtClean="0">
                <a:solidFill>
                  <a:srgbClr val="FFFFFF"/>
                </a:solidFill>
              </a:rPr>
              <a:t> Internet </a:t>
            </a:r>
            <a:r>
              <a:rPr lang="en-US" sz="3200" b="1" dirty="0">
                <a:solidFill>
                  <a:srgbClr val="FFFFFF"/>
                </a:solidFill>
              </a:rPr>
              <a:t>of </a:t>
            </a:r>
            <a:r>
              <a:rPr lang="en-US" sz="3200" b="1" dirty="0" smtClean="0">
                <a:solidFill>
                  <a:srgbClr val="FFFFFF"/>
                </a:solidFill>
              </a:rPr>
              <a:t>Things  |  </a:t>
            </a:r>
            <a:r>
              <a:rPr lang="en-US" sz="3200" b="1" dirty="0" err="1" smtClean="0">
                <a:solidFill>
                  <a:srgbClr val="FFFFFF"/>
                </a:solidFill>
              </a:rPr>
              <a:t>CyberSecurity</a:t>
            </a:r>
            <a:r>
              <a:rPr lang="en-US" sz="3200" b="1" dirty="0" smtClean="0">
                <a:solidFill>
                  <a:srgbClr val="FFFFFF"/>
                </a:solidFill>
              </a:rPr>
              <a:t> </a:t>
            </a:r>
            <a:endParaRPr lang="en-US" sz="3200" b="1" dirty="0">
              <a:solidFill>
                <a:srgbClr val="FFFFFF"/>
              </a:solidFill>
            </a:endParaRPr>
          </a:p>
        </p:txBody>
      </p:sp>
    </p:spTree>
    <p:extLst>
      <p:ext uri="{BB962C8B-B14F-4D97-AF65-F5344CB8AC3E}">
        <p14:creationId xmlns:p14="http://schemas.microsoft.com/office/powerpoint/2010/main" val="8083539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Some Benefits To Look Forward To</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14</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14</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0613" y="1175647"/>
            <a:ext cx="9426278" cy="5367623"/>
          </a:xfrm>
          <a:prstGeom prst="rect">
            <a:avLst/>
          </a:prstGeom>
        </p:spPr>
        <p:txBody>
          <a:bodyPr wrap="square">
            <a:spAutoFit/>
          </a:bodyPr>
          <a:lstStyle/>
          <a:p>
            <a:pPr marL="342900" lvl="0" indent="-342900">
              <a:lnSpc>
                <a:spcPct val="110000"/>
              </a:lnSpc>
              <a:buFont typeface="Arial"/>
              <a:buChar char="•"/>
            </a:pPr>
            <a:r>
              <a:rPr lang="en-US" sz="2400" dirty="0">
                <a:solidFill>
                  <a:srgbClr val="FFFFFF"/>
                </a:solidFill>
              </a:rPr>
              <a:t>Better enabling mass collaboration on problems to generate solutions</a:t>
            </a:r>
          </a:p>
          <a:p>
            <a:pPr marL="342900" lvl="0" indent="-342900">
              <a:lnSpc>
                <a:spcPct val="110000"/>
              </a:lnSpc>
              <a:buFont typeface="Arial"/>
              <a:buChar char="•"/>
            </a:pPr>
            <a:r>
              <a:rPr lang="en-US" sz="2400" dirty="0">
                <a:solidFill>
                  <a:srgbClr val="FFFFFF"/>
                </a:solidFill>
              </a:rPr>
              <a:t>Make the highest quality education a right accessible by all</a:t>
            </a:r>
          </a:p>
          <a:p>
            <a:pPr marL="342900" lvl="0" indent="-342900">
              <a:lnSpc>
                <a:spcPct val="110000"/>
              </a:lnSpc>
              <a:buFont typeface="Arial"/>
              <a:buChar char="•"/>
            </a:pPr>
            <a:r>
              <a:rPr lang="en-US" sz="2400" dirty="0">
                <a:solidFill>
                  <a:srgbClr val="FFFFFF"/>
                </a:solidFill>
              </a:rPr>
              <a:t>Enhancing the ability to leverage data to solve issues of poverty, healthcare, the economy and issues of war and peace</a:t>
            </a:r>
          </a:p>
          <a:p>
            <a:pPr marL="342900" lvl="0" indent="-342900">
              <a:lnSpc>
                <a:spcPct val="110000"/>
              </a:lnSpc>
              <a:buFont typeface="Arial"/>
              <a:buChar char="•"/>
            </a:pPr>
            <a:r>
              <a:rPr lang="en-US" sz="2400" dirty="0">
                <a:solidFill>
                  <a:srgbClr val="FFFFFF"/>
                </a:solidFill>
              </a:rPr>
              <a:t>Enable new business models across every industry</a:t>
            </a:r>
          </a:p>
          <a:p>
            <a:pPr marL="342900" lvl="0" indent="-342900">
              <a:lnSpc>
                <a:spcPct val="110000"/>
              </a:lnSpc>
              <a:buFont typeface="Arial"/>
              <a:buChar char="•"/>
            </a:pPr>
            <a:r>
              <a:rPr lang="en-US" sz="2400" dirty="0">
                <a:solidFill>
                  <a:srgbClr val="FFFFFF"/>
                </a:solidFill>
              </a:rPr>
              <a:t>Improve safety in our everyday lives and in the workforce</a:t>
            </a:r>
          </a:p>
          <a:p>
            <a:pPr marL="342900" lvl="0" indent="-342900">
              <a:lnSpc>
                <a:spcPct val="110000"/>
              </a:lnSpc>
              <a:buFont typeface="Arial"/>
              <a:buChar char="•"/>
            </a:pPr>
            <a:r>
              <a:rPr lang="en-US" sz="2400" dirty="0">
                <a:solidFill>
                  <a:srgbClr val="FFFFFF"/>
                </a:solidFill>
              </a:rPr>
              <a:t>Enable knowledge capture, which will enhance the continued advancement of humanity</a:t>
            </a:r>
          </a:p>
          <a:p>
            <a:pPr marL="342900" lvl="0" indent="-342900">
              <a:lnSpc>
                <a:spcPct val="110000"/>
              </a:lnSpc>
              <a:buFont typeface="Arial"/>
              <a:buChar char="•"/>
            </a:pPr>
            <a:r>
              <a:rPr lang="en-US" sz="2400" dirty="0">
                <a:solidFill>
                  <a:srgbClr val="FFFFFF"/>
                </a:solidFill>
              </a:rPr>
              <a:t>Enhance the ability of law enforcement to fight violent crime</a:t>
            </a:r>
          </a:p>
          <a:p>
            <a:pPr marL="342900" lvl="0" indent="-342900">
              <a:lnSpc>
                <a:spcPct val="110000"/>
              </a:lnSpc>
              <a:buFont typeface="Arial"/>
              <a:buChar char="•"/>
            </a:pPr>
            <a:r>
              <a:rPr lang="en-US" sz="2400" dirty="0">
                <a:solidFill>
                  <a:srgbClr val="FFFFFF"/>
                </a:solidFill>
              </a:rPr>
              <a:t>Improve healthcare and extend meaningful </a:t>
            </a:r>
            <a:r>
              <a:rPr lang="en-US" sz="2400" dirty="0" smtClean="0">
                <a:solidFill>
                  <a:srgbClr val="FFFFFF"/>
                </a:solidFill>
              </a:rPr>
              <a:t>life</a:t>
            </a:r>
          </a:p>
          <a:p>
            <a:pPr marL="342900" lvl="0" indent="-342900">
              <a:lnSpc>
                <a:spcPct val="110000"/>
              </a:lnSpc>
              <a:buFont typeface="Arial"/>
              <a:buChar char="•"/>
            </a:pPr>
            <a:r>
              <a:rPr lang="en-US" sz="2400" dirty="0" smtClean="0">
                <a:solidFill>
                  <a:srgbClr val="FFFFFF"/>
                </a:solidFill>
              </a:rPr>
              <a:t>Enhanced security through behavioral analytics at multiple levels</a:t>
            </a:r>
            <a:endParaRPr lang="en-US" sz="2400" dirty="0">
              <a:solidFill>
                <a:srgbClr val="FFFFFF"/>
              </a:solidFill>
            </a:endParaRPr>
          </a:p>
          <a:p>
            <a:pPr marL="395287" indent="-342900">
              <a:lnSpc>
                <a:spcPct val="110000"/>
              </a:lnSpc>
              <a:buFont typeface="Wingdings" charset="2"/>
              <a:buChar char="Ø"/>
            </a:pPr>
            <a:endParaRPr lang="en-US" sz="2400" dirty="0" smtClean="0">
              <a:solidFill>
                <a:srgbClr val="FFFFFF"/>
              </a:solidFill>
              <a:cs typeface="Arial"/>
            </a:endParaRPr>
          </a:p>
          <a:p>
            <a:pPr marL="52387">
              <a:lnSpc>
                <a:spcPct val="110000"/>
              </a:lnSpc>
            </a:pPr>
            <a:endParaRPr lang="en-US" sz="2400" dirty="0">
              <a:solidFill>
                <a:srgbClr val="FFFFFF"/>
              </a:solidFill>
              <a:cs typeface="Arial"/>
            </a:endParaRPr>
          </a:p>
        </p:txBody>
      </p:sp>
    </p:spTree>
    <p:extLst>
      <p:ext uri="{BB962C8B-B14F-4D97-AF65-F5344CB8AC3E}">
        <p14:creationId xmlns:p14="http://schemas.microsoft.com/office/powerpoint/2010/main" val="17922561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Some Risks To Avoid </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15</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15</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467" y="1480447"/>
            <a:ext cx="9426278" cy="2739211"/>
          </a:xfrm>
          <a:prstGeom prst="rect">
            <a:avLst/>
          </a:prstGeom>
        </p:spPr>
        <p:txBody>
          <a:bodyPr wrap="square">
            <a:spAutoFit/>
          </a:bodyPr>
          <a:lstStyle/>
          <a:p>
            <a:pPr marL="342900" lvl="0" indent="-342900">
              <a:lnSpc>
                <a:spcPct val="120000"/>
              </a:lnSpc>
              <a:buFont typeface="Arial"/>
              <a:buChar char="•"/>
            </a:pPr>
            <a:r>
              <a:rPr lang="en-US" sz="2400" dirty="0">
                <a:solidFill>
                  <a:srgbClr val="FFFFFF"/>
                </a:solidFill>
              </a:rPr>
              <a:t>Increase risks to individual privacy</a:t>
            </a:r>
          </a:p>
          <a:p>
            <a:pPr marL="342900" lvl="0" indent="-342900">
              <a:lnSpc>
                <a:spcPct val="120000"/>
              </a:lnSpc>
              <a:buFont typeface="Arial"/>
              <a:buChar char="•"/>
            </a:pPr>
            <a:r>
              <a:rPr lang="en-US" sz="2400" dirty="0">
                <a:solidFill>
                  <a:srgbClr val="FFFFFF"/>
                </a:solidFill>
              </a:rPr>
              <a:t>Open up new methods for criminals to steal </a:t>
            </a:r>
            <a:r>
              <a:rPr lang="en-US" sz="2400" dirty="0" smtClean="0">
                <a:solidFill>
                  <a:srgbClr val="FFFFFF"/>
                </a:solidFill>
              </a:rPr>
              <a:t>information</a:t>
            </a:r>
            <a:endParaRPr lang="en-US" sz="2400" dirty="0">
              <a:solidFill>
                <a:srgbClr val="FFFFFF"/>
              </a:solidFill>
            </a:endParaRPr>
          </a:p>
          <a:p>
            <a:pPr marL="342900" lvl="0" indent="-342900">
              <a:lnSpc>
                <a:spcPct val="120000"/>
              </a:lnSpc>
              <a:buFont typeface="Arial"/>
              <a:buChar char="•"/>
            </a:pPr>
            <a:r>
              <a:rPr lang="en-US" sz="2400" dirty="0">
                <a:solidFill>
                  <a:srgbClr val="FFFFFF"/>
                </a:solidFill>
              </a:rPr>
              <a:t>Increase risk of job displacement</a:t>
            </a:r>
          </a:p>
          <a:p>
            <a:pPr marL="342900" indent="-342900">
              <a:lnSpc>
                <a:spcPct val="120000"/>
              </a:lnSpc>
              <a:buFont typeface="Arial"/>
              <a:buChar char="•"/>
            </a:pPr>
            <a:r>
              <a:rPr lang="en-US" sz="2400" dirty="0">
                <a:solidFill>
                  <a:srgbClr val="FFFFFF"/>
                </a:solidFill>
              </a:rPr>
              <a:t>Increase wealth inequality </a:t>
            </a:r>
            <a:endParaRPr lang="en-US" sz="2400" dirty="0" smtClean="0">
              <a:solidFill>
                <a:srgbClr val="FFFFFF"/>
              </a:solidFill>
            </a:endParaRPr>
          </a:p>
          <a:p>
            <a:pPr marL="342900" indent="-342900">
              <a:lnSpc>
                <a:spcPct val="120000"/>
              </a:lnSpc>
              <a:buFont typeface="Arial"/>
              <a:buChar char="•"/>
            </a:pPr>
            <a:r>
              <a:rPr lang="en-US" sz="2400" dirty="0" smtClean="0">
                <a:solidFill>
                  <a:srgbClr val="FFFFFF"/>
                </a:solidFill>
                <a:cs typeface="Arial"/>
              </a:rPr>
              <a:t>Potentially new national security risks</a:t>
            </a:r>
          </a:p>
          <a:p>
            <a:pPr marL="342900" indent="-342900">
              <a:lnSpc>
                <a:spcPct val="120000"/>
              </a:lnSpc>
              <a:buFont typeface="Arial"/>
              <a:buChar char="•"/>
            </a:pPr>
            <a:r>
              <a:rPr lang="en-US" sz="2400" dirty="0" smtClean="0">
                <a:solidFill>
                  <a:srgbClr val="FFFFFF"/>
                </a:solidFill>
                <a:cs typeface="Arial"/>
              </a:rPr>
              <a:t>Threat of out of control technology?</a:t>
            </a:r>
          </a:p>
        </p:txBody>
      </p:sp>
    </p:spTree>
    <p:extLst>
      <p:ext uri="{BB962C8B-B14F-4D97-AF65-F5344CB8AC3E}">
        <p14:creationId xmlns:p14="http://schemas.microsoft.com/office/powerpoint/2010/main" val="36348920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Recommendations For You At Work</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16</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16</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89144" y="1124848"/>
            <a:ext cx="9426278" cy="5262979"/>
          </a:xfrm>
          <a:prstGeom prst="rect">
            <a:avLst/>
          </a:prstGeom>
        </p:spPr>
        <p:txBody>
          <a:bodyPr wrap="square">
            <a:spAutoFit/>
          </a:bodyPr>
          <a:lstStyle/>
          <a:p>
            <a:pPr marL="342900" indent="-342900">
              <a:buFont typeface="Arial"/>
              <a:buChar char="•"/>
            </a:pPr>
            <a:r>
              <a:rPr lang="en-US" sz="2400" dirty="0">
                <a:solidFill>
                  <a:srgbClr val="FFFFFF"/>
                </a:solidFill>
              </a:rPr>
              <a:t>Organizational leaders should consider the impact of these </a:t>
            </a:r>
            <a:r>
              <a:rPr lang="en-US" sz="2400" dirty="0" smtClean="0">
                <a:solidFill>
                  <a:srgbClr val="FFFFFF"/>
                </a:solidFill>
              </a:rPr>
              <a:t> </a:t>
            </a:r>
            <a:r>
              <a:rPr lang="en-US" sz="2400" dirty="0">
                <a:solidFill>
                  <a:srgbClr val="FFFFFF"/>
                </a:solidFill>
              </a:rPr>
              <a:t>on how you operate. Odds are very high that old processes will fail under the pressure of change. Anticipate how you will adjust. </a:t>
            </a:r>
            <a:endParaRPr lang="en-US" sz="2400" dirty="0" smtClean="0">
              <a:solidFill>
                <a:srgbClr val="FFFFFF"/>
              </a:solidFill>
            </a:endParaRPr>
          </a:p>
          <a:p>
            <a:pPr marL="342900" indent="-342900">
              <a:buFont typeface="Arial"/>
              <a:buChar char="•"/>
            </a:pPr>
            <a:endParaRPr lang="en-US" sz="2400" dirty="0" smtClean="0">
              <a:solidFill>
                <a:srgbClr val="FFFFFF"/>
              </a:solidFill>
            </a:endParaRPr>
          </a:p>
          <a:p>
            <a:pPr marL="342900" indent="-342900">
              <a:buFont typeface="Arial"/>
              <a:buChar char="•"/>
            </a:pPr>
            <a:r>
              <a:rPr lang="en-US" sz="2400" dirty="0" smtClean="0">
                <a:solidFill>
                  <a:srgbClr val="FFFFFF"/>
                </a:solidFill>
              </a:rPr>
              <a:t>Work </a:t>
            </a:r>
            <a:r>
              <a:rPr lang="en-US" sz="2400" dirty="0">
                <a:solidFill>
                  <a:srgbClr val="FFFFFF"/>
                </a:solidFill>
              </a:rPr>
              <a:t>in your organization to collectively address questions like: </a:t>
            </a:r>
          </a:p>
          <a:p>
            <a:pPr marL="800100" lvl="1" indent="-342900">
              <a:buFont typeface="Arial"/>
              <a:buChar char="•"/>
            </a:pPr>
            <a:r>
              <a:rPr lang="en-US" sz="2400" dirty="0">
                <a:solidFill>
                  <a:srgbClr val="FFFFFF"/>
                </a:solidFill>
              </a:rPr>
              <a:t>How might these technologies impact your business or organizational mission? </a:t>
            </a:r>
          </a:p>
          <a:p>
            <a:pPr marL="800100" lvl="1" indent="-342900">
              <a:buFont typeface="Arial"/>
              <a:buChar char="•"/>
            </a:pPr>
            <a:r>
              <a:rPr lang="en-US" sz="2400" dirty="0">
                <a:solidFill>
                  <a:srgbClr val="FFFFFF"/>
                </a:solidFill>
              </a:rPr>
              <a:t>How can you build an agile data management framework that enables you to make use of all data at your disposal, including new formats and sources you have never anticipated?</a:t>
            </a:r>
          </a:p>
          <a:p>
            <a:pPr marL="800100" lvl="1" indent="-342900">
              <a:buFont typeface="Arial"/>
              <a:buChar char="•"/>
            </a:pPr>
            <a:r>
              <a:rPr lang="en-US" sz="2400" dirty="0">
                <a:solidFill>
                  <a:srgbClr val="FFFFFF"/>
                </a:solidFill>
              </a:rPr>
              <a:t>How can you mitigate risks to your mission in a world where there will never be perfect security</a:t>
            </a:r>
            <a:r>
              <a:rPr lang="en-US" sz="2400" dirty="0" smtClean="0">
                <a:solidFill>
                  <a:srgbClr val="FFFFFF"/>
                </a:solidFill>
              </a:rPr>
              <a:t>?</a:t>
            </a:r>
          </a:p>
          <a:p>
            <a:pPr marL="800100" lvl="1" indent="-342900">
              <a:buFont typeface="Arial"/>
              <a:buChar char="•"/>
            </a:pPr>
            <a:r>
              <a:rPr lang="en-US" sz="2400" dirty="0" smtClean="0">
                <a:solidFill>
                  <a:srgbClr val="FFFFFF"/>
                </a:solidFill>
              </a:rPr>
              <a:t>Can you leverage new behavioral analytics approaches to enhance security?</a:t>
            </a:r>
            <a:endParaRPr lang="en-US" sz="2400" dirty="0">
              <a:solidFill>
                <a:srgbClr val="FFFFFF"/>
              </a:solidFill>
            </a:endParaRPr>
          </a:p>
        </p:txBody>
      </p:sp>
    </p:spTree>
    <p:extLst>
      <p:ext uri="{BB962C8B-B14F-4D97-AF65-F5344CB8AC3E}">
        <p14:creationId xmlns:p14="http://schemas.microsoft.com/office/powerpoint/2010/main" val="3935197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Recommendations For You At Home</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17</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17</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21412" y="1158714"/>
            <a:ext cx="9426278" cy="5016758"/>
          </a:xfrm>
          <a:prstGeom prst="rect">
            <a:avLst/>
          </a:prstGeom>
        </p:spPr>
        <p:txBody>
          <a:bodyPr wrap="square">
            <a:spAutoFit/>
          </a:bodyPr>
          <a:lstStyle/>
          <a:p>
            <a:pPr marL="342900" indent="-342900">
              <a:buFont typeface="Arial"/>
              <a:buChar char="•"/>
            </a:pPr>
            <a:r>
              <a:rPr lang="en-US" sz="2000" dirty="0">
                <a:solidFill>
                  <a:srgbClr val="FFFFFF"/>
                </a:solidFill>
              </a:rPr>
              <a:t>We should all also work to anticipate how we will need to adjust our personal and career goals and strategies</a:t>
            </a:r>
            <a:r>
              <a:rPr lang="en-US" sz="2000" dirty="0" smtClean="0">
                <a:solidFill>
                  <a:srgbClr val="FFFFFF"/>
                </a:solidFill>
              </a:rPr>
              <a:t>.</a:t>
            </a:r>
          </a:p>
          <a:p>
            <a:pPr marL="342900" indent="-342900">
              <a:buFont typeface="Arial"/>
              <a:buChar char="•"/>
            </a:pPr>
            <a:endParaRPr lang="en-US" sz="2000" dirty="0" smtClean="0">
              <a:solidFill>
                <a:srgbClr val="FFFFFF"/>
              </a:solidFill>
            </a:endParaRPr>
          </a:p>
          <a:p>
            <a:pPr marL="342900" indent="-342900">
              <a:buFont typeface="Arial"/>
              <a:buChar char="•"/>
            </a:pPr>
            <a:r>
              <a:rPr lang="en-US" sz="2000" dirty="0" smtClean="0">
                <a:solidFill>
                  <a:srgbClr val="FFFFFF"/>
                </a:solidFill>
              </a:rPr>
              <a:t> </a:t>
            </a:r>
            <a:r>
              <a:rPr lang="en-US" sz="2000" dirty="0">
                <a:solidFill>
                  <a:srgbClr val="FFFFFF"/>
                </a:solidFill>
              </a:rPr>
              <a:t>For example, ask yourself:</a:t>
            </a:r>
          </a:p>
          <a:p>
            <a:pPr marL="800100" lvl="1" indent="-342900">
              <a:buFont typeface="Arial"/>
              <a:buChar char="•"/>
            </a:pPr>
            <a:r>
              <a:rPr lang="en-US" sz="2000" dirty="0">
                <a:solidFill>
                  <a:srgbClr val="FFFFFF"/>
                </a:solidFill>
              </a:rPr>
              <a:t>How might these technologies work together in other ways to impact your personal life and the life of your family? </a:t>
            </a:r>
          </a:p>
          <a:p>
            <a:pPr marL="800100" lvl="1" indent="-342900">
              <a:buFont typeface="Arial"/>
              <a:buChar char="•"/>
            </a:pPr>
            <a:r>
              <a:rPr lang="en-US" sz="2000" dirty="0">
                <a:solidFill>
                  <a:srgbClr val="FFFFFF"/>
                </a:solidFill>
              </a:rPr>
              <a:t>What should you do now to improve your career or mentor others to better prepare themselves for the future? </a:t>
            </a:r>
          </a:p>
          <a:p>
            <a:pPr marL="342900" indent="-342900">
              <a:buFont typeface="Arial"/>
              <a:buChar char="•"/>
            </a:pPr>
            <a:endParaRPr lang="en-US" sz="2000" dirty="0">
              <a:solidFill>
                <a:srgbClr val="FFFFFF"/>
              </a:solidFill>
            </a:endParaRPr>
          </a:p>
          <a:p>
            <a:pPr marL="342900" indent="-342900">
              <a:buFont typeface="Arial"/>
              <a:buChar char="•"/>
            </a:pPr>
            <a:r>
              <a:rPr lang="en-US" sz="2000" dirty="0">
                <a:solidFill>
                  <a:srgbClr val="FFFFFF"/>
                </a:solidFill>
              </a:rPr>
              <a:t>The most important thing we can do as individuals is to understand we have a personal responsibility to learn and to continually educate ourselves. Those of us with technical training have a special responsibility to learn and to help others understand. </a:t>
            </a:r>
          </a:p>
          <a:p>
            <a:r>
              <a:rPr lang="en-US" sz="2000" dirty="0">
                <a:solidFill>
                  <a:srgbClr val="FFFFFF"/>
                </a:solidFill>
              </a:rPr>
              <a:t> </a:t>
            </a:r>
          </a:p>
          <a:p>
            <a:pPr marL="342900" indent="-342900">
              <a:buFont typeface="Arial"/>
              <a:buChar char="•"/>
            </a:pPr>
            <a:r>
              <a:rPr lang="en-US" sz="2000" dirty="0">
                <a:solidFill>
                  <a:srgbClr val="FFFFFF"/>
                </a:solidFill>
              </a:rPr>
              <a:t>Technologists should also help society think through the many ethical dimensions of how these new technologies will be applied. Intelligent discussion on an ethical framework around these technologies is clearly needed. </a:t>
            </a:r>
          </a:p>
        </p:txBody>
      </p:sp>
    </p:spTree>
    <p:extLst>
      <p:ext uri="{BB962C8B-B14F-4D97-AF65-F5344CB8AC3E}">
        <p14:creationId xmlns:p14="http://schemas.microsoft.com/office/powerpoint/2010/main" val="39554344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r>
              <a:rPr lang="en-US" sz="3600" dirty="0" smtClean="0">
                <a:solidFill>
                  <a:schemeClr val="bg1"/>
                </a:solidFill>
                <a:latin typeface="Gotham"/>
                <a:cs typeface="Gotham"/>
              </a:rPr>
              <a:t>Contact Us</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18</a:t>
            </a:fld>
            <a:endParaRPr lang="en-US"/>
          </a:p>
        </p:txBody>
      </p:sp>
      <p:sp>
        <p:nvSpPr>
          <p:cNvPr id="3" name="Rectangle 2"/>
          <p:cNvSpPr/>
          <p:nvPr/>
        </p:nvSpPr>
        <p:spPr>
          <a:xfrm flipH="1">
            <a:off x="94511" y="1055420"/>
            <a:ext cx="8876065"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0" y="-4088"/>
            <a:ext cx="91521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0" y="6391989"/>
            <a:ext cx="91440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18</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11754" y="4036560"/>
            <a:ext cx="6379881" cy="1323411"/>
          </a:xfrm>
          <a:prstGeom prst="rect">
            <a:avLst/>
          </a:prstGeom>
          <a:noFill/>
        </p:spPr>
        <p:txBody>
          <a:bodyPr wrap="square" lIns="91411" tIns="45706" rIns="91411" bIns="45706" rtlCol="0">
            <a:spAutoFit/>
          </a:bodyPr>
          <a:lstStyle/>
          <a:p>
            <a:pPr>
              <a:spcBef>
                <a:spcPts val="0"/>
              </a:spcBef>
              <a:spcAft>
                <a:spcPts val="0"/>
              </a:spcAft>
              <a:defRPr/>
            </a:pPr>
            <a:r>
              <a:rPr lang="en-US" sz="2000" b="1" dirty="0" smtClean="0">
                <a:solidFill>
                  <a:schemeClr val="accent6"/>
                </a:solidFill>
              </a:rPr>
              <a:t>Cognitio Corp</a:t>
            </a:r>
          </a:p>
          <a:p>
            <a:pPr>
              <a:spcBef>
                <a:spcPts val="0"/>
              </a:spcBef>
              <a:spcAft>
                <a:spcPts val="0"/>
              </a:spcAft>
              <a:defRPr/>
            </a:pPr>
            <a:r>
              <a:rPr lang="en-US" sz="2000" b="1" dirty="0" smtClean="0">
                <a:solidFill>
                  <a:srgbClr val="A1B5AB"/>
                </a:solidFill>
              </a:rPr>
              <a:t>1750 Tysons Blvd, Ste 1500</a:t>
            </a:r>
          </a:p>
          <a:p>
            <a:pPr>
              <a:spcBef>
                <a:spcPts val="0"/>
              </a:spcBef>
              <a:spcAft>
                <a:spcPts val="0"/>
              </a:spcAft>
              <a:defRPr/>
            </a:pPr>
            <a:r>
              <a:rPr lang="en-US" sz="2000" b="1" dirty="0" smtClean="0">
                <a:solidFill>
                  <a:srgbClr val="A1B5AB"/>
                </a:solidFill>
              </a:rPr>
              <a:t>McLean, VA 22102</a:t>
            </a:r>
          </a:p>
          <a:p>
            <a:pPr>
              <a:spcBef>
                <a:spcPts val="0"/>
              </a:spcBef>
              <a:spcAft>
                <a:spcPts val="0"/>
              </a:spcAft>
              <a:defRPr/>
            </a:pPr>
            <a:r>
              <a:rPr lang="en-US" sz="2000" b="1" dirty="0" smtClean="0">
                <a:solidFill>
                  <a:srgbClr val="A1B5AB"/>
                </a:solidFill>
              </a:rPr>
              <a:t>(703)738-0068</a:t>
            </a:r>
            <a:endParaRPr lang="en-US" sz="2000" b="1" dirty="0">
              <a:solidFill>
                <a:srgbClr val="A1B5AB"/>
              </a:solidFill>
            </a:endParaRPr>
          </a:p>
        </p:txBody>
      </p:sp>
      <p:sp>
        <p:nvSpPr>
          <p:cNvPr id="20" name="TextBox 19"/>
          <p:cNvSpPr txBox="1"/>
          <p:nvPr/>
        </p:nvSpPr>
        <p:spPr>
          <a:xfrm>
            <a:off x="911754" y="1962831"/>
            <a:ext cx="7648338" cy="3331653"/>
          </a:xfrm>
          <a:prstGeom prst="rect">
            <a:avLst/>
          </a:prstGeom>
          <a:noFill/>
        </p:spPr>
        <p:txBody>
          <a:bodyPr wrap="square" lIns="91411" tIns="45706" rIns="91411" bIns="45706" rtlCol="0">
            <a:spAutoFit/>
          </a:bodyPr>
          <a:lstStyle/>
          <a:p>
            <a:pPr>
              <a:spcBef>
                <a:spcPts val="1134"/>
              </a:spcBef>
              <a:spcAft>
                <a:spcPts val="562"/>
              </a:spcAft>
              <a:defRPr/>
            </a:pPr>
            <a:r>
              <a:rPr lang="en-US" sz="2000" b="1" dirty="0" smtClean="0">
                <a:solidFill>
                  <a:schemeClr val="bg1"/>
                </a:solidFill>
              </a:rPr>
              <a:t>Bob Gourley			</a:t>
            </a:r>
            <a:r>
              <a:rPr lang="en-US" sz="2000" b="1" dirty="0">
                <a:solidFill>
                  <a:schemeClr val="bg1"/>
                </a:solidFill>
              </a:rPr>
              <a:t>	</a:t>
            </a:r>
            <a:r>
              <a:rPr lang="en-US" sz="2000" b="1" dirty="0" err="1" smtClean="0">
                <a:solidFill>
                  <a:schemeClr val="bg1"/>
                </a:solidFill>
              </a:rPr>
              <a:t>bob.gourley@cognitiocorp.com</a:t>
            </a:r>
            <a:endParaRPr lang="en-US" sz="2000" b="1" dirty="0" smtClean="0">
              <a:solidFill>
                <a:schemeClr val="bg1"/>
              </a:solidFill>
            </a:endParaRPr>
          </a:p>
          <a:p>
            <a:pPr lvl="7"/>
            <a:endParaRPr lang="en-US" sz="2000" b="1" dirty="0" smtClean="0">
              <a:solidFill>
                <a:schemeClr val="bg1"/>
              </a:solidFill>
            </a:endParaRPr>
          </a:p>
          <a:p>
            <a:pPr lvl="7"/>
            <a:r>
              <a:rPr lang="en-US" sz="2000" b="1" dirty="0" smtClean="0">
                <a:solidFill>
                  <a:schemeClr val="bg1"/>
                </a:solidFill>
              </a:rPr>
              <a:t>Twitter</a:t>
            </a:r>
            <a:r>
              <a:rPr lang="en-US" sz="2000" b="1" dirty="0">
                <a:solidFill>
                  <a:schemeClr val="bg1"/>
                </a:solidFill>
              </a:rPr>
              <a:t>: </a:t>
            </a:r>
            <a:r>
              <a:rPr lang="en-US" sz="2000" b="1" dirty="0" smtClean="0">
                <a:solidFill>
                  <a:schemeClr val="bg1"/>
                </a:solidFill>
              </a:rPr>
              <a:t>@</a:t>
            </a:r>
            <a:r>
              <a:rPr lang="en-US" sz="2000" b="1" dirty="0" err="1" smtClean="0">
                <a:solidFill>
                  <a:schemeClr val="bg1"/>
                </a:solidFill>
              </a:rPr>
              <a:t>bobgourley</a:t>
            </a:r>
            <a:endParaRPr lang="en-US" sz="2000" b="1" dirty="0">
              <a:solidFill>
                <a:schemeClr val="bg1"/>
              </a:solidFill>
            </a:endParaRPr>
          </a:p>
          <a:p>
            <a:pPr lvl="7"/>
            <a:r>
              <a:rPr lang="en-US" sz="2000" b="1" dirty="0">
                <a:solidFill>
                  <a:schemeClr val="bg1"/>
                </a:solidFill>
              </a:rPr>
              <a:t>Twitter: @</a:t>
            </a:r>
            <a:r>
              <a:rPr lang="en-US" sz="2000" b="1" dirty="0" err="1">
                <a:solidFill>
                  <a:schemeClr val="bg1"/>
                </a:solidFill>
              </a:rPr>
              <a:t>CognitioCorp</a:t>
            </a:r>
            <a:endParaRPr lang="en-US" sz="2000" b="1" dirty="0">
              <a:solidFill>
                <a:schemeClr val="bg1"/>
              </a:solidFill>
            </a:endParaRPr>
          </a:p>
          <a:p>
            <a:pPr lvl="7"/>
            <a:r>
              <a:rPr lang="en-US" sz="2000" b="1" dirty="0">
                <a:solidFill>
                  <a:schemeClr val="bg1"/>
                </a:solidFill>
              </a:rPr>
              <a:t>On-line: </a:t>
            </a:r>
            <a:r>
              <a:rPr lang="en-US" sz="2000" b="1" dirty="0" err="1" smtClean="0">
                <a:solidFill>
                  <a:schemeClr val="bg1"/>
                </a:solidFill>
              </a:rPr>
              <a:t>ThreatBrief.com</a:t>
            </a:r>
            <a:endParaRPr lang="en-US" sz="2000" b="1" dirty="0">
              <a:solidFill>
                <a:schemeClr val="bg1"/>
              </a:solidFill>
            </a:endParaRPr>
          </a:p>
          <a:p>
            <a:pPr lvl="7"/>
            <a:r>
              <a:rPr lang="en-US" sz="2000" b="1" dirty="0">
                <a:solidFill>
                  <a:schemeClr val="bg1"/>
                </a:solidFill>
              </a:rPr>
              <a:t>On-line: </a:t>
            </a:r>
            <a:r>
              <a:rPr lang="en-US" sz="2000" b="1" dirty="0" err="1">
                <a:solidFill>
                  <a:schemeClr val="bg1"/>
                </a:solidFill>
              </a:rPr>
              <a:t>CTOVision.com</a:t>
            </a:r>
            <a:endParaRPr lang="en-US" sz="2000" b="1" dirty="0">
              <a:solidFill>
                <a:schemeClr val="bg1"/>
              </a:solidFill>
            </a:endParaRPr>
          </a:p>
          <a:p>
            <a:pPr lvl="7">
              <a:spcBef>
                <a:spcPts val="1134"/>
              </a:spcBef>
              <a:spcAft>
                <a:spcPts val="562"/>
              </a:spcAft>
              <a:defRPr/>
            </a:pPr>
            <a:endParaRPr lang="en-US" sz="1600" b="1" dirty="0" smtClean="0">
              <a:solidFill>
                <a:schemeClr val="bg1"/>
              </a:solidFill>
            </a:endParaRPr>
          </a:p>
          <a:p>
            <a:pPr>
              <a:spcBef>
                <a:spcPts val="1134"/>
              </a:spcBef>
              <a:spcAft>
                <a:spcPts val="562"/>
              </a:spcAft>
              <a:defRPr/>
            </a:pPr>
            <a:endParaRPr lang="en-US" sz="1600" b="1" dirty="0" smtClean="0">
              <a:solidFill>
                <a:schemeClr val="tx1"/>
              </a:solidFill>
            </a:endParaRPr>
          </a:p>
          <a:p>
            <a:pPr>
              <a:spcBef>
                <a:spcPts val="1134"/>
              </a:spcBef>
              <a:spcAft>
                <a:spcPts val="562"/>
              </a:spcAft>
              <a:defRPr/>
            </a:pPr>
            <a:endParaRPr lang="en-US" sz="1600" b="1" dirty="0" smtClean="0">
              <a:solidFill>
                <a:schemeClr val="tx1"/>
              </a:solidFill>
            </a:endParaRPr>
          </a:p>
        </p:txBody>
      </p:sp>
    </p:spTree>
    <p:extLst>
      <p:ext uri="{BB962C8B-B14F-4D97-AF65-F5344CB8AC3E}">
        <p14:creationId xmlns:p14="http://schemas.microsoft.com/office/powerpoint/2010/main" val="3209778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16253" y="225328"/>
            <a:ext cx="9144000" cy="6632672"/>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3" name="Group 2"/>
          <p:cNvGrpSpPr/>
          <p:nvPr/>
        </p:nvGrpSpPr>
        <p:grpSpPr>
          <a:xfrm>
            <a:off x="0" y="-12284"/>
            <a:ext cx="9144000" cy="254002"/>
            <a:chOff x="0" y="-12300"/>
            <a:chExt cx="10545098" cy="254002"/>
          </a:xfrm>
        </p:grpSpPr>
        <p:sp>
          <p:nvSpPr>
            <p:cNvPr id="2" name="Rectangle 1"/>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8" name="Rectangle 7"/>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906775" y="-12300"/>
              <a:ext cx="2638323"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Icon-1Color-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100" y="1397000"/>
            <a:ext cx="3224784" cy="3224784"/>
          </a:xfrm>
          <a:prstGeom prst="rect">
            <a:avLst/>
          </a:prstGeom>
        </p:spPr>
      </p:pic>
      <p:sp>
        <p:nvSpPr>
          <p:cNvPr id="13" name="TextBox 12"/>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Tree>
    <p:extLst>
      <p:ext uri="{BB962C8B-B14F-4D97-AF65-F5344CB8AC3E}">
        <p14:creationId xmlns:p14="http://schemas.microsoft.com/office/powerpoint/2010/main" val="3782334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Disclaimer</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2</a:t>
            </a:fld>
            <a:endParaRPr lang="en-US"/>
          </a:p>
        </p:txBody>
      </p:sp>
      <p:sp>
        <p:nvSpPr>
          <p:cNvPr id="7" name="TextBox 6"/>
          <p:cNvSpPr txBox="1"/>
          <p:nvPr/>
        </p:nvSpPr>
        <p:spPr>
          <a:xfrm>
            <a:off x="0" y="2308582"/>
            <a:ext cx="9228666" cy="2923877"/>
          </a:xfrm>
          <a:prstGeom prst="rect">
            <a:avLst/>
          </a:prstGeom>
          <a:noFill/>
        </p:spPr>
        <p:txBody>
          <a:bodyPr wrap="square" rtlCol="0">
            <a:spAutoFit/>
          </a:bodyPr>
          <a:lstStyle/>
          <a:p>
            <a:pPr algn="ctr" defTabSz="1077583"/>
            <a:r>
              <a:rPr lang="en-US" sz="4000" dirty="0" smtClean="0">
                <a:solidFill>
                  <a:schemeClr val="bg1"/>
                </a:solidFill>
              </a:rPr>
              <a:t>There is a great deal of text on these slides. Don’t try to read them now, I’ll verbally summarize and will email you a copy to read slowly later.</a:t>
            </a:r>
          </a:p>
          <a:p>
            <a:pPr marL="342900" indent="-342900" defTabSz="1077583">
              <a:buFont typeface="Wingdings" charset="2"/>
              <a:buChar char="Ø"/>
            </a:pPr>
            <a:endParaRPr lang="en-US" sz="2400" dirty="0">
              <a:solidFill>
                <a:schemeClr val="bg1"/>
              </a:solidFill>
            </a:endParaRPr>
          </a:p>
        </p:txBody>
      </p:sp>
      <p:sp>
        <p:nvSpPr>
          <p:cNvPr id="3" name="Rectangle 2"/>
          <p:cNvSpPr/>
          <p:nvPr/>
        </p:nvSpPr>
        <p:spPr>
          <a:xfrm flipH="1">
            <a:off x="297160" y="1055420"/>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2</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649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About This Presentation</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3</a:t>
            </a:fld>
            <a:endParaRPr lang="en-US"/>
          </a:p>
        </p:txBody>
      </p:sp>
      <p:sp>
        <p:nvSpPr>
          <p:cNvPr id="7" name="TextBox 6"/>
          <p:cNvSpPr txBox="1"/>
          <p:nvPr/>
        </p:nvSpPr>
        <p:spPr>
          <a:xfrm>
            <a:off x="-75158" y="1205553"/>
            <a:ext cx="9117207" cy="3970318"/>
          </a:xfrm>
          <a:prstGeom prst="rect">
            <a:avLst/>
          </a:prstGeom>
          <a:noFill/>
        </p:spPr>
        <p:txBody>
          <a:bodyPr wrap="square" rtlCol="0">
            <a:spAutoFit/>
          </a:bodyPr>
          <a:lstStyle/>
          <a:p>
            <a:pPr marL="457200" indent="-457200" defTabSz="1077583">
              <a:buFont typeface="Wingdings" charset="2"/>
              <a:buChar char="Ø"/>
            </a:pPr>
            <a:r>
              <a:rPr lang="en-US" sz="2800" dirty="0" smtClean="0">
                <a:solidFill>
                  <a:schemeClr val="bg1"/>
                </a:solidFill>
              </a:rPr>
              <a:t>What if you could know everything about the future of IT by just remembering one word?</a:t>
            </a:r>
          </a:p>
          <a:p>
            <a:pPr marL="800100" lvl="1" indent="-342900" defTabSz="1077583">
              <a:buFont typeface="Wingdings" charset="2"/>
              <a:buChar char="Ø"/>
            </a:pPr>
            <a:endParaRPr lang="en-US" sz="2800" dirty="0" smtClean="0">
              <a:solidFill>
                <a:schemeClr val="bg1"/>
              </a:solidFill>
            </a:endParaRPr>
          </a:p>
          <a:p>
            <a:pPr marL="342900" indent="-342900" defTabSz="1077583">
              <a:buFont typeface="Wingdings" charset="2"/>
              <a:buChar char="Ø"/>
            </a:pPr>
            <a:r>
              <a:rPr lang="en-US" sz="2800" dirty="0" smtClean="0">
                <a:solidFill>
                  <a:schemeClr val="bg1"/>
                </a:solidFill>
              </a:rPr>
              <a:t>What would you do today because of what you knew about the future?</a:t>
            </a:r>
          </a:p>
          <a:p>
            <a:pPr marL="342900" indent="-342900" defTabSz="1077583">
              <a:buFont typeface="Wingdings" charset="2"/>
              <a:buChar char="Ø"/>
            </a:pPr>
            <a:endParaRPr lang="en-US" sz="2800" dirty="0" smtClean="0">
              <a:solidFill>
                <a:schemeClr val="bg1"/>
              </a:solidFill>
            </a:endParaRPr>
          </a:p>
          <a:p>
            <a:pPr marL="342900" indent="-342900" defTabSz="1077583">
              <a:buFont typeface="Wingdings" charset="2"/>
              <a:buChar char="Ø"/>
            </a:pPr>
            <a:r>
              <a:rPr lang="en-US" sz="2800" dirty="0" smtClean="0">
                <a:solidFill>
                  <a:schemeClr val="bg1"/>
                </a:solidFill>
              </a:rPr>
              <a:t>This presentation will help you think through the future and underscore actions we all need to be taking today to ensure we have the best possible tomorrow. </a:t>
            </a:r>
          </a:p>
        </p:txBody>
      </p:sp>
      <p:sp>
        <p:nvSpPr>
          <p:cNvPr id="3" name="Rectangle 2"/>
          <p:cNvSpPr/>
          <p:nvPr/>
        </p:nvSpPr>
        <p:spPr>
          <a:xfrm flipH="1">
            <a:off x="297160" y="1055420"/>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3</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0875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Background</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4</a:t>
            </a:fld>
            <a:endParaRPr lang="en-US"/>
          </a:p>
        </p:txBody>
      </p:sp>
      <p:sp>
        <p:nvSpPr>
          <p:cNvPr id="7" name="TextBox 6"/>
          <p:cNvSpPr txBox="1"/>
          <p:nvPr/>
        </p:nvSpPr>
        <p:spPr>
          <a:xfrm>
            <a:off x="-67733" y="1163726"/>
            <a:ext cx="9228666" cy="4893647"/>
          </a:xfrm>
          <a:prstGeom prst="rect">
            <a:avLst/>
          </a:prstGeom>
          <a:noFill/>
        </p:spPr>
        <p:txBody>
          <a:bodyPr wrap="square" rtlCol="0">
            <a:spAutoFit/>
          </a:bodyPr>
          <a:lstStyle/>
          <a:p>
            <a:r>
              <a:rPr lang="en-US" sz="2400" dirty="0">
                <a:solidFill>
                  <a:schemeClr val="bg1"/>
                </a:solidFill>
              </a:rPr>
              <a:t>Do you remember this scene from The Graduate?</a:t>
            </a:r>
            <a:r>
              <a:rPr lang="en-US" sz="2400" dirty="0" smtClean="0">
                <a:solidFill>
                  <a:schemeClr val="bg1"/>
                </a:solidFill>
              </a:rPr>
              <a:t>:</a:t>
            </a:r>
          </a:p>
          <a:p>
            <a:endParaRPr lang="en-US" sz="2400" dirty="0">
              <a:solidFill>
                <a:schemeClr val="bg1"/>
              </a:solidFill>
            </a:endParaRPr>
          </a:p>
          <a:p>
            <a:pPr lvl="1"/>
            <a:r>
              <a:rPr lang="en-US" sz="2400" b="1" dirty="0">
                <a:solidFill>
                  <a:schemeClr val="bg1"/>
                </a:solidFill>
              </a:rPr>
              <a:t>Mr. McGuire:</a:t>
            </a:r>
            <a:r>
              <a:rPr lang="en-US" sz="2400" dirty="0">
                <a:solidFill>
                  <a:schemeClr val="bg1"/>
                </a:solidFill>
              </a:rPr>
              <a:t> I just want to say one word to you. Just one word.</a:t>
            </a:r>
          </a:p>
          <a:p>
            <a:pPr lvl="1"/>
            <a:r>
              <a:rPr lang="en-US" sz="2400" b="1" dirty="0">
                <a:solidFill>
                  <a:schemeClr val="bg1"/>
                </a:solidFill>
              </a:rPr>
              <a:t>Benjamin:</a:t>
            </a:r>
            <a:r>
              <a:rPr lang="en-US" sz="2400" dirty="0">
                <a:solidFill>
                  <a:schemeClr val="bg1"/>
                </a:solidFill>
              </a:rPr>
              <a:t> Yes, sir.</a:t>
            </a:r>
          </a:p>
          <a:p>
            <a:pPr lvl="1"/>
            <a:r>
              <a:rPr lang="en-US" sz="2400" b="1" dirty="0">
                <a:solidFill>
                  <a:schemeClr val="bg1"/>
                </a:solidFill>
              </a:rPr>
              <a:t>Mr. McGuire:</a:t>
            </a:r>
            <a:r>
              <a:rPr lang="en-US" sz="2400" dirty="0">
                <a:solidFill>
                  <a:schemeClr val="bg1"/>
                </a:solidFill>
              </a:rPr>
              <a:t> Are you listening?</a:t>
            </a:r>
          </a:p>
          <a:p>
            <a:pPr lvl="1"/>
            <a:r>
              <a:rPr lang="en-US" sz="2400" b="1" dirty="0">
                <a:solidFill>
                  <a:schemeClr val="bg1"/>
                </a:solidFill>
              </a:rPr>
              <a:t>Benjamin:</a:t>
            </a:r>
            <a:r>
              <a:rPr lang="en-US" sz="2400" dirty="0">
                <a:solidFill>
                  <a:schemeClr val="bg1"/>
                </a:solidFill>
              </a:rPr>
              <a:t> Yes, I am.</a:t>
            </a:r>
          </a:p>
          <a:p>
            <a:pPr lvl="1"/>
            <a:r>
              <a:rPr lang="en-US" sz="2400" b="1" dirty="0">
                <a:solidFill>
                  <a:schemeClr val="bg1"/>
                </a:solidFill>
              </a:rPr>
              <a:t>Mr. McGuire:</a:t>
            </a:r>
            <a:r>
              <a:rPr lang="en-US" sz="2400" dirty="0">
                <a:solidFill>
                  <a:schemeClr val="bg1"/>
                </a:solidFill>
              </a:rPr>
              <a:t> Plastics.</a:t>
            </a:r>
          </a:p>
          <a:p>
            <a:r>
              <a:rPr lang="en-US" sz="2400" dirty="0">
                <a:solidFill>
                  <a:schemeClr val="bg1"/>
                </a:solidFill>
              </a:rPr>
              <a:t> </a:t>
            </a:r>
          </a:p>
          <a:p>
            <a:r>
              <a:rPr lang="en-US" sz="2400" dirty="0">
                <a:solidFill>
                  <a:schemeClr val="bg1"/>
                </a:solidFill>
              </a:rPr>
              <a:t>Turns out Plastics was pretty hot. Great tip there Mr. McGuire.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What </a:t>
            </a:r>
            <a:r>
              <a:rPr lang="en-US" sz="2400" dirty="0">
                <a:solidFill>
                  <a:schemeClr val="bg1"/>
                </a:solidFill>
              </a:rPr>
              <a:t>is the </a:t>
            </a:r>
            <a:r>
              <a:rPr lang="en-US" sz="2400" dirty="0" smtClean="0">
                <a:solidFill>
                  <a:schemeClr val="bg1"/>
                </a:solidFill>
              </a:rPr>
              <a:t>word </a:t>
            </a:r>
            <a:r>
              <a:rPr lang="en-US" sz="2400" dirty="0">
                <a:solidFill>
                  <a:schemeClr val="bg1"/>
                </a:solidFill>
              </a:rPr>
              <a:t>for today? Our research all points to one word. The word is </a:t>
            </a:r>
            <a:r>
              <a:rPr lang="en-US" sz="2400" b="1" dirty="0">
                <a:solidFill>
                  <a:schemeClr val="bg1"/>
                </a:solidFill>
              </a:rPr>
              <a:t>Cambric</a:t>
            </a:r>
            <a:r>
              <a:rPr lang="en-US" sz="2400" dirty="0">
                <a:solidFill>
                  <a:schemeClr val="bg1"/>
                </a:solidFill>
              </a:rPr>
              <a:t>. </a:t>
            </a:r>
          </a:p>
          <a:p>
            <a:pPr marL="342900" indent="-342900" defTabSz="1077583">
              <a:buFont typeface="Wingdings" charset="2"/>
              <a:buChar char="Ø"/>
            </a:pPr>
            <a:endParaRPr lang="en-US" sz="2400" dirty="0">
              <a:solidFill>
                <a:schemeClr val="bg1"/>
              </a:solidFill>
            </a:endParaRPr>
          </a:p>
        </p:txBody>
      </p:sp>
      <p:sp>
        <p:nvSpPr>
          <p:cNvPr id="3" name="Rectangle 2"/>
          <p:cNvSpPr/>
          <p:nvPr/>
        </p:nvSpPr>
        <p:spPr>
          <a:xfrm flipH="1">
            <a:off x="297160" y="1055420"/>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4</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8893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CAMBRIC</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5</a:t>
            </a:fld>
            <a:endParaRPr lang="en-US"/>
          </a:p>
        </p:txBody>
      </p:sp>
      <p:sp>
        <p:nvSpPr>
          <p:cNvPr id="7" name="TextBox 6"/>
          <p:cNvSpPr txBox="1"/>
          <p:nvPr/>
        </p:nvSpPr>
        <p:spPr>
          <a:xfrm>
            <a:off x="251227" y="1742368"/>
            <a:ext cx="7998077" cy="3539431"/>
          </a:xfrm>
          <a:prstGeom prst="rect">
            <a:avLst/>
          </a:prstGeom>
          <a:noFill/>
        </p:spPr>
        <p:txBody>
          <a:bodyPr wrap="square" rtlCol="0">
            <a:spAutoFit/>
          </a:bodyPr>
          <a:lstStyle/>
          <a:p>
            <a:r>
              <a:rPr lang="en-US" sz="2800" b="1" dirty="0">
                <a:solidFill>
                  <a:srgbClr val="FFFFFF"/>
                </a:solidFill>
              </a:rPr>
              <a:t>CAMBRIC</a:t>
            </a:r>
            <a:r>
              <a:rPr lang="en-US" sz="2800" dirty="0">
                <a:solidFill>
                  <a:srgbClr val="FFFFFF"/>
                </a:solidFill>
              </a:rPr>
              <a:t> </a:t>
            </a:r>
            <a:r>
              <a:rPr lang="en-US" sz="2800" dirty="0" smtClean="0">
                <a:solidFill>
                  <a:srgbClr val="FFFFFF"/>
                </a:solidFill>
              </a:rPr>
              <a:t>stands </a:t>
            </a:r>
            <a:r>
              <a:rPr lang="en-US" sz="2800" dirty="0">
                <a:solidFill>
                  <a:srgbClr val="FFFFFF"/>
                </a:solidFill>
              </a:rPr>
              <a:t>for:</a:t>
            </a:r>
          </a:p>
          <a:p>
            <a:pPr lvl="1"/>
            <a:r>
              <a:rPr lang="en-US" sz="2800" b="1" dirty="0">
                <a:solidFill>
                  <a:srgbClr val="FFFFFF"/>
                </a:solidFill>
              </a:rPr>
              <a:t>C</a:t>
            </a:r>
            <a:r>
              <a:rPr lang="en-US" sz="2800" dirty="0">
                <a:solidFill>
                  <a:srgbClr val="FFFFFF"/>
                </a:solidFill>
              </a:rPr>
              <a:t>loud Computing</a:t>
            </a:r>
          </a:p>
          <a:p>
            <a:pPr lvl="1"/>
            <a:r>
              <a:rPr lang="en-US" sz="2800" b="1" dirty="0">
                <a:solidFill>
                  <a:srgbClr val="FFFFFF"/>
                </a:solidFill>
              </a:rPr>
              <a:t>A</a:t>
            </a:r>
            <a:r>
              <a:rPr lang="en-US" sz="2800" dirty="0">
                <a:solidFill>
                  <a:srgbClr val="FFFFFF"/>
                </a:solidFill>
              </a:rPr>
              <a:t>rtificial Intelligence</a:t>
            </a:r>
          </a:p>
          <a:p>
            <a:pPr lvl="1"/>
            <a:r>
              <a:rPr lang="en-US" sz="2800" b="1" dirty="0">
                <a:solidFill>
                  <a:srgbClr val="FFFFFF"/>
                </a:solidFill>
              </a:rPr>
              <a:t>M</a:t>
            </a:r>
            <a:r>
              <a:rPr lang="en-US" sz="2800" dirty="0">
                <a:solidFill>
                  <a:srgbClr val="FFFFFF"/>
                </a:solidFill>
              </a:rPr>
              <a:t>obility</a:t>
            </a:r>
          </a:p>
          <a:p>
            <a:pPr lvl="1"/>
            <a:r>
              <a:rPr lang="en-US" sz="2800" b="1" dirty="0">
                <a:solidFill>
                  <a:srgbClr val="FFFFFF"/>
                </a:solidFill>
              </a:rPr>
              <a:t>B</a:t>
            </a:r>
            <a:r>
              <a:rPr lang="en-US" sz="2800" dirty="0">
                <a:solidFill>
                  <a:srgbClr val="FFFFFF"/>
                </a:solidFill>
              </a:rPr>
              <a:t>ig Data</a:t>
            </a:r>
          </a:p>
          <a:p>
            <a:pPr lvl="1"/>
            <a:r>
              <a:rPr lang="en-US" sz="2800" b="1" dirty="0">
                <a:solidFill>
                  <a:srgbClr val="FFFFFF"/>
                </a:solidFill>
              </a:rPr>
              <a:t>R</a:t>
            </a:r>
            <a:r>
              <a:rPr lang="en-US" sz="2800" dirty="0">
                <a:solidFill>
                  <a:srgbClr val="FFFFFF"/>
                </a:solidFill>
              </a:rPr>
              <a:t>obotics</a:t>
            </a:r>
          </a:p>
          <a:p>
            <a:pPr lvl="1"/>
            <a:r>
              <a:rPr lang="en-US" sz="2800" b="1" dirty="0">
                <a:solidFill>
                  <a:srgbClr val="FFFFFF"/>
                </a:solidFill>
              </a:rPr>
              <a:t>I</a:t>
            </a:r>
            <a:r>
              <a:rPr lang="en-US" sz="2800" dirty="0">
                <a:solidFill>
                  <a:srgbClr val="FFFFFF"/>
                </a:solidFill>
              </a:rPr>
              <a:t>nternet of Things</a:t>
            </a:r>
          </a:p>
          <a:p>
            <a:pPr lvl="1"/>
            <a:r>
              <a:rPr lang="en-US" sz="2800" b="1" dirty="0" err="1">
                <a:solidFill>
                  <a:srgbClr val="FFFFFF"/>
                </a:solidFill>
              </a:rPr>
              <a:t>C</a:t>
            </a:r>
            <a:r>
              <a:rPr lang="en-US" sz="2800" dirty="0" err="1">
                <a:solidFill>
                  <a:srgbClr val="FFFFFF"/>
                </a:solidFill>
              </a:rPr>
              <a:t>yberSecurity</a:t>
            </a:r>
            <a:r>
              <a:rPr lang="en-US" sz="2800" dirty="0">
                <a:solidFill>
                  <a:srgbClr val="FFFFFF"/>
                </a:solidFill>
              </a:rPr>
              <a:t> </a:t>
            </a:r>
          </a:p>
        </p:txBody>
      </p:sp>
      <p:sp>
        <p:nvSpPr>
          <p:cNvPr id="3" name="Rectangle 2"/>
          <p:cNvSpPr/>
          <p:nvPr/>
        </p:nvSpPr>
        <p:spPr>
          <a:xfrm flipH="1">
            <a:off x="297160" y="1055420"/>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5</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p:nvPr/>
        </p:nvPicPr>
        <p:blipFill>
          <a:blip r:embed="rId4" cstate="print">
            <a:extLst>
              <a:ext uri="{28A0092B-C50C-407E-A947-70E740481C1C}">
                <a14:useLocalDpi xmlns:a14="http://schemas.microsoft.com/office/drawing/2010/main"/>
              </a:ext>
            </a:extLst>
          </a:blip>
          <a:stretch>
            <a:fillRect/>
          </a:stretch>
        </p:blipFill>
        <p:spPr>
          <a:xfrm>
            <a:off x="4250266" y="1990381"/>
            <a:ext cx="4605867" cy="2901951"/>
          </a:xfrm>
          <a:prstGeom prst="rect">
            <a:avLst/>
          </a:prstGeom>
        </p:spPr>
      </p:pic>
    </p:spTree>
    <p:extLst>
      <p:ext uri="{BB962C8B-B14F-4D97-AF65-F5344CB8AC3E}">
        <p14:creationId xmlns:p14="http://schemas.microsoft.com/office/powerpoint/2010/main" val="1155944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Cloud Computing</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6</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6</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744" y="1476445"/>
            <a:ext cx="5116745" cy="4985980"/>
          </a:xfrm>
          <a:prstGeom prst="rect">
            <a:avLst/>
          </a:prstGeom>
        </p:spPr>
        <p:txBody>
          <a:bodyPr wrap="square">
            <a:spAutoFit/>
          </a:bodyPr>
          <a:lstStyle/>
          <a:p>
            <a:r>
              <a:rPr lang="en-US" sz="2000" u="sng" dirty="0" smtClean="0">
                <a:solidFill>
                  <a:srgbClr val="FFFFFF"/>
                </a:solidFill>
              </a:rPr>
              <a:t>The Future of Cloud Computing: </a:t>
            </a:r>
          </a:p>
          <a:p>
            <a:pPr marL="342900" indent="-342900">
              <a:buFont typeface="Arial"/>
              <a:buChar char="•"/>
            </a:pPr>
            <a:r>
              <a:rPr lang="en-US" sz="2000" dirty="0" smtClean="0">
                <a:solidFill>
                  <a:srgbClr val="FFFFFF"/>
                </a:solidFill>
              </a:rPr>
              <a:t>Low cost,  highly functional compute and storage available anywhere. Tiers of Clouds</a:t>
            </a:r>
          </a:p>
          <a:p>
            <a:pPr marL="342900" indent="-342900">
              <a:buFont typeface="Arial"/>
              <a:buChar char="•"/>
            </a:pPr>
            <a:endParaRPr lang="en-US" sz="2000" dirty="0" smtClean="0">
              <a:solidFill>
                <a:srgbClr val="FFFFFF"/>
              </a:solidFill>
            </a:endParaRPr>
          </a:p>
          <a:p>
            <a:r>
              <a:rPr lang="en-US" sz="2000" u="sng" dirty="0" smtClean="0">
                <a:solidFill>
                  <a:srgbClr val="FFFFFF"/>
                </a:solidFill>
              </a:rPr>
              <a:t>Trends To The Future:</a:t>
            </a:r>
          </a:p>
          <a:p>
            <a:pPr marL="342900" indent="-342900">
              <a:buFont typeface="Arial"/>
              <a:buChar char="•"/>
            </a:pPr>
            <a:r>
              <a:rPr lang="en-US" sz="2000" dirty="0" smtClean="0">
                <a:solidFill>
                  <a:srgbClr val="FFFFFF"/>
                </a:solidFill>
              </a:rPr>
              <a:t>Efficiencies </a:t>
            </a:r>
            <a:r>
              <a:rPr lang="en-US" sz="2000" dirty="0">
                <a:solidFill>
                  <a:srgbClr val="FFFFFF"/>
                </a:solidFill>
              </a:rPr>
              <a:t>of this </a:t>
            </a:r>
            <a:r>
              <a:rPr lang="en-US" sz="2000" dirty="0" smtClean="0">
                <a:solidFill>
                  <a:srgbClr val="FFFFFF"/>
                </a:solidFill>
              </a:rPr>
              <a:t>architecture </a:t>
            </a:r>
            <a:r>
              <a:rPr lang="en-US" sz="2000" dirty="0">
                <a:solidFill>
                  <a:srgbClr val="FFFFFF"/>
                </a:solidFill>
              </a:rPr>
              <a:t>are driving compute costs </a:t>
            </a:r>
            <a:r>
              <a:rPr lang="en-US" sz="2000" dirty="0" smtClean="0">
                <a:solidFill>
                  <a:srgbClr val="FFFFFF"/>
                </a:solidFill>
              </a:rPr>
              <a:t>down</a:t>
            </a:r>
          </a:p>
          <a:p>
            <a:pPr marL="342900" indent="-342900">
              <a:buFont typeface="Arial"/>
              <a:buChar char="•"/>
            </a:pPr>
            <a:r>
              <a:rPr lang="en-US" sz="2000" dirty="0" smtClean="0">
                <a:solidFill>
                  <a:srgbClr val="FFFFFF"/>
                </a:solidFill>
              </a:rPr>
              <a:t>Agility </a:t>
            </a:r>
            <a:r>
              <a:rPr lang="en-US" sz="2000" dirty="0">
                <a:solidFill>
                  <a:srgbClr val="FFFFFF"/>
                </a:solidFill>
              </a:rPr>
              <a:t>of this </a:t>
            </a:r>
            <a:r>
              <a:rPr lang="en-US" sz="2000" dirty="0" smtClean="0">
                <a:solidFill>
                  <a:srgbClr val="FFFFFF"/>
                </a:solidFill>
              </a:rPr>
              <a:t>model </a:t>
            </a:r>
            <a:r>
              <a:rPr lang="en-US" sz="2000" dirty="0">
                <a:solidFill>
                  <a:srgbClr val="FFFFFF"/>
                </a:solidFill>
              </a:rPr>
              <a:t>is helping innovators innovate and developers </a:t>
            </a:r>
            <a:r>
              <a:rPr lang="en-US" sz="2000" dirty="0" smtClean="0">
                <a:solidFill>
                  <a:srgbClr val="FFFFFF"/>
                </a:solidFill>
              </a:rPr>
              <a:t>develop</a:t>
            </a:r>
          </a:p>
          <a:p>
            <a:pPr marL="342900" indent="-342900">
              <a:buFont typeface="Arial"/>
              <a:buChar char="•"/>
            </a:pPr>
            <a:r>
              <a:rPr lang="en-US" sz="2000" dirty="0" smtClean="0">
                <a:solidFill>
                  <a:srgbClr val="FFFFFF"/>
                </a:solidFill>
              </a:rPr>
              <a:t>New </a:t>
            </a:r>
            <a:r>
              <a:rPr lang="en-US" sz="2000" dirty="0">
                <a:solidFill>
                  <a:srgbClr val="FFFFFF"/>
                </a:solidFill>
              </a:rPr>
              <a:t>forms of Cloud Computing include ultra-small datacenters which can function as internal </a:t>
            </a:r>
            <a:r>
              <a:rPr lang="en-US" sz="2000" dirty="0" smtClean="0">
                <a:solidFill>
                  <a:srgbClr val="FFFFFF"/>
                </a:solidFill>
              </a:rPr>
              <a:t>clouds</a:t>
            </a:r>
          </a:p>
          <a:p>
            <a:pPr marL="342900" indent="-342900">
              <a:buFont typeface="Arial"/>
              <a:buChar char="•"/>
            </a:pPr>
            <a:r>
              <a:rPr lang="en-US" sz="2000" dirty="0" smtClean="0">
                <a:solidFill>
                  <a:srgbClr val="FFFFFF"/>
                </a:solidFill>
              </a:rPr>
              <a:t>Most versatile small form-factor data centers can </a:t>
            </a:r>
            <a:r>
              <a:rPr lang="en-US" sz="2000" dirty="0">
                <a:solidFill>
                  <a:srgbClr val="FFFFFF"/>
                </a:solidFill>
              </a:rPr>
              <a:t>be bought in shipping containers and put </a:t>
            </a:r>
            <a:r>
              <a:rPr lang="en-US" sz="2000" dirty="0" smtClean="0">
                <a:solidFill>
                  <a:srgbClr val="FFFFFF"/>
                </a:solidFill>
              </a:rPr>
              <a:t>anywhere</a:t>
            </a:r>
            <a:endParaRPr lang="en-US" dirty="0">
              <a:solidFill>
                <a:srgbClr val="FFFFFF"/>
              </a:solidFill>
              <a:cs typeface="Arial"/>
            </a:endParaRPr>
          </a:p>
          <a:p>
            <a:pPr marL="795337" lvl="1" indent="-285750">
              <a:buFont typeface="Arial"/>
              <a:buChar char="•"/>
            </a:pPr>
            <a:endParaRPr lang="en-US" dirty="0">
              <a:solidFill>
                <a:srgbClr val="FFFFFF"/>
              </a:solidFill>
              <a:cs typeface="Arial"/>
            </a:endParaRPr>
          </a:p>
        </p:txBody>
      </p:sp>
      <p:pic>
        <p:nvPicPr>
          <p:cNvPr id="18" name="Picture 17"/>
          <p:cNvPicPr/>
          <p:nvPr/>
        </p:nvPicPr>
        <p:blipFill>
          <a:blip r:embed="rId4" cstate="print">
            <a:extLst>
              <a:ext uri="{28A0092B-C50C-407E-A947-70E740481C1C}">
                <a14:useLocalDpi xmlns:a14="http://schemas.microsoft.com/office/drawing/2010/main"/>
              </a:ext>
            </a:extLst>
          </a:blip>
          <a:stretch>
            <a:fillRect/>
          </a:stretch>
        </p:blipFill>
        <p:spPr>
          <a:xfrm>
            <a:off x="5317602" y="1476445"/>
            <a:ext cx="3015226" cy="2412555"/>
          </a:xfrm>
          <a:prstGeom prst="rect">
            <a:avLst/>
          </a:prstGeom>
          <a:extLst>
            <a:ext uri="{FAA26D3D-D897-4be2-8F04-BA451C77F1D7}">
              <ma14:placeholderFlag xmlns:ma14="http://schemas.microsoft.com/office/mac/drawingml/2011/main"/>
            </a:ext>
          </a:extLst>
        </p:spPr>
      </p:pic>
      <p:sp>
        <p:nvSpPr>
          <p:cNvPr id="2" name="TextBox 1"/>
          <p:cNvSpPr txBox="1"/>
          <p:nvPr/>
        </p:nvSpPr>
        <p:spPr>
          <a:xfrm>
            <a:off x="4977876" y="4046438"/>
            <a:ext cx="4132476" cy="2246769"/>
          </a:xfrm>
          <a:prstGeom prst="rect">
            <a:avLst/>
          </a:prstGeom>
          <a:noFill/>
        </p:spPr>
        <p:txBody>
          <a:bodyPr wrap="square" rtlCol="0">
            <a:spAutoFit/>
          </a:bodyPr>
          <a:lstStyle/>
          <a:p>
            <a:r>
              <a:rPr lang="en-US" sz="2000" u="sng" dirty="0" smtClean="0">
                <a:solidFill>
                  <a:srgbClr val="FFFFFF"/>
                </a:solidFill>
              </a:rPr>
              <a:t>Open Questions:</a:t>
            </a:r>
          </a:p>
          <a:p>
            <a:pPr marL="285750" indent="-285750">
              <a:buFont typeface="Arial"/>
              <a:buChar char="•"/>
            </a:pPr>
            <a:r>
              <a:rPr lang="en-US" sz="2000" dirty="0" smtClean="0">
                <a:solidFill>
                  <a:srgbClr val="FFFFFF"/>
                </a:solidFill>
              </a:rPr>
              <a:t>Will the big cloud providers be monopolies? </a:t>
            </a:r>
          </a:p>
          <a:p>
            <a:pPr marL="285750" indent="-285750">
              <a:buFont typeface="Arial"/>
              <a:buChar char="•"/>
            </a:pPr>
            <a:r>
              <a:rPr lang="en-US" sz="2000" dirty="0" smtClean="0">
                <a:solidFill>
                  <a:srgbClr val="FFFFFF"/>
                </a:solidFill>
              </a:rPr>
              <a:t>Will the future Internet be “walled gardens?</a:t>
            </a:r>
          </a:p>
          <a:p>
            <a:pPr marL="285750" indent="-285750">
              <a:buFont typeface="Arial"/>
              <a:buChar char="•"/>
            </a:pPr>
            <a:r>
              <a:rPr lang="en-US" sz="2000" dirty="0" smtClean="0">
                <a:solidFill>
                  <a:srgbClr val="FFFFFF"/>
                </a:solidFill>
              </a:rPr>
              <a:t>How will nations settle data retention disputes?</a:t>
            </a:r>
            <a:endParaRPr lang="en-US" sz="2000" dirty="0">
              <a:solidFill>
                <a:srgbClr val="FFFFFF"/>
              </a:solidFill>
            </a:endParaRPr>
          </a:p>
        </p:txBody>
      </p:sp>
    </p:spTree>
    <p:extLst>
      <p:ext uri="{BB962C8B-B14F-4D97-AF65-F5344CB8AC3E}">
        <p14:creationId xmlns:p14="http://schemas.microsoft.com/office/powerpoint/2010/main" val="21361084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Artificial Intelligence</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7</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7</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055" y="1476445"/>
            <a:ext cx="4844719" cy="5262979"/>
          </a:xfrm>
          <a:prstGeom prst="rect">
            <a:avLst/>
          </a:prstGeom>
        </p:spPr>
        <p:txBody>
          <a:bodyPr wrap="square">
            <a:spAutoFit/>
          </a:bodyPr>
          <a:lstStyle/>
          <a:p>
            <a:r>
              <a:rPr lang="en-US" sz="2000" u="sng" dirty="0">
                <a:solidFill>
                  <a:srgbClr val="FFFFFF"/>
                </a:solidFill>
              </a:rPr>
              <a:t>The Future of </a:t>
            </a:r>
            <a:r>
              <a:rPr lang="en-US" sz="2000" u="sng" dirty="0" smtClean="0">
                <a:solidFill>
                  <a:srgbClr val="FFFFFF"/>
                </a:solidFill>
              </a:rPr>
              <a:t>Artificial Intelligence: </a:t>
            </a:r>
            <a:endParaRPr lang="en-US" sz="2000" u="sng" dirty="0">
              <a:solidFill>
                <a:srgbClr val="FFFFFF"/>
              </a:solidFill>
            </a:endParaRPr>
          </a:p>
          <a:p>
            <a:pPr marL="342900" indent="-342900">
              <a:buFont typeface="Arial"/>
              <a:buChar char="•"/>
            </a:pPr>
            <a:r>
              <a:rPr lang="en-US" sz="2000" dirty="0" smtClean="0">
                <a:solidFill>
                  <a:srgbClr val="FFFFFF"/>
                </a:solidFill>
              </a:rPr>
              <a:t>Computer software assists people in every function and totally displaces many human jobs, across all industries and disciplines.</a:t>
            </a:r>
            <a:endParaRPr lang="en-US" sz="2000" dirty="0">
              <a:solidFill>
                <a:srgbClr val="FFFFFF"/>
              </a:solidFill>
            </a:endParaRPr>
          </a:p>
          <a:p>
            <a:pPr marL="342900" indent="-342900">
              <a:buFont typeface="Arial"/>
              <a:buChar char="•"/>
            </a:pPr>
            <a:endParaRPr lang="en-US" sz="2000" dirty="0">
              <a:solidFill>
                <a:srgbClr val="FFFFFF"/>
              </a:solidFill>
            </a:endParaRPr>
          </a:p>
          <a:p>
            <a:r>
              <a:rPr lang="en-US" sz="2000" u="sng" dirty="0">
                <a:solidFill>
                  <a:srgbClr val="FFFFFF"/>
                </a:solidFill>
              </a:rPr>
              <a:t>Trends To The Future:</a:t>
            </a:r>
          </a:p>
          <a:p>
            <a:pPr marL="342900" indent="-342900">
              <a:buFont typeface="Arial"/>
              <a:buChar char="•"/>
            </a:pPr>
            <a:r>
              <a:rPr lang="en-US" sz="2000" dirty="0">
                <a:solidFill>
                  <a:srgbClr val="FFFFFF"/>
                </a:solidFill>
              </a:rPr>
              <a:t>With business models returning profit now, all indications are AI is here to stay</a:t>
            </a:r>
          </a:p>
          <a:p>
            <a:pPr marL="342900" indent="-342900">
              <a:buFont typeface="Arial"/>
              <a:buChar char="•"/>
            </a:pPr>
            <a:r>
              <a:rPr lang="en-US" sz="2000" dirty="0" smtClean="0">
                <a:solidFill>
                  <a:srgbClr val="FFFFFF"/>
                </a:solidFill>
              </a:rPr>
              <a:t>AI and Machine Learning are being </a:t>
            </a:r>
            <a:r>
              <a:rPr lang="en-US" sz="2000" dirty="0">
                <a:solidFill>
                  <a:srgbClr val="FFFFFF"/>
                </a:solidFill>
              </a:rPr>
              <a:t>coupled with incredibly low cost cloud </a:t>
            </a:r>
            <a:r>
              <a:rPr lang="en-US" sz="2000" dirty="0" smtClean="0">
                <a:solidFill>
                  <a:srgbClr val="FFFFFF"/>
                </a:solidFill>
              </a:rPr>
              <a:t>computing</a:t>
            </a:r>
          </a:p>
          <a:p>
            <a:pPr marL="342900" indent="-342900">
              <a:buFont typeface="Arial"/>
              <a:buChar char="•"/>
            </a:pPr>
            <a:r>
              <a:rPr lang="en-US" sz="2000" dirty="0" smtClean="0">
                <a:solidFill>
                  <a:srgbClr val="FFFFFF"/>
                </a:solidFill>
              </a:rPr>
              <a:t>No accepted </a:t>
            </a:r>
            <a:r>
              <a:rPr lang="en-US" sz="2000" dirty="0">
                <a:solidFill>
                  <a:srgbClr val="FFFFFF"/>
                </a:solidFill>
              </a:rPr>
              <a:t>protocol for security in </a:t>
            </a:r>
            <a:r>
              <a:rPr lang="en-US" sz="2000" dirty="0" smtClean="0">
                <a:solidFill>
                  <a:srgbClr val="FFFFFF"/>
                </a:solidFill>
              </a:rPr>
              <a:t>AI. Creators use </a:t>
            </a:r>
            <a:r>
              <a:rPr lang="en-US" sz="2000" dirty="0">
                <a:solidFill>
                  <a:srgbClr val="FFFFFF"/>
                </a:solidFill>
              </a:rPr>
              <a:t>a “generate and test” approach to creating functionality.  </a:t>
            </a:r>
          </a:p>
          <a:p>
            <a:pPr marL="852487" lvl="1" indent="-342900">
              <a:buFont typeface="Wingdings" charset="2"/>
              <a:buChar char="Ø"/>
            </a:pPr>
            <a:endParaRPr lang="en-US" dirty="0">
              <a:solidFill>
                <a:srgbClr val="FFFFFF"/>
              </a:solidFill>
              <a:cs typeface="Arial"/>
            </a:endParaRPr>
          </a:p>
          <a:p>
            <a:pPr marL="509587" lvl="1"/>
            <a:endParaRPr lang="en-US" dirty="0">
              <a:solidFill>
                <a:srgbClr val="FFFFFF"/>
              </a:solidFill>
              <a:cs typeface="Arial"/>
            </a:endParaRPr>
          </a:p>
        </p:txBody>
      </p:sp>
      <p:pic>
        <p:nvPicPr>
          <p:cNvPr id="19" name="Picture 18"/>
          <p:cNvPicPr/>
          <p:nvPr/>
        </p:nvPicPr>
        <p:blipFill>
          <a:blip r:embed="rId4" cstate="print">
            <a:extLst>
              <a:ext uri="{28A0092B-C50C-407E-A947-70E740481C1C}">
                <a14:useLocalDpi xmlns:a14="http://schemas.microsoft.com/office/drawing/2010/main"/>
              </a:ext>
            </a:extLst>
          </a:blip>
          <a:stretch>
            <a:fillRect/>
          </a:stretch>
        </p:blipFill>
        <p:spPr>
          <a:xfrm>
            <a:off x="5487232" y="1476445"/>
            <a:ext cx="3199568" cy="2353733"/>
          </a:xfrm>
          <a:prstGeom prst="rect">
            <a:avLst/>
          </a:prstGeom>
        </p:spPr>
      </p:pic>
      <p:sp>
        <p:nvSpPr>
          <p:cNvPr id="20" name="TextBox 19"/>
          <p:cNvSpPr txBox="1"/>
          <p:nvPr/>
        </p:nvSpPr>
        <p:spPr>
          <a:xfrm>
            <a:off x="4893211" y="3843242"/>
            <a:ext cx="4132476" cy="2554545"/>
          </a:xfrm>
          <a:prstGeom prst="rect">
            <a:avLst/>
          </a:prstGeom>
          <a:noFill/>
        </p:spPr>
        <p:txBody>
          <a:bodyPr wrap="square" rtlCol="0">
            <a:spAutoFit/>
          </a:bodyPr>
          <a:lstStyle/>
          <a:p>
            <a:r>
              <a:rPr lang="en-US" sz="2000" u="sng" dirty="0" smtClean="0">
                <a:solidFill>
                  <a:srgbClr val="FFFFFF"/>
                </a:solidFill>
              </a:rPr>
              <a:t>Open Questions:</a:t>
            </a:r>
          </a:p>
          <a:p>
            <a:pPr marL="285750" indent="-285750">
              <a:buFont typeface="Arial"/>
              <a:buChar char="•"/>
            </a:pPr>
            <a:r>
              <a:rPr lang="en-US" sz="2000" dirty="0" smtClean="0">
                <a:solidFill>
                  <a:srgbClr val="FFFFFF"/>
                </a:solidFill>
              </a:rPr>
              <a:t>Will job displacement be a crisis?</a:t>
            </a:r>
          </a:p>
          <a:p>
            <a:pPr marL="285750" indent="-285750">
              <a:buFont typeface="Arial"/>
              <a:buChar char="•"/>
            </a:pPr>
            <a:r>
              <a:rPr lang="en-US" sz="2000" dirty="0" smtClean="0">
                <a:solidFill>
                  <a:srgbClr val="FFFFFF"/>
                </a:solidFill>
              </a:rPr>
              <a:t>Will companies use AI for good?</a:t>
            </a:r>
          </a:p>
          <a:p>
            <a:pPr marL="285750" indent="-285750">
              <a:buFont typeface="Arial"/>
              <a:buChar char="•"/>
            </a:pPr>
            <a:r>
              <a:rPr lang="en-US" sz="2000" dirty="0" smtClean="0">
                <a:solidFill>
                  <a:srgbClr val="FFFFFF"/>
                </a:solidFill>
              </a:rPr>
              <a:t>Will there ever be a widely-accepted security framework for AI?</a:t>
            </a:r>
          </a:p>
          <a:p>
            <a:pPr marL="285750" indent="-285750">
              <a:buFont typeface="Arial"/>
              <a:buChar char="•"/>
            </a:pPr>
            <a:r>
              <a:rPr lang="en-US" sz="2000" dirty="0" smtClean="0">
                <a:solidFill>
                  <a:srgbClr val="FFFFFF"/>
                </a:solidFill>
              </a:rPr>
              <a:t>Can behavioral analytics enhance security?</a:t>
            </a:r>
            <a:endParaRPr lang="en-US" sz="2000" dirty="0">
              <a:solidFill>
                <a:srgbClr val="FFFFFF"/>
              </a:solidFill>
            </a:endParaRPr>
          </a:p>
        </p:txBody>
      </p:sp>
    </p:spTree>
    <p:extLst>
      <p:ext uri="{BB962C8B-B14F-4D97-AF65-F5344CB8AC3E}">
        <p14:creationId xmlns:p14="http://schemas.microsoft.com/office/powerpoint/2010/main" val="182027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Mobility</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8</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8</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77" y="1425646"/>
            <a:ext cx="4642612" cy="5016758"/>
          </a:xfrm>
          <a:prstGeom prst="rect">
            <a:avLst/>
          </a:prstGeom>
        </p:spPr>
        <p:txBody>
          <a:bodyPr wrap="square">
            <a:spAutoFit/>
          </a:bodyPr>
          <a:lstStyle/>
          <a:p>
            <a:r>
              <a:rPr lang="en-US" sz="2000" u="sng" dirty="0">
                <a:solidFill>
                  <a:srgbClr val="FFFFFF"/>
                </a:solidFill>
              </a:rPr>
              <a:t>The Future of </a:t>
            </a:r>
            <a:r>
              <a:rPr lang="en-US" sz="2000" u="sng" dirty="0" smtClean="0">
                <a:solidFill>
                  <a:srgbClr val="FFFFFF"/>
                </a:solidFill>
              </a:rPr>
              <a:t>Mobility: </a:t>
            </a:r>
            <a:endParaRPr lang="en-US" sz="2000" u="sng" dirty="0">
              <a:solidFill>
                <a:srgbClr val="FFFFFF"/>
              </a:solidFill>
            </a:endParaRPr>
          </a:p>
          <a:p>
            <a:pPr marL="342900" indent="-342900">
              <a:buFont typeface="Arial"/>
              <a:buChar char="•"/>
            </a:pPr>
            <a:r>
              <a:rPr lang="en-US" sz="2000" dirty="0" smtClean="0">
                <a:solidFill>
                  <a:srgbClr val="FFFFFF"/>
                </a:solidFill>
              </a:rPr>
              <a:t>All humans connected anywhere on the planet. Irreversible change to all cultures. </a:t>
            </a:r>
          </a:p>
          <a:p>
            <a:endParaRPr lang="en-US" sz="2000" dirty="0" smtClean="0">
              <a:solidFill>
                <a:srgbClr val="FFFFFF"/>
              </a:solidFill>
            </a:endParaRPr>
          </a:p>
          <a:p>
            <a:r>
              <a:rPr lang="en-US" sz="2000" u="sng" dirty="0">
                <a:solidFill>
                  <a:srgbClr val="FFFFFF"/>
                </a:solidFill>
              </a:rPr>
              <a:t>Trends To The </a:t>
            </a:r>
            <a:r>
              <a:rPr lang="en-US" sz="2000" u="sng" dirty="0" smtClean="0">
                <a:solidFill>
                  <a:srgbClr val="FFFFFF"/>
                </a:solidFill>
              </a:rPr>
              <a:t>Future</a:t>
            </a:r>
            <a:endParaRPr lang="en-US" sz="2000" dirty="0" smtClean="0">
              <a:solidFill>
                <a:srgbClr val="FFFFFF"/>
              </a:solidFill>
            </a:endParaRPr>
          </a:p>
          <a:p>
            <a:pPr marL="342900" indent="-342900">
              <a:buFont typeface="Arial"/>
              <a:buChar char="•"/>
            </a:pPr>
            <a:r>
              <a:rPr lang="en-US" sz="2000" dirty="0" smtClean="0">
                <a:solidFill>
                  <a:srgbClr val="FFFFFF"/>
                </a:solidFill>
              </a:rPr>
              <a:t>A connected supercomputer </a:t>
            </a:r>
          </a:p>
          <a:p>
            <a:pPr marL="342900" indent="-342900">
              <a:buFont typeface="Arial"/>
              <a:buChar char="•"/>
            </a:pPr>
            <a:r>
              <a:rPr lang="en-US" sz="2000" dirty="0" smtClean="0">
                <a:solidFill>
                  <a:srgbClr val="FFFFFF"/>
                </a:solidFill>
              </a:rPr>
              <a:t>With </a:t>
            </a:r>
            <a:r>
              <a:rPr lang="en-US" sz="2000" dirty="0">
                <a:solidFill>
                  <a:srgbClr val="FFFFFF"/>
                </a:solidFill>
              </a:rPr>
              <a:t>100's of sensors and millions of applications which can fuel and support use cases we have yet to begin to </a:t>
            </a:r>
            <a:r>
              <a:rPr lang="en-US" sz="2000" dirty="0" smtClean="0">
                <a:solidFill>
                  <a:srgbClr val="FFFFFF"/>
                </a:solidFill>
              </a:rPr>
              <a:t>imagine</a:t>
            </a:r>
          </a:p>
          <a:p>
            <a:pPr marL="342900" indent="-342900">
              <a:buFont typeface="Arial"/>
              <a:buChar char="•"/>
            </a:pPr>
            <a:r>
              <a:rPr lang="en-US" sz="2000" dirty="0" smtClean="0">
                <a:solidFill>
                  <a:srgbClr val="FFFFFF"/>
                </a:solidFill>
                <a:cs typeface="Arial"/>
              </a:rPr>
              <a:t>User location and its history becomes the ultimate biometric</a:t>
            </a:r>
          </a:p>
          <a:p>
            <a:pPr marL="342900" indent="-342900">
              <a:buFont typeface="Arial"/>
              <a:buChar char="•"/>
            </a:pPr>
            <a:r>
              <a:rPr lang="en-US" sz="2000" dirty="0" smtClean="0">
                <a:solidFill>
                  <a:srgbClr val="FFFFFF"/>
                </a:solidFill>
                <a:cs typeface="Arial"/>
              </a:rPr>
              <a:t>Enterprises must serve mobile users and mobile employees, and watch for mobile threats</a:t>
            </a:r>
            <a:endParaRPr lang="en-US" dirty="0">
              <a:solidFill>
                <a:srgbClr val="FFFFFF"/>
              </a:solidFill>
              <a:cs typeface="Arial"/>
            </a:endParaRPr>
          </a:p>
        </p:txBody>
      </p:sp>
      <p:pic>
        <p:nvPicPr>
          <p:cNvPr id="18" name="Picture 17"/>
          <p:cNvPicPr/>
          <p:nvPr/>
        </p:nvPicPr>
        <p:blipFill>
          <a:blip r:embed="rId4" cstate="print">
            <a:extLst>
              <a:ext uri="{28A0092B-C50C-407E-A947-70E740481C1C}">
                <a14:useLocalDpi xmlns:a14="http://schemas.microsoft.com/office/drawing/2010/main"/>
              </a:ext>
            </a:extLst>
          </a:blip>
          <a:stretch>
            <a:fillRect/>
          </a:stretch>
        </p:blipFill>
        <p:spPr>
          <a:xfrm>
            <a:off x="5858932" y="1657457"/>
            <a:ext cx="2827867" cy="2297088"/>
          </a:xfrm>
          <a:prstGeom prst="rect">
            <a:avLst/>
          </a:prstGeom>
        </p:spPr>
      </p:pic>
      <p:sp>
        <p:nvSpPr>
          <p:cNvPr id="20" name="TextBox 19"/>
          <p:cNvSpPr txBox="1"/>
          <p:nvPr/>
        </p:nvSpPr>
        <p:spPr>
          <a:xfrm>
            <a:off x="4927077" y="4046438"/>
            <a:ext cx="4132476" cy="2246769"/>
          </a:xfrm>
          <a:prstGeom prst="rect">
            <a:avLst/>
          </a:prstGeom>
          <a:noFill/>
        </p:spPr>
        <p:txBody>
          <a:bodyPr wrap="square" rtlCol="0">
            <a:spAutoFit/>
          </a:bodyPr>
          <a:lstStyle/>
          <a:p>
            <a:r>
              <a:rPr lang="en-US" sz="2000" u="sng" dirty="0" smtClean="0">
                <a:solidFill>
                  <a:srgbClr val="FFFFFF"/>
                </a:solidFill>
              </a:rPr>
              <a:t>Open Questions:</a:t>
            </a:r>
          </a:p>
          <a:p>
            <a:pPr marL="285750" indent="-285750">
              <a:buFont typeface="Arial"/>
              <a:buChar char="•"/>
            </a:pPr>
            <a:r>
              <a:rPr lang="en-US" sz="2000" dirty="0" smtClean="0">
                <a:solidFill>
                  <a:srgbClr val="FFFFFF"/>
                </a:solidFill>
              </a:rPr>
              <a:t>Will the eyes and ears be the most used senses for mobile devices?</a:t>
            </a:r>
          </a:p>
          <a:p>
            <a:pPr marL="285750" indent="-285750">
              <a:buFont typeface="Arial"/>
              <a:buChar char="•"/>
            </a:pPr>
            <a:r>
              <a:rPr lang="en-US" sz="2000" dirty="0" smtClean="0">
                <a:solidFill>
                  <a:srgbClr val="FFFFFF"/>
                </a:solidFill>
              </a:rPr>
              <a:t>How will dictatorships react?</a:t>
            </a:r>
          </a:p>
          <a:p>
            <a:pPr marL="285750" indent="-285750">
              <a:buFont typeface="Arial"/>
              <a:buChar char="•"/>
            </a:pPr>
            <a:r>
              <a:rPr lang="en-US" sz="2000" dirty="0" smtClean="0">
                <a:solidFill>
                  <a:srgbClr val="FFFFFF"/>
                </a:solidFill>
              </a:rPr>
              <a:t>What is the impact on privacy?</a:t>
            </a:r>
          </a:p>
          <a:p>
            <a:pPr marL="285750" indent="-285750">
              <a:buFont typeface="Arial"/>
              <a:buChar char="•"/>
            </a:pPr>
            <a:r>
              <a:rPr lang="en-US" sz="2000" dirty="0" smtClean="0">
                <a:solidFill>
                  <a:srgbClr val="FFFFFF"/>
                </a:solidFill>
              </a:rPr>
              <a:t>What use cases will dominate?</a:t>
            </a:r>
          </a:p>
          <a:p>
            <a:pPr marL="285750" indent="-285750">
              <a:buFont typeface="Arial"/>
              <a:buChar char="•"/>
            </a:pPr>
            <a:r>
              <a:rPr lang="en-US" sz="2000" dirty="0" smtClean="0">
                <a:solidFill>
                  <a:srgbClr val="FFFFFF"/>
                </a:solidFill>
              </a:rPr>
              <a:t>How will enterprises shift?</a:t>
            </a:r>
          </a:p>
        </p:txBody>
      </p:sp>
    </p:spTree>
    <p:extLst>
      <p:ext uri="{BB962C8B-B14F-4D97-AF65-F5344CB8AC3E}">
        <p14:creationId xmlns:p14="http://schemas.microsoft.com/office/powerpoint/2010/main" val="15250959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p:cNvSpPr>
          <p:nvPr/>
        </p:nvSpPr>
        <p:spPr>
          <a:xfrm>
            <a:off x="94512" y="431949"/>
            <a:ext cx="8896738" cy="646331"/>
          </a:xfrm>
          <a:prstGeom prst="rect">
            <a:avLst/>
          </a:prstGeom>
          <a:noFill/>
        </p:spPr>
        <p:txBody>
          <a:bodyPr wrap="square" rtlCol="0">
            <a:spAutoFit/>
          </a:bodyPr>
          <a:lstStyle/>
          <a:p>
            <a:pPr algn="ctr"/>
            <a:r>
              <a:rPr lang="en-US" sz="3600" dirty="0" smtClean="0">
                <a:solidFill>
                  <a:schemeClr val="bg1"/>
                </a:solidFill>
                <a:latin typeface="Gotham"/>
                <a:cs typeface="Gotham"/>
              </a:rPr>
              <a:t>Big Data</a:t>
            </a:r>
            <a:endParaRPr lang="en-US" sz="3600" dirty="0">
              <a:solidFill>
                <a:schemeClr val="bg1"/>
              </a:solidFill>
              <a:latin typeface="Gotham"/>
              <a:cs typeface="Gotham"/>
            </a:endParaRPr>
          </a:p>
        </p:txBody>
      </p:sp>
      <p:sp>
        <p:nvSpPr>
          <p:cNvPr id="38" name="Slide Number Placeholder 37"/>
          <p:cNvSpPr>
            <a:spLocks noGrp="1"/>
          </p:cNvSpPr>
          <p:nvPr>
            <p:ph type="sldNum" sz="quarter" idx="12"/>
          </p:nvPr>
        </p:nvSpPr>
        <p:spPr/>
        <p:txBody>
          <a:bodyPr/>
          <a:lstStyle/>
          <a:p>
            <a:fld id="{F27200B3-63C2-A64A-9CED-27168ED6DA81}" type="slidenum">
              <a:rPr lang="en-US" smtClean="0"/>
              <a:t>9</a:t>
            </a:fld>
            <a:endParaRPr lang="en-US"/>
          </a:p>
        </p:txBody>
      </p:sp>
      <p:sp>
        <p:nvSpPr>
          <p:cNvPr id="3" name="Rectangle 2"/>
          <p:cNvSpPr/>
          <p:nvPr/>
        </p:nvSpPr>
        <p:spPr>
          <a:xfrm flipH="1">
            <a:off x="297160" y="1183545"/>
            <a:ext cx="8673417" cy="45719"/>
          </a:xfrm>
          <a:prstGeom prst="rect">
            <a:avLst/>
          </a:prstGeom>
          <a:solidFill>
            <a:srgbClr val="E46C0A">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52400" y="-4088"/>
            <a:ext cx="9304594" cy="245806"/>
            <a:chOff x="0" y="-4104"/>
            <a:chExt cx="10554548" cy="245806"/>
          </a:xfrm>
        </p:grpSpPr>
        <p:sp>
          <p:nvSpPr>
            <p:cNvPr id="13" name="Rectangle 12"/>
            <p:cNvSpPr/>
            <p:nvPr/>
          </p:nvSpPr>
          <p:spPr>
            <a:xfrm>
              <a:off x="0" y="0"/>
              <a:ext cx="2638323" cy="237612"/>
            </a:xfrm>
            <a:prstGeom prst="rect">
              <a:avLst/>
            </a:prstGeom>
            <a:solidFill>
              <a:srgbClr val="461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133F"/>
                </a:solidFill>
              </a:endParaRPr>
            </a:p>
          </p:txBody>
        </p:sp>
        <p:sp>
          <p:nvSpPr>
            <p:cNvPr id="14" name="Rectangle 13"/>
            <p:cNvSpPr/>
            <p:nvPr/>
          </p:nvSpPr>
          <p:spPr>
            <a:xfrm>
              <a:off x="2638323" y="0"/>
              <a:ext cx="2638323" cy="23761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76646" y="-4104"/>
              <a:ext cx="2638323" cy="24580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6225" y="4088"/>
              <a:ext cx="2638323" cy="2376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7" name="Rectangle 26"/>
          <p:cNvSpPr/>
          <p:nvPr/>
        </p:nvSpPr>
        <p:spPr>
          <a:xfrm>
            <a:off x="-152400" y="6391989"/>
            <a:ext cx="9296400" cy="559672"/>
          </a:xfrm>
          <a:prstGeom prst="rect">
            <a:avLst/>
          </a:prstGeom>
          <a:solidFill>
            <a:srgbClr val="16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28" name="Picture 27"/>
          <p:cNvPicPr>
            <a:picLocks noChangeAspect="1"/>
          </p:cNvPicPr>
          <p:nvPr/>
        </p:nvPicPr>
        <p:blipFill>
          <a:blip r:embed="rId3"/>
          <a:stretch>
            <a:fillRect/>
          </a:stretch>
        </p:blipFill>
        <p:spPr>
          <a:xfrm>
            <a:off x="297160" y="6427542"/>
            <a:ext cx="1121792" cy="494349"/>
          </a:xfrm>
          <a:prstGeom prst="rect">
            <a:avLst/>
          </a:prstGeom>
        </p:spPr>
      </p:pic>
      <p:sp>
        <p:nvSpPr>
          <p:cNvPr id="29" name="Footer Placeholder 3"/>
          <p:cNvSpPr>
            <a:spLocks noGrp="1"/>
          </p:cNvSpPr>
          <p:nvPr>
            <p:ph type="ftr" sz="quarter" idx="11"/>
          </p:nvPr>
        </p:nvSpPr>
        <p:spPr>
          <a:xfrm>
            <a:off x="3124200" y="6534295"/>
            <a:ext cx="2895600" cy="365125"/>
          </a:xfrm>
        </p:spPr>
        <p:txBody>
          <a:bodyPr/>
          <a:lstStyle/>
          <a:p>
            <a:fld id="{9291081D-5256-AB4D-AA65-C54A581AAA04}" type="slidenum">
              <a:rPr lang="en-US" smtClean="0"/>
              <a:t>9</a:t>
            </a:fld>
            <a:endParaRPr lang="en-US" dirty="0"/>
          </a:p>
        </p:txBody>
      </p:sp>
      <p:sp>
        <p:nvSpPr>
          <p:cNvPr id="30" name="TextBox 29"/>
          <p:cNvSpPr txBox="1">
            <a:spLocks/>
          </p:cNvSpPr>
          <p:nvPr/>
        </p:nvSpPr>
        <p:spPr>
          <a:xfrm>
            <a:off x="4858774" y="6389826"/>
            <a:ext cx="4132476" cy="461665"/>
          </a:xfrm>
          <a:prstGeom prst="rect">
            <a:avLst/>
          </a:prstGeom>
          <a:noFill/>
        </p:spPr>
        <p:txBody>
          <a:bodyPr wrap="square" rtlCol="0">
            <a:spAutoFit/>
          </a:bodyPr>
          <a:lstStyle/>
          <a:p>
            <a:pPr algn="r"/>
            <a:r>
              <a:rPr lang="en-US" sz="2400" dirty="0" smtClean="0">
                <a:solidFill>
                  <a:srgbClr val="FFFFFF"/>
                </a:solidFill>
                <a:latin typeface="Gotham"/>
                <a:cs typeface="Gotham"/>
              </a:rPr>
              <a:t>How we</a:t>
            </a:r>
            <a:r>
              <a:rPr lang="en-US" sz="2400" dirty="0" smtClean="0">
                <a:solidFill>
                  <a:schemeClr val="accent6">
                    <a:lumMod val="75000"/>
                  </a:schemeClr>
                </a:solidFill>
                <a:latin typeface="Gotham"/>
                <a:cs typeface="Gotham"/>
              </a:rPr>
              <a:t> think.</a:t>
            </a:r>
            <a:endParaRPr lang="en-US" sz="2400" dirty="0">
              <a:solidFill>
                <a:schemeClr val="accent6">
                  <a:lumMod val="75000"/>
                </a:schemeClr>
              </a:solidFill>
              <a:latin typeface="Gotham"/>
              <a:cs typeface="Gotham"/>
            </a:endParaRPr>
          </a:p>
        </p:txBody>
      </p:sp>
      <p:sp>
        <p:nvSpPr>
          <p:cNvPr id="32" name="Rectangle 31"/>
          <p:cNvSpPr/>
          <p:nvPr/>
        </p:nvSpPr>
        <p:spPr>
          <a:xfrm>
            <a:off x="6856224" y="-12284"/>
            <a:ext cx="2287776" cy="237612"/>
          </a:xfrm>
          <a:prstGeom prst="rect">
            <a:avLst/>
          </a:prstGeom>
          <a:solidFill>
            <a:srgbClr val="A1B5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055" y="1476445"/>
            <a:ext cx="4844719" cy="4708981"/>
          </a:xfrm>
          <a:prstGeom prst="rect">
            <a:avLst/>
          </a:prstGeom>
        </p:spPr>
        <p:txBody>
          <a:bodyPr wrap="square">
            <a:spAutoFit/>
          </a:bodyPr>
          <a:lstStyle/>
          <a:p>
            <a:r>
              <a:rPr lang="en-US" sz="2000" u="sng" dirty="0">
                <a:solidFill>
                  <a:srgbClr val="FFFFFF"/>
                </a:solidFill>
              </a:rPr>
              <a:t>The Future of </a:t>
            </a:r>
            <a:r>
              <a:rPr lang="en-US" sz="2000" u="sng" dirty="0" smtClean="0">
                <a:solidFill>
                  <a:srgbClr val="FFFFFF"/>
                </a:solidFill>
              </a:rPr>
              <a:t>Big Data: </a:t>
            </a:r>
            <a:endParaRPr lang="en-US" sz="2000" u="sng" dirty="0">
              <a:solidFill>
                <a:srgbClr val="FFFFFF"/>
              </a:solidFill>
            </a:endParaRPr>
          </a:p>
          <a:p>
            <a:pPr marL="342900" indent="-342900">
              <a:buFont typeface="Arial"/>
              <a:buChar char="•"/>
            </a:pPr>
            <a:r>
              <a:rPr lang="en-US" sz="2000" dirty="0">
                <a:solidFill>
                  <a:srgbClr val="FFFFFF"/>
                </a:solidFill>
              </a:rPr>
              <a:t>W</a:t>
            </a:r>
            <a:r>
              <a:rPr lang="en-US" sz="2000" dirty="0" smtClean="0">
                <a:solidFill>
                  <a:srgbClr val="FFFFFF"/>
                </a:solidFill>
              </a:rPr>
              <a:t>e will always create more data than we can deal with. Will need to be analyzed everywhere.</a:t>
            </a:r>
          </a:p>
          <a:p>
            <a:endParaRPr lang="en-US" sz="2000" dirty="0" smtClean="0">
              <a:solidFill>
                <a:srgbClr val="FFFFFF"/>
              </a:solidFill>
            </a:endParaRPr>
          </a:p>
          <a:p>
            <a:r>
              <a:rPr lang="en-US" sz="2000" u="sng" dirty="0">
                <a:solidFill>
                  <a:srgbClr val="FFFFFF"/>
                </a:solidFill>
              </a:rPr>
              <a:t>Trends To The Future</a:t>
            </a:r>
            <a:r>
              <a:rPr lang="en-US" sz="2000" u="sng" dirty="0" smtClean="0">
                <a:solidFill>
                  <a:srgbClr val="FFFFFF"/>
                </a:solidFill>
              </a:rPr>
              <a:t>:</a:t>
            </a:r>
            <a:endParaRPr lang="en-US" sz="2000" dirty="0" smtClean="0">
              <a:solidFill>
                <a:srgbClr val="FFFFFF"/>
              </a:solidFill>
            </a:endParaRPr>
          </a:p>
          <a:p>
            <a:pPr marL="342900" indent="-342900">
              <a:buFont typeface="Arial"/>
              <a:buChar char="•"/>
            </a:pPr>
            <a:r>
              <a:rPr lang="en-US" sz="2000" dirty="0" smtClean="0">
                <a:solidFill>
                  <a:srgbClr val="FFFFFF"/>
                </a:solidFill>
              </a:rPr>
              <a:t>Estimates of 1 Trillion sensors by 2020</a:t>
            </a:r>
          </a:p>
          <a:p>
            <a:pPr marL="342900" indent="-342900">
              <a:buFont typeface="Arial"/>
              <a:buChar char="•"/>
            </a:pPr>
            <a:r>
              <a:rPr lang="en-US" sz="2000" dirty="0" smtClean="0">
                <a:solidFill>
                  <a:srgbClr val="FFFFFF"/>
                </a:solidFill>
              </a:rPr>
              <a:t>Breakthrough </a:t>
            </a:r>
            <a:r>
              <a:rPr lang="en-US" sz="2000" dirty="0">
                <a:solidFill>
                  <a:srgbClr val="FFFFFF"/>
                </a:solidFill>
              </a:rPr>
              <a:t>methodologies and new scalable data approaches based around </a:t>
            </a:r>
            <a:r>
              <a:rPr lang="en-US" sz="2000" dirty="0" err="1">
                <a:solidFill>
                  <a:srgbClr val="FFFFFF"/>
                </a:solidFill>
              </a:rPr>
              <a:t>Hadoop</a:t>
            </a:r>
            <a:r>
              <a:rPr lang="en-US" sz="2000" dirty="0">
                <a:solidFill>
                  <a:srgbClr val="FFFFFF"/>
                </a:solidFill>
              </a:rPr>
              <a:t> hold great promise </a:t>
            </a:r>
            <a:r>
              <a:rPr lang="en-US" sz="2000" dirty="0" smtClean="0">
                <a:solidFill>
                  <a:srgbClr val="FFFFFF"/>
                </a:solidFill>
              </a:rPr>
              <a:t>in </a:t>
            </a:r>
            <a:r>
              <a:rPr lang="en-US" sz="2000" dirty="0" err="1" smtClean="0">
                <a:solidFill>
                  <a:srgbClr val="FFFFFF"/>
                </a:solidFill>
              </a:rPr>
              <a:t>sensemaking</a:t>
            </a:r>
            <a:r>
              <a:rPr lang="en-US" sz="2000" dirty="0" smtClean="0">
                <a:solidFill>
                  <a:srgbClr val="FFFFFF"/>
                </a:solidFill>
              </a:rPr>
              <a:t> over large </a:t>
            </a:r>
            <a:r>
              <a:rPr lang="en-US" sz="2000" dirty="0">
                <a:solidFill>
                  <a:srgbClr val="FFFFFF"/>
                </a:solidFill>
              </a:rPr>
              <a:t>data sets. </a:t>
            </a:r>
            <a:endParaRPr lang="en-US" sz="2000" dirty="0" smtClean="0">
              <a:solidFill>
                <a:srgbClr val="FFFFFF"/>
              </a:solidFill>
            </a:endParaRPr>
          </a:p>
          <a:p>
            <a:pPr marL="342900" indent="-342900">
              <a:buFont typeface="Arial"/>
              <a:buChar char="•"/>
            </a:pPr>
            <a:r>
              <a:rPr lang="en-US" sz="2000" dirty="0" err="1" smtClean="0">
                <a:solidFill>
                  <a:srgbClr val="FFFFFF"/>
                </a:solidFill>
              </a:rPr>
              <a:t>Sensemaking</a:t>
            </a:r>
            <a:r>
              <a:rPr lang="en-US" sz="2000" dirty="0" smtClean="0">
                <a:solidFill>
                  <a:srgbClr val="FFFFFF"/>
                </a:solidFill>
              </a:rPr>
              <a:t> </a:t>
            </a:r>
            <a:r>
              <a:rPr lang="en-US" sz="2000" dirty="0">
                <a:solidFill>
                  <a:srgbClr val="FFFFFF"/>
                </a:solidFill>
              </a:rPr>
              <a:t>is key to success in most all other technology advancements. </a:t>
            </a:r>
            <a:endParaRPr lang="en-US" sz="2000" dirty="0" smtClean="0">
              <a:solidFill>
                <a:srgbClr val="FFFFFF"/>
              </a:solidFill>
            </a:endParaRPr>
          </a:p>
          <a:p>
            <a:pPr marL="342900" indent="-342900">
              <a:buFont typeface="Arial"/>
              <a:buChar char="•"/>
            </a:pPr>
            <a:r>
              <a:rPr lang="en-US" sz="2000" dirty="0">
                <a:solidFill>
                  <a:srgbClr val="FFFFFF"/>
                </a:solidFill>
              </a:rPr>
              <a:t>E</a:t>
            </a:r>
            <a:r>
              <a:rPr lang="en-US" sz="2000" dirty="0" smtClean="0">
                <a:solidFill>
                  <a:srgbClr val="FFFFFF"/>
                </a:solidFill>
              </a:rPr>
              <a:t>thical </a:t>
            </a:r>
            <a:r>
              <a:rPr lang="en-US" sz="2000" dirty="0">
                <a:solidFill>
                  <a:srgbClr val="FFFFFF"/>
                </a:solidFill>
              </a:rPr>
              <a:t>considerations around privacy and security over data will only grow. </a:t>
            </a:r>
            <a:endParaRPr lang="en-US" dirty="0">
              <a:solidFill>
                <a:srgbClr val="FFFFFF"/>
              </a:solidFill>
              <a:cs typeface="Arial"/>
            </a:endParaRPr>
          </a:p>
        </p:txBody>
      </p:sp>
      <p:pic>
        <p:nvPicPr>
          <p:cNvPr id="19" name="Picture 18"/>
          <p:cNvPicPr/>
          <p:nvPr/>
        </p:nvPicPr>
        <p:blipFill>
          <a:blip r:embed="rId4" cstate="print">
            <a:extLst>
              <a:ext uri="{28A0092B-C50C-407E-A947-70E740481C1C}">
                <a14:useLocalDpi xmlns:a14="http://schemas.microsoft.com/office/drawing/2010/main"/>
              </a:ext>
            </a:extLst>
          </a:blip>
          <a:stretch>
            <a:fillRect/>
          </a:stretch>
        </p:blipFill>
        <p:spPr>
          <a:xfrm>
            <a:off x="5518489" y="1490455"/>
            <a:ext cx="2844800" cy="2088710"/>
          </a:xfrm>
          <a:prstGeom prst="rect">
            <a:avLst/>
          </a:prstGeom>
          <a:extLst>
            <a:ext uri="{FAA26D3D-D897-4be2-8F04-BA451C77F1D7}">
              <ma14:placeholderFlag xmlns:ma14="http://schemas.microsoft.com/office/mac/drawingml/2011/main"/>
            </a:ext>
          </a:extLst>
        </p:spPr>
      </p:pic>
      <p:sp>
        <p:nvSpPr>
          <p:cNvPr id="20" name="TextBox 19"/>
          <p:cNvSpPr txBox="1"/>
          <p:nvPr/>
        </p:nvSpPr>
        <p:spPr>
          <a:xfrm>
            <a:off x="4859345" y="3555381"/>
            <a:ext cx="4132476" cy="2862322"/>
          </a:xfrm>
          <a:prstGeom prst="rect">
            <a:avLst/>
          </a:prstGeom>
          <a:noFill/>
        </p:spPr>
        <p:txBody>
          <a:bodyPr wrap="square" rtlCol="0">
            <a:spAutoFit/>
          </a:bodyPr>
          <a:lstStyle/>
          <a:p>
            <a:r>
              <a:rPr lang="en-US" sz="2000" u="sng" dirty="0" smtClean="0">
                <a:solidFill>
                  <a:srgbClr val="FFFFFF"/>
                </a:solidFill>
              </a:rPr>
              <a:t>Open Questions:</a:t>
            </a:r>
          </a:p>
          <a:p>
            <a:pPr marL="285750" indent="-285750">
              <a:buFont typeface="Arial"/>
              <a:buChar char="•"/>
            </a:pPr>
            <a:r>
              <a:rPr lang="en-US" sz="2000" dirty="0" smtClean="0">
                <a:solidFill>
                  <a:srgbClr val="FFFFFF"/>
                </a:solidFill>
              </a:rPr>
              <a:t>Can there be widely accepted ethical frameworks for data and its use?</a:t>
            </a:r>
          </a:p>
          <a:p>
            <a:pPr marL="285750" indent="-285750">
              <a:buFont typeface="Arial"/>
              <a:buChar char="•"/>
            </a:pPr>
            <a:r>
              <a:rPr lang="en-US" sz="2000" dirty="0" smtClean="0">
                <a:solidFill>
                  <a:srgbClr val="FFFFFF"/>
                </a:solidFill>
              </a:rPr>
              <a:t>Who will individual citizens trust to analyze their personal, home, auto data?</a:t>
            </a:r>
          </a:p>
          <a:p>
            <a:pPr marL="285750" indent="-285750">
              <a:buFont typeface="Arial"/>
              <a:buChar char="•"/>
            </a:pPr>
            <a:r>
              <a:rPr lang="en-US" sz="2000" dirty="0" smtClean="0">
                <a:solidFill>
                  <a:srgbClr val="FFFFFF"/>
                </a:solidFill>
              </a:rPr>
              <a:t>Can behavioral analytics enhance service and security?</a:t>
            </a:r>
            <a:endParaRPr lang="en-US" sz="2000" dirty="0">
              <a:solidFill>
                <a:srgbClr val="FFFFFF"/>
              </a:solidFill>
            </a:endParaRPr>
          </a:p>
        </p:txBody>
      </p:sp>
    </p:spTree>
    <p:extLst>
      <p:ext uri="{BB962C8B-B14F-4D97-AF65-F5344CB8AC3E}">
        <p14:creationId xmlns:p14="http://schemas.microsoft.com/office/powerpoint/2010/main" val="41717232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8116</TotalTime>
  <Words>1672</Words>
  <Application>Microsoft Macintosh PowerPoint</Application>
  <PresentationFormat>On-screen Show (4:3)</PresentationFormat>
  <Paragraphs>247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Edwards</dc:creator>
  <cp:lastModifiedBy>Bob</cp:lastModifiedBy>
  <cp:revision>165</cp:revision>
  <dcterms:created xsi:type="dcterms:W3CDTF">2015-06-01T15:31:59Z</dcterms:created>
  <dcterms:modified xsi:type="dcterms:W3CDTF">2015-10-15T20:31:52Z</dcterms:modified>
</cp:coreProperties>
</file>