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759" r:id="rId2"/>
  </p:sldMasterIdLst>
  <p:notesMasterIdLst>
    <p:notesMasterId r:id="rId15"/>
  </p:notesMasterIdLst>
  <p:handoutMasterIdLst>
    <p:handoutMasterId r:id="rId16"/>
  </p:handoutMasterIdLst>
  <p:sldIdLst>
    <p:sldId id="269" r:id="rId3"/>
    <p:sldId id="325" r:id="rId4"/>
    <p:sldId id="324" r:id="rId5"/>
    <p:sldId id="305" r:id="rId6"/>
    <p:sldId id="319" r:id="rId7"/>
    <p:sldId id="280" r:id="rId8"/>
    <p:sldId id="323" r:id="rId9"/>
    <p:sldId id="320" r:id="rId10"/>
    <p:sldId id="321" r:id="rId11"/>
    <p:sldId id="322" r:id="rId12"/>
    <p:sldId id="318" r:id="rId13"/>
    <p:sldId id="31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40C"/>
    <a:srgbClr val="F49F14"/>
    <a:srgbClr val="FA0000"/>
    <a:srgbClr val="F38415"/>
    <a:srgbClr val="0DC955"/>
    <a:srgbClr val="F8442C"/>
    <a:srgbClr val="FCABA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20" autoAdjust="0"/>
    <p:restoredTop sz="93185" autoAdjust="0"/>
  </p:normalViewPr>
  <p:slideViewPr>
    <p:cSldViewPr snapToGrid="0" showGuides="1">
      <p:cViewPr varScale="1">
        <p:scale>
          <a:sx n="67" d="100"/>
          <a:sy n="67" d="100"/>
        </p:scale>
        <p:origin x="1676" y="60"/>
      </p:cViewPr>
      <p:guideLst>
        <p:guide orient="horz" pos="2162"/>
        <p:guide pos="2881"/>
      </p:guideLst>
    </p:cSldViewPr>
  </p:slideViewPr>
  <p:outlineViewPr>
    <p:cViewPr>
      <p:scale>
        <a:sx n="33" d="100"/>
        <a:sy n="33" d="100"/>
      </p:scale>
      <p:origin x="0" y="-38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9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307768968956315"/>
          <c:y val="3.936415491813805E-2"/>
          <c:w val="0.59692231031043685"/>
          <c:h val="0.55971240520453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Airborne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F-16A Block 1 (1974)</c:v>
                </c:pt>
                <c:pt idx="1">
                  <c:v>F-16D Block 60 (1984)</c:v>
                </c:pt>
                <c:pt idx="2">
                  <c:v>P-3C (1996)</c:v>
                </c:pt>
                <c:pt idx="3">
                  <c:v>F-22 Raptor (1997)</c:v>
                </c:pt>
                <c:pt idx="4">
                  <c:v>F-35 Lightning II (2006)</c:v>
                </c:pt>
                <c:pt idx="5">
                  <c:v>F-35 Lightning II Block 2B (2016 AF IOC)</c:v>
                </c:pt>
                <c:pt idx="6">
                  <c:v>F-35 Lightning II Block 3F est. (2017)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135</c:v>
                </c:pt>
                <c:pt idx="1">
                  <c:v>236</c:v>
                </c:pt>
                <c:pt idx="2">
                  <c:v>1000</c:v>
                </c:pt>
                <c:pt idx="3">
                  <c:v>1700</c:v>
                </c:pt>
                <c:pt idx="4">
                  <c:v>6800</c:v>
                </c:pt>
                <c:pt idx="5">
                  <c:v>8000</c:v>
                </c:pt>
                <c:pt idx="6">
                  <c:v>9200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B-4B92-BF39-7201E3B706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F-16A Block 1 (1974)</c:v>
                </c:pt>
                <c:pt idx="1">
                  <c:v>F-16D Block 60 (1984)</c:v>
                </c:pt>
                <c:pt idx="2">
                  <c:v>P-3C (1996)</c:v>
                </c:pt>
                <c:pt idx="3">
                  <c:v>F-22 Raptor (1997)</c:v>
                </c:pt>
                <c:pt idx="4">
                  <c:v>F-35 Lightning II (2006)</c:v>
                </c:pt>
                <c:pt idx="5">
                  <c:v>F-35 Lightning II Block 2B (2016 AF IOC)</c:v>
                </c:pt>
                <c:pt idx="6">
                  <c:v>F-35 Lightning II Block 3F est. (2017)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#,##0">
                  <c:v>20300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B-4B92-BF39-7201E3B70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455440"/>
        <c:axId val="358452816"/>
      </c:barChart>
      <c:catAx>
        <c:axId val="35845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52816"/>
        <c:crosses val="autoZero"/>
        <c:auto val="1"/>
        <c:lblAlgn val="ctr"/>
        <c:lblOffset val="100"/>
        <c:noMultiLvlLbl val="0"/>
      </c:catAx>
      <c:valAx>
        <c:axId val="3584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5544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59247181560841955"/>
          <c:y val="0.95307250242516672"/>
          <c:w val="0.40381591495674418"/>
          <c:h val="4.4724377540527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Relative</a:t>
            </a:r>
            <a:r>
              <a:rPr lang="en-US" baseline="0" dirty="0" smtClean="0"/>
              <a:t> cost of errors</a:t>
            </a:r>
            <a:endParaRPr lang="en-US" dirty="0"/>
          </a:p>
        </c:rich>
      </c:tx>
      <c:layout>
        <c:manualLayout>
          <c:xMode val="edge"/>
          <c:yMode val="edge"/>
          <c:x val="0.312590113735783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886920384951873E-2"/>
          <c:y val="0.17543999708369787"/>
          <c:w val="0.88700196850393698"/>
          <c:h val="0.7210028433945756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Req</c:v>
                </c:pt>
                <c:pt idx="1">
                  <c:v>Dsn</c:v>
                </c:pt>
                <c:pt idx="2">
                  <c:v>Code </c:v>
                </c:pt>
                <c:pt idx="3">
                  <c:v>Test</c:v>
                </c:pt>
                <c:pt idx="4">
                  <c:v>Ops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9E-40AB-9ABE-AD7698D48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911840"/>
        <c:axId val="475915120"/>
      </c:lineChart>
      <c:catAx>
        <c:axId val="47591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915120"/>
        <c:crosses val="autoZero"/>
        <c:auto val="1"/>
        <c:lblAlgn val="ctr"/>
        <c:lblOffset val="100"/>
        <c:noMultiLvlLbl val="0"/>
      </c:catAx>
      <c:valAx>
        <c:axId val="47591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91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alpha val="94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904C4-010F-4896-9D22-0FDDB5A0FF93}" type="datetimeFigureOut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5/1/2019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Statement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99D1F1-6DC0-4977-808C-FD0BF7AD2565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2715C0D-0E45-40B4-BE1B-664AAA8E6B7F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8953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648200"/>
            <a:ext cx="5608320" cy="395097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Distribution Statement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9B577F-6036-4BCD-9021-A736CBC287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7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2625" y="1456511"/>
            <a:ext cx="7772400" cy="457200"/>
          </a:xfrm>
        </p:spPr>
        <p:txBody>
          <a:bodyPr anchor="b" anchorCtr="0"/>
          <a:lstStyle>
            <a:lvl1pPr algn="ctr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1752600"/>
          </a:xfrm>
        </p:spPr>
        <p:txBody>
          <a:bodyPr/>
          <a:lstStyle>
            <a:lvl1pPr marL="0" indent="0" algn="ctr"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add briefer names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81000" y="1979615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0" y="5226161"/>
            <a:ext cx="1241441" cy="74922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375646" y="4049486"/>
            <a:ext cx="6393425" cy="720221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 smtClean="0">
                <a:latin typeface="Tahoma" charset="0"/>
              </a:rPr>
              <a:t>Click to edit “Briefing prepared for”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740025" y="4790048"/>
            <a:ext cx="3657599" cy="322825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 smtClean="0">
                <a:latin typeface="Tahoma" charset="0"/>
              </a:rPr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4986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Four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2" y="1066800"/>
            <a:ext cx="4033159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645481" y="1066800"/>
            <a:ext cx="4117523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4645477" y="3521528"/>
            <a:ext cx="4117523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454481" y="3529693"/>
            <a:ext cx="4033159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619250" y="151418"/>
            <a:ext cx="714375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9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Six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2667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3276600" y="1066800"/>
            <a:ext cx="2667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62643" y="3535136"/>
            <a:ext cx="2667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6090557" y="1066800"/>
            <a:ext cx="2667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6096000" y="3535136"/>
            <a:ext cx="2667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3282044" y="3537858"/>
            <a:ext cx="2667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619250" y="151418"/>
            <a:ext cx="714375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8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3535137" y="1066801"/>
            <a:ext cx="5227864" cy="481148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3566" y="1763488"/>
            <a:ext cx="2873601" cy="411502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71501" y="1066799"/>
            <a:ext cx="2871107" cy="696687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22854" y="151418"/>
            <a:ext cx="7140146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729431" y="3525877"/>
            <a:ext cx="17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www.darpa.mil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82" y="2531269"/>
            <a:ext cx="1770360" cy="10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8_Staffer_Qua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197156" y="4077691"/>
            <a:ext cx="4288536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 smtClean="0"/>
              <a:t>(What are you trying to accomplish and what is the desired end state)</a:t>
            </a:r>
            <a:endParaRPr lang="en-US" dirty="0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197156" y="1592626"/>
            <a:ext cx="4288536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 smtClean="0"/>
              <a:t>(Give a broad overview of the program here)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4572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5245" y="1592626"/>
            <a:ext cx="4288536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 smtClean="0"/>
              <a:t>Upcoming Key Decisions: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Transition: (Define stages of transition – 6.1, 6.2, 6.3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Technical Risk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00113" y="1363189"/>
            <a:ext cx="271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OVERVIEW</a:t>
            </a:r>
            <a:endParaRPr lang="en-US" sz="12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1173" y="1365362"/>
            <a:ext cx="271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STATUS</a:t>
            </a:r>
            <a:endParaRPr lang="en-US" sz="12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5985" y="3843864"/>
            <a:ext cx="400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CAPABILITY OBJECTIVE/GOAL</a:t>
            </a:r>
            <a:endParaRPr lang="en-US" sz="12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141092" y="3843864"/>
            <a:ext cx="161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PERFORMERS</a:t>
            </a:r>
            <a:endParaRPr lang="en-US" sz="12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689815" y="4329799"/>
            <a:ext cx="2439118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 smtClean="0"/>
              <a:t>(Just include primes)</a:t>
            </a: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135836" y="4329585"/>
            <a:ext cx="196596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 smtClean="0"/>
              <a:t>(City, State)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612592" y="201560"/>
            <a:ext cx="641908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 smtClean="0"/>
              <a:t>Program Name (Acronym)</a:t>
            </a:r>
            <a:endParaRPr lang="en-US" dirty="0"/>
          </a:p>
        </p:txBody>
      </p:sp>
      <p:sp>
        <p:nvSpPr>
          <p:cNvPr id="52" name="TextBox 51"/>
          <p:cNvSpPr txBox="1"/>
          <p:nvPr userDrawn="1"/>
        </p:nvSpPr>
        <p:spPr>
          <a:xfrm>
            <a:off x="28578" y="1100945"/>
            <a:ext cx="623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PE: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1044045" y="1100945"/>
            <a:ext cx="1204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PROJECT: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2257426" y="1100945"/>
            <a:ext cx="1204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RDDS PG #: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80457" y="1100945"/>
            <a:ext cx="744007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79074" y="1100945"/>
            <a:ext cx="502149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022598" y="1100945"/>
            <a:ext cx="1040343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6839980" y="1100945"/>
            <a:ext cx="73152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7572256" y="1100945"/>
            <a:ext cx="73152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8309850" y="1100945"/>
            <a:ext cx="73152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61" name="TextBox 60"/>
          <p:cNvSpPr txBox="1"/>
          <p:nvPr userDrawn="1"/>
        </p:nvSpPr>
        <p:spPr>
          <a:xfrm>
            <a:off x="8309850" y="880703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</a:rPr>
              <a:t>FY18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7576244" y="880703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</a:rPr>
              <a:t>FY17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6842638" y="880703"/>
            <a:ext cx="73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</a:rPr>
              <a:t>FY16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684412" y="4103929"/>
            <a:ext cx="4407408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455863" algn="l"/>
              </a:tabLst>
            </a:pPr>
            <a:r>
              <a:rPr lang="en-US" sz="1000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PERFORMER:	</a:t>
            </a:r>
            <a:endParaRPr lang="en-US" sz="1000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128933" y="4095462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455863" algn="l"/>
              </a:tabLst>
              <a:defRPr/>
            </a:pPr>
            <a:r>
              <a:rPr lang="en-US" sz="1000" dirty="0" smtClean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LOCATION:</a:t>
            </a:r>
            <a:endParaRPr lang="en-US" sz="1000" dirty="0"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39"/>
          </p:nvPr>
        </p:nvSpPr>
        <p:spPr>
          <a:xfrm>
            <a:off x="8102430" y="6553200"/>
            <a:ext cx="762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010769" y="6583835"/>
            <a:ext cx="7122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9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8_Staffer_Qua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197156" y="4077691"/>
            <a:ext cx="4288536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 smtClean="0"/>
              <a:t>(What are you trying to accomplish and what is the desired end state)</a:t>
            </a:r>
            <a:endParaRPr lang="en-US" dirty="0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197156" y="1592626"/>
            <a:ext cx="4288536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 smtClean="0"/>
              <a:t>(Give a broad overview of the program here)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4572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5245" y="1592626"/>
            <a:ext cx="4288536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 smtClean="0"/>
              <a:t>Upcoming Key Decisions: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Transition: (Define stages of transition – 6.1, 6.2, 6.3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Technical Risk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00113" y="1363189"/>
            <a:ext cx="271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1173" y="1365362"/>
            <a:ext cx="271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5985" y="3843864"/>
            <a:ext cx="400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141092" y="3843864"/>
            <a:ext cx="161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689815" y="4329799"/>
            <a:ext cx="2439118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 smtClean="0"/>
              <a:t>(Just include primes)</a:t>
            </a: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135836" y="4329585"/>
            <a:ext cx="196596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 smtClean="0"/>
              <a:t>(City, State)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612592" y="201560"/>
            <a:ext cx="641908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 smtClean="0"/>
              <a:t>Program Name (Acronym)</a:t>
            </a:r>
            <a:endParaRPr lang="en-US" dirty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80456" y="1100945"/>
            <a:ext cx="1490472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402828" y="1100945"/>
            <a:ext cx="124358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88379" y="1100945"/>
            <a:ext cx="1040343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6841551" y="1120609"/>
            <a:ext cx="73152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7583659" y="1120609"/>
            <a:ext cx="73152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8321253" y="1120609"/>
            <a:ext cx="73152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782269" y="1109505"/>
            <a:ext cx="792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PROJECT:</a:t>
            </a:r>
            <a:endParaRPr lang="en-US" sz="1000" dirty="0">
              <a:latin typeface="+mn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3614740" y="1109505"/>
            <a:ext cx="1204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RDDS</a:t>
            </a:r>
            <a:r>
              <a:rPr lang="en-US" sz="1000" baseline="0" dirty="0" smtClean="0">
                <a:latin typeface="+mn-lt"/>
              </a:rPr>
              <a:t> PG #</a:t>
            </a:r>
            <a:r>
              <a:rPr lang="en-US" sz="1000" dirty="0" smtClean="0">
                <a:latin typeface="+mn-lt"/>
              </a:rPr>
              <a:t>:</a:t>
            </a:r>
            <a:endParaRPr lang="en-US" sz="1000" dirty="0">
              <a:latin typeface="+mn-lt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8313898" y="663878"/>
            <a:ext cx="73152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 smtClean="0"/>
              <a:t>FY18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7579596" y="663878"/>
            <a:ext cx="73152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 smtClean="0"/>
              <a:t>FY17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6847954" y="663878"/>
            <a:ext cx="73152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 smtClean="0"/>
              <a:t>FY16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6116434" y="663878"/>
            <a:ext cx="73152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 smtClean="0"/>
              <a:t>PROJECT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28578" y="1100945"/>
            <a:ext cx="623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PE:</a:t>
            </a:r>
            <a:endParaRPr lang="en-US" sz="10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6836422" y="874914"/>
            <a:ext cx="73152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7583659" y="874688"/>
            <a:ext cx="73152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8321253" y="874688"/>
            <a:ext cx="73152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0" hasCustomPrompt="1"/>
          </p:nvPr>
        </p:nvSpPr>
        <p:spPr>
          <a:xfrm>
            <a:off x="6093679" y="1121948"/>
            <a:ext cx="73152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1" hasCustomPrompt="1"/>
          </p:nvPr>
        </p:nvSpPr>
        <p:spPr>
          <a:xfrm>
            <a:off x="6093679" y="874688"/>
            <a:ext cx="731520" cy="228600"/>
          </a:xfrm>
        </p:spPr>
        <p:txBody>
          <a:bodyPr/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84412" y="4103929"/>
            <a:ext cx="4407408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  <a:endParaRPr lang="en-US" sz="1000" baseline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128933" y="4095462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1010769" y="6583835"/>
            <a:ext cx="7122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Distribution authorized to U.S. Government Agencies only. Other requests</a:t>
            </a:r>
            <a:r>
              <a:rPr lang="en-US" sz="9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for this document shall be referred to DARPA Director’s Office.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6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8_Staffer_Qua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70"/>
          <p:cNvSpPr>
            <a:spLocks noGrp="1"/>
          </p:cNvSpPr>
          <p:nvPr>
            <p:ph type="body" sz="quarter" idx="49" hasCustomPrompt="1"/>
          </p:nvPr>
        </p:nvSpPr>
        <p:spPr>
          <a:xfrm>
            <a:off x="197156" y="1592626"/>
            <a:ext cx="4288536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 smtClean="0"/>
              <a:t>(Give a broad overview of the program here)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7135836" y="4329585"/>
            <a:ext cx="196596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 smtClean="0"/>
              <a:t>(City, State)</a:t>
            </a:r>
            <a:endParaRPr lang="en-US" dirty="0"/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4689815" y="4329799"/>
            <a:ext cx="2439118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 smtClean="0"/>
              <a:t>(Just include primes)</a:t>
            </a:r>
            <a:endParaRPr lang="en-US" dirty="0"/>
          </a:p>
        </p:txBody>
      </p:sp>
      <p:sp>
        <p:nvSpPr>
          <p:cNvPr id="60" name="Text Placeholder 67"/>
          <p:cNvSpPr>
            <a:spLocks noGrp="1"/>
          </p:cNvSpPr>
          <p:nvPr>
            <p:ph type="body" sz="quarter" idx="43" hasCustomPrompt="1"/>
          </p:nvPr>
        </p:nvSpPr>
        <p:spPr>
          <a:xfrm>
            <a:off x="1612592" y="201560"/>
            <a:ext cx="641908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 smtClean="0"/>
              <a:t>Program Name (Acronym)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auto">
          <a:xfrm>
            <a:off x="0" y="1355726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 userDrawn="1"/>
        </p:nvSpPr>
        <p:spPr>
          <a:xfrm>
            <a:off x="2215265" y="1124894"/>
            <a:ext cx="792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PROJECT:</a:t>
            </a:r>
            <a:endParaRPr lang="en-US" sz="1000" dirty="0">
              <a:latin typeface="+mn-lt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28578" y="1100945"/>
            <a:ext cx="623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PE:</a:t>
            </a:r>
            <a:endParaRPr lang="en-US" sz="1000" dirty="0"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26414" y="1115062"/>
            <a:ext cx="1204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RDDS</a:t>
            </a:r>
            <a:r>
              <a:rPr lang="en-US" sz="1000" baseline="0" dirty="0" smtClean="0">
                <a:latin typeface="+mn-lt"/>
              </a:rPr>
              <a:t> PG #</a:t>
            </a:r>
            <a:r>
              <a:rPr lang="en-US" sz="1000" dirty="0" smtClean="0">
                <a:latin typeface="+mn-lt"/>
              </a:rPr>
              <a:t>:</a:t>
            </a:r>
            <a:endParaRPr lang="en-US" sz="1000" dirty="0">
              <a:latin typeface="+mn-lt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73354" y="1095398"/>
            <a:ext cx="2073278" cy="246221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baseline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826257" y="1095398"/>
            <a:ext cx="1722909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201142" y="1105230"/>
            <a:ext cx="91022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dirty="0">
                <a:latin typeface="+mn-lt"/>
                <a:cs typeface="+mn-cs"/>
              </a:defRPr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-</a:t>
            </a:r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6848323" y="1184163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7579596" y="1184163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8313898" y="1184163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6848323" y="1020971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7579596" y="1020971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3" hasCustomPrompt="1"/>
          </p:nvPr>
        </p:nvSpPr>
        <p:spPr>
          <a:xfrm>
            <a:off x="8313898" y="1020971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13898" y="709920"/>
            <a:ext cx="73152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 smtClean="0"/>
              <a:t>FY18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79596" y="709920"/>
            <a:ext cx="73152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 smtClean="0"/>
              <a:t>FY17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848323" y="709920"/>
            <a:ext cx="73152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 smtClean="0"/>
              <a:t>FY16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6114145" y="709920"/>
            <a:ext cx="73152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 smtClean="0"/>
              <a:t>PROJECT</a:t>
            </a:r>
          </a:p>
        </p:txBody>
      </p:sp>
      <p:sp>
        <p:nvSpPr>
          <p:cNvPr id="46" name="Text Placeholder 39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114145" y="1184163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ext Placeholder 39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114145" y="1020971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900113" y="1363189"/>
            <a:ext cx="271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91173" y="1365362"/>
            <a:ext cx="271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55985" y="3843864"/>
            <a:ext cx="400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cxnSp>
        <p:nvCxnSpPr>
          <p:cNvPr id="42" name="Straight Connector 41"/>
          <p:cNvCxnSpPr/>
          <p:nvPr userDrawn="1"/>
        </p:nvCxnSpPr>
        <p:spPr bwMode="auto">
          <a:xfrm>
            <a:off x="0" y="3825875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 userDrawn="1"/>
        </p:nvCxnSpPr>
        <p:spPr bwMode="auto">
          <a:xfrm>
            <a:off x="4572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 userDrawn="1"/>
        </p:nvSpPr>
        <p:spPr>
          <a:xfrm>
            <a:off x="6141092" y="3843864"/>
            <a:ext cx="161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 Placeholder 39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848323" y="849141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50" name="Text Placeholder 39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7579965" y="849141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51" name="Text Placeholder 39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8313898" y="849141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52" name="Text Placeholder 39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114145" y="849141"/>
            <a:ext cx="73152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7" name="Text Placeholder 73"/>
          <p:cNvSpPr>
            <a:spLocks noGrp="1"/>
          </p:cNvSpPr>
          <p:nvPr>
            <p:ph type="body" sz="quarter" idx="40" hasCustomPrompt="1"/>
          </p:nvPr>
        </p:nvSpPr>
        <p:spPr>
          <a:xfrm>
            <a:off x="197156" y="4077691"/>
            <a:ext cx="4288536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 smtClean="0"/>
              <a:t>(What are you trying to accomplish and what is the desired end state)</a:t>
            </a:r>
            <a:endParaRPr lang="en-US" dirty="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5245" y="1592626"/>
            <a:ext cx="4288536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 smtClean="0"/>
              <a:t>Upcoming Key Decisions: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Transition: (Define stages of transition – 6.1, 6.2, 6.3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Technical Risk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684412" y="4103929"/>
            <a:ext cx="4407408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  <a:endParaRPr lang="en-US" sz="1000" baseline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128933" y="4095462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TextBox 67"/>
          <p:cNvSpPr txBox="1"/>
          <p:nvPr userDrawn="1"/>
        </p:nvSpPr>
        <p:spPr>
          <a:xfrm>
            <a:off x="1010769" y="6583835"/>
            <a:ext cx="7122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Distribution authorized to U.S. Government Agencies only. Other requests</a:t>
            </a:r>
            <a:r>
              <a:rPr lang="en-US" sz="9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for this document shall be referred to DARPA Director’s Office.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6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Tri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5593137" y="3971339"/>
            <a:ext cx="271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STATUS</a:t>
            </a:r>
            <a:endParaRPr lang="en-US" sz="12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619250" y="76202"/>
            <a:ext cx="6422572" cy="57906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0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Program Name (acronym)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619250" y="587526"/>
            <a:ext cx="6421587" cy="390885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PM / Office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28578" y="1100945"/>
            <a:ext cx="623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PE: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44045" y="1100945"/>
            <a:ext cx="1204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PROJECT: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80457" y="1100945"/>
            <a:ext cx="744007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79073" y="1100945"/>
            <a:ext cx="74066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extBox 47"/>
          <p:cNvSpPr txBox="1"/>
          <p:nvPr userDrawn="1"/>
        </p:nvSpPr>
        <p:spPr>
          <a:xfrm>
            <a:off x="900113" y="1363189"/>
            <a:ext cx="271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OVERVIEW</a:t>
            </a:r>
            <a:endParaRPr lang="en-US" sz="12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4841196" y="1363188"/>
            <a:ext cx="400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OUTCOMES</a:t>
            </a:r>
            <a:endParaRPr lang="en-US" sz="12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2" name="Straight Connector 51"/>
          <p:cNvCxnSpPr/>
          <p:nvPr userDrawn="1"/>
        </p:nvCxnSpPr>
        <p:spPr bwMode="auto">
          <a:xfrm>
            <a:off x="4677878" y="3964031"/>
            <a:ext cx="446612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/>
          <p:nvPr userDrawn="1"/>
        </p:nvCxnSpPr>
        <p:spPr bwMode="auto">
          <a:xfrm>
            <a:off x="4677878" y="134716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195263" y="1642361"/>
            <a:ext cx="4283604" cy="3922741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/>
            </a:lvl1pPr>
            <a:lvl2pPr marL="347663" indent="-177800">
              <a:defRPr sz="1000"/>
            </a:lvl2pPr>
            <a:lvl3pPr marL="515938" indent="-168275">
              <a:defRPr sz="900"/>
            </a:lvl3pPr>
            <a:lvl4pPr marL="685800" indent="-169863">
              <a:defRPr sz="900"/>
            </a:lvl4pPr>
            <a:lvl5pPr marL="855663" indent="-169863">
              <a:defRPr sz="900"/>
            </a:lvl5pPr>
          </a:lstStyle>
          <a:p>
            <a:pPr lvl="0"/>
            <a:r>
              <a:rPr lang="en-US" dirty="0" smtClean="0"/>
              <a:t>Insert images here</a:t>
            </a:r>
          </a:p>
        </p:txBody>
      </p:sp>
      <p:cxnSp>
        <p:nvCxnSpPr>
          <p:cNvPr id="51" name="Straight Connector 50"/>
          <p:cNvCxnSpPr/>
          <p:nvPr userDrawn="1"/>
        </p:nvCxnSpPr>
        <p:spPr bwMode="auto">
          <a:xfrm>
            <a:off x="0" y="1355726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Content Placeholder 3"/>
          <p:cNvSpPr>
            <a:spLocks noGrp="1"/>
          </p:cNvSpPr>
          <p:nvPr>
            <p:ph sz="quarter" idx="32" hasCustomPrompt="1"/>
          </p:nvPr>
        </p:nvSpPr>
        <p:spPr>
          <a:xfrm>
            <a:off x="4707996" y="1563231"/>
            <a:ext cx="4288536" cy="21579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0" baseline="0" smtClean="0"/>
            </a:lvl1pPr>
            <a:lvl2pPr>
              <a:defRPr lang="en-US" sz="700" smtClean="0"/>
            </a:lvl2pPr>
            <a:lvl3pPr>
              <a:defRPr lang="en-US" sz="600" smtClean="0"/>
            </a:lvl3pPr>
            <a:lvl4pPr>
              <a:defRPr lang="en-US" sz="600" smtClean="0"/>
            </a:lvl4pPr>
            <a:lvl5pPr>
              <a:defRPr lang="en-US" sz="600"/>
            </a:lvl5pPr>
          </a:lstStyle>
          <a:p>
            <a:pPr marL="169863" lvl="0" indent="-169863">
              <a:buChar char="•"/>
            </a:pPr>
            <a:r>
              <a:rPr lang="en-US" dirty="0" smtClean="0"/>
              <a:t>Insert text, images, and/or charts here</a:t>
            </a:r>
          </a:p>
          <a:p>
            <a:pPr marL="347663" lvl="1" indent="-177800"/>
            <a:r>
              <a:rPr lang="en-US" dirty="0" smtClean="0"/>
              <a:t>Second level</a:t>
            </a:r>
          </a:p>
          <a:p>
            <a:pPr marL="515938" lvl="2" indent="-168275"/>
            <a:r>
              <a:rPr lang="en-US" dirty="0" smtClean="0"/>
              <a:t>Third level</a:t>
            </a:r>
          </a:p>
          <a:p>
            <a:pPr marL="685800" lvl="3" indent="-169863"/>
            <a:r>
              <a:rPr lang="en-US" dirty="0" smtClean="0"/>
              <a:t>Fourth level</a:t>
            </a:r>
          </a:p>
          <a:p>
            <a:pPr marL="855663" lvl="4" indent="-16986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Content Placeholder 3"/>
          <p:cNvSpPr>
            <a:spLocks noGrp="1"/>
          </p:cNvSpPr>
          <p:nvPr>
            <p:ph sz="quarter" idx="33" hasCustomPrompt="1"/>
          </p:nvPr>
        </p:nvSpPr>
        <p:spPr>
          <a:xfrm>
            <a:off x="4707996" y="4171734"/>
            <a:ext cx="4288536" cy="21579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0" baseline="0" smtClean="0"/>
            </a:lvl1pPr>
            <a:lvl2pPr>
              <a:defRPr lang="en-US" sz="700" smtClean="0"/>
            </a:lvl2pPr>
            <a:lvl3pPr>
              <a:defRPr lang="en-US" sz="600" smtClean="0"/>
            </a:lvl3pPr>
            <a:lvl4pPr>
              <a:defRPr lang="en-US" sz="600" smtClean="0"/>
            </a:lvl4pPr>
            <a:lvl5pPr>
              <a:defRPr lang="en-US" sz="600"/>
            </a:lvl5pPr>
          </a:lstStyle>
          <a:p>
            <a:pPr marL="169863" lvl="0" indent="-169863">
              <a:buChar char="•"/>
            </a:pPr>
            <a:r>
              <a:rPr lang="en-US" dirty="0" smtClean="0"/>
              <a:t>Insert text, images, and/or charts here</a:t>
            </a:r>
          </a:p>
          <a:p>
            <a:pPr marL="347663" lvl="1" indent="-177800"/>
            <a:r>
              <a:rPr lang="en-US" dirty="0" smtClean="0"/>
              <a:t>Second level</a:t>
            </a:r>
          </a:p>
          <a:p>
            <a:pPr marL="515938" lvl="2" indent="-168275"/>
            <a:r>
              <a:rPr lang="en-US" dirty="0" smtClean="0"/>
              <a:t>Third level</a:t>
            </a:r>
          </a:p>
          <a:p>
            <a:pPr marL="685800" lvl="3" indent="-169863"/>
            <a:r>
              <a:rPr lang="en-US" dirty="0" smtClean="0"/>
              <a:t>Fourth level</a:t>
            </a:r>
          </a:p>
          <a:p>
            <a:pPr marL="855663" lvl="4" indent="-16986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1335024" y="6556248"/>
            <a:ext cx="6473952" cy="301752"/>
          </a:xfrm>
        </p:spPr>
        <p:txBody>
          <a:bodyPr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Distribution Statement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39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 rot="5400000">
            <a:off x="1152522" y="-142872"/>
            <a:ext cx="6400803" cy="7143751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5400000">
            <a:off x="-2528935" y="3278187"/>
            <a:ext cx="5546817" cy="298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rot="5400000">
            <a:off x="-23720" y="6357843"/>
            <a:ext cx="530038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 rot="5400000">
            <a:off x="6100764" y="3695703"/>
            <a:ext cx="5191125" cy="676275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H="1">
            <a:off x="8266909" y="228600"/>
            <a:ext cx="1588" cy="6410325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6508" y="374048"/>
            <a:ext cx="1085438" cy="6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2625" y="1456511"/>
            <a:ext cx="7772400" cy="457200"/>
          </a:xfrm>
        </p:spPr>
        <p:txBody>
          <a:bodyPr anchor="b" anchorCtr="0"/>
          <a:lstStyle>
            <a:lvl1pPr algn="ctr">
              <a:defRPr sz="18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1752600"/>
          </a:xfrm>
        </p:spPr>
        <p:txBody>
          <a:bodyPr/>
          <a:lstStyle>
            <a:lvl1pPr marL="0" indent="0" algn="ctr">
              <a:buNone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add briefer names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81000" y="1979617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375647" y="4049488"/>
            <a:ext cx="6393425" cy="720221"/>
          </a:xfrm>
        </p:spPr>
        <p:txBody>
          <a:bodyPr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“Briefing prepared for”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740026" y="4790050"/>
            <a:ext cx="3657599" cy="322825"/>
          </a:xfrm>
        </p:spPr>
        <p:txBody>
          <a:bodyPr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11" y="5167034"/>
            <a:ext cx="1292228" cy="10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5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381000" y="3198815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0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14400"/>
          </a:xfrm>
        </p:spPr>
        <p:txBody>
          <a:bodyPr/>
          <a:lstStyle>
            <a:lvl1pPr algn="ctr">
              <a:defRPr sz="16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381000" y="3198817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13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14400"/>
          </a:xfrm>
        </p:spPr>
        <p:txBody>
          <a:bodyPr/>
          <a:lstStyle>
            <a:lvl1pPr algn="ctr">
              <a:defRPr sz="165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381000" y="3198817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352798"/>
            <a:ext cx="7772400" cy="465138"/>
          </a:xfrm>
        </p:spPr>
        <p:txBody>
          <a:bodyPr/>
          <a:lstStyle>
            <a:lvl1pPr algn="ctr"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1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7225" y="4329372"/>
            <a:ext cx="7772400" cy="1461828"/>
          </a:xfrm>
        </p:spPr>
        <p:txBody>
          <a:bodyPr anchor="t"/>
          <a:lstStyle>
            <a:lvl1pPr algn="l">
              <a:defRPr sz="1800" b="1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381000" y="4341817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9472" y="2954111"/>
            <a:ext cx="7772400" cy="1379538"/>
          </a:xfrm>
        </p:spPr>
        <p:txBody>
          <a:bodyPr anchor="b"/>
          <a:lstStyle>
            <a:lvl1pPr algn="l"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19100" y="1143000"/>
            <a:ext cx="8305800" cy="53340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/>
            </a:lvl2pPr>
            <a:lvl3pPr marL="857250" indent="-171450">
              <a:buFont typeface="Arial" pitchFamily="34" charset="0"/>
              <a:buChar char="•"/>
              <a:defRPr sz="1050"/>
            </a:lvl3pPr>
            <a:lvl4pPr marL="1200150" indent="-171450">
              <a:buFont typeface="Arial" pitchFamily="34" charset="0"/>
              <a:buChar char="•"/>
              <a:defRPr sz="975"/>
            </a:lvl4pPr>
            <a:lvl5pPr marL="1543050" indent="-171450">
              <a:buFont typeface="Arial" pitchFamily="34" charset="0"/>
              <a:buChar char="•"/>
              <a:defRPr sz="975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71601" y="151418"/>
            <a:ext cx="7391399" cy="612648"/>
          </a:xfrm>
        </p:spPr>
        <p:txBody>
          <a:bodyPr>
            <a:normAutofit/>
          </a:bodyPr>
          <a:lstStyle>
            <a:lvl1pPr algn="l">
              <a:defRPr sz="18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17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71600" y="151418"/>
            <a:ext cx="7391400" cy="612648"/>
          </a:xfrm>
        </p:spPr>
        <p:txBody>
          <a:bodyPr>
            <a:normAutofit/>
          </a:bodyPr>
          <a:lstStyle>
            <a:lvl1pPr algn="l">
              <a:defRPr sz="18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05127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305800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3581400"/>
            <a:ext cx="8305800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71600" y="151418"/>
            <a:ext cx="7391400" cy="612648"/>
          </a:xfrm>
        </p:spPr>
        <p:txBody>
          <a:bodyPr>
            <a:normAutofit/>
          </a:bodyPr>
          <a:lstStyle>
            <a:lvl1pPr algn="l">
              <a:defRPr sz="18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7037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4038600" cy="49530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1066800"/>
            <a:ext cx="4038600" cy="49530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71600" y="151418"/>
            <a:ext cx="7391400" cy="612648"/>
          </a:xfrm>
        </p:spPr>
        <p:txBody>
          <a:bodyPr>
            <a:normAutofit/>
          </a:bodyPr>
          <a:lstStyle>
            <a:lvl1pPr algn="l">
              <a:defRPr sz="18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3006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2667000" cy="49530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276600" y="1066800"/>
            <a:ext cx="2667000" cy="49530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6096000" y="1066800"/>
            <a:ext cx="2667000" cy="49530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71600" y="151418"/>
            <a:ext cx="7391400" cy="612648"/>
          </a:xfrm>
        </p:spPr>
        <p:txBody>
          <a:bodyPr>
            <a:normAutofit/>
          </a:bodyPr>
          <a:lstStyle>
            <a:lvl1pPr algn="l">
              <a:defRPr sz="18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58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Four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3" y="1066800"/>
            <a:ext cx="4033159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645482" y="1066800"/>
            <a:ext cx="4117523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4645478" y="3521528"/>
            <a:ext cx="4117523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454482" y="3529693"/>
            <a:ext cx="4033159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371600" y="151418"/>
            <a:ext cx="7391400" cy="612648"/>
          </a:xfrm>
        </p:spPr>
        <p:txBody>
          <a:bodyPr>
            <a:normAutofit/>
          </a:bodyPr>
          <a:lstStyle>
            <a:lvl1pPr algn="l">
              <a:defRPr sz="18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4567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Six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2667000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3276600" y="1066800"/>
            <a:ext cx="2667000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62643" y="3535138"/>
            <a:ext cx="2667000" cy="2359479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6090557" y="1066800"/>
            <a:ext cx="2667000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6096000" y="3535138"/>
            <a:ext cx="2667000" cy="2359479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3282044" y="3537858"/>
            <a:ext cx="2667000" cy="23622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371600" y="151418"/>
            <a:ext cx="7391400" cy="612648"/>
          </a:xfrm>
        </p:spPr>
        <p:txBody>
          <a:bodyPr>
            <a:normAutofit/>
          </a:bodyPr>
          <a:lstStyle>
            <a:lvl1pPr algn="l">
              <a:defRPr sz="18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236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381000" y="3198815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352798"/>
            <a:ext cx="7772400" cy="465138"/>
          </a:xfrm>
        </p:spPr>
        <p:txBody>
          <a:bodyPr/>
          <a:lstStyle>
            <a:lvl1pPr algn="ctr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3535137" y="1066801"/>
            <a:ext cx="5227864" cy="4811486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3567" y="1763490"/>
            <a:ext cx="2873601" cy="4115027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71502" y="1066801"/>
            <a:ext cx="2871107" cy="696687"/>
          </a:xfrm>
        </p:spPr>
        <p:txBody>
          <a:bodyPr anchor="b"/>
          <a:lstStyle>
            <a:lvl1pPr algn="l">
              <a:defRPr sz="1500" b="1" baseline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71600" y="151418"/>
            <a:ext cx="7391400" cy="612648"/>
          </a:xfrm>
        </p:spPr>
        <p:txBody>
          <a:bodyPr>
            <a:normAutofit/>
          </a:bodyPr>
          <a:lstStyle>
            <a:lvl1pPr algn="l">
              <a:defRPr sz="18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47981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412774" y="3979891"/>
            <a:ext cx="22727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50" dirty="0">
                <a:latin typeface="Tahoma" pitchFamily="34" charset="0"/>
                <a:ea typeface="Tahoma" pitchFamily="34" charset="0"/>
                <a:cs typeface="Tahoma" pitchFamily="34" charset="0"/>
              </a:rPr>
              <a:t>www.darpa.mil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73" y="2151075"/>
            <a:ext cx="2272731" cy="18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9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197156" y="4077691"/>
            <a:ext cx="4288536" cy="2157984"/>
          </a:xfrm>
        </p:spPr>
        <p:txBody>
          <a:bodyPr/>
          <a:lstStyle>
            <a:lvl1pPr marL="0" indent="0">
              <a:defRPr sz="9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197156" y="1592626"/>
            <a:ext cx="4288536" cy="2157984"/>
          </a:xfrm>
        </p:spPr>
        <p:txBody>
          <a:bodyPr/>
          <a:lstStyle>
            <a:lvl1pPr marL="0" indent="0">
              <a:defRPr sz="9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4572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5245" y="1592626"/>
            <a:ext cx="4288536" cy="2157984"/>
          </a:xfrm>
        </p:spPr>
        <p:txBody>
          <a:bodyPr/>
          <a:lstStyle>
            <a:lvl1pPr marL="0" indent="0">
              <a:defRPr sz="9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00114" y="1363190"/>
            <a:ext cx="2714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1174" y="1365363"/>
            <a:ext cx="2714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5986" y="3843864"/>
            <a:ext cx="40028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141093" y="3843864"/>
            <a:ext cx="1614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689816" y="4329799"/>
            <a:ext cx="2439118" cy="2221992"/>
          </a:xfrm>
        </p:spPr>
        <p:txBody>
          <a:bodyPr/>
          <a:lstStyle>
            <a:lvl1pPr marL="0" indent="0">
              <a:defRPr sz="75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135836" y="4329585"/>
            <a:ext cx="1965960" cy="2221992"/>
          </a:xfrm>
        </p:spPr>
        <p:txBody>
          <a:bodyPr/>
          <a:lstStyle>
            <a:lvl1pPr marL="0" indent="0">
              <a:defRPr sz="75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371600" y="201560"/>
            <a:ext cx="7622181" cy="521208"/>
          </a:xfrm>
        </p:spPr>
        <p:txBody>
          <a:bodyPr anchor="ctr"/>
          <a:lstStyle>
            <a:lvl1pPr>
              <a:defRPr sz="18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28579" y="1100947"/>
            <a:ext cx="62388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PE: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1044046" y="1100947"/>
            <a:ext cx="120491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PROJECT: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2257427" y="1100947"/>
            <a:ext cx="120491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RDDS PG #: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80458" y="1100946"/>
            <a:ext cx="744007" cy="207749"/>
          </a:xfrm>
          <a:noFill/>
        </p:spPr>
        <p:txBody>
          <a:bodyPr wrap="square" lIns="45720" rtlCol="0">
            <a:spAutoFit/>
          </a:bodyPr>
          <a:lstStyle>
            <a:lvl1pPr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79074" y="1100947"/>
            <a:ext cx="502149" cy="2077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022598" y="1100947"/>
            <a:ext cx="1040343" cy="2077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6839980" y="1100946"/>
            <a:ext cx="731520" cy="207749"/>
          </a:xfrm>
          <a:noFill/>
        </p:spPr>
        <p:txBody>
          <a:bodyPr wrap="square" rtlCol="0">
            <a:spAutoFit/>
          </a:bodyPr>
          <a:lstStyle>
            <a:lvl1pPr algn="ctr"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7572256" y="1100946"/>
            <a:ext cx="731520" cy="207749"/>
          </a:xfrm>
          <a:noFill/>
        </p:spPr>
        <p:txBody>
          <a:bodyPr wrap="square" rtlCol="0">
            <a:spAutoFit/>
          </a:bodyPr>
          <a:lstStyle>
            <a:lvl1pPr algn="ctr"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8309850" y="1100946"/>
            <a:ext cx="731520" cy="207749"/>
          </a:xfrm>
          <a:noFill/>
        </p:spPr>
        <p:txBody>
          <a:bodyPr wrap="square" rtlCol="0">
            <a:spAutoFit/>
          </a:bodyPr>
          <a:lstStyle>
            <a:lvl1pPr algn="ctr"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8309850" y="880703"/>
            <a:ext cx="7315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750" dirty="0">
                <a:solidFill>
                  <a:prstClr val="black"/>
                </a:solidFill>
              </a:rPr>
              <a:t>FY20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7576244" y="880703"/>
            <a:ext cx="7315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750" dirty="0">
                <a:solidFill>
                  <a:prstClr val="black"/>
                </a:solidFill>
              </a:rPr>
              <a:t>FY19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6842638" y="880703"/>
            <a:ext cx="7315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750" dirty="0">
                <a:solidFill>
                  <a:prstClr val="black"/>
                </a:solidFill>
              </a:rPr>
              <a:t>FY18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684412" y="4103929"/>
            <a:ext cx="4407408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41897" algn="l"/>
              </a:tabLst>
            </a:pPr>
            <a:r>
              <a:rPr lang="en-US" sz="75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128934" y="4095464"/>
            <a:ext cx="67197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41897" algn="l"/>
              </a:tabLst>
              <a:defRPr/>
            </a:pPr>
            <a:r>
              <a:rPr lang="en-US" sz="75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39"/>
          </p:nvPr>
        </p:nvSpPr>
        <p:spPr>
          <a:xfrm>
            <a:off x="8102430" y="6553200"/>
            <a:ext cx="762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3500" y="6550026"/>
            <a:ext cx="6477000" cy="298450"/>
          </a:xfrm>
        </p:spPr>
        <p:txBody>
          <a:bodyPr/>
          <a:lstStyle/>
          <a:p>
            <a:r>
              <a:rPr lang="en-US" sz="675" smtClean="0">
                <a:solidFill>
                  <a:prstClr val="white">
                    <a:lumMod val="50000"/>
                  </a:prstClr>
                </a:solidFill>
              </a:rPr>
              <a:t>UNCLASSIFIED//FOUO//PRE-DECISIONAL//Further dissemination only as directed by DARPA I2O (19 March 2019) or higher DoD authority </a:t>
            </a:r>
            <a:endParaRPr lang="en-US" sz="675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197156" y="4077691"/>
            <a:ext cx="4288536" cy="2157984"/>
          </a:xfrm>
        </p:spPr>
        <p:txBody>
          <a:bodyPr/>
          <a:lstStyle>
            <a:lvl1pPr marL="0" indent="0">
              <a:defRPr sz="9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197156" y="1592626"/>
            <a:ext cx="4288536" cy="2157984"/>
          </a:xfrm>
        </p:spPr>
        <p:txBody>
          <a:bodyPr/>
          <a:lstStyle>
            <a:lvl1pPr marL="0" indent="0">
              <a:defRPr sz="9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4572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5245" y="1592626"/>
            <a:ext cx="4288536" cy="2157984"/>
          </a:xfrm>
        </p:spPr>
        <p:txBody>
          <a:bodyPr/>
          <a:lstStyle>
            <a:lvl1pPr marL="0" indent="0">
              <a:defRPr sz="9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00114" y="1363190"/>
            <a:ext cx="2714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1174" y="1365363"/>
            <a:ext cx="2714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55986" y="3843864"/>
            <a:ext cx="40028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141093" y="3843864"/>
            <a:ext cx="1614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689816" y="4329799"/>
            <a:ext cx="2439118" cy="2221992"/>
          </a:xfrm>
        </p:spPr>
        <p:txBody>
          <a:bodyPr/>
          <a:lstStyle>
            <a:lvl1pPr marL="0" indent="0">
              <a:defRPr sz="75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135836" y="4329585"/>
            <a:ext cx="1965960" cy="2221992"/>
          </a:xfrm>
        </p:spPr>
        <p:txBody>
          <a:bodyPr/>
          <a:lstStyle>
            <a:lvl1pPr marL="0" indent="0">
              <a:defRPr sz="75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371600" y="201560"/>
            <a:ext cx="7622181" cy="521208"/>
          </a:xfrm>
        </p:spPr>
        <p:txBody>
          <a:bodyPr anchor="ctr"/>
          <a:lstStyle>
            <a:lvl1pPr>
              <a:defRPr sz="18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80456" y="1100946"/>
            <a:ext cx="1490472" cy="207749"/>
          </a:xfrm>
          <a:noFill/>
        </p:spPr>
        <p:txBody>
          <a:bodyPr wrap="square" lIns="45720" rtlCol="0">
            <a:spAutoFit/>
          </a:bodyPr>
          <a:lstStyle>
            <a:lvl1pPr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402828" y="1100947"/>
            <a:ext cx="1243584" cy="2077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388380" y="1100947"/>
            <a:ext cx="1040343" cy="2077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6841551" y="1120609"/>
            <a:ext cx="731520" cy="196208"/>
          </a:xfrm>
          <a:noFill/>
        </p:spPr>
        <p:txBody>
          <a:bodyPr wrap="square" rtlCol="0">
            <a:spAutoFit/>
          </a:bodyPr>
          <a:lstStyle>
            <a:lvl1pPr algn="ctr">
              <a:defRPr lang="en-US" sz="675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7583659" y="1120609"/>
            <a:ext cx="731520" cy="196208"/>
          </a:xfrm>
          <a:noFill/>
        </p:spPr>
        <p:txBody>
          <a:bodyPr wrap="square" rtlCol="0">
            <a:spAutoFit/>
          </a:bodyPr>
          <a:lstStyle>
            <a:lvl1pPr algn="ctr">
              <a:defRPr lang="en-US" sz="675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8321253" y="1120609"/>
            <a:ext cx="731520" cy="196208"/>
          </a:xfrm>
          <a:noFill/>
        </p:spPr>
        <p:txBody>
          <a:bodyPr wrap="square" rtlCol="0">
            <a:spAutoFit/>
          </a:bodyPr>
          <a:lstStyle>
            <a:lvl1pPr algn="ctr">
              <a:defRPr lang="en-US" sz="675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782269" y="1109507"/>
            <a:ext cx="7925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+mn-lt"/>
              </a:rPr>
              <a:t>PROJECT: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3614741" y="1109507"/>
            <a:ext cx="120491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+mn-lt"/>
              </a:rPr>
              <a:t>RDDS</a:t>
            </a:r>
            <a:r>
              <a:rPr lang="en-US" sz="750" baseline="0" dirty="0">
                <a:latin typeface="+mn-lt"/>
              </a:rPr>
              <a:t> PG #</a:t>
            </a:r>
            <a:r>
              <a:rPr lang="en-US" sz="750" dirty="0">
                <a:latin typeface="+mn-lt"/>
              </a:rPr>
              <a:t>: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313898" y="663878"/>
            <a:ext cx="731520" cy="1731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675" dirty="0"/>
              <a:t>FY20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7579596" y="663878"/>
            <a:ext cx="731520" cy="1731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675" dirty="0"/>
              <a:t>FY19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6847954" y="663878"/>
            <a:ext cx="731520" cy="1731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675" dirty="0"/>
              <a:t>FY18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6116434" y="663878"/>
            <a:ext cx="731520" cy="1731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675" dirty="0"/>
              <a:t>PROJECT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28579" y="1100947"/>
            <a:ext cx="62388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+mn-lt"/>
              </a:rPr>
              <a:t>PE: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6836422" y="874914"/>
            <a:ext cx="731520" cy="228600"/>
          </a:xfrm>
        </p:spPr>
        <p:txBody>
          <a:bodyPr/>
          <a:lstStyle>
            <a:lvl1pPr algn="ctr">
              <a:defRPr sz="675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7583659" y="874688"/>
            <a:ext cx="731520" cy="228600"/>
          </a:xfrm>
        </p:spPr>
        <p:txBody>
          <a:bodyPr/>
          <a:lstStyle>
            <a:lvl1pPr algn="ctr">
              <a:defRPr sz="675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8321253" y="874688"/>
            <a:ext cx="731520" cy="228600"/>
          </a:xfrm>
        </p:spPr>
        <p:txBody>
          <a:bodyPr/>
          <a:lstStyle>
            <a:lvl1pPr algn="ctr">
              <a:defRPr sz="675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0" hasCustomPrompt="1"/>
          </p:nvPr>
        </p:nvSpPr>
        <p:spPr>
          <a:xfrm>
            <a:off x="6093679" y="1121948"/>
            <a:ext cx="731520" cy="228600"/>
          </a:xfrm>
        </p:spPr>
        <p:txBody>
          <a:bodyPr/>
          <a:lstStyle>
            <a:lvl1pPr algn="ctr">
              <a:defRPr sz="675"/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1" hasCustomPrompt="1"/>
          </p:nvPr>
        </p:nvSpPr>
        <p:spPr>
          <a:xfrm>
            <a:off x="6093679" y="874688"/>
            <a:ext cx="731520" cy="228600"/>
          </a:xfrm>
        </p:spPr>
        <p:txBody>
          <a:bodyPr/>
          <a:lstStyle>
            <a:lvl1pPr algn="ctr"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684412" y="4103929"/>
            <a:ext cx="4407408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1841897" algn="l"/>
              </a:tabLst>
            </a:pPr>
            <a:r>
              <a:rPr lang="en-US" sz="75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128934" y="4095464"/>
            <a:ext cx="67197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1897" algn="l"/>
              </a:tabLst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sp>
        <p:nvSpPr>
          <p:cNvPr id="4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3500" y="6550026"/>
            <a:ext cx="6477000" cy="298450"/>
          </a:xfrm>
        </p:spPr>
        <p:txBody>
          <a:bodyPr/>
          <a:lstStyle/>
          <a:p>
            <a:r>
              <a:rPr lang="en-US" sz="675" smtClean="0">
                <a:solidFill>
                  <a:prstClr val="white">
                    <a:lumMod val="50000"/>
                  </a:prstClr>
                </a:solidFill>
              </a:rPr>
              <a:t>UNCLASSIFIED//FOUO//PRE-DECISIONAL//Further dissemination only as directed by DARPA I2O (19 March 2019) or higher DoD authority </a:t>
            </a:r>
            <a:endParaRPr lang="en-US" sz="675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99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70"/>
          <p:cNvSpPr>
            <a:spLocks noGrp="1"/>
          </p:cNvSpPr>
          <p:nvPr>
            <p:ph type="body" sz="quarter" idx="49" hasCustomPrompt="1"/>
          </p:nvPr>
        </p:nvSpPr>
        <p:spPr>
          <a:xfrm>
            <a:off x="197156" y="1592626"/>
            <a:ext cx="4288536" cy="2157984"/>
          </a:xfrm>
        </p:spPr>
        <p:txBody>
          <a:bodyPr/>
          <a:lstStyle>
            <a:lvl1pPr marL="0" indent="0">
              <a:defRPr sz="9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7135836" y="4329585"/>
            <a:ext cx="1965960" cy="2221992"/>
          </a:xfrm>
        </p:spPr>
        <p:txBody>
          <a:bodyPr/>
          <a:lstStyle>
            <a:lvl1pPr marL="0" indent="0">
              <a:defRPr sz="75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4689816" y="4329799"/>
            <a:ext cx="2439118" cy="2221992"/>
          </a:xfrm>
        </p:spPr>
        <p:txBody>
          <a:bodyPr/>
          <a:lstStyle>
            <a:lvl1pPr marL="0" indent="0">
              <a:defRPr sz="75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60" name="Text Placeholder 67"/>
          <p:cNvSpPr>
            <a:spLocks noGrp="1"/>
          </p:cNvSpPr>
          <p:nvPr>
            <p:ph type="body" sz="quarter" idx="43" hasCustomPrompt="1"/>
          </p:nvPr>
        </p:nvSpPr>
        <p:spPr>
          <a:xfrm>
            <a:off x="1371600" y="201560"/>
            <a:ext cx="7622181" cy="521208"/>
          </a:xfrm>
        </p:spPr>
        <p:txBody>
          <a:bodyPr anchor="ctr"/>
          <a:lstStyle>
            <a:lvl1pPr>
              <a:defRPr sz="18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auto">
          <a:xfrm>
            <a:off x="0" y="1355726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 userDrawn="1"/>
        </p:nvSpPr>
        <p:spPr>
          <a:xfrm>
            <a:off x="2215265" y="1124896"/>
            <a:ext cx="7925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+mn-lt"/>
              </a:rPr>
              <a:t>PROJECT: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28579" y="1100947"/>
            <a:ext cx="62388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+mn-lt"/>
              </a:rPr>
              <a:t>PE: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426415" y="1115064"/>
            <a:ext cx="120491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+mn-lt"/>
              </a:rPr>
              <a:t>RDDS</a:t>
            </a:r>
            <a:r>
              <a:rPr lang="en-US" sz="750" baseline="0" dirty="0">
                <a:latin typeface="+mn-lt"/>
              </a:rPr>
              <a:t> PG #</a:t>
            </a:r>
            <a:r>
              <a:rPr lang="en-US" sz="750" dirty="0">
                <a:latin typeface="+mn-lt"/>
              </a:rPr>
              <a:t>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73355" y="1095400"/>
            <a:ext cx="2073278" cy="207749"/>
          </a:xfrm>
          <a:noFill/>
        </p:spPr>
        <p:txBody>
          <a:bodyPr wrap="square" lIns="45720" rtlCol="0">
            <a:spAutoFit/>
          </a:bodyPr>
          <a:lstStyle>
            <a:lvl1pPr>
              <a:defRPr lang="en-US" sz="750" baseline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826257" y="1095400"/>
            <a:ext cx="1722909" cy="2077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75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201142" y="1105232"/>
            <a:ext cx="910222" cy="2077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marR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750" dirty="0">
                <a:latin typeface="+mn-lt"/>
                <a:cs typeface="+mn-cs"/>
              </a:defRPr>
            </a:lvl1pPr>
          </a:lstStyle>
          <a:p>
            <a:pPr marL="0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-</a:t>
            </a:r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6848323" y="1184163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7579596" y="1184163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8313898" y="1184163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6848323" y="1020971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7579596" y="1020971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3" hasCustomPrompt="1"/>
          </p:nvPr>
        </p:nvSpPr>
        <p:spPr>
          <a:xfrm>
            <a:off x="8313898" y="1020971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13898" y="709920"/>
            <a:ext cx="731520" cy="120033"/>
          </a:xfrm>
          <a:prstGeom prst="rect">
            <a:avLst/>
          </a:prstGeom>
          <a:noFill/>
        </p:spPr>
        <p:txBody>
          <a:bodyPr wrap="square" lIns="68580" tIns="13716" rIns="68580" bIns="13716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600" dirty="0"/>
              <a:t>FY20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79596" y="709920"/>
            <a:ext cx="731520" cy="120033"/>
          </a:xfrm>
          <a:prstGeom prst="rect">
            <a:avLst/>
          </a:prstGeom>
          <a:noFill/>
        </p:spPr>
        <p:txBody>
          <a:bodyPr wrap="square" lIns="68580" tIns="13716" rIns="68580" bIns="13716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600" dirty="0"/>
              <a:t>FY19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848323" y="709920"/>
            <a:ext cx="731520" cy="120033"/>
          </a:xfrm>
          <a:prstGeom prst="rect">
            <a:avLst/>
          </a:prstGeom>
          <a:noFill/>
        </p:spPr>
        <p:txBody>
          <a:bodyPr wrap="square" lIns="68580" tIns="13716" rIns="68580" bIns="13716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600" dirty="0"/>
              <a:t>FY18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6114145" y="709920"/>
            <a:ext cx="731520" cy="120033"/>
          </a:xfrm>
          <a:prstGeom prst="rect">
            <a:avLst/>
          </a:prstGeom>
          <a:noFill/>
        </p:spPr>
        <p:txBody>
          <a:bodyPr wrap="square" lIns="68580" tIns="13716" rIns="68580" bIns="13716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600" dirty="0"/>
              <a:t>PROJECT</a:t>
            </a:r>
          </a:p>
        </p:txBody>
      </p:sp>
      <p:sp>
        <p:nvSpPr>
          <p:cNvPr id="46" name="Text Placeholder 39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114145" y="1184163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48" name="Text Placeholder 39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114145" y="1020971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0114" y="1363190"/>
            <a:ext cx="2714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91174" y="1365363"/>
            <a:ext cx="27146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55986" y="3843864"/>
            <a:ext cx="40028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auto">
          <a:xfrm>
            <a:off x="0" y="3825875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 userDrawn="1"/>
        </p:nvCxnSpPr>
        <p:spPr bwMode="auto">
          <a:xfrm>
            <a:off x="4572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 userDrawn="1"/>
        </p:nvSpPr>
        <p:spPr>
          <a:xfrm>
            <a:off x="6141093" y="3843864"/>
            <a:ext cx="1614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49" name="Text Placeholder 39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848323" y="849141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0" name="Text Placeholder 39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7579965" y="849141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1" name="Text Placeholder 39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8313898" y="849141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2" name="Text Placeholder 39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114145" y="849141"/>
            <a:ext cx="731520" cy="129266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6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73"/>
          <p:cNvSpPr>
            <a:spLocks noGrp="1"/>
          </p:cNvSpPr>
          <p:nvPr>
            <p:ph type="body" sz="quarter" idx="40" hasCustomPrompt="1"/>
          </p:nvPr>
        </p:nvSpPr>
        <p:spPr>
          <a:xfrm>
            <a:off x="197156" y="4077691"/>
            <a:ext cx="4288536" cy="2157984"/>
          </a:xfrm>
        </p:spPr>
        <p:txBody>
          <a:bodyPr/>
          <a:lstStyle>
            <a:lvl1pPr marL="0" indent="0">
              <a:defRPr sz="9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5245" y="1592626"/>
            <a:ext cx="4288536" cy="2157984"/>
          </a:xfrm>
        </p:spPr>
        <p:txBody>
          <a:bodyPr/>
          <a:lstStyle>
            <a:lvl1pPr marL="0" indent="0">
              <a:defRPr sz="9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4684412" y="4103929"/>
            <a:ext cx="4407408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1841897" algn="l"/>
              </a:tabLst>
            </a:pPr>
            <a:r>
              <a:rPr lang="en-US" sz="75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128934" y="4095464"/>
            <a:ext cx="67197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1897" algn="l"/>
              </a:tabLst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sp>
        <p:nvSpPr>
          <p:cNvPr id="5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3500" y="6550026"/>
            <a:ext cx="6477000" cy="298450"/>
          </a:xfrm>
        </p:spPr>
        <p:txBody>
          <a:bodyPr/>
          <a:lstStyle/>
          <a:p>
            <a:r>
              <a:rPr lang="en-US" sz="675" smtClean="0">
                <a:solidFill>
                  <a:prstClr val="white">
                    <a:lumMod val="50000"/>
                  </a:prstClr>
                </a:solidFill>
              </a:rPr>
              <a:t>UNCLASSIFIED//FOUO//PRE-DECISIONAL//Further dissemination only as directed by DARPA I2O (19 March 2019) or higher DoD authority </a:t>
            </a:r>
            <a:endParaRPr lang="en-US" sz="675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0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 rot="5400000">
            <a:off x="1152523" y="-142872"/>
            <a:ext cx="6400803" cy="7143751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/>
            </a:lvl2pPr>
            <a:lvl3pPr marL="857250" indent="-171450">
              <a:buFont typeface="Arial" pitchFamily="34" charset="0"/>
              <a:buChar char="•"/>
              <a:defRPr sz="1050"/>
            </a:lvl3pPr>
            <a:lvl4pPr marL="1200150" indent="-171450">
              <a:buFont typeface="Arial" pitchFamily="34" charset="0"/>
              <a:buChar char="•"/>
              <a:defRPr sz="975"/>
            </a:lvl4pPr>
            <a:lvl5pPr marL="1543050" indent="-171450">
              <a:buFont typeface="Arial" pitchFamily="34" charset="0"/>
              <a:buChar char="•"/>
              <a:defRPr sz="975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5400000">
            <a:off x="-2528934" y="3278188"/>
            <a:ext cx="5546817" cy="298450"/>
          </a:xfrm>
        </p:spPr>
        <p:txBody>
          <a:bodyPr/>
          <a:lstStyle/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rot="5400000">
            <a:off x="-23720" y="6357844"/>
            <a:ext cx="530038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 rot="5400000">
            <a:off x="6175447" y="3770386"/>
            <a:ext cx="5041761" cy="676275"/>
          </a:xfrm>
        </p:spPr>
        <p:txBody>
          <a:bodyPr>
            <a:normAutofit/>
          </a:bodyPr>
          <a:lstStyle>
            <a:lvl1pPr algn="l">
              <a:defRPr sz="18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H="1">
            <a:off x="8266910" y="228602"/>
            <a:ext cx="1588" cy="6410325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75607" y="536601"/>
            <a:ext cx="1241441" cy="5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0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7225" y="4329372"/>
            <a:ext cx="7772400" cy="1461828"/>
          </a:xfrm>
        </p:spPr>
        <p:txBody>
          <a:bodyPr anchor="t"/>
          <a:lstStyle>
            <a:lvl1pPr algn="l">
              <a:defRPr sz="2400" b="1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381000" y="4341815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9472" y="2954111"/>
            <a:ext cx="7772400" cy="1379538"/>
          </a:xfrm>
        </p:spPr>
        <p:txBody>
          <a:bodyPr anchor="b"/>
          <a:lstStyle>
            <a:lvl1pPr algn="l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19100" y="1143000"/>
            <a:ext cx="8305800" cy="5334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22425" y="151418"/>
            <a:ext cx="7140575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22425" y="151418"/>
            <a:ext cx="7140575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6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3058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3581400"/>
            <a:ext cx="83058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19250" y="151418"/>
            <a:ext cx="714375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40386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1066800"/>
            <a:ext cx="40386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22424" y="151418"/>
            <a:ext cx="7140575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5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2667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276600" y="1066800"/>
            <a:ext cx="2667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6096000" y="1066800"/>
            <a:ext cx="2667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22854" y="151418"/>
            <a:ext cx="7140146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500" y="655002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2430" y="6553200"/>
            <a:ext cx="762000" cy="292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1622424" y="152400"/>
            <a:ext cx="714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  <p:sldLayoutId id="2147483720" r:id="rId4"/>
    <p:sldLayoutId id="2147483721" r:id="rId5"/>
    <p:sldLayoutId id="2147483723" r:id="rId6"/>
    <p:sldLayoutId id="2147483725" r:id="rId7"/>
    <p:sldLayoutId id="2147483726" r:id="rId8"/>
    <p:sldLayoutId id="2147483729" r:id="rId9"/>
    <p:sldLayoutId id="2147483728" r:id="rId10"/>
    <p:sldLayoutId id="2147483727" r:id="rId11"/>
    <p:sldLayoutId id="2147483730" r:id="rId12"/>
    <p:sldLayoutId id="2147483731" r:id="rId13"/>
    <p:sldLayoutId id="2147483755" r:id="rId14"/>
    <p:sldLayoutId id="2147483756" r:id="rId15"/>
    <p:sldLayoutId id="2147483757" r:id="rId16"/>
    <p:sldLayoutId id="2147483758" r:id="rId17"/>
    <p:sldLayoutId id="2147483754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500" y="655002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75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UNCLASSIFIED//FOUO//PRE-DECISIONAL//Further dissemination only as directed by DARPA I2O (19 March 2019) or higher DoD authority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2430" y="6553200"/>
            <a:ext cx="762000" cy="292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1622425" y="152400"/>
            <a:ext cx="714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2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65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704257" y="1135901"/>
            <a:ext cx="7750767" cy="777810"/>
          </a:xfrm>
        </p:spPr>
        <p:txBody>
          <a:bodyPr/>
          <a:lstStyle/>
          <a:p>
            <a:r>
              <a:rPr lang="en-US" b="0" dirty="0" smtClean="0"/>
              <a:t>Automated Rapid Certification of Software</a:t>
            </a:r>
            <a:endParaRPr lang="en-US" b="0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Raymond Richards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1, 2019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333500" y="6550026"/>
            <a:ext cx="6477000" cy="298450"/>
          </a:xfrm>
        </p:spPr>
        <p:txBody>
          <a:bodyPr/>
          <a:lstStyle/>
          <a:p>
            <a:pPr>
              <a:defRPr/>
            </a:pPr>
            <a:r>
              <a:rPr lang="en-US"/>
              <a:t>Distribution Statement A: Approved for Public Release, Distribution Unlimited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231CC523-8BC6-4921-807A-66BD262F34AB}" type="slidenum">
              <a:rPr lang="en-US"/>
              <a:pPr defTabSz="685800"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22413" y="1330620"/>
            <a:ext cx="8169965" cy="2416820"/>
          </a:xfrm>
        </p:spPr>
        <p:txBody>
          <a:bodyPr/>
          <a:lstStyle/>
          <a:p>
            <a:r>
              <a:rPr lang="en-US" sz="1800" dirty="0"/>
              <a:t>Technological advances in artificial intelligence, data analytics, and formal methods present the opportunity to greatly accelerate certification</a:t>
            </a:r>
          </a:p>
          <a:p>
            <a:pPr lvl="1"/>
            <a:r>
              <a:rPr lang="en-US" sz="1600" dirty="0"/>
              <a:t>Model-based Design</a:t>
            </a:r>
          </a:p>
          <a:p>
            <a:pPr lvl="1"/>
            <a:r>
              <a:rPr lang="en-US" sz="1600" dirty="0"/>
              <a:t>Probabilistic model checking</a:t>
            </a:r>
          </a:p>
          <a:p>
            <a:pPr lvl="1"/>
            <a:r>
              <a:rPr lang="en-US" sz="1600" dirty="0"/>
              <a:t>Semantic-aware big code analytics</a:t>
            </a:r>
          </a:p>
          <a:p>
            <a:pPr lvl="1"/>
            <a:r>
              <a:rPr lang="en-US" sz="1600" dirty="0"/>
              <a:t>Formal methods proven trusted components</a:t>
            </a:r>
          </a:p>
          <a:p>
            <a:pPr lvl="1"/>
            <a:r>
              <a:rPr lang="en-US" sz="1600" dirty="0"/>
              <a:t>Assurance case languages:</a:t>
            </a:r>
          </a:p>
          <a:p>
            <a:pPr lvl="1"/>
            <a:endParaRPr lang="en-US" sz="1600" dirty="0"/>
          </a:p>
          <a:p>
            <a:pPr marL="342900" lvl="1" indent="0">
              <a:buNone/>
            </a:pPr>
            <a:endParaRPr lang="en-US" sz="1350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3"/>
          </p:nvPr>
        </p:nvSpPr>
        <p:spPr>
          <a:xfrm>
            <a:off x="5227042" y="3927136"/>
            <a:ext cx="3797130" cy="995465"/>
          </a:xfrm>
          <a:prstGeom prst="rect">
            <a:avLst/>
          </a:prstGeom>
        </p:spPr>
        <p:txBody>
          <a:bodyPr/>
          <a:lstStyle/>
          <a:p>
            <a:pPr marL="175022" indent="-175022"/>
            <a:r>
              <a:rPr lang="en-US" sz="1400" dirty="0"/>
              <a:t>Developed on HACMS program, transitioned to SEI</a:t>
            </a:r>
          </a:p>
          <a:p>
            <a:pPr marL="175022" indent="-175022"/>
            <a:r>
              <a:rPr lang="en-US" sz="1400" dirty="0"/>
              <a:t>Expressly developed to assure digital systems</a:t>
            </a:r>
          </a:p>
          <a:p>
            <a:pPr marL="175022" indent="-175022"/>
            <a:r>
              <a:rPr lang="en-US" sz="1400" dirty="0"/>
              <a:t>Binds argument to architectural model</a:t>
            </a:r>
          </a:p>
          <a:p>
            <a:pPr marL="175022" indent="-175022"/>
            <a:r>
              <a:rPr lang="en-US" sz="1400" dirty="0"/>
              <a:t>Tool support to reason over the architectural structure to validate argument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time is ripe to automate certification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63712" y="3874397"/>
            <a:ext cx="4563330" cy="1111387"/>
          </a:xfrm>
        </p:spPr>
        <p:txBody>
          <a:bodyPr/>
          <a:lstStyle/>
          <a:p>
            <a:pPr marL="175022" indent="-175022"/>
            <a:r>
              <a:rPr lang="en-US" sz="1400" dirty="0"/>
              <a:t>A standardized language (GSN Community Standard)</a:t>
            </a:r>
          </a:p>
          <a:p>
            <a:pPr marL="175022" indent="-175022"/>
            <a:r>
              <a:rPr lang="en-US" sz="1400" dirty="0"/>
              <a:t>Broadly used in Europe</a:t>
            </a:r>
          </a:p>
          <a:p>
            <a:pPr marL="475060" lvl="2" indent="-175022"/>
            <a:r>
              <a:rPr lang="en-US" sz="1400" dirty="0"/>
              <a:t>Traffic Management</a:t>
            </a:r>
          </a:p>
          <a:p>
            <a:pPr marL="475060" lvl="2" indent="-175022"/>
            <a:r>
              <a:rPr lang="en-US" sz="1400" dirty="0"/>
              <a:t>Nuclear Power Plants</a:t>
            </a:r>
          </a:p>
          <a:p>
            <a:pPr marL="475060" lvl="2" indent="-175022"/>
            <a:r>
              <a:rPr lang="en-US" sz="1400" dirty="0"/>
              <a:t>Patent Claims and Legal Arguments</a:t>
            </a:r>
          </a:p>
          <a:p>
            <a:pPr marL="175022" indent="-175022"/>
            <a:r>
              <a:rPr lang="en-US" sz="1400" dirty="0"/>
              <a:t>Used by FAA for their Proof of Concept tool qualification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1773" y="3650137"/>
            <a:ext cx="2637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prstClr val="black"/>
                </a:solidFill>
                <a:latin typeface="Tahoma"/>
              </a:rPr>
              <a:t>GSN (Goal Structured Notation)</a:t>
            </a:r>
            <a:endParaRPr lang="en-US" sz="1050" b="1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6660" y="3661286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prstClr val="black"/>
                </a:solidFill>
                <a:latin typeface="Tahoma"/>
              </a:rPr>
              <a:t>Resolute</a:t>
            </a:r>
            <a:endParaRPr lang="en-US" sz="1050" b="1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9554" y="2358834"/>
            <a:ext cx="2782824" cy="6414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Tahoma"/>
              </a:rPr>
              <a:t>DoD Digital Engineering Strategy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1333500" y="655002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675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Distribution Statement A: Approved for Public Release, Distribution Unlimited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 A: Approved for Public Release, Distribution Unlimited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Current software certification practices are unsustainable</a:t>
            </a:r>
          </a:p>
          <a:p>
            <a:pPr lvl="1"/>
            <a:r>
              <a:rPr lang="en-US" dirty="0" smtClean="0"/>
              <a:t>Impeding the deployment of new or upgraded capabilities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Maintaining and evaluating assurance cases across system lifecycles will support mission assurance</a:t>
            </a:r>
          </a:p>
          <a:p>
            <a:pPr lvl="1"/>
            <a:r>
              <a:rPr lang="en-US" dirty="0" smtClean="0"/>
              <a:t>Leveraging compositionality</a:t>
            </a:r>
          </a:p>
          <a:p>
            <a:pPr lvl="1"/>
            <a:r>
              <a:rPr lang="en-US" dirty="0" smtClean="0"/>
              <a:t>Evaluate mission assurance in the relevant context</a:t>
            </a:r>
          </a:p>
          <a:p>
            <a:pPr lvl="1"/>
            <a:endParaRPr lang="en-US" dirty="0"/>
          </a:p>
          <a:p>
            <a:r>
              <a:rPr lang="en-US" dirty="0" smtClean="0"/>
              <a:t>During development vast amounts of evidence on the design and performance for complex systems is generated</a:t>
            </a:r>
          </a:p>
          <a:p>
            <a:pPr lvl="1"/>
            <a:r>
              <a:rPr lang="en-US" dirty="0" smtClean="0"/>
              <a:t>We can mine this corpus of evidence for assurance</a:t>
            </a:r>
            <a:endParaRPr lang="en-US" dirty="0"/>
          </a:p>
          <a:p>
            <a:pPr lvl="1"/>
            <a:r>
              <a:rPr lang="en-US" dirty="0" smtClean="0"/>
              <a:t>Thorough evaluation of system capabilities</a:t>
            </a:r>
          </a:p>
          <a:p>
            <a:pPr lvl="1"/>
            <a:r>
              <a:rPr lang="en-US" dirty="0" smtClean="0"/>
              <a:t>Reduce cost and increase speed of deploying new capabilities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1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 A: Approved for Public Release, Distribution Unlimited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2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Proposers’ Day Announcement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3441" t="24502" r="34703" b="9533"/>
          <a:stretch/>
        </p:blipFill>
        <p:spPr>
          <a:xfrm>
            <a:off x="2343150" y="1016578"/>
            <a:ext cx="4619625" cy="538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23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93019" y="2825139"/>
            <a:ext cx="7594333" cy="2678916"/>
          </a:xfrm>
        </p:spPr>
        <p:txBody>
          <a:bodyPr/>
          <a:lstStyle/>
          <a:p>
            <a:pPr marL="342900" lvl="1" indent="0">
              <a:buNone/>
            </a:pPr>
            <a:r>
              <a:rPr lang="en-US" sz="2400" dirty="0"/>
              <a:t>Automate the evaluation of software assurance evidence to enable certifiers to rapidly determine that the risk of software deployment is acceptable.</a:t>
            </a:r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1350" dirty="0"/>
          </a:p>
          <a:p>
            <a:pPr marL="342900" lvl="1" indent="0">
              <a:buNone/>
            </a:pPr>
            <a:endParaRPr lang="en-US" sz="1350" dirty="0"/>
          </a:p>
          <a:p>
            <a:pPr marL="342900" lvl="1" indent="0">
              <a:buNone/>
            </a:pPr>
            <a:endParaRPr lang="en-US" sz="135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1245" y="147854"/>
            <a:ext cx="7545244" cy="549874"/>
          </a:xfrm>
        </p:spPr>
        <p:txBody>
          <a:bodyPr>
            <a:noAutofit/>
          </a:bodyPr>
          <a:lstStyle/>
          <a:p>
            <a:r>
              <a:rPr lang="en-US" sz="1500" dirty="0"/>
              <a:t>Automated Rapid Certification Of Software (ARCOS)</a:t>
            </a:r>
            <a:endParaRPr lang="en-US" sz="16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009" y="6550026"/>
            <a:ext cx="6995491" cy="298450"/>
          </a:xfrm>
        </p:spPr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A. Approved for public release: distribution unlimited.</a:t>
            </a:r>
          </a:p>
        </p:txBody>
      </p:sp>
    </p:spTree>
    <p:extLst>
      <p:ext uri="{BB962C8B-B14F-4D97-AF65-F5344CB8AC3E}">
        <p14:creationId xmlns:p14="http://schemas.microsoft.com/office/powerpoint/2010/main" val="21972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certification practices are unsustainable</a:t>
            </a: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65043670"/>
              </p:ext>
            </p:extLst>
          </p:nvPr>
        </p:nvGraphicFramePr>
        <p:xfrm>
          <a:off x="4238022" y="927254"/>
          <a:ext cx="4417337" cy="551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618500"/>
              </p:ext>
            </p:extLst>
          </p:nvPr>
        </p:nvGraphicFramePr>
        <p:xfrm>
          <a:off x="286934" y="11096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4093" y="4131092"/>
            <a:ext cx="4544841" cy="206210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Current certification practices are a barrier to software deployment.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Growth in embedded software requires better certification practices.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r>
              <a:rPr lang="en-US" sz="1600" dirty="0" smtClean="0"/>
              <a:t>Waivers to certifications result in higher operating costs and impacts operations.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8067" y="1719220"/>
            <a:ext cx="1701800" cy="6434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Certification costs are not proportional to size of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 A: Approved for Public Release, Distribution Unlimited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3589867" y="3361267"/>
            <a:ext cx="648155" cy="322068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CERT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4108" y="1566821"/>
            <a:ext cx="1789042" cy="1625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Software in military systems continues rapid growth.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Functionality implemented in software approaching 90%</a:t>
            </a:r>
          </a:p>
        </p:txBody>
      </p:sp>
    </p:spTree>
    <p:extLst>
      <p:ext uri="{BB962C8B-B14F-4D97-AF65-F5344CB8AC3E}">
        <p14:creationId xmlns:p14="http://schemas.microsoft.com/office/powerpoint/2010/main" val="25163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231CC523-8BC6-4921-807A-66BD262F34AB}" type="slidenum">
              <a:rPr lang="en-US"/>
              <a:pPr defTabSz="685800">
                <a:defRPr/>
              </a:pPr>
              <a:t>5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7611" y="1098410"/>
            <a:ext cx="7858241" cy="3714750"/>
          </a:xfrm>
        </p:spPr>
        <p:txBody>
          <a:bodyPr/>
          <a:lstStyle/>
          <a:p>
            <a:r>
              <a:rPr lang="en-US" sz="1800" dirty="0" smtClean="0"/>
              <a:t>Our ability to produce software has outpaced our ability to certify software</a:t>
            </a:r>
          </a:p>
          <a:p>
            <a:r>
              <a:rPr lang="en-US" sz="1800" dirty="0" smtClean="0"/>
              <a:t>The cost and time needed to certify software is an impediment to fielding new capability</a:t>
            </a:r>
          </a:p>
          <a:p>
            <a:r>
              <a:rPr lang="en-US" sz="1800" dirty="0" smtClean="0"/>
              <a:t>Software certification cost is a major consideration in managing a systems lifecycle.</a:t>
            </a:r>
          </a:p>
          <a:p>
            <a:r>
              <a:rPr lang="en-US" sz="1800" dirty="0"/>
              <a:t>Certification </a:t>
            </a:r>
            <a:r>
              <a:rPr lang="en-US" sz="1800" dirty="0" smtClean="0"/>
              <a:t>example</a:t>
            </a:r>
            <a:r>
              <a:rPr lang="en-US" sz="1800" dirty="0"/>
              <a:t>: </a:t>
            </a:r>
            <a:r>
              <a:rPr lang="en-US" sz="1800" dirty="0" smtClean="0"/>
              <a:t>Multi-level secure operating system certified </a:t>
            </a:r>
            <a:r>
              <a:rPr lang="en-US" sz="1800" dirty="0"/>
              <a:t>for F22 and F35 in accordance to the Common </a:t>
            </a:r>
            <a:r>
              <a:rPr lang="en-US" sz="1800" dirty="0" smtClean="0"/>
              <a:t>Criteria</a:t>
            </a:r>
          </a:p>
          <a:p>
            <a:pPr lvl="1"/>
            <a:r>
              <a:rPr lang="en-US" sz="1800" dirty="0" smtClean="0"/>
              <a:t>Previously certified in safety</a:t>
            </a:r>
            <a:br>
              <a:rPr lang="en-US" sz="1800" dirty="0" smtClean="0"/>
            </a:br>
            <a:r>
              <a:rPr lang="en-US" sz="1800" dirty="0" smtClean="0"/>
              <a:t>critical avionics</a:t>
            </a:r>
          </a:p>
          <a:p>
            <a:pPr lvl="1"/>
            <a:r>
              <a:rPr lang="en-US" sz="1800" dirty="0" smtClean="0"/>
              <a:t>Evaluation underway by April 2006</a:t>
            </a:r>
          </a:p>
          <a:p>
            <a:pPr lvl="1"/>
            <a:r>
              <a:rPr lang="en-US" sz="1800" dirty="0" smtClean="0"/>
              <a:t>Certificate awarded January 2011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software certification practices are unsustainable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08" y="3588892"/>
            <a:ext cx="4104242" cy="29316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102430" y="1098410"/>
            <a:ext cx="1943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33500" y="6550026"/>
            <a:ext cx="6477000" cy="298450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Statement A: Approved for Public Release, Distribution Unlimited </a:t>
            </a:r>
          </a:p>
        </p:txBody>
      </p:sp>
    </p:spTree>
    <p:extLst>
      <p:ext uri="{BB962C8B-B14F-4D97-AF65-F5344CB8AC3E}">
        <p14:creationId xmlns:p14="http://schemas.microsoft.com/office/powerpoint/2010/main" val="21881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Distribution Statement A: Approved for Public Release, Distribution Unlimited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6033" y="1075267"/>
            <a:ext cx="5943967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Evaluate evidence against certification criteria</a:t>
            </a:r>
            <a:endParaRPr lang="en-US" dirty="0"/>
          </a:p>
          <a:p>
            <a:pPr lvl="1"/>
            <a:r>
              <a:rPr lang="en-US" dirty="0" smtClean="0"/>
              <a:t>Test data</a:t>
            </a:r>
          </a:p>
          <a:p>
            <a:pPr lvl="1"/>
            <a:r>
              <a:rPr lang="en-US" dirty="0" smtClean="0"/>
              <a:t>Simulation/emulation data</a:t>
            </a:r>
          </a:p>
          <a:p>
            <a:pPr lvl="1"/>
            <a:r>
              <a:rPr lang="en-US" dirty="0" smtClean="0"/>
              <a:t>Software quality assurance (SQA) evidence</a:t>
            </a:r>
            <a:endParaRPr lang="en-US" dirty="0"/>
          </a:p>
          <a:p>
            <a:pPr lvl="1"/>
            <a:r>
              <a:rPr lang="en-US" dirty="0" smtClean="0"/>
              <a:t>Analytical evidence</a:t>
            </a:r>
          </a:p>
          <a:p>
            <a:pPr lvl="1"/>
            <a:endParaRPr lang="en-US" dirty="0"/>
          </a:p>
          <a:p>
            <a:r>
              <a:rPr lang="en-US" dirty="0" smtClean="0"/>
              <a:t>Certifications of integrated software intensive systems</a:t>
            </a:r>
          </a:p>
          <a:p>
            <a:pPr lvl="1"/>
            <a:r>
              <a:rPr lang="en-US" dirty="0" smtClean="0"/>
              <a:t>All components evaluated in the context of the system</a:t>
            </a:r>
          </a:p>
          <a:p>
            <a:pPr lvl="1"/>
            <a:r>
              <a:rPr lang="en-US" dirty="0" smtClean="0"/>
              <a:t>No reuse of evaluation effort when components are reused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valuators judge evidence against certification criteria</a:t>
            </a:r>
          </a:p>
          <a:p>
            <a:pPr lvl="1"/>
            <a:r>
              <a:rPr lang="en-US" b="1" dirty="0"/>
              <a:t>Arguments can be philosophical and not </a:t>
            </a:r>
            <a:r>
              <a:rPr lang="en-US" b="1" dirty="0" smtClean="0"/>
              <a:t>technical</a:t>
            </a:r>
            <a:endParaRPr lang="en-US" dirty="0" smtClean="0"/>
          </a:p>
          <a:p>
            <a:pPr lvl="1"/>
            <a:r>
              <a:rPr lang="en-US" dirty="0" smtClean="0"/>
              <a:t>Evaluators rely on experience, judgement, and expertise on where to drill down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Certifications 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r="18703"/>
          <a:stretch/>
        </p:blipFill>
        <p:spPr>
          <a:xfrm>
            <a:off x="6883401" y="1075267"/>
            <a:ext cx="1481665" cy="160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0005" y="2685476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military.com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3" y="3074001"/>
            <a:ext cx="2396067" cy="1481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03" y="4793411"/>
            <a:ext cx="2218097" cy="1532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6503" y="4540315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</a:t>
            </a:r>
            <a:r>
              <a:rPr lang="en-US" sz="900" dirty="0" smtClean="0"/>
              <a:t>ikipedia.org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05073" y="6319194"/>
            <a:ext cx="857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</a:t>
            </a:r>
            <a:r>
              <a:rPr lang="en-US" sz="900" dirty="0" smtClean="0"/>
              <a:t>ikipedia.org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406847" y="5740779"/>
            <a:ext cx="6584772" cy="28181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Distribution authorized to the Department of Defense and U.S. DoD contractors only (Critical Technology) (09 Mar 2017). Other requests shall be referred to DARPA I2O.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 Policy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6" y="939800"/>
            <a:ext cx="8113334" cy="53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9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certifications today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62722" y="3661285"/>
            <a:ext cx="731290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Human</a:t>
            </a:r>
          </a:p>
        </p:txBody>
      </p:sp>
      <p:sp>
        <p:nvSpPr>
          <p:cNvPr id="49" name="Line Callout 1 (Accent Bar) 48"/>
          <p:cNvSpPr/>
          <p:nvPr/>
        </p:nvSpPr>
        <p:spPr>
          <a:xfrm rot="5400000">
            <a:off x="2469438" y="3986603"/>
            <a:ext cx="859325" cy="2054550"/>
          </a:xfrm>
          <a:prstGeom prst="accentCallout1">
            <a:avLst>
              <a:gd name="adj1" fmla="val 18750"/>
              <a:gd name="adj2" fmla="val -8333"/>
              <a:gd name="adj3" fmla="val -33277"/>
              <a:gd name="adj4" fmla="val -1734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Human-driven activities produce implementation and assurance evidence in human readable documents</a:t>
            </a:r>
          </a:p>
        </p:txBody>
      </p:sp>
      <p:sp>
        <p:nvSpPr>
          <p:cNvPr id="50" name="Line Callout 1 (Accent Bar) 49"/>
          <p:cNvSpPr/>
          <p:nvPr/>
        </p:nvSpPr>
        <p:spPr>
          <a:xfrm rot="5400000">
            <a:off x="7022999" y="3893605"/>
            <a:ext cx="685800" cy="2054550"/>
          </a:xfrm>
          <a:prstGeom prst="accentCallout1">
            <a:avLst>
              <a:gd name="adj1" fmla="val 57111"/>
              <a:gd name="adj2" fmla="val -6007"/>
              <a:gd name="adj3" fmla="val 49698"/>
              <a:gd name="adj4" fmla="val -219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Manual activity evaluates whether or not criteria are met</a:t>
            </a:r>
          </a:p>
        </p:txBody>
      </p:sp>
      <p:cxnSp>
        <p:nvCxnSpPr>
          <p:cNvPr id="6" name="Straight Connector 5"/>
          <p:cNvCxnSpPr>
            <a:stCxn id="66" idx="2"/>
          </p:cNvCxnSpPr>
          <p:nvPr/>
        </p:nvCxnSpPr>
        <p:spPr bwMode="auto">
          <a:xfrm>
            <a:off x="1987998" y="3078641"/>
            <a:ext cx="543723" cy="14361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Line Callout 1 (Accent Bar) 50"/>
          <p:cNvSpPr/>
          <p:nvPr/>
        </p:nvSpPr>
        <p:spPr>
          <a:xfrm rot="5400000">
            <a:off x="4859632" y="3912309"/>
            <a:ext cx="685800" cy="2054550"/>
          </a:xfrm>
          <a:prstGeom prst="accentCallout1">
            <a:avLst>
              <a:gd name="adj1" fmla="val 52129"/>
              <a:gd name="adj2" fmla="val -9495"/>
              <a:gd name="adj3" fmla="val 13092"/>
              <a:gd name="adj4" fmla="val -2142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Assurance evidence captured in human readable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0512" y="5525517"/>
            <a:ext cx="1742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ATO: Authority to Operate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4" y="4724313"/>
            <a:ext cx="166295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Evidence: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Test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Analysis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Simulation/Emulation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Software Quality </a:t>
            </a:r>
            <a:br>
              <a:rPr lang="en-US" sz="1050" dirty="0"/>
            </a:br>
            <a:r>
              <a:rPr lang="en-US" sz="1050" dirty="0"/>
              <a:t>Assurance (SQA)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5741" r="9867" b="7380"/>
          <a:stretch/>
        </p:blipFill>
        <p:spPr>
          <a:xfrm>
            <a:off x="7441" y="2032167"/>
            <a:ext cx="1327736" cy="1264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6208" r="9987" b="7303"/>
          <a:stretch/>
        </p:blipFill>
        <p:spPr>
          <a:xfrm>
            <a:off x="5406928" y="1982444"/>
            <a:ext cx="1176897" cy="11843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1" b="6563"/>
          <a:stretch/>
        </p:blipFill>
        <p:spPr>
          <a:xfrm>
            <a:off x="8090682" y="2092232"/>
            <a:ext cx="1044132" cy="88863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1059" y="1816187"/>
            <a:ext cx="245660" cy="347584"/>
            <a:chOff x="4449170" y="4044865"/>
            <a:chExt cx="327546" cy="463445"/>
          </a:xfrm>
        </p:grpSpPr>
        <p:sp>
          <p:nvSpPr>
            <p:cNvPr id="84" name="Oval 83"/>
            <p:cNvSpPr/>
            <p:nvPr/>
          </p:nvSpPr>
          <p:spPr>
            <a:xfrm>
              <a:off x="4531057" y="4044865"/>
              <a:ext cx="167471" cy="133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449170" y="4180764"/>
              <a:ext cx="327546" cy="327546"/>
              <a:chOff x="4449170" y="4180764"/>
              <a:chExt cx="327546" cy="327546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4449170" y="4180764"/>
                <a:ext cx="327546" cy="327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449170" y="4344537"/>
                <a:ext cx="327546" cy="163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810072" y="1807413"/>
            <a:ext cx="245660" cy="347584"/>
            <a:chOff x="4449170" y="4044865"/>
            <a:chExt cx="327546" cy="463445"/>
          </a:xfrm>
        </p:grpSpPr>
        <p:sp>
          <p:nvSpPr>
            <p:cNvPr id="80" name="Oval 79"/>
            <p:cNvSpPr/>
            <p:nvPr/>
          </p:nvSpPr>
          <p:spPr>
            <a:xfrm>
              <a:off x="4531057" y="4044865"/>
              <a:ext cx="167471" cy="133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449170" y="4180764"/>
              <a:ext cx="327546" cy="327546"/>
              <a:chOff x="4449170" y="4180764"/>
              <a:chExt cx="327546" cy="32754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4449170" y="4180764"/>
                <a:ext cx="327546" cy="327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449170" y="4344537"/>
                <a:ext cx="327546" cy="163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7186872" y="1809245"/>
            <a:ext cx="245660" cy="347584"/>
            <a:chOff x="4449170" y="4044865"/>
            <a:chExt cx="327546" cy="463445"/>
          </a:xfrm>
        </p:grpSpPr>
        <p:sp>
          <p:nvSpPr>
            <p:cNvPr id="76" name="Oval 75"/>
            <p:cNvSpPr/>
            <p:nvPr/>
          </p:nvSpPr>
          <p:spPr>
            <a:xfrm>
              <a:off x="4531057" y="4044865"/>
              <a:ext cx="167471" cy="133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4449170" y="4180764"/>
              <a:ext cx="327546" cy="327546"/>
              <a:chOff x="4449170" y="4180764"/>
              <a:chExt cx="327546" cy="327546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4449170" y="4180764"/>
                <a:ext cx="327546" cy="327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449170" y="4344537"/>
                <a:ext cx="327546" cy="163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1473648" y="2049942"/>
            <a:ext cx="1028700" cy="1028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Design, Build, and Document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156131" y="2035467"/>
            <a:ext cx="1028700" cy="1028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Test and Generate Assurance Evidence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3529" y="2039472"/>
            <a:ext cx="1028700" cy="1028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Evaluate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Assurance Evidence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2550292" y="2465966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926676" y="2460051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5250485" y="2475953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6608063" y="2485583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7964948" y="2490914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1231917" y="2440661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6208" r="9913" b="6755"/>
          <a:stretch/>
        </p:blipFill>
        <p:spPr>
          <a:xfrm>
            <a:off x="2742112" y="2000780"/>
            <a:ext cx="1189958" cy="1201291"/>
          </a:xfrm>
          <a:prstGeom prst="rect">
            <a:avLst/>
          </a:prstGeom>
        </p:spPr>
      </p:pic>
      <p:sp>
        <p:nvSpPr>
          <p:cNvPr id="43" name="Footer Placeholder 3"/>
          <p:cNvSpPr txBox="1">
            <a:spLocks/>
          </p:cNvSpPr>
          <p:nvPr/>
        </p:nvSpPr>
        <p:spPr>
          <a:xfrm>
            <a:off x="1333500" y="655002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675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Distribution Statement A: Approved for Public Release, Distribution Unlimited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5741" r="9358" b="7380"/>
          <a:stretch/>
        </p:blipFill>
        <p:spPr>
          <a:xfrm>
            <a:off x="172363" y="4504465"/>
            <a:ext cx="1295108" cy="1233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231CC523-8BC6-4921-807A-66BD262F34AB}" type="slidenum">
              <a:rPr lang="en-US"/>
              <a:pPr defTabSz="685800">
                <a:defRPr/>
              </a:pPr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Automated software certifications of tomorrow</a:t>
            </a:r>
            <a:endParaRPr lang="en-US" dirty="0"/>
          </a:p>
        </p:txBody>
      </p:sp>
      <p:sp>
        <p:nvSpPr>
          <p:cNvPr id="50" name="Line Callout 1 (Accent Bar) 49"/>
          <p:cNvSpPr/>
          <p:nvPr/>
        </p:nvSpPr>
        <p:spPr>
          <a:xfrm rot="16200000">
            <a:off x="1096749" y="2953112"/>
            <a:ext cx="647445" cy="2054550"/>
          </a:xfrm>
          <a:prstGeom prst="accentCallout1">
            <a:avLst>
              <a:gd name="adj1" fmla="val 77033"/>
              <a:gd name="adj2" fmla="val -8040"/>
              <a:gd name="adj3" fmla="val 93901"/>
              <a:gd name="adj4" fmla="val -549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Tahoma"/>
              </a:rPr>
              <a:t>Co-generation of assurance evidence with documentation and implementation artifacts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924942" y="4685249"/>
            <a:ext cx="1088769" cy="918531"/>
            <a:chOff x="10232308" y="1329071"/>
            <a:chExt cx="1451692" cy="122470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2308" y="1329071"/>
              <a:ext cx="1451692" cy="122470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 rot="21385015">
              <a:off x="10464217" y="1664428"/>
              <a:ext cx="98787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2100" b="1" dirty="0">
                  <a:solidFill>
                    <a:prstClr val="black"/>
                  </a:solidFill>
                  <a:latin typeface="Tahoma"/>
                </a:rPr>
                <a:t>ATO</a:t>
              </a:r>
              <a:endParaRPr lang="en-US" sz="1350" b="1" dirty="0">
                <a:solidFill>
                  <a:prstClr val="black"/>
                </a:solidFill>
                <a:latin typeface="Tahom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95382" y="3368393"/>
            <a:ext cx="1018998" cy="580026"/>
            <a:chOff x="10793845" y="3348188"/>
            <a:chExt cx="1358664" cy="773367"/>
          </a:xfrm>
        </p:grpSpPr>
        <p:sp>
          <p:nvSpPr>
            <p:cNvPr id="44" name="TextBox 43"/>
            <p:cNvSpPr txBox="1"/>
            <p:nvPr/>
          </p:nvSpPr>
          <p:spPr>
            <a:xfrm>
              <a:off x="10825980" y="3348188"/>
              <a:ext cx="1294393" cy="4001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350" dirty="0">
                  <a:solidFill>
                    <a:prstClr val="black"/>
                  </a:solidFill>
                  <a:latin typeface="Tahoma"/>
                </a:rPr>
                <a:t>Human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793845" y="3721446"/>
              <a:ext cx="1358664" cy="40010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1350" dirty="0">
                  <a:solidFill>
                    <a:prstClr val="black"/>
                  </a:solidFill>
                  <a:latin typeface="Tahoma"/>
                </a:rPr>
                <a:t>Automated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733621" y="4575177"/>
            <a:ext cx="1662485" cy="1091643"/>
          </a:xfrm>
          <a:prstGeom prst="rect">
            <a:avLst/>
          </a:prstGeom>
          <a:gradFill>
            <a:gsLst>
              <a:gs pos="42000">
                <a:schemeClr val="accent3">
                  <a:lumMod val="40000"/>
                  <a:lumOff val="60000"/>
                </a:schemeClr>
              </a:gs>
              <a:gs pos="66000">
                <a:schemeClr val="accent2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Tahoma"/>
              </a:rPr>
              <a:t>Evidence Generation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1341531" y="4932533"/>
            <a:ext cx="346842" cy="3867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3465662" y="4939262"/>
            <a:ext cx="346842" cy="3634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7635039" y="4962777"/>
            <a:ext cx="346842" cy="3634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5409322" y="4932533"/>
            <a:ext cx="346842" cy="3634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60" name="Line Callout 1 (Accent Bar) 59"/>
          <p:cNvSpPr/>
          <p:nvPr/>
        </p:nvSpPr>
        <p:spPr>
          <a:xfrm rot="16200000">
            <a:off x="3802410" y="3011036"/>
            <a:ext cx="610450" cy="2054550"/>
          </a:xfrm>
          <a:prstGeom prst="accentCallout1">
            <a:avLst>
              <a:gd name="adj1" fmla="val 57026"/>
              <a:gd name="adj2" fmla="val -1200"/>
              <a:gd name="adj3" fmla="val 65689"/>
              <a:gd name="adj4" fmla="val -389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Tahoma"/>
              </a:rPr>
              <a:t>Implementation and assurance evidence maintained in binary formats </a:t>
            </a:r>
          </a:p>
        </p:txBody>
      </p:sp>
      <p:sp>
        <p:nvSpPr>
          <p:cNvPr id="61" name="Line Callout 1 (Accent Bar) 60"/>
          <p:cNvSpPr/>
          <p:nvPr/>
        </p:nvSpPr>
        <p:spPr>
          <a:xfrm rot="16200000">
            <a:off x="6463085" y="3013724"/>
            <a:ext cx="526221" cy="2054550"/>
          </a:xfrm>
          <a:prstGeom prst="accentCallout1">
            <a:avLst>
              <a:gd name="adj1" fmla="val 54070"/>
              <a:gd name="adj2" fmla="val -8333"/>
              <a:gd name="adj3" fmla="val 48457"/>
              <a:gd name="adj4" fmla="val -557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Tahoma"/>
              </a:rPr>
              <a:t>Automated generation and validation of </a:t>
            </a:r>
            <a:r>
              <a:rPr lang="en-US" sz="1200" b="1" dirty="0">
                <a:solidFill>
                  <a:prstClr val="black"/>
                </a:solidFill>
                <a:latin typeface="Tahoma"/>
              </a:rPr>
              <a:t>assurance</a:t>
            </a:r>
            <a:r>
              <a:rPr lang="en-US" sz="1200" dirty="0">
                <a:solidFill>
                  <a:prstClr val="black"/>
                </a:solidFill>
                <a:latin typeface="Tahoma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ahoma"/>
              </a:rPr>
              <a:t>case</a:t>
            </a:r>
            <a:r>
              <a:rPr lang="en-US" sz="1200" dirty="0">
                <a:solidFill>
                  <a:prstClr val="black"/>
                </a:solidFill>
                <a:latin typeface="Tahoma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ahoma"/>
              </a:rPr>
              <a:t>arguments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843808" y="4554923"/>
            <a:ext cx="1685785" cy="1056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Tahoma"/>
              </a:rPr>
              <a:t>Evidence Evaluation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5741" r="9867" b="7380"/>
          <a:stretch/>
        </p:blipFill>
        <p:spPr>
          <a:xfrm>
            <a:off x="7441" y="2032167"/>
            <a:ext cx="1327736" cy="1264131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6208" r="9987" b="7303"/>
          <a:stretch/>
        </p:blipFill>
        <p:spPr>
          <a:xfrm>
            <a:off x="5406928" y="1982444"/>
            <a:ext cx="1176897" cy="118439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1" b="6563"/>
          <a:stretch/>
        </p:blipFill>
        <p:spPr>
          <a:xfrm>
            <a:off x="8090682" y="2092232"/>
            <a:ext cx="1044132" cy="888637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4561059" y="1816187"/>
            <a:ext cx="245660" cy="347584"/>
            <a:chOff x="4449170" y="4044865"/>
            <a:chExt cx="327546" cy="463445"/>
          </a:xfrm>
        </p:grpSpPr>
        <p:sp>
          <p:nvSpPr>
            <p:cNvPr id="152" name="Oval 151"/>
            <p:cNvSpPr/>
            <p:nvPr/>
          </p:nvSpPr>
          <p:spPr>
            <a:xfrm>
              <a:off x="4531057" y="4044865"/>
              <a:ext cx="167471" cy="133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black"/>
                </a:solidFill>
                <a:latin typeface="Tahoma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4449170" y="4180764"/>
              <a:ext cx="327546" cy="327546"/>
              <a:chOff x="4449170" y="4180764"/>
              <a:chExt cx="327546" cy="327546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4449170" y="4180764"/>
                <a:ext cx="327546" cy="327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449170" y="4344537"/>
                <a:ext cx="327546" cy="163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1810072" y="1807413"/>
            <a:ext cx="245660" cy="347584"/>
            <a:chOff x="4449170" y="4044865"/>
            <a:chExt cx="327546" cy="463445"/>
          </a:xfrm>
        </p:grpSpPr>
        <p:sp>
          <p:nvSpPr>
            <p:cNvPr id="148" name="Oval 147"/>
            <p:cNvSpPr/>
            <p:nvPr/>
          </p:nvSpPr>
          <p:spPr>
            <a:xfrm>
              <a:off x="4531057" y="4044865"/>
              <a:ext cx="167471" cy="133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black"/>
                </a:solidFill>
                <a:latin typeface="Tahoma"/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449170" y="4180764"/>
              <a:ext cx="327546" cy="327546"/>
              <a:chOff x="4449170" y="4180764"/>
              <a:chExt cx="327546" cy="327546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4449170" y="4180764"/>
                <a:ext cx="327546" cy="327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449170" y="4344537"/>
                <a:ext cx="327546" cy="163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7186872" y="1809245"/>
            <a:ext cx="245660" cy="347584"/>
            <a:chOff x="4449170" y="4044865"/>
            <a:chExt cx="327546" cy="463445"/>
          </a:xfrm>
        </p:grpSpPr>
        <p:sp>
          <p:nvSpPr>
            <p:cNvPr id="144" name="Oval 143"/>
            <p:cNvSpPr/>
            <p:nvPr/>
          </p:nvSpPr>
          <p:spPr>
            <a:xfrm>
              <a:off x="4531057" y="4044865"/>
              <a:ext cx="167471" cy="133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black"/>
                </a:solidFill>
                <a:latin typeface="Tahoma"/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4449170" y="4180764"/>
              <a:ext cx="327546" cy="327546"/>
              <a:chOff x="4449170" y="4180764"/>
              <a:chExt cx="327546" cy="327546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4449170" y="4180764"/>
                <a:ext cx="327546" cy="3275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449170" y="4344537"/>
                <a:ext cx="327546" cy="163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</p:grpSp>
      <p:sp>
        <p:nvSpPr>
          <p:cNvPr id="132" name="Rectangle 131"/>
          <p:cNvSpPr/>
          <p:nvPr/>
        </p:nvSpPr>
        <p:spPr>
          <a:xfrm>
            <a:off x="1473648" y="2049942"/>
            <a:ext cx="1028700" cy="1028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Tahoma"/>
              </a:rPr>
              <a:t>Design, Build, and Document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156131" y="2035467"/>
            <a:ext cx="1028700" cy="1028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Tahoma"/>
              </a:rPr>
              <a:t>Test and Generate Assurance Evidence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873529" y="2039472"/>
            <a:ext cx="1028700" cy="1028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Tahoma"/>
              </a:rPr>
              <a:t>Evaluate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Tahoma"/>
              </a:rPr>
              <a:t>Assurance Evidence</a:t>
            </a:r>
          </a:p>
        </p:txBody>
      </p:sp>
      <p:sp>
        <p:nvSpPr>
          <p:cNvPr id="135" name="Right Arrow 134"/>
          <p:cNvSpPr/>
          <p:nvPr/>
        </p:nvSpPr>
        <p:spPr>
          <a:xfrm>
            <a:off x="2550292" y="2465966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136" name="Right Arrow 135"/>
          <p:cNvSpPr/>
          <p:nvPr/>
        </p:nvSpPr>
        <p:spPr>
          <a:xfrm>
            <a:off x="3926676" y="2460051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137" name="Right Arrow 136"/>
          <p:cNvSpPr/>
          <p:nvPr/>
        </p:nvSpPr>
        <p:spPr>
          <a:xfrm>
            <a:off x="5250485" y="2475953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6608063" y="2485583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139" name="Right Arrow 138"/>
          <p:cNvSpPr/>
          <p:nvPr/>
        </p:nvSpPr>
        <p:spPr>
          <a:xfrm>
            <a:off x="7964948" y="2490914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142" name="Right Arrow 141"/>
          <p:cNvSpPr/>
          <p:nvPr/>
        </p:nvSpPr>
        <p:spPr>
          <a:xfrm>
            <a:off x="1231917" y="2440661"/>
            <a:ext cx="188554" cy="302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ahoma"/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6208" r="9913" b="6755"/>
          <a:stretch/>
        </p:blipFill>
        <p:spPr>
          <a:xfrm>
            <a:off x="2742112" y="2000780"/>
            <a:ext cx="1189958" cy="12012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4418" y="4554923"/>
            <a:ext cx="1501989" cy="1183475"/>
            <a:chOff x="3692994" y="396110"/>
            <a:chExt cx="6401054" cy="50436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994" y="396110"/>
              <a:ext cx="5553937" cy="44504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366" y="995376"/>
              <a:ext cx="5474682" cy="4444369"/>
            </a:xfrm>
            <a:prstGeom prst="rect">
              <a:avLst/>
            </a:prstGeom>
          </p:spPr>
        </p:pic>
      </p:grpSp>
      <p:sp>
        <p:nvSpPr>
          <p:cNvPr id="56" name="Footer Placeholder 3"/>
          <p:cNvSpPr txBox="1">
            <a:spLocks/>
          </p:cNvSpPr>
          <p:nvPr/>
        </p:nvSpPr>
        <p:spPr>
          <a:xfrm>
            <a:off x="1333500" y="655002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675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Distribution Statement A: Approved for Public Release, Distribution Unlimited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Presentation2" id="{C4E17803-9BFB-4C8D-A2B2-1D29AB96E06B}" vid="{3641A33B-A935-4C9C-B214-B904C8643AE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Updated_DARPA_Template_20190102_1237.pptx" id="{73648ED9-5A49-4BD0-BC42-DE32C2E6CF09}" vid="{D0B459EC-B9B7-4546-9243-8AF0A3298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30952</TotalTime>
  <Words>632</Words>
  <Application>Microsoft Office PowerPoint</Application>
  <PresentationFormat>On-screen Show (4:3)</PresentationFormat>
  <Paragraphs>125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Tahoma</vt:lpstr>
      <vt:lpstr>Office Theme</vt:lpstr>
      <vt:lpstr>1_Office Theme</vt:lpstr>
      <vt:lpstr>Automated Rapid Certification of Software</vt:lpstr>
      <vt:lpstr>Proposers’ Day Announcement</vt:lpstr>
      <vt:lpstr>Automated Rapid Certification Of Software (ARCOS)</vt:lpstr>
      <vt:lpstr>Software certification practices are unsustainable</vt:lpstr>
      <vt:lpstr>Current software certification practices are unsustainable</vt:lpstr>
      <vt:lpstr>Certifications today</vt:lpstr>
      <vt:lpstr>Cyber Policy</vt:lpstr>
      <vt:lpstr>Software certifications today</vt:lpstr>
      <vt:lpstr>Automated software certifications of tomorrow</vt:lpstr>
      <vt:lpstr>The time is ripe to automate certification</vt:lpstr>
      <vt:lpstr>Summary</vt:lpstr>
      <vt:lpstr>PowerPoint Presentation</vt:lpstr>
    </vt:vector>
  </TitlesOfParts>
  <Company>DARPA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Raymond</dc:creator>
  <cp:lastModifiedBy>Richards, Raymond</cp:lastModifiedBy>
  <cp:revision>488</cp:revision>
  <cp:lastPrinted>2018-10-23T15:10:30Z</cp:lastPrinted>
  <dcterms:created xsi:type="dcterms:W3CDTF">2017-12-07T15:37:35Z</dcterms:created>
  <dcterms:modified xsi:type="dcterms:W3CDTF">2019-05-01T11:31:37Z</dcterms:modified>
</cp:coreProperties>
</file>