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8" r:id="rId3"/>
    <p:sldId id="264" r:id="rId4"/>
    <p:sldId id="266" r:id="rId5"/>
    <p:sldId id="262" r:id="rId6"/>
    <p:sldId id="269" r:id="rId7"/>
    <p:sldId id="265" r:id="rId8"/>
    <p:sldId id="267" r:id="rId9"/>
    <p:sldId id="257" r:id="rId10"/>
    <p:sldId id="258" r:id="rId11"/>
    <p:sldId id="259" r:id="rId12"/>
    <p:sldId id="260" r:id="rId13"/>
    <p:sldId id="274" r:id="rId14"/>
    <p:sldId id="273" r:id="rId15"/>
    <p:sldId id="275" r:id="rId16"/>
    <p:sldId id="276" r:id="rId17"/>
    <p:sldId id="271" r:id="rId18"/>
    <p:sldId id="272" r:id="rId19"/>
    <p:sldId id="277" r:id="rId20"/>
    <p:sldId id="270" r:id="rId21"/>
  </p:sldIdLst>
  <p:sldSz cx="12192000" cy="6858000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sa\Documents\January%20C3E%202014\Final%20Review%20Packet\Final%20Review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sa\Documents\January%20C3E%202014\Wrap%20up%20&amp;%20Review\Survey%20Results\C3E%202013%20Exit%20Poll%20Survey%20Resul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sa\Documents\January%20C3E%202014\Final%20Review%20Packet\New%20Participant%20Charts%2001_0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sa\Documents\January%20C3E%202014\Wrap%20up%20&amp;%20Review\Survey%20Results\C3E%202013%20Exit%20Poll%20Survey%20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sa\Documents\January%20C3E%202014\Wrap%20up%20&amp;%20Review\Survey%20Results\C3E%202013%20Exit%20Poll%20Survey%20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sa\Documents\January%20C3E%202014\Wrap%20up%20&amp;%20Review\Survey%20Results\C3E%202013%20Exit%20Poll%20Survey%20Resul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sa\Documents\January%20C3E%202014\Wrap%20up%20&amp;%20Review\Survey%20Results\C3E%202013%20Exit%20Poll%20Survey%20Resul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sa\Documents\January%20C3E%202014\Wrap%20up%20&amp;%20Review\Survey%20Results\C3E%202013%20Exit%20Poll%20Survey%20Resul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sa\Documents\January%20C3E%202014\Wrap%20up%20&amp;%20Review\Survey%20Results\C3E%202013%20Exit%20Poll%20Survey%20Resul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sa\Documents\January%20C3E%202014\Wrap%20up%20&amp;%20Review\Survey%20Results\C3E%202013%20Exit%20Poll%20Survey%20Resul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/>
              <a:t>C3E Participant Distribution by Sector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17434214577926363"/>
          <c:w val="0.81388888888888888"/>
          <c:h val="0.6334940395020455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[1]Sector!$A$3:$A$5</c:f>
              <c:strCache>
                <c:ptCount val="3"/>
                <c:pt idx="0">
                  <c:v>Academia</c:v>
                </c:pt>
                <c:pt idx="1">
                  <c:v>Government</c:v>
                </c:pt>
                <c:pt idx="2">
                  <c:v>Industry</c:v>
                </c:pt>
              </c:strCache>
            </c:strRef>
          </c:cat>
          <c:val>
            <c:numRef>
              <c:f>[1]Sector!$B$3:$B$5</c:f>
              <c:numCache>
                <c:formatCode>General</c:formatCode>
                <c:ptCount val="3"/>
                <c:pt idx="0">
                  <c:v>26</c:v>
                </c:pt>
                <c:pt idx="1">
                  <c:v>11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753491473776134E-2"/>
          <c:y val="0.21598622270287005"/>
          <c:w val="0.95965617590852503"/>
          <c:h val="0.6490073145245559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1004067600805487"/>
                  <c:y val="-0.3366082159450652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151499384314576"/>
                      <c:h val="0.2402466865962833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8492156366936583"/>
                  <c:y val="1.266663475576192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288772715957183"/>
                      <c:h val="0.1821430565860118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General!$A$5:$A$9</c:f>
              <c:strCache>
                <c:ptCount val="5"/>
                <c:pt idx="0">
                  <c:v>Excellent</c:v>
                </c:pt>
                <c:pt idx="1">
                  <c:v>Good</c:v>
                </c:pt>
                <c:pt idx="2">
                  <c:v>Satisfactory</c:v>
                </c:pt>
                <c:pt idx="3">
                  <c:v>Fair</c:v>
                </c:pt>
                <c:pt idx="4">
                  <c:v>Unsatisfactory</c:v>
                </c:pt>
              </c:strCache>
            </c:strRef>
          </c:cat>
          <c:val>
            <c:numRef>
              <c:f>General!$C$5:$C$9</c:f>
              <c:numCache>
                <c:formatCode>0.00%</c:formatCode>
                <c:ptCount val="5"/>
                <c:pt idx="0">
                  <c:v>0.95744680851063835</c:v>
                </c:pt>
                <c:pt idx="1">
                  <c:v>2.1276595744680851E-2</c:v>
                </c:pt>
                <c:pt idx="2">
                  <c:v>2.1276595744680851E-2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/>
              <a:t>C3E Veterans Vs. Newcomers</a:t>
            </a:r>
          </a:p>
        </c:rich>
      </c:tx>
      <c:layout>
        <c:manualLayout>
          <c:xMode val="edge"/>
          <c:yMode val="edge"/>
          <c:x val="0.12568236883964265"/>
          <c:y val="4.41336324690091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055555555555558E-2"/>
          <c:y val="0.17434214577926363"/>
          <c:w val="0.81388888888888888"/>
          <c:h val="0.6334940395020455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Sheet1!$A$6:$A$7</c:f>
              <c:strCache>
                <c:ptCount val="2"/>
                <c:pt idx="0">
                  <c:v>Repeat</c:v>
                </c:pt>
                <c:pt idx="1">
                  <c:v>Newcomers</c:v>
                </c:pt>
              </c:strCache>
            </c:strRef>
          </c:cat>
          <c:val>
            <c:numRef>
              <c:f>Sheet1!$B$6:$B$7</c:f>
              <c:numCache>
                <c:formatCode>General</c:formatCode>
                <c:ptCount val="2"/>
                <c:pt idx="0">
                  <c:v>32</c:v>
                </c:pt>
                <c:pt idx="1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863444222886132E-2"/>
          <c:y val="0.19462350419515545"/>
          <c:w val="0.95481927710843373"/>
          <c:h val="0.622884046204535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4666374662211015"/>
                  <c:y val="-0.172564390348862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974747474747475"/>
                      <c:h val="0.19661458333333334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7654463143004119E-2"/>
                  <c:y val="-8.9078242508644812E-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1092591809250416"/>
                      <c:h val="0.1328125645617483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'Ideas &amp; Insight'!$A$6:$A$10</c:f>
              <c:strCache>
                <c:ptCount val="5"/>
                <c:pt idx="0">
                  <c:v>Excellent</c:v>
                </c:pt>
                <c:pt idx="1">
                  <c:v>Good</c:v>
                </c:pt>
                <c:pt idx="2">
                  <c:v>Satisfactory</c:v>
                </c:pt>
                <c:pt idx="3">
                  <c:v>Fair</c:v>
                </c:pt>
                <c:pt idx="4">
                  <c:v>Unsatisfactory</c:v>
                </c:pt>
              </c:strCache>
            </c:strRef>
          </c:cat>
          <c:val>
            <c:numRef>
              <c:f>'Ideas &amp; Insight'!$C$6:$C$10</c:f>
              <c:numCache>
                <c:formatCode>0.00%</c:formatCode>
                <c:ptCount val="5"/>
                <c:pt idx="0">
                  <c:v>0.68085106382978722</c:v>
                </c:pt>
                <c:pt idx="1">
                  <c:v>0.21276595744680851</c:v>
                </c:pt>
                <c:pt idx="2">
                  <c:v>0.10638297872340426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2751348566221921"/>
          <c:w val="0.95481927710843373"/>
          <c:h val="0.622884046204535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0542266281914521"/>
                  <c:y val="6.82735928389719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48286639509378"/>
                      <c:h val="0.24307847881605862"/>
                    </c:manualLayout>
                  </c15:layout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473713513083593E-2"/>
                  <c:y val="3.918495297805642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66666666666669"/>
                      <c:h val="0.1880877742946708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5.915851427662442E-2"/>
                  <c:y val="1.306165099268547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'Ideas &amp; Insight'!$A$15:$A$19</c:f>
              <c:strCache>
                <c:ptCount val="5"/>
                <c:pt idx="0">
                  <c:v>Excellent</c:v>
                </c:pt>
                <c:pt idx="1">
                  <c:v>Good</c:v>
                </c:pt>
                <c:pt idx="2">
                  <c:v>Satisfactory</c:v>
                </c:pt>
                <c:pt idx="3">
                  <c:v>Fair</c:v>
                </c:pt>
                <c:pt idx="4">
                  <c:v>Unsatisfactory</c:v>
                </c:pt>
              </c:strCache>
            </c:strRef>
          </c:cat>
          <c:val>
            <c:numRef>
              <c:f>'Ideas &amp; Insight'!$C$15:$C$19</c:f>
              <c:numCache>
                <c:formatCode>0.00%</c:formatCode>
                <c:ptCount val="5"/>
                <c:pt idx="0">
                  <c:v>0.42553191489361702</c:v>
                </c:pt>
                <c:pt idx="1">
                  <c:v>0.44680851063829785</c:v>
                </c:pt>
                <c:pt idx="2">
                  <c:v>0.10638297872340426</c:v>
                </c:pt>
                <c:pt idx="3">
                  <c:v>2.1276595744680851E-2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080343712492208E-2"/>
          <c:y val="0.2303904085160087"/>
          <c:w val="0.95481927710843373"/>
          <c:h val="0.622884046204535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8.1817382258316668E-2"/>
                  <c:y val="9.50248712329250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865193748378916"/>
                      <c:h val="0.22607490733937671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724439654261167E-2"/>
                  <c:y val="6.37338632044035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08320532401746"/>
                      <c:h val="0.1815569487983281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26342482326337796"/>
                  <c:y val="-2.80732933461687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985307415818002"/>
                      <c:h val="0.1149425287356321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People!$A$13:$A$17</c:f>
              <c:strCache>
                <c:ptCount val="5"/>
                <c:pt idx="0">
                  <c:v>Excellent</c:v>
                </c:pt>
                <c:pt idx="1">
                  <c:v>Good</c:v>
                </c:pt>
                <c:pt idx="2">
                  <c:v>Satisfactory</c:v>
                </c:pt>
                <c:pt idx="3">
                  <c:v>Fair</c:v>
                </c:pt>
                <c:pt idx="4">
                  <c:v>Unsatisfactory</c:v>
                </c:pt>
              </c:strCache>
            </c:strRef>
          </c:cat>
          <c:val>
            <c:numRef>
              <c:f>People!$C$13:$C$17</c:f>
              <c:numCache>
                <c:formatCode>0.00%</c:formatCode>
                <c:ptCount val="5"/>
                <c:pt idx="0">
                  <c:v>0.34042553191489361</c:v>
                </c:pt>
                <c:pt idx="1">
                  <c:v>0.27659574468085107</c:v>
                </c:pt>
                <c:pt idx="2">
                  <c:v>0.2978723404255319</c:v>
                </c:pt>
                <c:pt idx="3">
                  <c:v>6.3829787234042548E-2</c:v>
                </c:pt>
                <c:pt idx="4">
                  <c:v>2.1276595744680851E-2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137178463038447E-2"/>
          <c:y val="0.20397096341978233"/>
          <c:w val="0.95965617590852503"/>
          <c:h val="0.6490073145245559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5.3494823514014328E-2"/>
                  <c:y val="3.75120674320188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123627106204084"/>
                      <c:h val="0.26329949704525962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627657105693819E-4"/>
                  <c:y val="-0.1068201169235249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26283987915408"/>
                      <c:h val="0.1878528702720937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3.4287066727128432E-2"/>
                  <c:y val="-4.53839896433737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4767070279357073"/>
                  <c:y val="6.531236886925185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014400012687238"/>
                      <c:h val="0.1878528702720937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People!$A$21:$A$25</c:f>
              <c:strCache>
                <c:ptCount val="5"/>
                <c:pt idx="0">
                  <c:v>Excellent</c:v>
                </c:pt>
                <c:pt idx="1">
                  <c:v>Good</c:v>
                </c:pt>
                <c:pt idx="2">
                  <c:v>Satisfactory</c:v>
                </c:pt>
                <c:pt idx="3">
                  <c:v>Fair</c:v>
                </c:pt>
                <c:pt idx="4">
                  <c:v>Unsatisfactory</c:v>
                </c:pt>
              </c:strCache>
            </c:strRef>
          </c:cat>
          <c:val>
            <c:numRef>
              <c:f>People!$C$21:$C$25</c:f>
              <c:numCache>
                <c:formatCode>0.00%</c:formatCode>
                <c:ptCount val="5"/>
                <c:pt idx="0">
                  <c:v>0.40425531914893614</c:v>
                </c:pt>
                <c:pt idx="1">
                  <c:v>0.19148936170212766</c:v>
                </c:pt>
                <c:pt idx="2">
                  <c:v>0.1276595744680851</c:v>
                </c:pt>
                <c:pt idx="3">
                  <c:v>8.5106382978723402E-2</c:v>
                </c:pt>
                <c:pt idx="4">
                  <c:v>8.5106382978723402E-2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366855283773935E-2"/>
          <c:y val="0.22732147705674724"/>
          <c:w val="0.91933135734459048"/>
          <c:h val="0.5998954656530002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6.5003121496029562E-2"/>
                  <c:y val="-0.109138142500029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312058173692042"/>
                      <c:h val="0.23245568380806497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487959442332073E-2"/>
                  <c:y val="2.22048066875653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79594423320659"/>
                      <c:h val="0.1293103448275862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People!$A$5:$A$9</c:f>
              <c:strCache>
                <c:ptCount val="5"/>
                <c:pt idx="0">
                  <c:v>Excellent</c:v>
                </c:pt>
                <c:pt idx="1">
                  <c:v>Good</c:v>
                </c:pt>
                <c:pt idx="2">
                  <c:v>Satisfactory</c:v>
                </c:pt>
                <c:pt idx="3">
                  <c:v>Fair</c:v>
                </c:pt>
                <c:pt idx="4">
                  <c:v>Unsatisfactory</c:v>
                </c:pt>
              </c:strCache>
            </c:strRef>
          </c:cat>
          <c:val>
            <c:numRef>
              <c:f>People!$C$5:$C$9</c:f>
              <c:numCache>
                <c:formatCode>0.00%</c:formatCode>
                <c:ptCount val="5"/>
                <c:pt idx="0">
                  <c:v>0.57446808510638303</c:v>
                </c:pt>
                <c:pt idx="1">
                  <c:v>0.31914893617021278</c:v>
                </c:pt>
                <c:pt idx="2">
                  <c:v>8.5106382978723402E-2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132327209098861E-2"/>
          <c:y val="0.19814345759227647"/>
          <c:w val="0.95965617590852503"/>
          <c:h val="0.6490073145245559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0884902740898635"/>
                  <c:y val="-0.112030809978539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71968372712211"/>
                      <c:h val="0.24100587422412637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246031746031772E-2"/>
                  <c:y val="-2.28494044627400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2048611111111116"/>
                      <c:h val="7.472137791286727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Support!$A$5:$A$9</c:f>
              <c:strCache>
                <c:ptCount val="5"/>
                <c:pt idx="0">
                  <c:v>Excellent</c:v>
                </c:pt>
                <c:pt idx="1">
                  <c:v>Good</c:v>
                </c:pt>
                <c:pt idx="2">
                  <c:v>Satisfactory</c:v>
                </c:pt>
                <c:pt idx="3">
                  <c:v>Fair</c:v>
                </c:pt>
                <c:pt idx="4">
                  <c:v>Unsatisfactory</c:v>
                </c:pt>
              </c:strCache>
            </c:strRef>
          </c:cat>
          <c:val>
            <c:numRef>
              <c:f>Support!$C$5:$C$9</c:f>
              <c:numCache>
                <c:formatCode>0.00%</c:formatCode>
                <c:ptCount val="5"/>
                <c:pt idx="0">
                  <c:v>0.5957446808510638</c:v>
                </c:pt>
                <c:pt idx="1">
                  <c:v>0.31914893617021278</c:v>
                </c:pt>
                <c:pt idx="2">
                  <c:v>8.5106382978723402E-2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502862587433688E-2"/>
          <c:y val="0.1576973343270037"/>
          <c:w val="0.95965617590852503"/>
          <c:h val="0.6490073145245559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718186119060908"/>
                  <c:y val="-0.3671087359935783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342936041880368"/>
                      <c:h val="0.2406537722297779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Support!$A$14:$A$18</c:f>
              <c:strCache>
                <c:ptCount val="5"/>
                <c:pt idx="0">
                  <c:v>Excellent</c:v>
                </c:pt>
                <c:pt idx="1">
                  <c:v>Good</c:v>
                </c:pt>
                <c:pt idx="2">
                  <c:v>Satisfactory</c:v>
                </c:pt>
                <c:pt idx="3">
                  <c:v>Fair</c:v>
                </c:pt>
                <c:pt idx="4">
                  <c:v>Unsatisfactory</c:v>
                </c:pt>
              </c:strCache>
            </c:strRef>
          </c:cat>
          <c:val>
            <c:numRef>
              <c:f>Support!$C$14:$C$18</c:f>
              <c:numCache>
                <c:formatCode>0.00%</c:formatCode>
                <c:ptCount val="5"/>
                <c:pt idx="0">
                  <c:v>0.91489361702127658</c:v>
                </c:pt>
                <c:pt idx="1">
                  <c:v>8.5106382978723402E-2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CE1-28C5-43F2-B650-9C08E838509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A66-7C46-43D6-8B74-360FB4EF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0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CE1-28C5-43F2-B650-9C08E838509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A66-7C46-43D6-8B74-360FB4EF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6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CE1-28C5-43F2-B650-9C08E838509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A66-7C46-43D6-8B74-360FB4EF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87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CE1-28C5-43F2-B650-9C08E838509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A66-7C46-43D6-8B74-360FB4EF2D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1173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CE1-28C5-43F2-B650-9C08E838509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A66-7C46-43D6-8B74-360FB4EF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9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CE1-28C5-43F2-B650-9C08E838509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A66-7C46-43D6-8B74-360FB4EF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23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CE1-28C5-43F2-B650-9C08E838509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A66-7C46-43D6-8B74-360FB4EF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02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CE1-28C5-43F2-B650-9C08E838509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A66-7C46-43D6-8B74-360FB4EF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37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CE1-28C5-43F2-B650-9C08E838509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A66-7C46-43D6-8B74-360FB4EF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1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CE1-28C5-43F2-B650-9C08E838509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A66-7C46-43D6-8B74-360FB4EF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CE1-28C5-43F2-B650-9C08E838509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A66-7C46-43D6-8B74-360FB4EF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7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CE1-28C5-43F2-B650-9C08E838509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A66-7C46-43D6-8B74-360FB4EF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6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CE1-28C5-43F2-B650-9C08E838509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A66-7C46-43D6-8B74-360FB4EF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5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CE1-28C5-43F2-B650-9C08E838509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A66-7C46-43D6-8B74-360FB4EF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0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CE1-28C5-43F2-B650-9C08E838509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A66-7C46-43D6-8B74-360FB4EF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2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CE1-28C5-43F2-B650-9C08E838509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A66-7C46-43D6-8B74-360FB4EF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0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ECE1-28C5-43F2-B650-9C08E838509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A66-7C46-43D6-8B74-360FB4EF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6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254ECE1-28C5-43F2-B650-9C08E8385092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9F9AA66-7C46-43D6-8B74-360FB4EF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30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12192000" cy="18630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5485" y="4429738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2014 </a:t>
            </a:r>
            <a:r>
              <a:rPr lang="en-US" dirty="0" smtClean="0"/>
              <a:t>Workshop</a:t>
            </a:r>
            <a:br>
              <a:rPr lang="en-US" dirty="0" smtClean="0"/>
            </a:br>
            <a:r>
              <a:rPr lang="en-US" sz="33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n-ea"/>
                <a:cs typeface="+mn-cs"/>
              </a:rPr>
              <a:t>13 - 15  January, West Point, NY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Computational Cybersecurity in Compromised Environments (C3E)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2209800" cy="1565234"/>
            <a:chOff x="76200" y="2513793"/>
            <a:chExt cx="2209800" cy="1565234"/>
          </a:xfrm>
        </p:grpSpPr>
        <p:pic>
          <p:nvPicPr>
            <p:cNvPr id="5" name="Picture 11" descr="SCOR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741682"/>
              <a:ext cx="1447800" cy="1109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6200" y="3832806"/>
              <a:ext cx="220980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971800" algn="ctr"/>
                  <a:tab pos="5943600" algn="r"/>
                </a:tabLst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RESEARCH AND ENGINEERING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14300" y="2513793"/>
              <a:ext cx="213360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971800" algn="ctr"/>
                  <a:tab pos="5943600" algn="r"/>
                </a:tabLst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SPECIAL CYBER OPERATIONS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302082" y="187687"/>
            <a:ext cx="2438400" cy="1585420"/>
            <a:chOff x="4267200" y="2520031"/>
            <a:chExt cx="2438400" cy="1585420"/>
          </a:xfrm>
        </p:grpSpPr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738" y="2584078"/>
              <a:ext cx="1457325" cy="1457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305300" y="3859230"/>
              <a:ext cx="236220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971800" algn="ctr"/>
                  <a:tab pos="5943600" algn="r"/>
                </a:tabLst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 COMPROMISED ENVIRONMENTS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267200" y="2520031"/>
              <a:ext cx="243840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971800" algn="ctr"/>
                  <a:tab pos="5943600" algn="r"/>
                </a:tabLst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COMPUTATIONAL CYBERSECURITY                                       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31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61375"/>
            <a:ext cx="10649756" cy="67166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Navigation Track Activity yielded four recommended Research Projects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502699"/>
              </p:ext>
            </p:extLst>
          </p:nvPr>
        </p:nvGraphicFramePr>
        <p:xfrm>
          <a:off x="941229" y="2484071"/>
          <a:ext cx="5201993" cy="399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751"/>
                <a:gridCol w="4546242"/>
              </a:tblGrid>
              <a:tr h="7988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Projects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88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Provenance and Network Narrative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988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endParaRPr lang="en-US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Certifying Trusted Analytics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988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Augmenting Network Analysts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988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Certifying Trusted Analytics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Models for Information Sharing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22" r="2069" b="11553"/>
          <a:stretch/>
        </p:blipFill>
        <p:spPr bwMode="auto">
          <a:xfrm>
            <a:off x="6814299" y="2616378"/>
            <a:ext cx="3403040" cy="2150773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4435" r="3181" b="7122"/>
          <a:stretch/>
        </p:blipFill>
        <p:spPr>
          <a:xfrm>
            <a:off x="8387030" y="4582414"/>
            <a:ext cx="3403040" cy="2124235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28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Navigating Cyberspace Track – Initial Outcomes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71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1854558"/>
            <a:ext cx="11500833" cy="4675031"/>
          </a:xfrm>
        </p:spPr>
        <p:txBody>
          <a:bodyPr>
            <a:normAutofit fontScale="92500"/>
          </a:bodyPr>
          <a:lstStyle/>
          <a:p>
            <a:r>
              <a:rPr lang="en-US" b="1" i="1" dirty="0">
                <a:solidFill>
                  <a:srgbClr val="FFC000"/>
                </a:solidFill>
              </a:rPr>
              <a:t>Objective:</a:t>
            </a:r>
            <a:r>
              <a:rPr lang="en-US" dirty="0">
                <a:solidFill>
                  <a:srgbClr val="FFC000"/>
                </a:solidFill>
              </a:rPr>
              <a:t> How do we help understand and describe the priorities and consequences of actions taken in cyberspace, especially those in response to threat?</a:t>
            </a:r>
          </a:p>
          <a:p>
            <a:r>
              <a:rPr lang="en-US" b="1" i="1" dirty="0"/>
              <a:t>Process: </a:t>
            </a:r>
            <a:r>
              <a:rPr lang="en-US" dirty="0"/>
              <a:t>Attacker Defender Exercise</a:t>
            </a:r>
            <a:r>
              <a:rPr lang="en-US" b="1" dirty="0"/>
              <a:t> </a:t>
            </a:r>
            <a:r>
              <a:rPr lang="en-US" b="1" dirty="0" smtClean="0"/>
              <a:t>– </a:t>
            </a:r>
          </a:p>
          <a:p>
            <a:pPr lvl="1"/>
            <a:r>
              <a:rPr lang="en-US" dirty="0" smtClean="0"/>
              <a:t>Leverage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from </a:t>
            </a:r>
            <a:r>
              <a:rPr lang="en-US" dirty="0" smtClean="0"/>
              <a:t>workshop presentations/exercises </a:t>
            </a:r>
            <a:r>
              <a:rPr lang="en-US" dirty="0"/>
              <a:t>in predicting the consequences of an attack constructed by attackers with varying </a:t>
            </a:r>
            <a:r>
              <a:rPr lang="en-US" dirty="0" smtClean="0"/>
              <a:t>motivations.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techniques each team uses for cyber prediction will be captured and evaluated based on the success of the teams</a:t>
            </a:r>
            <a:r>
              <a:rPr lang="en-US" dirty="0" smtClean="0"/>
              <a:t>.</a:t>
            </a:r>
          </a:p>
          <a:p>
            <a:r>
              <a:rPr lang="en-US" b="1" i="1" dirty="0" smtClean="0"/>
              <a:t>Roles</a:t>
            </a:r>
          </a:p>
          <a:p>
            <a:pPr lvl="1"/>
            <a:r>
              <a:rPr lang="en-US" dirty="0" smtClean="0"/>
              <a:t>Moderators – Track Leads</a:t>
            </a:r>
          </a:p>
          <a:p>
            <a:pPr lvl="1"/>
            <a:r>
              <a:rPr lang="en-US" dirty="0" smtClean="0"/>
              <a:t>Attackers – Construct attacks unique to their </a:t>
            </a:r>
            <a:r>
              <a:rPr lang="en-US" dirty="0" smtClean="0"/>
              <a:t>specific </a:t>
            </a:r>
            <a:r>
              <a:rPr lang="en-US" dirty="0" smtClean="0"/>
              <a:t>motivation (</a:t>
            </a:r>
            <a:r>
              <a:rPr lang="en-US" dirty="0" err="1" smtClean="0"/>
              <a:t>DoS</a:t>
            </a:r>
            <a:r>
              <a:rPr lang="en-US" dirty="0" smtClean="0"/>
              <a:t>, Theft</a:t>
            </a:r>
            <a:r>
              <a:rPr lang="en-US" dirty="0" smtClean="0"/>
              <a:t>, </a:t>
            </a:r>
            <a:r>
              <a:rPr lang="en-US" dirty="0" err="1" smtClean="0"/>
              <a:t>Hacktivist</a:t>
            </a:r>
            <a:r>
              <a:rPr lang="en-US" dirty="0" smtClean="0"/>
              <a:t> </a:t>
            </a:r>
            <a:r>
              <a:rPr lang="en-US" dirty="0" smtClean="0"/>
              <a:t>etc.)</a:t>
            </a:r>
          </a:p>
          <a:p>
            <a:pPr lvl="1"/>
            <a:r>
              <a:rPr lang="en-US" dirty="0" smtClean="0"/>
              <a:t>Defenders – </a:t>
            </a:r>
            <a:r>
              <a:rPr lang="en-US" dirty="0" smtClean="0"/>
              <a:t>Develop methods </a:t>
            </a:r>
            <a:r>
              <a:rPr lang="en-US" dirty="0" smtClean="0"/>
              <a:t>for thinking about Consequences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Cyberspace Consequences Track – Objective &amp; Process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32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2586"/>
            <a:ext cx="10515600" cy="4644377"/>
          </a:xfrm>
        </p:spPr>
        <p:txBody>
          <a:bodyPr/>
          <a:lstStyle/>
          <a:p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Question: What &amp; Where are the most important assets?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Sharing information worked to our advantage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Methods for Response Strategy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 curve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Evaluating Methods for Reponses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index of Response type Pros and Cons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Augment analysis of Competing Hypothesis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526336"/>
            <a:ext cx="6268145" cy="116708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765132" y="2400015"/>
            <a:ext cx="25400" cy="270986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765132" y="5109877"/>
            <a:ext cx="30988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201874" y="5269182"/>
            <a:ext cx="21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Attack Sophistication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241386" y="3180549"/>
            <a:ext cx="1549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Potential</a:t>
            </a:r>
          </a:p>
          <a:p>
            <a:r>
              <a:rPr lang="en-US" dirty="0"/>
              <a:t>Response Cost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790532" y="2412715"/>
            <a:ext cx="2260600" cy="2697163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Cyberspace Consequences– Initial Outcomes</a:t>
            </a:r>
            <a:endParaRPr lang="en-US" sz="36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134118" y="3065172"/>
            <a:ext cx="4365938" cy="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2" y="365125"/>
            <a:ext cx="405735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Exit Poll Survey 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Insights</a:t>
            </a:r>
            <a:endParaRPr lang="en-US" sz="32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225797"/>
            <a:ext cx="449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Did you learn something you will take back and apply?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8016" y="1803229"/>
            <a:ext cx="4493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Did you learn something from someone from a different field or endeavor that could be applied to you field of expertise?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963720"/>
              </p:ext>
            </p:extLst>
          </p:nvPr>
        </p:nvGraphicFramePr>
        <p:xfrm>
          <a:off x="1051853" y="3063933"/>
          <a:ext cx="4279802" cy="35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637449"/>
              </p:ext>
            </p:extLst>
          </p:nvPr>
        </p:nvGraphicFramePr>
        <p:xfrm>
          <a:off x="6927753" y="3078000"/>
          <a:ext cx="4253718" cy="353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5331655" y="365125"/>
            <a:ext cx="7203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presentations 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added a lot of concrete material to the </a:t>
            </a:r>
            <a:r>
              <a:rPr lang="en-US" sz="24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scaffolding of my research into the strategic aspect of cybersecurity</a:t>
            </a:r>
            <a:r>
              <a:rPr lang="en-US" sz="24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2014 Participant</a:t>
            </a:r>
            <a:endParaRPr lang="en-US" sz="20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956704"/>
              </p:ext>
            </p:extLst>
          </p:nvPr>
        </p:nvGraphicFramePr>
        <p:xfrm>
          <a:off x="4310927" y="3086175"/>
          <a:ext cx="3570146" cy="317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13811" y="1691462"/>
            <a:ext cx="36951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Did you make a potentially enduring connection with someone from another discipline?</a:t>
            </a:r>
            <a:endParaRPr lang="en-US" sz="2000" dirty="0">
              <a:solidFill>
                <a:srgbClr val="F2F2F2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99378"/>
              </p:ext>
            </p:extLst>
          </p:nvPr>
        </p:nvGraphicFramePr>
        <p:xfrm>
          <a:off x="8320477" y="3086175"/>
          <a:ext cx="3468859" cy="315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07326" y="1885846"/>
            <a:ext cx="3695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Did you rekindle former relationships that could help you in your work?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296" y="1885845"/>
            <a:ext cx="3695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Did you meet Someone new with </a:t>
            </a:r>
            <a:r>
              <a:rPr lang="en-US" sz="2000" dirty="0" smtClean="0"/>
              <a:t>whom </a:t>
            </a:r>
            <a:r>
              <a:rPr lang="en-US" sz="2000" dirty="0"/>
              <a:t>you can see collaborating with in the future</a:t>
            </a:r>
            <a:r>
              <a:rPr lang="en-US" sz="2000" dirty="0" smtClean="0"/>
              <a:t>?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410630"/>
              </p:ext>
            </p:extLst>
          </p:nvPr>
        </p:nvGraphicFramePr>
        <p:xfrm>
          <a:off x="285078" y="3086175"/>
          <a:ext cx="3565598" cy="314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3"/>
          <p:cNvSpPr/>
          <p:nvPr/>
        </p:nvSpPr>
        <p:spPr>
          <a:xfrm>
            <a:off x="5806489" y="4903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i="1" dirty="0" smtClean="0">
                <a:solidFill>
                  <a:schemeClr val="accent6"/>
                </a:solidFill>
              </a:rPr>
              <a:t>“The Workshop </a:t>
            </a:r>
            <a:r>
              <a:rPr lang="en-US" sz="2400" i="1" dirty="0">
                <a:solidFill>
                  <a:schemeClr val="accent6"/>
                </a:solidFill>
              </a:rPr>
              <a:t>is developing a community. Partnerships and teaming are happening</a:t>
            </a:r>
            <a:r>
              <a:rPr lang="en-US" sz="2400" i="1" dirty="0" smtClean="0">
                <a:solidFill>
                  <a:schemeClr val="accent6"/>
                </a:solidFill>
              </a:rPr>
              <a:t>.”</a:t>
            </a:r>
          </a:p>
          <a:p>
            <a:r>
              <a:rPr lang="en-US" sz="2400" i="1" dirty="0">
                <a:solidFill>
                  <a:schemeClr val="accent6"/>
                </a:solidFill>
              </a:rPr>
              <a:t>	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2014 Participant </a:t>
            </a:r>
            <a:endParaRPr lang="en-US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8185" y="365125"/>
            <a:ext cx="40573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Exit Poll Survey 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endParaRPr lang="en-US" sz="32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1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172128"/>
              </p:ext>
            </p:extLst>
          </p:nvPr>
        </p:nvGraphicFramePr>
        <p:xfrm>
          <a:off x="975360" y="2973560"/>
          <a:ext cx="4384432" cy="3525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592008"/>
              </p:ext>
            </p:extLst>
          </p:nvPr>
        </p:nvGraphicFramePr>
        <p:xfrm>
          <a:off x="6731292" y="2994661"/>
          <a:ext cx="4540298" cy="356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1009" y="2065619"/>
            <a:ext cx="433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Did you find the Challenge Problem helpful in supporting your mission?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731292" y="2419562"/>
            <a:ext cx="4100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Did you find the conference well run?</a:t>
            </a:r>
            <a:endParaRPr lang="en-US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5258972" y="451424"/>
            <a:ext cx="6372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“C3E always brings together a nice cross section of thought leaders from different backgrounds and Domains; which generates fresh </a:t>
            </a:r>
            <a:r>
              <a:rPr lang="en-US" sz="24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thinking/ideas</a:t>
            </a:r>
            <a:r>
              <a:rPr lang="en-US" sz="24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Participant </a:t>
            </a:r>
            <a:endParaRPr lang="en-US" sz="20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56822" y="365125"/>
            <a:ext cx="40573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Exit Poll Survey 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en-US" sz="32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05" y="241398"/>
            <a:ext cx="5914292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2014 Exit Poll Comments: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390691"/>
              </p:ext>
            </p:extLst>
          </p:nvPr>
        </p:nvGraphicFramePr>
        <p:xfrm>
          <a:off x="7652826" y="2722977"/>
          <a:ext cx="4093698" cy="3494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08670" y="1690688"/>
            <a:ext cx="6372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C3E Program continues to provide thought provoking ideas that break barriers needed for innovation.”</a:t>
            </a:r>
          </a:p>
          <a:p>
            <a:r>
              <a:rPr lang="en-US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- 2014 Participant </a:t>
            </a:r>
            <a:endParaRPr lang="en-US" sz="2400" i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768" y="3394918"/>
            <a:ext cx="6907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learned numerous things to take back to my team as well as built new collaboration for the future.”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- 2014 Participant </a:t>
            </a:r>
            <a:endParaRPr lang="en-US" sz="24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9537" y="4842700"/>
            <a:ext cx="6363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“Emphasis not just on theory, but bringing theories and ideas to practice: Tremendously </a:t>
            </a:r>
            <a:r>
              <a:rPr lang="en-US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valuable.”</a:t>
            </a:r>
          </a:p>
          <a:p>
            <a:r>
              <a:rPr lang="en-US" sz="2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- 2014 Participant </a:t>
            </a:r>
            <a:endParaRPr lang="en-US" sz="2400" i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87044" y="490359"/>
            <a:ext cx="3213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</a:t>
            </a:r>
            <a:r>
              <a:rPr lang="en-US" sz="24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        It </a:t>
            </a:r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gets better every year</a:t>
            </a:r>
            <a:r>
              <a:rPr lang="en-US" sz="24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-- 2014 Participant </a:t>
            </a:r>
            <a:endParaRPr lang="en-US" sz="24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1168" y="2142693"/>
            <a:ext cx="4100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Were You Glad You Came?</a:t>
            </a:r>
          </a:p>
        </p:txBody>
      </p:sp>
    </p:spTree>
    <p:extLst>
      <p:ext uri="{BB962C8B-B14F-4D97-AF65-F5344CB8AC3E}">
        <p14:creationId xmlns:p14="http://schemas.microsoft.com/office/powerpoint/2010/main" val="41508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456"/>
            <a:ext cx="12192000" cy="936134"/>
          </a:xfrm>
        </p:spPr>
        <p:txBody>
          <a:bodyPr/>
          <a:lstStyle/>
          <a:p>
            <a:pPr algn="ctr"/>
            <a:r>
              <a:rPr lang="en-US" dirty="0" smtClean="0"/>
              <a:t>The C3E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92" y="701043"/>
            <a:ext cx="10233800" cy="112859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Sponsors:  </a:t>
            </a:r>
            <a:r>
              <a:rPr lang="en-US" dirty="0" smtClean="0"/>
              <a:t>Kathy Bogner, Brad Martin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Co-Chairs: </a:t>
            </a:r>
            <a:r>
              <a:rPr lang="en-US" dirty="0" smtClean="0"/>
              <a:t>Kevin O’Connell, Dan Wolf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70346" y="2031901"/>
            <a:ext cx="4577415" cy="29424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Navigation Track: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600" dirty="0" smtClean="0">
                <a:solidFill>
                  <a:schemeClr val="accent6"/>
                </a:solidFill>
              </a:rPr>
              <a:t>Track Lead: </a:t>
            </a:r>
            <a:r>
              <a:rPr lang="en-US" sz="2600" dirty="0"/>
              <a:t>Andrew </a:t>
            </a:r>
            <a:r>
              <a:rPr lang="en-US" sz="2600" dirty="0" err="1" smtClean="0"/>
              <a:t>Mellinger</a:t>
            </a:r>
            <a:endParaRPr lang="en-US" sz="26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 smtClean="0"/>
              <a:t>Co-Track Leads:</a:t>
            </a:r>
          </a:p>
          <a:p>
            <a:pPr marL="685800" lvl="2">
              <a:spcBef>
                <a:spcPts val="1000"/>
              </a:spcBef>
            </a:pPr>
            <a:r>
              <a:rPr lang="en-US" sz="2200" dirty="0" smtClean="0"/>
              <a:t>Donna Dodson</a:t>
            </a:r>
          </a:p>
          <a:p>
            <a:pPr lvl="1"/>
            <a:r>
              <a:rPr lang="en-US" sz="2200" dirty="0" smtClean="0"/>
              <a:t>Matthew Gaston</a:t>
            </a:r>
          </a:p>
          <a:p>
            <a:pPr lvl="1"/>
            <a:r>
              <a:rPr lang="en-US" sz="2200" dirty="0" smtClean="0"/>
              <a:t>Patrick Lincoln</a:t>
            </a:r>
          </a:p>
          <a:p>
            <a:pPr lvl="1"/>
            <a:r>
              <a:rPr lang="en-US" sz="2200" dirty="0" smtClean="0"/>
              <a:t>Scott McMillan</a:t>
            </a:r>
          </a:p>
          <a:p>
            <a:pPr lvl="1"/>
            <a:r>
              <a:rPr lang="en-US" sz="2200" dirty="0" smtClean="0"/>
              <a:t>Laurie Williams</a:t>
            </a:r>
            <a:endParaRPr lang="en-US" sz="2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3839" y="2031901"/>
            <a:ext cx="3661728" cy="2543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00" dirty="0" smtClean="0">
                <a:solidFill>
                  <a:schemeClr val="tx2">
                    <a:lumMod val="75000"/>
                  </a:schemeClr>
                </a:solidFill>
              </a:rPr>
              <a:t>Consequences Track: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Track Lead: </a:t>
            </a:r>
            <a:r>
              <a:rPr lang="en-US" dirty="0" smtClean="0"/>
              <a:t>Tom Longstaff</a:t>
            </a:r>
            <a:endParaRPr lang="en-US" dirty="0"/>
          </a:p>
          <a:p>
            <a:pPr marL="0" indent="0">
              <a:buNone/>
            </a:pPr>
            <a:r>
              <a:rPr lang="en-US" sz="2600" dirty="0" smtClean="0"/>
              <a:t>Co Track Leads:</a:t>
            </a:r>
          </a:p>
          <a:p>
            <a:pPr lvl="1"/>
            <a:r>
              <a:rPr lang="en-US" dirty="0" smtClean="0"/>
              <a:t>Carl Landwehr</a:t>
            </a:r>
          </a:p>
          <a:p>
            <a:pPr lvl="1"/>
            <a:r>
              <a:rPr lang="en-US" dirty="0" smtClean="0"/>
              <a:t>Charles Nelson</a:t>
            </a:r>
          </a:p>
          <a:p>
            <a:pPr lvl="1"/>
            <a:r>
              <a:rPr lang="en-US" dirty="0" smtClean="0"/>
              <a:t>Patti O’Neill-Brown</a:t>
            </a:r>
          </a:p>
          <a:p>
            <a:pPr lvl="1"/>
            <a:r>
              <a:rPr lang="en-US" dirty="0" smtClean="0"/>
              <a:t>Chip Willard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7292" y="4703766"/>
            <a:ext cx="11482308" cy="2004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smtClean="0"/>
              <a:t> </a:t>
            </a:r>
            <a:r>
              <a:rPr lang="en-US" dirty="0" smtClean="0">
                <a:solidFill>
                  <a:schemeClr val="accent6"/>
                </a:solidFill>
              </a:rPr>
              <a:t>Reporter Team:</a:t>
            </a:r>
          </a:p>
          <a:p>
            <a:pPr marL="682625" lvl="1" indent="-225425"/>
            <a:r>
              <a:rPr lang="en-US" dirty="0" smtClean="0"/>
              <a:t>Nick Carey, Lisa Coote, Michael </a:t>
            </a:r>
            <a:r>
              <a:rPr lang="en-US" dirty="0" err="1" smtClean="0"/>
              <a:t>Maass</a:t>
            </a:r>
            <a:r>
              <a:rPr lang="en-US" dirty="0" smtClean="0"/>
              <a:t>, Taylor Morton, John </a:t>
            </a:r>
            <a:r>
              <a:rPr lang="en-US" dirty="0" err="1" smtClean="0"/>
              <a:t>Slankas</a:t>
            </a:r>
            <a:r>
              <a:rPr lang="en-US" dirty="0" smtClean="0"/>
              <a:t>, Gabe </a:t>
            </a:r>
            <a:r>
              <a:rPr lang="en-US" dirty="0" err="1" smtClean="0"/>
              <a:t>Stocco</a:t>
            </a:r>
            <a:r>
              <a:rPr lang="en-US" dirty="0" smtClean="0"/>
              <a:t>, Gabriel Weaver, Josh Wheeler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C3E Staff:  </a:t>
            </a:r>
            <a:r>
              <a:rPr lang="en-US" dirty="0" smtClean="0"/>
              <a:t>Lonnie Carey, Lisa Coote, Anne Dyson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456"/>
            <a:ext cx="12192000" cy="936134"/>
          </a:xfrm>
        </p:spPr>
        <p:txBody>
          <a:bodyPr/>
          <a:lstStyle/>
          <a:p>
            <a:pPr algn="ctr"/>
            <a:r>
              <a:rPr lang="en-US" dirty="0" smtClean="0"/>
              <a:t>C3E Workshop </a:t>
            </a:r>
            <a:r>
              <a:rPr lang="en-US" dirty="0" err="1" smtClean="0"/>
              <a:t>Partcipants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717689"/>
              </p:ext>
            </p:extLst>
          </p:nvPr>
        </p:nvGraphicFramePr>
        <p:xfrm>
          <a:off x="2084831" y="742055"/>
          <a:ext cx="9131808" cy="60145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043936"/>
                <a:gridCol w="3043936"/>
                <a:gridCol w="3043936"/>
              </a:tblGrid>
              <a:tr h="24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Yanif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Ahmad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Deborah K. Gracio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Dusko Pavolic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Edward J Baranoski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Joshua Haines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Vern Paxson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Richard Bejtlich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Jim Hays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Max Planck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Kathy Bogner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Jason Hong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Antonio Sanfilippo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Joel Brenner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Angelos Keromytis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Howard Schmidt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Tamas Budavari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Joe King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Claudio Silva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David Burke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Carl Landwehr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John Slankas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Nick Carey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John Launchbury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Mike Smith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Lonnie I. Carey, Jr.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Patrick Lincoln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Gabe Stocco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Doug Carson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Brian Lindauer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Bill Streilein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Marco Carvahlo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Tom Longstaff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Ivan Sutherland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Sang Chin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Michael Maass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Alex Szalay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Byron Collie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Victor Marek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Shelly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Theiss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Byron Cook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Brad Martin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Michael Van Putte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Lisa Coote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Owen McCusker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Ralph Wachter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Steve Crocker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Jeremy Mineweaser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Beth Walton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Sam Curry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Taylor Morton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Gabriel Weaver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Chris Daverse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Jeff Moulton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Josh Wheeler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Donna Dodson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Danko Nebesh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Chip Willard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Anne Dyson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Charles Nelson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Laurie Williams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George Economou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Kevin O'Connell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Alex Wissner-Gross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Paul Ferrell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Patti O'Neill-Brown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Dan Wolf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Ed Giorgio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Alina Oprea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Neal Ziring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Jonathan Gloster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Van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Parunak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Scott Zoldi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65" marR="6765" marT="67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7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C3E: 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>
                <a:solidFill>
                  <a:schemeClr val="tx2">
                    <a:lumMod val="75000"/>
                  </a:schemeClr>
                </a:solidFill>
              </a:rPr>
              <a:t>Topics to start considering for next year’s workshop: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Challenge Problem Data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Track Themes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Types of Participants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74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C3E Participant Distribution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802124"/>
              </p:ext>
            </p:extLst>
          </p:nvPr>
        </p:nvGraphicFramePr>
        <p:xfrm>
          <a:off x="688063" y="1971607"/>
          <a:ext cx="5176911" cy="453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8601"/>
              </p:ext>
            </p:extLst>
          </p:nvPr>
        </p:nvGraphicFramePr>
        <p:xfrm>
          <a:off x="6329208" y="2027878"/>
          <a:ext cx="5303519" cy="4473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96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48690" y="1383890"/>
            <a:ext cx="3981450" cy="2776760"/>
            <a:chOff x="262890" y="851562"/>
            <a:chExt cx="3981450" cy="2776760"/>
          </a:xfrm>
        </p:grpSpPr>
        <p:pic>
          <p:nvPicPr>
            <p:cNvPr id="6" name="Picture 11" descr="SCOR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347" y="1227467"/>
              <a:ext cx="2608536" cy="2024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62890" y="3258990"/>
              <a:ext cx="39814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971800" algn="ctr"/>
                  <a:tab pos="5943600" algn="r"/>
                </a:tabLst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RESEARCH AND ENGINEERING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31536" y="851562"/>
              <a:ext cx="384415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971800" algn="ctr"/>
                  <a:tab pos="5943600" algn="r"/>
                </a:tabLst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SPECIAL CYBER OPERATIONS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80860" y="2772270"/>
            <a:ext cx="4823460" cy="2908681"/>
            <a:chOff x="6880860" y="2772270"/>
            <a:chExt cx="4823460" cy="2908681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6560" y="2929945"/>
              <a:ext cx="2532050" cy="253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880860" y="5311619"/>
              <a:ext cx="482346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971800" algn="ctr"/>
                  <a:tab pos="5943600" algn="r"/>
                </a:tabLst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 COMPROMISED ENVIRONMENTS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880860" y="2772270"/>
              <a:ext cx="47434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971800" algn="ctr"/>
                  <a:tab pos="5943600" algn="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971800" algn="ctr"/>
                  <a:tab pos="5943600" algn="r"/>
                </a:tabLst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COMPUTATIONAL CYBERSECURITY                                       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8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02595" y="274973"/>
            <a:ext cx="10515600" cy="1325563"/>
          </a:xfrm>
        </p:spPr>
        <p:txBody>
          <a:bodyPr/>
          <a:lstStyle/>
          <a:p>
            <a:pPr algn="ctr"/>
            <a:r>
              <a:rPr lang="en-US" sz="5000" dirty="0" smtClean="0"/>
              <a:t>Monday - </a:t>
            </a:r>
            <a:r>
              <a:rPr lang="en-US" sz="5000" dirty="0"/>
              <a:t>January 13</a:t>
            </a:r>
            <a:r>
              <a:rPr lang="en-US" sz="5000" baseline="30000" dirty="0"/>
              <a:t>th</a:t>
            </a:r>
            <a:r>
              <a:rPr lang="en-US" sz="5000" dirty="0"/>
              <a:t> </a:t>
            </a:r>
            <a:r>
              <a:rPr lang="en-US" sz="5000" dirty="0" smtClean="0"/>
              <a:t> (</a:t>
            </a:r>
            <a:r>
              <a:rPr lang="en-US" sz="4400" dirty="0" smtClean="0"/>
              <a:t>Morning)</a:t>
            </a:r>
            <a:endParaRPr lang="en-US" sz="4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568" y="1600536"/>
            <a:ext cx="9000337" cy="4594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61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68" y="286953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Challenge Problem Panelists</a:t>
            </a:r>
            <a:endParaRPr lang="en-US" sz="4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4091"/>
            <a:ext cx="5334000" cy="47941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West Point </a:t>
            </a:r>
          </a:p>
          <a:p>
            <a:pPr lvl="1"/>
            <a:r>
              <a:rPr lang="en-US" dirty="0" smtClean="0"/>
              <a:t>Cadet John </a:t>
            </a:r>
            <a:r>
              <a:rPr lang="en-US" dirty="0" err="1" smtClean="0"/>
              <a:t>Zeidier</a:t>
            </a:r>
            <a:r>
              <a:rPr lang="en-US" dirty="0" smtClean="0"/>
              <a:t> (Team Leader)</a:t>
            </a:r>
          </a:p>
          <a:p>
            <a:pPr lvl="1"/>
            <a:r>
              <a:rPr lang="en-US" dirty="0" smtClean="0"/>
              <a:t>MAJ Todd Arnold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Soar Technologies</a:t>
            </a:r>
          </a:p>
          <a:p>
            <a:pPr lvl="1"/>
            <a:r>
              <a:rPr lang="en-US" dirty="0" smtClean="0"/>
              <a:t>Van </a:t>
            </a:r>
            <a:r>
              <a:rPr lang="en-US" dirty="0" err="1" smtClean="0"/>
              <a:t>Parunak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Galois, Inc.</a:t>
            </a:r>
          </a:p>
          <a:p>
            <a:pPr lvl="1"/>
            <a:r>
              <a:rPr lang="en-US" dirty="0" smtClean="0"/>
              <a:t>David Burke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Boston University – Draper Labs</a:t>
            </a:r>
          </a:p>
          <a:p>
            <a:pPr lvl="1"/>
            <a:r>
              <a:rPr lang="en-US" dirty="0" smtClean="0"/>
              <a:t>Sang (“Peter”) Chin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SRI </a:t>
            </a:r>
          </a:p>
          <a:p>
            <a:pPr lvl="1"/>
            <a:r>
              <a:rPr lang="en-US" dirty="0" smtClean="0"/>
              <a:t>Patrick Lincoln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CMU/SEI </a:t>
            </a:r>
          </a:p>
          <a:p>
            <a:pPr lvl="1"/>
            <a:r>
              <a:rPr lang="en-US" dirty="0" smtClean="0"/>
              <a:t>Scott McMillan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14" y="810093"/>
            <a:ext cx="3420629" cy="244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68" y="1926762"/>
            <a:ext cx="2319918" cy="325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460" y="3880460"/>
            <a:ext cx="3635336" cy="2595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45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dirty="0" smtClean="0"/>
              <a:t>Monday - January 13</a:t>
            </a:r>
            <a:r>
              <a:rPr lang="en-US" sz="5000" baseline="30000" dirty="0" smtClean="0"/>
              <a:t>th</a:t>
            </a:r>
            <a:r>
              <a:rPr lang="en-US" sz="5000" dirty="0" smtClean="0"/>
              <a:t> </a:t>
            </a:r>
            <a:r>
              <a:rPr lang="en-US" sz="4400" dirty="0" smtClean="0"/>
              <a:t>(Afternoon)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235" y="1690688"/>
            <a:ext cx="7914206" cy="482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82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97" y="323238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Challenge Problem Poster Session </a:t>
            </a:r>
            <a:endParaRPr lang="en-US" sz="4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713" y="1821804"/>
            <a:ext cx="6223001" cy="3022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Soar Technologies</a:t>
            </a:r>
          </a:p>
          <a:p>
            <a:pPr lvl="1"/>
            <a:r>
              <a:rPr lang="en-US" dirty="0" smtClean="0"/>
              <a:t>Van </a:t>
            </a:r>
            <a:r>
              <a:rPr lang="en-US" dirty="0" err="1" smtClean="0"/>
              <a:t>Parunak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Draper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Labs - Boston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Univ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- RSA Labs</a:t>
            </a:r>
          </a:p>
          <a:p>
            <a:pPr lvl="1"/>
            <a:r>
              <a:rPr lang="en-US" dirty="0" smtClean="0"/>
              <a:t>Sang (“Peter”) Chin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Sonalysts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dirty="0" smtClean="0"/>
              <a:t>Owen </a:t>
            </a:r>
            <a:r>
              <a:rPr lang="en-US" dirty="0" err="1" smtClean="0"/>
              <a:t>McCusker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 descr="C3E_Poster1-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650" y="360638"/>
            <a:ext cx="3383373" cy="2537530"/>
          </a:xfrm>
          <a:prstGeom prst="rect">
            <a:avLst/>
          </a:prstGeom>
        </p:spPr>
      </p:pic>
      <p:pic>
        <p:nvPicPr>
          <p:cNvPr id="8" name="Picture 7" descr="C3E_Poster2_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94" y="3418222"/>
            <a:ext cx="3257944" cy="2443458"/>
          </a:xfrm>
          <a:prstGeom prst="rect">
            <a:avLst/>
          </a:prstGeom>
        </p:spPr>
      </p:pic>
      <p:pic>
        <p:nvPicPr>
          <p:cNvPr id="9" name="Picture 8" descr="C3E_Poster3-sma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31" y="3982697"/>
            <a:ext cx="3352017" cy="25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754" y="1223493"/>
            <a:ext cx="7521792" cy="5274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71977" y="128788"/>
            <a:ext cx="9293180" cy="927279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Tuesday -  January 14th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5583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71977" y="128788"/>
            <a:ext cx="9293180" cy="927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smtClean="0"/>
              <a:t>Wednesday-  January 15th</a:t>
            </a:r>
            <a:endParaRPr lang="en-US" sz="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027" y="1751097"/>
            <a:ext cx="9014130" cy="4289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11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Navigating Cyberspace Track – Objective &amp;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6162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Objective</a:t>
            </a:r>
            <a:r>
              <a:rPr lang="en-US" dirty="0">
                <a:solidFill>
                  <a:srgbClr val="FFC000"/>
                </a:solidFill>
              </a:rPr>
              <a:t>: - </a:t>
            </a:r>
            <a:r>
              <a:rPr lang="en-US" dirty="0" smtClean="0">
                <a:solidFill>
                  <a:srgbClr val="FFC000"/>
                </a:solidFill>
              </a:rPr>
              <a:t>What </a:t>
            </a:r>
            <a:r>
              <a:rPr lang="en-US" dirty="0">
                <a:solidFill>
                  <a:srgbClr val="FFC000"/>
                </a:solidFill>
              </a:rPr>
              <a:t>analytic methods and tools are available to help analysts understand what is going on in cyberspace?  </a:t>
            </a:r>
          </a:p>
          <a:p>
            <a:r>
              <a:rPr lang="en-US" b="1" dirty="0"/>
              <a:t>Process:</a:t>
            </a:r>
            <a:r>
              <a:rPr lang="en-US" dirty="0"/>
              <a:t> </a:t>
            </a:r>
            <a:r>
              <a:rPr lang="en-US" dirty="0" smtClean="0"/>
              <a:t>Developed by research at Carnegie Mellon’s Software </a:t>
            </a:r>
            <a:r>
              <a:rPr lang="en-US" dirty="0"/>
              <a:t>Engineering Institute (</a:t>
            </a:r>
            <a:r>
              <a:rPr lang="en-US" dirty="0" smtClean="0"/>
              <a:t>SEI</a:t>
            </a:r>
            <a:r>
              <a:rPr lang="en-US" dirty="0"/>
              <a:t>)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Used to generate</a:t>
            </a:r>
            <a:r>
              <a:rPr lang="en-US" dirty="0"/>
              <a:t>, </a:t>
            </a:r>
            <a:r>
              <a:rPr lang="en-US" dirty="0" smtClean="0"/>
              <a:t>categorize, </a:t>
            </a:r>
            <a:r>
              <a:rPr lang="en-US" dirty="0"/>
              <a:t>and </a:t>
            </a:r>
            <a:r>
              <a:rPr lang="en-US" dirty="0" smtClean="0"/>
              <a:t>prioritize ideas, challenges and solutions related to Navigating Cyberspace</a:t>
            </a:r>
          </a:p>
          <a:p>
            <a:r>
              <a:rPr lang="en-US" dirty="0" smtClean="0"/>
              <a:t>Example Methods Used:</a:t>
            </a:r>
          </a:p>
          <a:p>
            <a:pPr lvl="1"/>
            <a:r>
              <a:rPr lang="en-US" dirty="0" smtClean="0"/>
              <a:t>Initial Brainstorming</a:t>
            </a:r>
          </a:p>
          <a:p>
            <a:pPr lvl="1"/>
            <a:r>
              <a:rPr lang="en-US" dirty="0" smtClean="0"/>
              <a:t>Affinity Groupings</a:t>
            </a:r>
          </a:p>
          <a:p>
            <a:pPr lvl="1"/>
            <a:r>
              <a:rPr lang="en-US" dirty="0" smtClean="0"/>
              <a:t>Creativity Matrixes</a:t>
            </a:r>
          </a:p>
          <a:p>
            <a:pPr lvl="1"/>
            <a:r>
              <a:rPr lang="en-US" dirty="0" smtClean="0"/>
              <a:t>Cost vs. Value Diagram</a:t>
            </a:r>
            <a:endParaRPr lang="en-US" dirty="0"/>
          </a:p>
          <a:p>
            <a:pPr lvl="1"/>
            <a:r>
              <a:rPr lang="en-US" dirty="0" smtClean="0"/>
              <a:t>Mock Research Proposals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08" y="3889420"/>
            <a:ext cx="5737391" cy="25628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4082603" y="3915177"/>
            <a:ext cx="1738648" cy="96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95482" y="4919730"/>
            <a:ext cx="1751526" cy="1287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5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482</TotalTime>
  <Words>983</Words>
  <Application>Microsoft Office PowerPoint</Application>
  <PresentationFormat>Widescreen</PresentationFormat>
  <Paragraphs>232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Corbel</vt:lpstr>
      <vt:lpstr>Times New Roman</vt:lpstr>
      <vt:lpstr>Wingdings</vt:lpstr>
      <vt:lpstr>Depth</vt:lpstr>
      <vt:lpstr>2014 Workshop 13 - 15  January, West Point, NY</vt:lpstr>
      <vt:lpstr>C3E Participant Distribution</vt:lpstr>
      <vt:lpstr>Monday - January 13th  (Morning)</vt:lpstr>
      <vt:lpstr>Challenge Problem Panelists</vt:lpstr>
      <vt:lpstr>Monday - January 13th (Afternoon)</vt:lpstr>
      <vt:lpstr>Challenge Problem Poster Session </vt:lpstr>
      <vt:lpstr>Tuesday -  January 14th</vt:lpstr>
      <vt:lpstr>PowerPoint Presentation</vt:lpstr>
      <vt:lpstr>Navigating Cyberspace Track – Objective &amp; Process</vt:lpstr>
      <vt:lpstr>Navigating Cyberspace Track – Initial Outcomes</vt:lpstr>
      <vt:lpstr>Cyberspace Consequences Track – Objective &amp; Process</vt:lpstr>
      <vt:lpstr>Cyberspace Consequences– Initial Outcomes</vt:lpstr>
      <vt:lpstr>Exit Poll Survey Ideas and Insights</vt:lpstr>
      <vt:lpstr>PowerPoint Presentation</vt:lpstr>
      <vt:lpstr>PowerPoint Presentation</vt:lpstr>
      <vt:lpstr>2014 Exit Poll Comments:</vt:lpstr>
      <vt:lpstr>The C3E Team</vt:lpstr>
      <vt:lpstr>C3E Workshop Partcipants</vt:lpstr>
      <vt:lpstr>C3E: Moving Forward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Coote</dc:creator>
  <cp:lastModifiedBy>Lisa Coote</cp:lastModifiedBy>
  <cp:revision>42</cp:revision>
  <cp:lastPrinted>2014-01-24T14:18:44Z</cp:lastPrinted>
  <dcterms:created xsi:type="dcterms:W3CDTF">2014-01-23T15:49:45Z</dcterms:created>
  <dcterms:modified xsi:type="dcterms:W3CDTF">2014-02-06T18:02:08Z</dcterms:modified>
</cp:coreProperties>
</file>