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50" r:id="rId2"/>
    <p:sldMasterId id="2147483778" r:id="rId3"/>
  </p:sldMasterIdLst>
  <p:notesMasterIdLst>
    <p:notesMasterId r:id="rId22"/>
  </p:notesMasterIdLst>
  <p:sldIdLst>
    <p:sldId id="264" r:id="rId4"/>
    <p:sldId id="274" r:id="rId5"/>
    <p:sldId id="267" r:id="rId6"/>
    <p:sldId id="270" r:id="rId7"/>
    <p:sldId id="262" r:id="rId8"/>
    <p:sldId id="259" r:id="rId9"/>
    <p:sldId id="258" r:id="rId10"/>
    <p:sldId id="268" r:id="rId11"/>
    <p:sldId id="256" r:id="rId12"/>
    <p:sldId id="260" r:id="rId13"/>
    <p:sldId id="275" r:id="rId14"/>
    <p:sldId id="266" r:id="rId15"/>
    <p:sldId id="272" r:id="rId16"/>
    <p:sldId id="269" r:id="rId17"/>
    <p:sldId id="257" r:id="rId18"/>
    <p:sldId id="265" r:id="rId19"/>
    <p:sldId id="26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C93CE-4ADC-4B75-ADB5-BE174A38808B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07D6F-3838-45A8-B5E7-FB5DF814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430AE3-8D94-4B3B-94DC-9535C06189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7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991800"/>
            <a:ext cx="77292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2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r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5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12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1298333"/>
            <a:ext cx="7729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2973933"/>
            <a:ext cx="7729200" cy="62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79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1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6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49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3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2012-09-PPT-USCC-Template-Blue-v5 front cropped.png">
            <a:extLst>
              <a:ext uri="{FF2B5EF4-FFF2-40B4-BE49-F238E27FC236}">
                <a16:creationId xmlns:a16="http://schemas.microsoft.com/office/drawing/2014/main" id="{F87F535C-8388-4340-B725-C6FE493295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E5A6A-D8CB-4084-A764-6E1035E0D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8363" y="4865688"/>
            <a:ext cx="6108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>
                <a:solidFill>
                  <a:prstClr val="black"/>
                </a:solidFill>
                <a:cs typeface="Arial" panose="020B0604020202020204" pitchFamily="34" charset="0"/>
              </a:rPr>
              <a:t>The overall classification of this briefing is: </a:t>
            </a:r>
          </a:p>
        </p:txBody>
      </p:sp>
      <p:pic>
        <p:nvPicPr>
          <p:cNvPr id="11" name="Picture 10" descr="2010-05-14-USCYBERCOM_Logo.png">
            <a:extLst>
              <a:ext uri="{FF2B5EF4-FFF2-40B4-BE49-F238E27FC236}">
                <a16:creationId xmlns:a16="http://schemas.microsoft.com/office/drawing/2014/main" id="{DA025EAC-0B50-44A3-9343-A23F8C2D2E0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011237"/>
            <a:ext cx="2011680" cy="201168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556745" y="4912774"/>
            <a:ext cx="6385088" cy="5223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72566" y="4303059"/>
            <a:ext cx="10995585" cy="526117"/>
          </a:xfrm>
        </p:spPr>
        <p:txBody>
          <a:bodyPr/>
          <a:lstStyle>
            <a:lvl1pPr marL="0" indent="0">
              <a:buNone/>
              <a:defRPr sz="2000" i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082" y="2357718"/>
            <a:ext cx="8474635" cy="1595718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FACD531-9AB1-4A79-9141-07BBED8D420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11/17/2015 0940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3627090C-064F-4400-BD53-1B04B13FFB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02CEBFB1-DC25-453E-8E2B-1B0B1EEC89E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60EC-F46C-42FC-8501-152D07E02A55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3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2012-09-PPT-USCC-Template-Blue-v5 front cropped.png">
            <a:extLst>
              <a:ext uri="{FF2B5EF4-FFF2-40B4-BE49-F238E27FC236}">
                <a16:creationId xmlns:a16="http://schemas.microsoft.com/office/drawing/2014/main" id="{8FCF593D-4BE8-41E2-926C-D4C014ED2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B55BA-CEEA-4193-8003-FDEA17AD44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8363" y="4865688"/>
            <a:ext cx="6108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>
                <a:solidFill>
                  <a:prstClr val="black"/>
                </a:solidFill>
                <a:cs typeface="Arial" panose="020B0604020202020204" pitchFamily="34" charset="0"/>
              </a:rPr>
              <a:t>The overall classification of this briefing is: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556745" y="4912774"/>
            <a:ext cx="6385088" cy="5223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72566" y="4303059"/>
            <a:ext cx="10995585" cy="526117"/>
          </a:xfrm>
        </p:spPr>
        <p:txBody>
          <a:bodyPr/>
          <a:lstStyle>
            <a:lvl1pPr marL="0" indent="0">
              <a:buNone/>
              <a:defRPr sz="2000" i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3083" y="1694329"/>
            <a:ext cx="8504516" cy="1906122"/>
          </a:xfrm>
        </p:spPr>
        <p:txBody>
          <a:bodyPr anchor="t"/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082" y="2357718"/>
            <a:ext cx="8474635" cy="1595718"/>
          </a:xfrm>
        </p:spPr>
        <p:txBody>
          <a:bodyPr>
            <a:normAutofit/>
          </a:bodyPr>
          <a:lstStyle>
            <a:lvl1pPr marL="0" indent="0" algn="l">
              <a:buNone/>
              <a:defRPr sz="30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1C1ED0CD-4642-4892-AE01-0D3374B973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11/17/2015 0940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8890D12-D5AB-4E53-8729-1A5760F7D98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1.0  J-84  AO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37FA11D8-F594-4ED6-B70A-CC79E4A3EFB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470EE-A00D-44DE-BC9D-10EDDCDCD94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 descr="2010-05-14-USCYBERCOM_Logo.png">
            <a:extLst>
              <a:ext uri="{FF2B5EF4-FFF2-40B4-BE49-F238E27FC236}">
                <a16:creationId xmlns:a16="http://schemas.microsoft.com/office/drawing/2014/main" id="{DA025EAC-0B50-44A3-9343-A23F8C2D2E0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011237"/>
            <a:ext cx="2011680" cy="201168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61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2012-09-PPT-USCC-Template-Blue-v5 front cropped.png">
            <a:extLst>
              <a:ext uri="{FF2B5EF4-FFF2-40B4-BE49-F238E27FC236}">
                <a16:creationId xmlns:a16="http://schemas.microsoft.com/office/drawing/2014/main" id="{7015D3A0-D8E9-4CA3-9CE1-5BBAC15BA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659" y="1712260"/>
            <a:ext cx="8343152" cy="2330823"/>
          </a:xfrm>
        </p:spPr>
        <p:txBody>
          <a:bodyPr anchor="t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B9E52-C00D-4534-8742-C8C7D7EF39A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11/17/2015 0940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BC45C-A356-4D4A-BFD6-B752B4F802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B68C1-C0A5-4331-942C-E2870DE1F41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EDF1EA-F3CD-43F4-8B5F-986405CB5E3A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2010-05-14-USCYBERCOM_Logo.png">
            <a:extLst>
              <a:ext uri="{FF2B5EF4-FFF2-40B4-BE49-F238E27FC236}">
                <a16:creationId xmlns:a16="http://schemas.microsoft.com/office/drawing/2014/main" id="{DA025EAC-0B50-44A3-9343-A23F8C2D2E0D}"/>
              </a:ext>
            </a:extLst>
          </p:cNvPr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011237"/>
            <a:ext cx="2011680" cy="201168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8367" y="1381400"/>
            <a:ext cx="6885200" cy="48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Char char="▰"/>
              <a:defRPr sz="4533"/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4533"/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4533"/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4533"/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4533"/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4533"/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4533"/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4533"/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4533"/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805800" y="836233"/>
            <a:ext cx="1161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sz="12800" b="1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73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311920CB-BC39-4551-986C-686C237D725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11/17/2015 0940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65D32431-6C51-48A5-8497-B8269AAC316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B8F19-7226-41FA-B92B-B13E06344B9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55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FF7A147-BDE0-4A0E-90D2-79B8CE1D34D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227D1B7B-06FF-49A2-970F-338D28E1D0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9A511-DAA9-4659-83DB-CF25D5DEBF9E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42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BD751FEE-016F-4304-AE80-DD51C0AB946B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29199C6-AAD7-4419-8D58-B7823EB9496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9929E9E-CE7A-4D42-948B-B6FE2F0404D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050B0D-7AA1-4715-8096-D1C89C1554EC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65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1">
            <a:extLst>
              <a:ext uri="{FF2B5EF4-FFF2-40B4-BE49-F238E27FC236}">
                <a16:creationId xmlns:a16="http://schemas.microsoft.com/office/drawing/2014/main" id="{EC6A7F44-97A0-4DD2-A71C-90D3563BD5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8" name="Slide Number Placeholder 43">
            <a:extLst>
              <a:ext uri="{FF2B5EF4-FFF2-40B4-BE49-F238E27FC236}">
                <a16:creationId xmlns:a16="http://schemas.microsoft.com/office/drawing/2014/main" id="{39CF3EB8-87B5-4A28-87A0-5D78CD62342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F1F74-E024-4E3D-89D5-64988DE52453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5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72F50893-1F11-4014-9169-A54B2A1B9E7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DDF8F89E-D528-4887-921C-C89F3FDAFD7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EC2B993-C0FA-4BF8-8FE2-1F50215FB28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B2DC2-9BFB-45B2-BFB5-D5F5E85900F8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75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63CA355-9B3A-4AD9-96FC-59401E9AACA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96C0A1BC-C0B1-49DF-A904-386B9988E58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11" name="Slide Number Placeholder 15">
            <a:extLst>
              <a:ext uri="{FF2B5EF4-FFF2-40B4-BE49-F238E27FC236}">
                <a16:creationId xmlns:a16="http://schemas.microsoft.com/office/drawing/2014/main" id="{2F546709-7519-4BE7-8FDE-BEE38599582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90711-A4AC-4B90-BE37-94E5D667889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7373A54-BDAD-4DBC-98EC-9E4D5E2155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BD75862B-8DC0-4E32-8EB6-8F2295041AA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31824C3-BCDB-48E9-8654-CEC3E1253E2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6AFE4-C0D9-41C7-8CDA-09E8C180A5C0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19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FB0014CC-F810-4B37-AA95-35C299CC7A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2F226B41-586A-401C-8F80-37C59E2A111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5688CC6-9D25-4DF4-B8F0-23678A8360A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113B-3147-4EA3-AFF1-98316EF21CB9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6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D64C8B32-90EB-4F30-B6A7-554FAE7DC78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53C2C042-CACE-4860-95A5-227576076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1B996666-F155-4EEC-A062-E66E9E1BE7F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B5ADC-13D4-4BAE-88F6-390F6DF5A454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0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" y="6608004"/>
            <a:ext cx="7165676" cy="2495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5026325" y="5935"/>
            <a:ext cx="7165676" cy="249518"/>
          </a:xfr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7C5535CC-89AB-44CE-91E2-20E94AAFA0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10/27/2015 12:08 PM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3EE91A13-29AA-41DD-AD73-E0EDD56508D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0.8  J-84  AO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C323DE5-2F62-4FDD-8AF9-ED3F54DA44A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7AAEE-390A-465B-97AC-5EC44BB28688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0340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1904997"/>
            <a:ext cx="8034000" cy="41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397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EEF46-F693-4DE8-98FF-3CE7BC3C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10/28/2015 0940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F73F7-A4CB-4F51-ABD9-D97D0A36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17038" y="6667500"/>
            <a:ext cx="2235200" cy="1905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VERSION: 1.0 J-84  AO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D50E-12CC-4FDA-9EFE-A1E29D4C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2967F-2F55-486B-991D-642621F869E1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692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(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1623"/>
            <a:ext cx="9753600" cy="691133"/>
          </a:xfrm>
          <a:prstGeom prst="rect">
            <a:avLst/>
          </a:prstGeom>
        </p:spPr>
        <p:txBody>
          <a:bodyPr/>
          <a:lstStyle>
            <a:lvl1pPr algn="ctr">
              <a:defRPr sz="3200" i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077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FDA1-D89C-495C-B377-B50133D5E674}" type="datetime1">
              <a:rPr lang="en-US" smtClean="0">
                <a:solidFill>
                  <a:prstClr val="black"/>
                </a:solidFill>
              </a:rPr>
              <a:pPr/>
              <a:t>9/11/2019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3DD04090-F7E4-4BEE-BACB-D9436E8A092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8200" y="904779"/>
            <a:ext cx="11353800" cy="457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0340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3899600" cy="42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744127" y="1905000"/>
            <a:ext cx="3899600" cy="42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941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0340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2468800" cy="44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▰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392207" y="1905000"/>
            <a:ext cx="2468800" cy="44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▰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6174815" y="1905000"/>
            <a:ext cx="2468800" cy="44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▰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4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0340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918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875067"/>
            <a:ext cx="80340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732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952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034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4997"/>
            <a:ext cx="8034000" cy="4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733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4033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94EBEE-8626-4764-BD4D-B396ABED6791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ED3A-C94C-4EF3-8C88-E076B15F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60F21-2E75-3543-BA95-D44BE5AE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115888"/>
            <a:ext cx="10650537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6DC006-D4E1-408A-BC52-8A96A476E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931863"/>
            <a:ext cx="109728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DFA7-77B5-E84E-B28B-5A50233CE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8363" y="6669088"/>
            <a:ext cx="2057400" cy="18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10/28/2015 0940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5D1E3-BC94-BF43-9C72-82FCFCF15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669088"/>
            <a:ext cx="609600" cy="1889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49F92-C17C-4EE2-9B68-D684632AD2C7}" type="slidenum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7" descr="2012-09-PPT-USCC-Template-Blue-v5 front cropped.png">
            <a:extLst>
              <a:ext uri="{FF2B5EF4-FFF2-40B4-BE49-F238E27FC236}">
                <a16:creationId xmlns:a16="http://schemas.microsoft.com/office/drawing/2014/main" id="{D12C7970-B756-4634-BFB8-B6A8B6EF4F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02"/>
            <a:ext cx="4810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SCYBERCOM_Logo_Small.png">
            <a:extLst>
              <a:ext uri="{FF2B5EF4-FFF2-40B4-BE49-F238E27FC236}">
                <a16:creationId xmlns:a16="http://schemas.microsoft.com/office/drawing/2014/main" id="{384F0E6B-2E34-448B-A1D4-5F57C92B9D28}"/>
              </a:ext>
            </a:extLst>
          </p:cNvPr>
          <p:cNvPicPr>
            <a:picLocks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22238" y="128345"/>
            <a:ext cx="685800" cy="685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1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3600" b="1" kern="1200" dirty="0">
          <a:solidFill>
            <a:srgbClr val="1A3049"/>
          </a:solidFill>
          <a:effectLst>
            <a:innerShdw blurRad="114300">
              <a:prstClr val="black"/>
            </a:innerShdw>
          </a:effectLst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1A3049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874240"/>
          </a:xfrm>
        </p:spPr>
        <p:txBody>
          <a:bodyPr/>
          <a:lstStyle/>
          <a:p>
            <a:r>
              <a:rPr lang="en-US" sz="6000" dirty="0" smtClean="0"/>
              <a:t>Data Driven Decisions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0455" y="3661644"/>
            <a:ext cx="8825658" cy="861420"/>
          </a:xfrm>
        </p:spPr>
        <p:txBody>
          <a:bodyPr/>
          <a:lstStyle/>
          <a:p>
            <a:r>
              <a:rPr lang="en-US" cap="none" dirty="0" smtClean="0"/>
              <a:t>Colonel Benjamin A. Ring, Ph.D., U.S. Army</a:t>
            </a:r>
          </a:p>
          <a:p>
            <a:r>
              <a:rPr lang="en-US" cap="none" dirty="0" smtClean="0"/>
              <a:t>Chief, Applied Research &amp; Development, US Cyber Command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74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26" y="759126"/>
            <a:ext cx="9598653" cy="486252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“In </a:t>
            </a:r>
            <a:r>
              <a:rPr lang="en-US" sz="2800" dirty="0" smtClean="0"/>
              <a:t>order to win, we should operate at a faster tempo or rhythm than our adversaries — or, better yet, get inside [the] adversary's Observation-Orientation-Decision-Action time cycle or loop ... Such</a:t>
            </a:r>
            <a:br>
              <a:rPr lang="en-US" sz="2800" dirty="0" smtClean="0"/>
            </a:br>
            <a:r>
              <a:rPr lang="en-US" sz="2800" dirty="0" smtClean="0"/>
              <a:t>activity will make us appear ambiguous (unpredictable) thereby generate confusion</a:t>
            </a:r>
            <a:br>
              <a:rPr lang="en-US" sz="2800" dirty="0" smtClean="0"/>
            </a:br>
            <a:r>
              <a:rPr lang="en-US" sz="2800" dirty="0" smtClean="0"/>
              <a:t>and disorder among our adversaries — since </a:t>
            </a:r>
            <a:br>
              <a:rPr lang="en-US" sz="2800" dirty="0" smtClean="0"/>
            </a:br>
            <a:r>
              <a:rPr lang="en-US" sz="2800" dirty="0" smtClean="0"/>
              <a:t>our adversaries will be unable to generate </a:t>
            </a:r>
            <a:br>
              <a:rPr lang="en-US" sz="2800" dirty="0" smtClean="0"/>
            </a:br>
            <a:r>
              <a:rPr lang="en-US" sz="2800" dirty="0" smtClean="0"/>
              <a:t>mental images or pictures that agree with </a:t>
            </a:r>
            <a:br>
              <a:rPr lang="en-US" sz="2800" dirty="0" smtClean="0"/>
            </a:br>
            <a:r>
              <a:rPr lang="en-US" sz="2800" dirty="0" smtClean="0"/>
              <a:t>the menacing, as well as faster transient </a:t>
            </a:r>
            <a:br>
              <a:rPr lang="en-US" sz="2800" dirty="0" smtClean="0"/>
            </a:br>
            <a:r>
              <a:rPr lang="en-US" sz="2800" dirty="0" smtClean="0"/>
              <a:t>rhythm or patterns, they are competing against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0369" y="5839238"/>
            <a:ext cx="8825658" cy="860400"/>
          </a:xfrm>
        </p:spPr>
        <p:txBody>
          <a:bodyPr/>
          <a:lstStyle/>
          <a:p>
            <a:r>
              <a:rPr lang="en-US" dirty="0" smtClean="0"/>
              <a:t>Colonel John Boyd</a:t>
            </a:r>
            <a:endParaRPr lang="en-US" dirty="0"/>
          </a:p>
        </p:txBody>
      </p:sp>
      <p:pic>
        <p:nvPicPr>
          <p:cNvPr id="5122" name="Picture 2" descr="Image result for OODA Loo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45" y="1773043"/>
            <a:ext cx="4271731" cy="38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40" y="542315"/>
            <a:ext cx="7540470" cy="1915647"/>
          </a:xfrm>
        </p:spPr>
        <p:txBody>
          <a:bodyPr/>
          <a:lstStyle/>
          <a:p>
            <a:pPr algn="ctr"/>
            <a:r>
              <a:rPr lang="en-US" dirty="0" smtClean="0"/>
              <a:t>“The Rowan alluded to here </a:t>
            </a:r>
            <a:br>
              <a:rPr lang="en-US" dirty="0" smtClean="0"/>
            </a:br>
            <a:r>
              <a:rPr lang="en-US" dirty="0" smtClean="0"/>
              <a:t>is the man who carried 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Message to Garcia”</a:t>
            </a:r>
            <a:endParaRPr lang="en-US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1445" y="5380356"/>
            <a:ext cx="8825658" cy="860400"/>
          </a:xfrm>
        </p:spPr>
        <p:txBody>
          <a:bodyPr/>
          <a:lstStyle/>
          <a:p>
            <a:r>
              <a:rPr lang="en-US" dirty="0" smtClean="0"/>
              <a:t>Theodore Roosevelt</a:t>
            </a:r>
            <a:endParaRPr lang="en-US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5" y="3060937"/>
            <a:ext cx="6443633" cy="36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491131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927" y="978031"/>
            <a:ext cx="9236934" cy="191564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“Whoever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said the pen is mightier than the sword obviously never encountered automatic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weapons”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3181" y="3335080"/>
            <a:ext cx="8825658" cy="860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 Douglas MacArthur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04" y="1193043"/>
            <a:ext cx="1426042" cy="694829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7530868" y="2030962"/>
            <a:ext cx="152400" cy="2486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761" y="1202373"/>
            <a:ext cx="1253266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8899" y="1812898"/>
            <a:ext cx="1975386" cy="19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 and Friendly Analysis</a:t>
            </a:r>
          </a:p>
        </p:txBody>
      </p:sp>
      <p:sp>
        <p:nvSpPr>
          <p:cNvPr id="14" name="Down Arrow 13"/>
          <p:cNvSpPr/>
          <p:nvPr/>
        </p:nvSpPr>
        <p:spPr>
          <a:xfrm rot="17675264">
            <a:off x="6535865" y="1799054"/>
            <a:ext cx="152400" cy="2486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264145" y="1218900"/>
            <a:ext cx="461665" cy="7207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1264145" y="3075301"/>
            <a:ext cx="461665" cy="11823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962913" y="963972"/>
            <a:ext cx="1594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Assessment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05502" y="963972"/>
            <a:ext cx="1634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Terrain Assessment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40566" y="1797241"/>
            <a:ext cx="1957808" cy="1792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Doctrinal Template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55496" y="1883835"/>
            <a:ext cx="1503145" cy="1792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Template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2EB327-6F52-40C8-BBCF-0D094A4AA123}"/>
              </a:ext>
            </a:extLst>
          </p:cNvPr>
          <p:cNvSpPr txBox="1"/>
          <p:nvPr/>
        </p:nvSpPr>
        <p:spPr>
          <a:xfrm>
            <a:off x="11264145" y="5379256"/>
            <a:ext cx="461665" cy="102848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just"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9A4EA68-28A2-4C4B-A707-51C39F736A67}"/>
              </a:ext>
            </a:extLst>
          </p:cNvPr>
          <p:cNvSpPr txBox="1"/>
          <p:nvPr/>
        </p:nvSpPr>
        <p:spPr>
          <a:xfrm flipH="1">
            <a:off x="5127621" y="2584240"/>
            <a:ext cx="145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Engineering</a:t>
            </a:r>
            <a:endParaRPr lang="en-US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2FB914B-3094-487F-A231-D7B253F95F54}"/>
              </a:ext>
            </a:extLst>
          </p:cNvPr>
          <p:cNvCxnSpPr>
            <a:cxnSpLocks/>
            <a:stCxn id="100" idx="1"/>
            <a:endCxn id="204" idx="0"/>
          </p:cNvCxnSpPr>
          <p:nvPr/>
        </p:nvCxnSpPr>
        <p:spPr>
          <a:xfrm rot="10800000" flipV="1">
            <a:off x="5852983" y="2489982"/>
            <a:ext cx="775711" cy="94258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7BD16CA-CC4A-44DC-B381-619014BFA346}"/>
              </a:ext>
            </a:extLst>
          </p:cNvPr>
          <p:cNvSpPr/>
          <p:nvPr/>
        </p:nvSpPr>
        <p:spPr>
          <a:xfrm>
            <a:off x="6628693" y="2286154"/>
            <a:ext cx="1956750" cy="40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(IR)</a:t>
            </a:r>
            <a:b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Technical Questions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E95F57F-AF75-4932-A074-D2D3CBD259E3}"/>
              </a:ext>
            </a:extLst>
          </p:cNvPr>
          <p:cNvCxnSpPr>
            <a:cxnSpLocks/>
            <a:stCxn id="100" idx="3"/>
            <a:endCxn id="374" idx="0"/>
          </p:cNvCxnSpPr>
          <p:nvPr/>
        </p:nvCxnSpPr>
        <p:spPr>
          <a:xfrm>
            <a:off x="8585443" y="2489982"/>
            <a:ext cx="580950" cy="97041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A92C7ED-D986-4478-BEE8-EDC9F6640667}"/>
              </a:ext>
            </a:extLst>
          </p:cNvPr>
          <p:cNvSpPr/>
          <p:nvPr/>
        </p:nvSpPr>
        <p:spPr>
          <a:xfrm rot="5400000">
            <a:off x="7479706" y="4814415"/>
            <a:ext cx="368411" cy="543882"/>
          </a:xfrm>
          <a:prstGeom prst="rightArrow">
            <a:avLst>
              <a:gd name="adj1" fmla="val 34012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6" name="Flowchart: Manual Operation 255">
            <a:extLst>
              <a:ext uri="{FF2B5EF4-FFF2-40B4-BE49-F238E27FC236}">
                <a16:creationId xmlns:a16="http://schemas.microsoft.com/office/drawing/2014/main" id="{CE1DF480-C23D-4C14-966F-EAC208A76F16}"/>
              </a:ext>
            </a:extLst>
          </p:cNvPr>
          <p:cNvSpPr/>
          <p:nvPr/>
        </p:nvSpPr>
        <p:spPr>
          <a:xfrm>
            <a:off x="7111948" y="5284094"/>
            <a:ext cx="1103927" cy="44243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CCIR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Down Arrow 13">
            <a:extLst>
              <a:ext uri="{FF2B5EF4-FFF2-40B4-BE49-F238E27FC236}">
                <a16:creationId xmlns:a16="http://schemas.microsoft.com/office/drawing/2014/main" id="{F31514E7-463C-4403-9CF6-9CCCD5CA12E6}"/>
              </a:ext>
            </a:extLst>
          </p:cNvPr>
          <p:cNvSpPr/>
          <p:nvPr/>
        </p:nvSpPr>
        <p:spPr>
          <a:xfrm rot="3924736" flipH="1">
            <a:off x="8457041" y="1764162"/>
            <a:ext cx="152400" cy="2486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8F1145D2-9EFB-4AEC-BEF3-A73D58359264}"/>
              </a:ext>
            </a:extLst>
          </p:cNvPr>
          <p:cNvSpPr/>
          <p:nvPr/>
        </p:nvSpPr>
        <p:spPr>
          <a:xfrm>
            <a:off x="6837313" y="6084162"/>
            <a:ext cx="1653196" cy="5238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Operations/</a:t>
            </a:r>
            <a:br>
              <a:rPr lang="en-US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434E61C9-8718-4720-A2FB-B832670F64C2}"/>
              </a:ext>
            </a:extLst>
          </p:cNvPr>
          <p:cNvSpPr txBox="1"/>
          <p:nvPr/>
        </p:nvSpPr>
        <p:spPr>
          <a:xfrm flipH="1">
            <a:off x="8441032" y="2587023"/>
            <a:ext cx="145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</a:t>
            </a:r>
            <a:endParaRPr lang="en-US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E669C-D61E-4F32-A241-6D975D96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Decisions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ECCF7A-9871-4B46-A5E7-EB4039676F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UNCLASSIFIED</a:t>
            </a:r>
            <a:r>
              <a:rPr lang="en-US" dirty="0" smtClean="0">
                <a:solidFill>
                  <a:srgbClr val="00B050"/>
                </a:solidFill>
              </a:rPr>
              <a:t>//NONE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C4EB9D-001A-4B6D-B07E-8B003B6851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UNCLASSIFIED</a:t>
            </a:r>
            <a:r>
              <a:rPr lang="en-US" dirty="0" smtClean="0">
                <a:solidFill>
                  <a:srgbClr val="00B050"/>
                </a:solidFill>
              </a:rPr>
              <a:t>//NONE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37313" y="1214306"/>
            <a:ext cx="1539510" cy="694829"/>
            <a:chOff x="4594238" y="915810"/>
            <a:chExt cx="1539510" cy="69482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706" y="915810"/>
              <a:ext cx="1426042" cy="694829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238" y="965071"/>
              <a:ext cx="1253266" cy="640080"/>
            </a:xfrm>
            <a:prstGeom prst="rect">
              <a:avLst/>
            </a:prstGeom>
          </p:spPr>
        </p:pic>
      </p:grpSp>
      <p:sp>
        <p:nvSpPr>
          <p:cNvPr id="230" name="TextBox 229"/>
          <p:cNvSpPr txBox="1"/>
          <p:nvPr/>
        </p:nvSpPr>
        <p:spPr>
          <a:xfrm>
            <a:off x="4779899" y="2785079"/>
            <a:ext cx="2037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limited resources to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sense, transport, store data</a:t>
            </a:r>
            <a:endParaRPr lang="en-US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8110843" y="2786204"/>
            <a:ext cx="2350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analytic solutions to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information</a:t>
            </a:r>
            <a:endParaRPr lang="en-US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Can 226"/>
          <p:cNvSpPr/>
          <p:nvPr/>
        </p:nvSpPr>
        <p:spPr>
          <a:xfrm>
            <a:off x="6716107" y="3738907"/>
            <a:ext cx="344502" cy="307807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F39680-C5B4-4D66-B923-AC06234E73E7}"/>
              </a:ext>
            </a:extLst>
          </p:cNvPr>
          <p:cNvSpPr/>
          <p:nvPr/>
        </p:nvSpPr>
        <p:spPr>
          <a:xfrm>
            <a:off x="5767257" y="3399439"/>
            <a:ext cx="3775949" cy="146335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16" t="4740" r="13834" b="4467"/>
          <a:stretch/>
        </p:blipFill>
        <p:spPr>
          <a:xfrm>
            <a:off x="5887270" y="3460930"/>
            <a:ext cx="182629" cy="239488"/>
          </a:xfrm>
          <a:prstGeom prst="rect">
            <a:avLst/>
          </a:prstGeom>
        </p:spPr>
      </p:pic>
      <p:cxnSp>
        <p:nvCxnSpPr>
          <p:cNvPr id="146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6069899" y="3580674"/>
            <a:ext cx="627259" cy="4340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418EF55-5E21-4C3F-9B32-580E6FA03A99}"/>
              </a:ext>
            </a:extLst>
          </p:cNvPr>
          <p:cNvSpPr txBox="1"/>
          <p:nvPr/>
        </p:nvSpPr>
        <p:spPr>
          <a:xfrm flipH="1">
            <a:off x="6674311" y="3287184"/>
            <a:ext cx="1897493" cy="1538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Analytic Environment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16" t="4740" r="13834" b="4467"/>
          <a:stretch/>
        </p:blipFill>
        <p:spPr>
          <a:xfrm>
            <a:off x="5840096" y="3719775"/>
            <a:ext cx="182629" cy="239488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16" t="4740" r="13834" b="4467"/>
          <a:stretch/>
        </p:blipFill>
        <p:spPr>
          <a:xfrm>
            <a:off x="5846631" y="4061877"/>
            <a:ext cx="182629" cy="23948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16" t="4740" r="13834" b="4467"/>
          <a:stretch/>
        </p:blipFill>
        <p:spPr>
          <a:xfrm>
            <a:off x="6069239" y="4230229"/>
            <a:ext cx="182629" cy="239488"/>
          </a:xfrm>
          <a:prstGeom prst="rect">
            <a:avLst/>
          </a:prstGeom>
        </p:spPr>
      </p:pic>
      <p:cxnSp>
        <p:nvCxnSpPr>
          <p:cNvPr id="166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156" idx="3"/>
          </p:cNvCxnSpPr>
          <p:nvPr/>
        </p:nvCxnSpPr>
        <p:spPr>
          <a:xfrm>
            <a:off x="6022725" y="3839519"/>
            <a:ext cx="678159" cy="178866"/>
          </a:xfrm>
          <a:prstGeom prst="bentConnector3">
            <a:avLst>
              <a:gd name="adj1" fmla="val 53445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163" idx="3"/>
          </p:cNvCxnSpPr>
          <p:nvPr/>
        </p:nvCxnSpPr>
        <p:spPr>
          <a:xfrm flipV="1">
            <a:off x="6251868" y="4015681"/>
            <a:ext cx="471210" cy="33429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4516" t="4740" r="13834" b="4467"/>
          <a:stretch/>
        </p:blipFill>
        <p:spPr>
          <a:xfrm>
            <a:off x="6074018" y="3895937"/>
            <a:ext cx="182629" cy="239488"/>
          </a:xfrm>
          <a:prstGeom prst="rect">
            <a:avLst/>
          </a:prstGeom>
        </p:spPr>
      </p:pic>
      <p:cxnSp>
        <p:nvCxnSpPr>
          <p:cNvPr id="171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228" idx="2"/>
            <a:endCxn id="159" idx="3"/>
          </p:cNvCxnSpPr>
          <p:nvPr/>
        </p:nvCxnSpPr>
        <p:spPr>
          <a:xfrm flipH="1" flipV="1">
            <a:off x="6256647" y="4015681"/>
            <a:ext cx="547351" cy="75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7899922" y="3846649"/>
            <a:ext cx="467584" cy="419479"/>
            <a:chOff x="5800632" y="4071704"/>
            <a:chExt cx="467584" cy="419479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6C0FC3C-D661-4C43-B158-C43797AC3EAF}"/>
                </a:ext>
              </a:extLst>
            </p:cNvPr>
            <p:cNvSpPr/>
            <p:nvPr/>
          </p:nvSpPr>
          <p:spPr>
            <a:xfrm>
              <a:off x="5983636" y="4071704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4369079-4BDD-4CE9-897F-DA7F76A3148B}"/>
                </a:ext>
              </a:extLst>
            </p:cNvPr>
            <p:cNvSpPr/>
            <p:nvPr/>
          </p:nvSpPr>
          <p:spPr>
            <a:xfrm>
              <a:off x="5983636" y="4193514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B19E404-EA0E-47C1-9393-BF9B066B772B}"/>
                </a:ext>
              </a:extLst>
            </p:cNvPr>
            <p:cNvSpPr/>
            <p:nvPr/>
          </p:nvSpPr>
          <p:spPr>
            <a:xfrm>
              <a:off x="5983636" y="4315323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3F9CDE5-39AB-4F52-A905-9DB5404054AA}"/>
                </a:ext>
              </a:extLst>
            </p:cNvPr>
            <p:cNvSpPr/>
            <p:nvPr/>
          </p:nvSpPr>
          <p:spPr>
            <a:xfrm>
              <a:off x="5983636" y="4437133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39D3B99-FC77-4415-8B21-54A0A350FFFA}"/>
                </a:ext>
              </a:extLst>
            </p:cNvPr>
            <p:cNvSpPr/>
            <p:nvPr/>
          </p:nvSpPr>
          <p:spPr>
            <a:xfrm>
              <a:off x="6194967" y="4151724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DBC3708-8529-43A9-A1A0-C3C6C8A92294}"/>
                </a:ext>
              </a:extLst>
            </p:cNvPr>
            <p:cNvCxnSpPr>
              <a:cxnSpLocks/>
              <a:stCxn id="189" idx="6"/>
              <a:endCxn id="193" idx="2"/>
            </p:cNvCxnSpPr>
            <p:nvPr/>
          </p:nvCxnSpPr>
          <p:spPr>
            <a:xfrm>
              <a:off x="6056885" y="4098729"/>
              <a:ext cx="138082" cy="8002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957A448-DF73-4E4E-9364-F8D68FF1ED90}"/>
                </a:ext>
              </a:extLst>
            </p:cNvPr>
            <p:cNvCxnSpPr>
              <a:cxnSpLocks/>
              <a:stCxn id="190" idx="6"/>
              <a:endCxn id="193" idx="2"/>
            </p:cNvCxnSpPr>
            <p:nvPr/>
          </p:nvCxnSpPr>
          <p:spPr>
            <a:xfrm flipV="1">
              <a:off x="6056885" y="4178750"/>
              <a:ext cx="138082" cy="41789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8BBE61B-B28B-4267-AAC9-72A34686C412}"/>
                </a:ext>
              </a:extLst>
            </p:cNvPr>
            <p:cNvCxnSpPr>
              <a:cxnSpLocks/>
              <a:stCxn id="191" idx="6"/>
              <a:endCxn id="193" idx="2"/>
            </p:cNvCxnSpPr>
            <p:nvPr/>
          </p:nvCxnSpPr>
          <p:spPr>
            <a:xfrm flipV="1">
              <a:off x="6056885" y="4178750"/>
              <a:ext cx="138082" cy="163599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36ABC50-4F18-4DB0-AA4B-3BDBC1F2AD69}"/>
                </a:ext>
              </a:extLst>
            </p:cNvPr>
            <p:cNvCxnSpPr>
              <a:cxnSpLocks/>
              <a:stCxn id="192" idx="6"/>
              <a:endCxn id="193" idx="2"/>
            </p:cNvCxnSpPr>
            <p:nvPr/>
          </p:nvCxnSpPr>
          <p:spPr>
            <a:xfrm flipV="1">
              <a:off x="6056885" y="4178750"/>
              <a:ext cx="138082" cy="285409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65DF5C1-C29F-40F9-A527-AF2E38E8EA71}"/>
                </a:ext>
              </a:extLst>
            </p:cNvPr>
            <p:cNvSpPr/>
            <p:nvPr/>
          </p:nvSpPr>
          <p:spPr>
            <a:xfrm>
              <a:off x="5800632" y="4091323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DC1D9F2-A1A8-4326-8780-E9C484909581}"/>
                </a:ext>
              </a:extLst>
            </p:cNvPr>
            <p:cNvSpPr/>
            <p:nvPr/>
          </p:nvSpPr>
          <p:spPr>
            <a:xfrm>
              <a:off x="5800632" y="4252381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87E6665E-6C68-4047-8796-8042DE67C9B5}"/>
                </a:ext>
              </a:extLst>
            </p:cNvPr>
            <p:cNvSpPr/>
            <p:nvPr/>
          </p:nvSpPr>
          <p:spPr>
            <a:xfrm>
              <a:off x="5800632" y="4413439"/>
              <a:ext cx="73249" cy="5405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1D4F1E0-2C21-4D52-86D9-BA4A9633AE24}"/>
                </a:ext>
              </a:extLst>
            </p:cNvPr>
            <p:cNvCxnSpPr>
              <a:cxnSpLocks/>
              <a:stCxn id="199" idx="6"/>
              <a:endCxn id="189" idx="2"/>
            </p:cNvCxnSpPr>
            <p:nvPr/>
          </p:nvCxnSpPr>
          <p:spPr>
            <a:xfrm flipV="1">
              <a:off x="5873881" y="4098729"/>
              <a:ext cx="109755" cy="19619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8566786-D8B8-4558-B276-9B4FA0DE8004}"/>
                </a:ext>
              </a:extLst>
            </p:cNvPr>
            <p:cNvCxnSpPr>
              <a:cxnSpLocks/>
              <a:stCxn id="199" idx="6"/>
              <a:endCxn id="190" idx="2"/>
            </p:cNvCxnSpPr>
            <p:nvPr/>
          </p:nvCxnSpPr>
          <p:spPr>
            <a:xfrm>
              <a:off x="5873881" y="4118348"/>
              <a:ext cx="109755" cy="102191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5855105-67C9-4B9D-9116-89EA92C45F96}"/>
                </a:ext>
              </a:extLst>
            </p:cNvPr>
            <p:cNvCxnSpPr>
              <a:cxnSpLocks/>
              <a:stCxn id="199" idx="6"/>
              <a:endCxn id="191" idx="2"/>
            </p:cNvCxnSpPr>
            <p:nvPr/>
          </p:nvCxnSpPr>
          <p:spPr>
            <a:xfrm>
              <a:off x="5873881" y="4118348"/>
              <a:ext cx="109755" cy="224001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86A4237-8A84-4AC9-8A7E-FD777F52DF48}"/>
                </a:ext>
              </a:extLst>
            </p:cNvPr>
            <p:cNvCxnSpPr>
              <a:cxnSpLocks/>
              <a:stCxn id="199" idx="6"/>
              <a:endCxn id="192" idx="2"/>
            </p:cNvCxnSpPr>
            <p:nvPr/>
          </p:nvCxnSpPr>
          <p:spPr>
            <a:xfrm>
              <a:off x="5873881" y="4118348"/>
              <a:ext cx="109755" cy="345810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BCB9EF2-21A5-4E5F-87DD-4DC672EC6009}"/>
                </a:ext>
              </a:extLst>
            </p:cNvPr>
            <p:cNvCxnSpPr>
              <a:cxnSpLocks/>
              <a:stCxn id="200" idx="6"/>
              <a:endCxn id="190" idx="2"/>
            </p:cNvCxnSpPr>
            <p:nvPr/>
          </p:nvCxnSpPr>
          <p:spPr>
            <a:xfrm flipV="1">
              <a:off x="5873881" y="4220539"/>
              <a:ext cx="109755" cy="58867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6D157B0-7F8D-469A-AC57-A0FC224A9C66}"/>
                </a:ext>
              </a:extLst>
            </p:cNvPr>
            <p:cNvCxnSpPr>
              <a:cxnSpLocks/>
              <a:stCxn id="200" idx="6"/>
              <a:endCxn id="191" idx="2"/>
            </p:cNvCxnSpPr>
            <p:nvPr/>
          </p:nvCxnSpPr>
          <p:spPr>
            <a:xfrm>
              <a:off x="5873881" y="4279406"/>
              <a:ext cx="109755" cy="62942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E51EB89-5461-41A8-92EA-D416544AA725}"/>
                </a:ext>
              </a:extLst>
            </p:cNvPr>
            <p:cNvCxnSpPr>
              <a:cxnSpLocks/>
              <a:stCxn id="200" idx="6"/>
              <a:endCxn id="192" idx="2"/>
            </p:cNvCxnSpPr>
            <p:nvPr/>
          </p:nvCxnSpPr>
          <p:spPr>
            <a:xfrm>
              <a:off x="5873881" y="4279406"/>
              <a:ext cx="109755" cy="184752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4D57937-DCB4-4DE0-AEDF-3BB41CB9358E}"/>
                </a:ext>
              </a:extLst>
            </p:cNvPr>
            <p:cNvCxnSpPr>
              <a:cxnSpLocks/>
              <a:stCxn id="201" idx="6"/>
              <a:endCxn id="192" idx="2"/>
            </p:cNvCxnSpPr>
            <p:nvPr/>
          </p:nvCxnSpPr>
          <p:spPr>
            <a:xfrm>
              <a:off x="5873881" y="4440464"/>
              <a:ext cx="109755" cy="23694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338F9DE-E920-4D99-8A64-1C49BC13F33B}"/>
                </a:ext>
              </a:extLst>
            </p:cNvPr>
            <p:cNvCxnSpPr>
              <a:cxnSpLocks/>
              <a:stCxn id="201" idx="6"/>
              <a:endCxn id="191" idx="2"/>
            </p:cNvCxnSpPr>
            <p:nvPr/>
          </p:nvCxnSpPr>
          <p:spPr>
            <a:xfrm flipV="1">
              <a:off x="5873881" y="4342348"/>
              <a:ext cx="109755" cy="98115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858B447-E5E7-46BE-8804-9AEA4B5C38FA}"/>
                </a:ext>
              </a:extLst>
            </p:cNvPr>
            <p:cNvCxnSpPr>
              <a:cxnSpLocks/>
              <a:stCxn id="201" idx="6"/>
              <a:endCxn id="190" idx="2"/>
            </p:cNvCxnSpPr>
            <p:nvPr/>
          </p:nvCxnSpPr>
          <p:spPr>
            <a:xfrm flipV="1">
              <a:off x="5873881" y="4220539"/>
              <a:ext cx="109755" cy="219925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C433513-C33A-4B36-A7EB-629E9AE2F17E}"/>
                </a:ext>
              </a:extLst>
            </p:cNvPr>
            <p:cNvCxnSpPr>
              <a:cxnSpLocks/>
              <a:stCxn id="201" idx="6"/>
              <a:endCxn id="189" idx="2"/>
            </p:cNvCxnSpPr>
            <p:nvPr/>
          </p:nvCxnSpPr>
          <p:spPr>
            <a:xfrm flipV="1">
              <a:off x="5873881" y="4098729"/>
              <a:ext cx="109755" cy="341735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D31F99CC-8173-40A3-A9CC-D1293F0B8B5A}"/>
                </a:ext>
              </a:extLst>
            </p:cNvPr>
            <p:cNvCxnSpPr>
              <a:cxnSpLocks/>
              <a:stCxn id="200" idx="6"/>
              <a:endCxn id="189" idx="2"/>
            </p:cNvCxnSpPr>
            <p:nvPr/>
          </p:nvCxnSpPr>
          <p:spPr>
            <a:xfrm flipV="1">
              <a:off x="5873881" y="4098729"/>
              <a:ext cx="109755" cy="180677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138ECAB2-18B8-438F-B7DF-3B82EEF79538}"/>
                </a:ext>
              </a:extLst>
            </p:cNvPr>
            <p:cNvSpPr/>
            <p:nvPr/>
          </p:nvSpPr>
          <p:spPr>
            <a:xfrm>
              <a:off x="6170569" y="4324270"/>
              <a:ext cx="72287" cy="53409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70F69CF-8927-4F07-B1CD-1FAC205ABF41}"/>
                </a:ext>
              </a:extLst>
            </p:cNvPr>
            <p:cNvCxnSpPr>
              <a:cxnSpLocks/>
              <a:stCxn id="189" idx="6"/>
              <a:endCxn id="220" idx="2"/>
            </p:cNvCxnSpPr>
            <p:nvPr/>
          </p:nvCxnSpPr>
          <p:spPr>
            <a:xfrm>
              <a:off x="6056885" y="4098729"/>
              <a:ext cx="113684" cy="252245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CAE9BC2-01AC-40FA-BEAE-53D5EA4F5F5B}"/>
                </a:ext>
              </a:extLst>
            </p:cNvPr>
            <p:cNvCxnSpPr>
              <a:cxnSpLocks/>
              <a:stCxn id="190" idx="6"/>
              <a:endCxn id="220" idx="2"/>
            </p:cNvCxnSpPr>
            <p:nvPr/>
          </p:nvCxnSpPr>
          <p:spPr>
            <a:xfrm>
              <a:off x="6056885" y="4220539"/>
              <a:ext cx="113684" cy="130436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2CC626F-EEE2-45F4-9A35-C1C00DAA705B}"/>
                </a:ext>
              </a:extLst>
            </p:cNvPr>
            <p:cNvCxnSpPr>
              <a:cxnSpLocks/>
              <a:stCxn id="191" idx="6"/>
              <a:endCxn id="220" idx="2"/>
            </p:cNvCxnSpPr>
            <p:nvPr/>
          </p:nvCxnSpPr>
          <p:spPr>
            <a:xfrm>
              <a:off x="6056885" y="4342348"/>
              <a:ext cx="113684" cy="8626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848D600B-D421-4592-91D0-CC0CEA9E82A7}"/>
                </a:ext>
              </a:extLst>
            </p:cNvPr>
            <p:cNvCxnSpPr>
              <a:cxnSpLocks/>
              <a:stCxn id="192" idx="6"/>
              <a:endCxn id="220" idx="2"/>
            </p:cNvCxnSpPr>
            <p:nvPr/>
          </p:nvCxnSpPr>
          <p:spPr>
            <a:xfrm flipV="1">
              <a:off x="6056885" y="4350975"/>
              <a:ext cx="113684" cy="113184"/>
            </a:xfrm>
            <a:prstGeom prst="lin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8" name="Can 227"/>
          <p:cNvSpPr/>
          <p:nvPr/>
        </p:nvSpPr>
        <p:spPr>
          <a:xfrm>
            <a:off x="6803998" y="3869326"/>
            <a:ext cx="344502" cy="307807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Can 228"/>
          <p:cNvSpPr/>
          <p:nvPr/>
        </p:nvSpPr>
        <p:spPr>
          <a:xfrm>
            <a:off x="6891889" y="3999744"/>
            <a:ext cx="344502" cy="307807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6613" r="22095" b="6843"/>
          <a:stretch/>
        </p:blipFill>
        <p:spPr>
          <a:xfrm>
            <a:off x="8731831" y="3810895"/>
            <a:ext cx="326851" cy="305781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t="19901" r="12397" b="6230"/>
          <a:stretch/>
        </p:blipFill>
        <p:spPr>
          <a:xfrm>
            <a:off x="8805080" y="3894168"/>
            <a:ext cx="575551" cy="425436"/>
          </a:xfrm>
          <a:custGeom>
            <a:avLst/>
            <a:gdLst>
              <a:gd name="connsiteX0" fmla="*/ 1063630 w 2235172"/>
              <a:gd name="connsiteY0" fmla="*/ 0 h 1795411"/>
              <a:gd name="connsiteX1" fmla="*/ 2235172 w 2235172"/>
              <a:gd name="connsiteY1" fmla="*/ 0 h 1795411"/>
              <a:gd name="connsiteX2" fmla="*/ 2235172 w 2235172"/>
              <a:gd name="connsiteY2" fmla="*/ 1795411 h 1795411"/>
              <a:gd name="connsiteX3" fmla="*/ 0 w 2235172"/>
              <a:gd name="connsiteY3" fmla="*/ 1795411 h 1795411"/>
              <a:gd name="connsiteX4" fmla="*/ 0 w 2235172"/>
              <a:gd name="connsiteY4" fmla="*/ 1042166 h 1795411"/>
              <a:gd name="connsiteX5" fmla="*/ 1063630 w 2235172"/>
              <a:gd name="connsiteY5" fmla="*/ 1042166 h 179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172" h="1795411">
                <a:moveTo>
                  <a:pt x="1063630" y="0"/>
                </a:moveTo>
                <a:lnTo>
                  <a:pt x="2235172" y="0"/>
                </a:lnTo>
                <a:lnTo>
                  <a:pt x="2235172" y="1795411"/>
                </a:lnTo>
                <a:lnTo>
                  <a:pt x="0" y="1795411"/>
                </a:lnTo>
                <a:lnTo>
                  <a:pt x="0" y="1042166"/>
                </a:lnTo>
                <a:lnTo>
                  <a:pt x="1063630" y="1042166"/>
                </a:lnTo>
                <a:close/>
              </a:path>
            </a:pathLst>
          </a:custGeom>
        </p:spPr>
      </p:pic>
      <p:sp>
        <p:nvSpPr>
          <p:cNvPr id="267" name="Rectangle: Rounded Corners 11">
            <a:extLst>
              <a:ext uri="{FF2B5EF4-FFF2-40B4-BE49-F238E27FC236}">
                <a16:creationId xmlns:a16="http://schemas.microsoft.com/office/drawing/2014/main" id="{EA0FBB16-89F7-4188-8A80-62DCED14099E}"/>
              </a:ext>
            </a:extLst>
          </p:cNvPr>
          <p:cNvSpPr/>
          <p:nvPr/>
        </p:nvSpPr>
        <p:spPr>
          <a:xfrm>
            <a:off x="6035247" y="4564460"/>
            <a:ext cx="792111" cy="25190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8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229" idx="4"/>
            <a:endCxn id="200" idx="2"/>
          </p:cNvCxnSpPr>
          <p:nvPr/>
        </p:nvCxnSpPr>
        <p:spPr>
          <a:xfrm flipV="1">
            <a:off x="7236391" y="4054351"/>
            <a:ext cx="663531" cy="9929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229" idx="4"/>
            <a:endCxn id="199" idx="2"/>
          </p:cNvCxnSpPr>
          <p:nvPr/>
        </p:nvCxnSpPr>
        <p:spPr>
          <a:xfrm flipV="1">
            <a:off x="7236391" y="3893293"/>
            <a:ext cx="663531" cy="26035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  <a:stCxn id="229" idx="4"/>
            <a:endCxn id="201" idx="2"/>
          </p:cNvCxnSpPr>
          <p:nvPr/>
        </p:nvCxnSpPr>
        <p:spPr>
          <a:xfrm>
            <a:off x="7236391" y="4153648"/>
            <a:ext cx="663531" cy="6176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: Rounded Corners 11">
            <a:extLst>
              <a:ext uri="{FF2B5EF4-FFF2-40B4-BE49-F238E27FC236}">
                <a16:creationId xmlns:a16="http://schemas.microsoft.com/office/drawing/2014/main" id="{EA0FBB16-89F7-4188-8A80-62DCED14099E}"/>
              </a:ext>
            </a:extLst>
          </p:cNvPr>
          <p:cNvSpPr/>
          <p:nvPr/>
        </p:nvSpPr>
        <p:spPr>
          <a:xfrm>
            <a:off x="6871188" y="4564460"/>
            <a:ext cx="808031" cy="25190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Rectangle: Rounded Corners 11">
            <a:extLst>
              <a:ext uri="{FF2B5EF4-FFF2-40B4-BE49-F238E27FC236}">
                <a16:creationId xmlns:a16="http://schemas.microsoft.com/office/drawing/2014/main" id="{EA0FBB16-89F7-4188-8A80-62DCED14099E}"/>
              </a:ext>
            </a:extLst>
          </p:cNvPr>
          <p:cNvSpPr/>
          <p:nvPr/>
        </p:nvSpPr>
        <p:spPr>
          <a:xfrm>
            <a:off x="7730507" y="4564460"/>
            <a:ext cx="808031" cy="25190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Rectangle: Rounded Corners 11">
            <a:extLst>
              <a:ext uri="{FF2B5EF4-FFF2-40B4-BE49-F238E27FC236}">
                <a16:creationId xmlns:a16="http://schemas.microsoft.com/office/drawing/2014/main" id="{EA0FBB16-89F7-4188-8A80-62DCED14099E}"/>
              </a:ext>
            </a:extLst>
          </p:cNvPr>
          <p:cNvSpPr/>
          <p:nvPr/>
        </p:nvSpPr>
        <p:spPr>
          <a:xfrm>
            <a:off x="8589826" y="4564460"/>
            <a:ext cx="808031" cy="251903"/>
          </a:xfrm>
          <a:prstGeom prst="round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Straight Arrow Connector 115">
            <a:extLst>
              <a:ext uri="{FF2B5EF4-FFF2-40B4-BE49-F238E27FC236}">
                <a16:creationId xmlns:a16="http://schemas.microsoft.com/office/drawing/2014/main" id="{D847B1FE-38D4-45CB-B684-FCFD4AD2A992}"/>
              </a:ext>
            </a:extLst>
          </p:cNvPr>
          <p:cNvCxnSpPr>
            <a:cxnSpLocks/>
          </p:cNvCxnSpPr>
          <p:nvPr/>
        </p:nvCxnSpPr>
        <p:spPr>
          <a:xfrm>
            <a:off x="8435143" y="4060702"/>
            <a:ext cx="21936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Down Arrow 292"/>
          <p:cNvSpPr/>
          <p:nvPr/>
        </p:nvSpPr>
        <p:spPr>
          <a:xfrm rot="2700000">
            <a:off x="8796692" y="3224601"/>
            <a:ext cx="152400" cy="248652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Down Arrow 294"/>
          <p:cNvSpPr/>
          <p:nvPr/>
        </p:nvSpPr>
        <p:spPr>
          <a:xfrm rot="18900000" flipH="1">
            <a:off x="6199227" y="3214906"/>
            <a:ext cx="152400" cy="248652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836272" y="5758276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41" name="5-Point Star 12">
            <a:extLst>
              <a:ext uri="{FF2B5EF4-FFF2-40B4-BE49-F238E27FC236}">
                <a16:creationId xmlns:a16="http://schemas.microsoft.com/office/drawing/2014/main" id="{3EB43A95-BA10-4A4C-93A2-62A4F393B551}"/>
              </a:ext>
            </a:extLst>
          </p:cNvPr>
          <p:cNvSpPr/>
          <p:nvPr/>
        </p:nvSpPr>
        <p:spPr>
          <a:xfrm>
            <a:off x="7485591" y="5767195"/>
            <a:ext cx="356640" cy="306774"/>
          </a:xfrm>
          <a:prstGeom prst="star5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9" name="Elbow Connector 178"/>
          <p:cNvCxnSpPr>
            <a:stCxn id="256" idx="1"/>
          </p:cNvCxnSpPr>
          <p:nvPr/>
        </p:nvCxnSpPr>
        <p:spPr>
          <a:xfrm rot="10800000">
            <a:off x="5400205" y="3226159"/>
            <a:ext cx="1822136" cy="227915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>
            <a:stCxn id="256" idx="3"/>
          </p:cNvCxnSpPr>
          <p:nvPr/>
        </p:nvCxnSpPr>
        <p:spPr>
          <a:xfrm flipV="1">
            <a:off x="8105482" y="3228537"/>
            <a:ext cx="1722118" cy="227677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>
            <a:stCxn id="346" idx="6"/>
          </p:cNvCxnSpPr>
          <p:nvPr/>
        </p:nvCxnSpPr>
        <p:spPr>
          <a:xfrm flipV="1">
            <a:off x="8490509" y="2074103"/>
            <a:ext cx="1994924" cy="427198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Elbow Connector 312"/>
          <p:cNvCxnSpPr>
            <a:stCxn id="346" idx="2"/>
          </p:cNvCxnSpPr>
          <p:nvPr/>
        </p:nvCxnSpPr>
        <p:spPr>
          <a:xfrm rot="10800000">
            <a:off x="4732373" y="2074103"/>
            <a:ext cx="2104941" cy="427198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9562769" y="6103551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809621" y="6103551"/>
            <a:ext cx="6623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5407116" y="5248759"/>
            <a:ext cx="1616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&amp; guidance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8190420" y="5257026"/>
            <a:ext cx="1616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&amp; guidance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33" y="1120379"/>
            <a:ext cx="381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Mission Analysis planning provides the roadmap to develop requirements. This is the starting point for the data science process.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89922" y="3019813"/>
            <a:ext cx="378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Prioritizing requirements enables leaders to make data management and capability development decisions for automating analytic solutions.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57312" y="4871912"/>
            <a:ext cx="3935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with operations ties automated solutions with commander critical information requirements (CCIR) to drive human decisions and steer organization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20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755009"/>
            <a:ext cx="10393961" cy="2758732"/>
          </a:xfrm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“The good general must know friction in order to overcome it whenever possible, and in order not to expect a standard of achievement in his operations which this very friction makes impossible”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3454" y="5648238"/>
            <a:ext cx="3620245" cy="860400"/>
          </a:xfrm>
        </p:spPr>
        <p:txBody>
          <a:bodyPr/>
          <a:lstStyle/>
          <a:p>
            <a:r>
              <a:rPr lang="en-US" dirty="0" smtClean="0"/>
              <a:t>Carl von Clausewitz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where your enemies are not prepared; go to where they do not </a:t>
            </a:r>
            <a:r>
              <a:rPr lang="en-US" dirty="0" smtClean="0"/>
              <a:t>expect.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tzu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the machine is not a thinking being, but simply an automaton which acts according to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laws imposed upon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 Lovelace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ages so quickly as yesterday's vision of the future.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81996"/>
            <a:ext cx="8825657" cy="1915647"/>
          </a:xfrm>
        </p:spPr>
        <p:txBody>
          <a:bodyPr/>
          <a:lstStyle/>
          <a:p>
            <a:r>
              <a:rPr lang="en-US" dirty="0" smtClean="0"/>
              <a:t>“Things </a:t>
            </a:r>
            <a:r>
              <a:rPr lang="en-US" dirty="0"/>
              <a:t>have never been more like the way they are today in </a:t>
            </a:r>
            <a:r>
              <a:rPr lang="en-US" dirty="0" smtClean="0"/>
              <a:t>history”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05050" y="2024049"/>
            <a:ext cx="8825658" cy="860400"/>
          </a:xfrm>
        </p:spPr>
        <p:txBody>
          <a:bodyPr/>
          <a:lstStyle/>
          <a:p>
            <a:r>
              <a:rPr lang="en-US" dirty="0" smtClean="0"/>
              <a:t>GEN Dwight D. Eisenhower</a:t>
            </a:r>
            <a:endParaRPr lang="en-US" dirty="0"/>
          </a:p>
        </p:txBody>
      </p:sp>
      <p:pic>
        <p:nvPicPr>
          <p:cNvPr id="7170" name="Picture 2" descr="Image result for long timeline ancient histor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4144" r="4035" b="9783"/>
          <a:stretch/>
        </p:blipFill>
        <p:spPr bwMode="auto">
          <a:xfrm>
            <a:off x="0" y="4143495"/>
            <a:ext cx="12192000" cy="10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7" b="17240"/>
          <a:stretch/>
        </p:blipFill>
        <p:spPr bwMode="auto">
          <a:xfrm>
            <a:off x="11791950" y="5389391"/>
            <a:ext cx="285750" cy="8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-19050" y="3571255"/>
            <a:ext cx="8825658" cy="476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sz="3600" b="1" u="sng" cap="none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History of Warfare:</a:t>
            </a:r>
            <a:endParaRPr lang="en-US" sz="3600" b="1" u="sng" cap="none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628900" y="5460039"/>
            <a:ext cx="8825658" cy="753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b="1" u="sng" cap="none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History of Cyber:</a:t>
            </a:r>
            <a:endParaRPr lang="en-US" sz="3600" b="1" u="sng" cap="none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224" y="886554"/>
            <a:ext cx="6512580" cy="4055928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“</a:t>
            </a:r>
            <a:r>
              <a:rPr lang="en-US" sz="3600" i="1" dirty="0" err="1" smtClean="0"/>
              <a:t>Quidquid</a:t>
            </a:r>
            <a:r>
              <a:rPr lang="en-US" sz="3600" i="1" dirty="0" smtClean="0"/>
              <a:t> </a:t>
            </a:r>
            <a:r>
              <a:rPr lang="en-US" sz="3600" i="1" dirty="0"/>
              <a:t>id </a:t>
            </a:r>
            <a:r>
              <a:rPr lang="en-US" sz="3600" i="1" dirty="0" err="1"/>
              <a:t>est</a:t>
            </a:r>
            <a:r>
              <a:rPr lang="en-US" sz="3600" i="1" dirty="0"/>
              <a:t>, </a:t>
            </a:r>
            <a:r>
              <a:rPr lang="en-US" sz="3600" i="1" dirty="0" err="1"/>
              <a:t>timeo</a:t>
            </a:r>
            <a:r>
              <a:rPr lang="en-US" sz="3600" i="1" dirty="0"/>
              <a:t> </a:t>
            </a:r>
            <a:r>
              <a:rPr lang="en-US" sz="3600" i="1" dirty="0" err="1"/>
              <a:t>Danaos</a:t>
            </a:r>
            <a:r>
              <a:rPr lang="en-US" sz="3600" i="1" dirty="0"/>
              <a:t> et </a:t>
            </a:r>
            <a:r>
              <a:rPr lang="en-US" sz="3600" i="1" dirty="0" err="1"/>
              <a:t>dona</a:t>
            </a:r>
            <a:r>
              <a:rPr lang="en-US" sz="3600" i="1" dirty="0"/>
              <a:t> </a:t>
            </a:r>
            <a:r>
              <a:rPr lang="en-US" sz="3600" i="1" dirty="0" err="1" smtClean="0"/>
              <a:t>ferentes</a:t>
            </a:r>
            <a:r>
              <a:rPr lang="en-US" sz="3600" i="1" dirty="0" smtClean="0"/>
              <a:t>”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Whatever </a:t>
            </a:r>
            <a:r>
              <a:rPr lang="en-US" sz="3600" dirty="0"/>
              <a:t>it is, I fear the </a:t>
            </a:r>
            <a:r>
              <a:rPr lang="en-US" sz="3600" dirty="0" smtClean="0"/>
              <a:t>Greeks, </a:t>
            </a:r>
            <a:r>
              <a:rPr lang="en-US" sz="3600" dirty="0"/>
              <a:t>even </a:t>
            </a:r>
            <a:r>
              <a:rPr lang="en-US" sz="3600" dirty="0" smtClean="0"/>
              <a:t>those bearing gifts)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4708950" cy="860400"/>
          </a:xfrm>
        </p:spPr>
        <p:txBody>
          <a:bodyPr/>
          <a:lstStyle/>
          <a:p>
            <a:pPr algn="r"/>
            <a:r>
              <a:rPr lang="en-US" dirty="0" err="1" smtClean="0"/>
              <a:t>virgil</a:t>
            </a:r>
            <a:endParaRPr lang="en-US" dirty="0"/>
          </a:p>
        </p:txBody>
      </p:sp>
      <p:pic>
        <p:nvPicPr>
          <p:cNvPr id="1026" name="Picture 2" descr="Image result for trojan hor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8593"/>
          <a:stretch/>
        </p:blipFill>
        <p:spPr bwMode="auto">
          <a:xfrm>
            <a:off x="6702804" y="1107348"/>
            <a:ext cx="4999839" cy="47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48" y="2625752"/>
            <a:ext cx="4780484" cy="39620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49" y="980389"/>
            <a:ext cx="9164608" cy="3760592"/>
          </a:xfrm>
        </p:spPr>
        <p:txBody>
          <a:bodyPr/>
          <a:lstStyle/>
          <a:p>
            <a:r>
              <a:rPr lang="en-US" sz="3600" dirty="0" smtClean="0"/>
              <a:t>“If </a:t>
            </a:r>
            <a:r>
              <a:rPr lang="en-US" sz="3600" dirty="0"/>
              <a:t>you want to attack an army, besiege a walled city, assassinate individuals,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you </a:t>
            </a:r>
            <a:r>
              <a:rPr lang="en-US" sz="3600" dirty="0"/>
              <a:t>must know the identities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 defending generals,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assistants</a:t>
            </a:r>
            <a:r>
              <a:rPr lang="en-US" sz="3600" dirty="0"/>
              <a:t>, associates, gate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guards</a:t>
            </a:r>
            <a:r>
              <a:rPr lang="en-US" sz="3600" dirty="0"/>
              <a:t>, and </a:t>
            </a:r>
            <a:r>
              <a:rPr lang="en-US" sz="3600" dirty="0" smtClean="0"/>
              <a:t>officers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11093" y="4803969"/>
            <a:ext cx="5346512" cy="860400"/>
          </a:xfrm>
        </p:spPr>
        <p:txBody>
          <a:bodyPr/>
          <a:lstStyle/>
          <a:p>
            <a:r>
              <a:rPr lang="en-US" dirty="0" smtClean="0"/>
              <a:t>Sun Tzu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24881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Staging</a:t>
            </a:r>
          </a:p>
          <a:p>
            <a:r>
              <a:rPr lang="en-US" sz="2400" dirty="0" smtClean="0"/>
              <a:t>Deploy</a:t>
            </a:r>
          </a:p>
          <a:p>
            <a:r>
              <a:rPr lang="en-US" sz="2400" dirty="0" smtClean="0"/>
              <a:t>Cache</a:t>
            </a:r>
          </a:p>
          <a:p>
            <a:r>
              <a:rPr lang="en-US" sz="2400" dirty="0" smtClean="0"/>
              <a:t>foo &amp; bar</a:t>
            </a:r>
          </a:p>
          <a:p>
            <a:pPr lvl="1"/>
            <a:r>
              <a:rPr lang="en-US" sz="2000" dirty="0" smtClean="0"/>
              <a:t>snafu</a:t>
            </a:r>
          </a:p>
          <a:p>
            <a:r>
              <a:rPr lang="en-US" sz="2400" dirty="0" smtClean="0"/>
              <a:t>DMZ</a:t>
            </a:r>
          </a:p>
          <a:p>
            <a:r>
              <a:rPr lang="en-US" sz="2400" dirty="0" smtClean="0"/>
              <a:t>Ping</a:t>
            </a:r>
          </a:p>
          <a:p>
            <a:r>
              <a:rPr lang="en-US" sz="2400" dirty="0" smtClean="0"/>
              <a:t>Code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ATT&amp;CK, Kill Chains</a:t>
            </a:r>
          </a:p>
          <a:p>
            <a:pPr lvl="1"/>
            <a:r>
              <a:rPr lang="en-US" dirty="0" smtClean="0"/>
              <a:t>Reconnaissance</a:t>
            </a:r>
          </a:p>
          <a:p>
            <a:pPr lvl="1"/>
            <a:r>
              <a:rPr lang="en-US" dirty="0" smtClean="0"/>
              <a:t>Infiltration</a:t>
            </a:r>
          </a:p>
          <a:p>
            <a:pPr lvl="1"/>
            <a:r>
              <a:rPr lang="en-US" dirty="0" smtClean="0"/>
              <a:t>Exploitation</a:t>
            </a:r>
          </a:p>
          <a:p>
            <a:pPr lvl="1"/>
            <a:r>
              <a:rPr lang="en-US" dirty="0" err="1" smtClean="0"/>
              <a:t>Overwatch</a:t>
            </a:r>
            <a:endParaRPr lang="en-US" dirty="0" smtClean="0"/>
          </a:p>
          <a:p>
            <a:pPr lvl="1"/>
            <a:r>
              <a:rPr lang="en-US" dirty="0" smtClean="0"/>
              <a:t>Actions on Objective</a:t>
            </a:r>
            <a:endParaRPr lang="en-US" dirty="0"/>
          </a:p>
          <a:p>
            <a:pPr lvl="1"/>
            <a:r>
              <a:rPr lang="en-US" dirty="0" smtClean="0"/>
              <a:t>Command &amp; Control</a:t>
            </a:r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11362" y="1825625"/>
            <a:ext cx="6671786" cy="4230130"/>
            <a:chOff x="4263081" y="2269524"/>
            <a:chExt cx="6671786" cy="42301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3081" y="2269524"/>
              <a:ext cx="6671786" cy="423013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83859" y="2434281"/>
              <a:ext cx="2421925" cy="296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6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0934"/>
            <a:ext cx="7556500" cy="191564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“Be </a:t>
            </a:r>
            <a:r>
              <a:rPr lang="en-US" dirty="0">
                <a:solidFill>
                  <a:schemeClr val="bg1"/>
                </a:solidFill>
              </a:rPr>
              <a:t>willing to make decisions. That’s the most important quality in a good leader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9" y="5207581"/>
            <a:ext cx="6640513" cy="860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George S. Patton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207657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“War </a:t>
            </a:r>
            <a:r>
              <a:rPr lang="en-US" dirty="0" smtClean="0">
                <a:solidFill>
                  <a:schemeClr val="bg1"/>
                </a:solidFill>
              </a:rPr>
              <a:t>is the realm of uncertainty; three quarters of the factors on which action in war is based are wrapped in a fog of greater or lesser uncertainty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7126" y="5401496"/>
            <a:ext cx="4534645" cy="860400"/>
          </a:xfrm>
        </p:spPr>
        <p:txBody>
          <a:bodyPr/>
          <a:lstStyle/>
          <a:p>
            <a:r>
              <a:rPr lang="en-US" dirty="0" smtClean="0"/>
              <a:t>Carl von Clausewitz</a:t>
            </a:r>
          </a:p>
        </p:txBody>
      </p:sp>
    </p:spTree>
    <p:extLst>
      <p:ext uri="{BB962C8B-B14F-4D97-AF65-F5344CB8AC3E}">
        <p14:creationId xmlns:p14="http://schemas.microsoft.com/office/powerpoint/2010/main" val="35377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82" y="1300899"/>
            <a:ext cx="10666256" cy="4042089"/>
          </a:xfrm>
        </p:spPr>
        <p:txBody>
          <a:bodyPr/>
          <a:lstStyle/>
          <a:p>
            <a:r>
              <a:rPr lang="en-US" sz="3200" dirty="0" smtClean="0"/>
              <a:t>“We </a:t>
            </a:r>
            <a:r>
              <a:rPr lang="en-US" sz="3200" dirty="0"/>
              <a:t>all make mistakes. We know we make mistakes. I don't know any military commander, who is honest, who would say he has not made a mistake. There's a wonderful phrase: 'the fog of war.' What "the fog of war" means is: war is so complex it's beyond the ability of the human mind to comprehend all the variables. Our judgment, our understanding, are not adequate. And we kill people unnecessarily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305" y="5550379"/>
            <a:ext cx="8825658" cy="860400"/>
          </a:xfrm>
        </p:spPr>
        <p:txBody>
          <a:bodyPr/>
          <a:lstStyle/>
          <a:p>
            <a:r>
              <a:rPr lang="en-US" dirty="0" smtClean="0"/>
              <a:t>Robert </a:t>
            </a:r>
            <a:r>
              <a:rPr lang="en-US" dirty="0" err="1" smtClean="0"/>
              <a:t>Macnamara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3535" y="2158227"/>
            <a:ext cx="6872139" cy="1915647"/>
          </a:xfrm>
        </p:spPr>
        <p:txBody>
          <a:bodyPr/>
          <a:lstStyle/>
          <a:p>
            <a:r>
              <a:rPr lang="en-US" dirty="0" smtClean="0"/>
              <a:t>“Know </a:t>
            </a:r>
            <a:r>
              <a:rPr lang="en-US" dirty="0" smtClean="0"/>
              <a:t>thy self, know thy enemy. A thousand battles, a thousand victories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2873" y="4447443"/>
            <a:ext cx="5717185" cy="860400"/>
          </a:xfrm>
        </p:spPr>
        <p:txBody>
          <a:bodyPr/>
          <a:lstStyle/>
          <a:p>
            <a:r>
              <a:rPr lang="en-US" dirty="0" smtClean="0"/>
              <a:t>Sun Tzu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140" b="13814"/>
          <a:stretch/>
        </p:blipFill>
        <p:spPr>
          <a:xfrm>
            <a:off x="669304" y="594321"/>
            <a:ext cx="4458878" cy="50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USCYBERCOM-Template-0124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8953</TotalTime>
  <Words>549</Words>
  <Application>Microsoft Office PowerPoint</Application>
  <PresentationFormat>Widescreen</PresentationFormat>
  <Paragraphs>81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Baskerville Old Face</vt:lpstr>
      <vt:lpstr>Calibri</vt:lpstr>
      <vt:lpstr>Century Gothic</vt:lpstr>
      <vt:lpstr>Titillium Web</vt:lpstr>
      <vt:lpstr>Titillium Web Light</vt:lpstr>
      <vt:lpstr>Wingdings 3</vt:lpstr>
      <vt:lpstr>Ninacor template</vt:lpstr>
      <vt:lpstr>Ion</vt:lpstr>
      <vt:lpstr>USCYBERCOM-Template-012413</vt:lpstr>
      <vt:lpstr>Data Driven Decisions</vt:lpstr>
      <vt:lpstr>“Things have never been more like the way they are today in history”</vt:lpstr>
      <vt:lpstr>  “Quidquid id est, timeo Danaos et dona ferentes”   (Whatever it is, I fear the Greeks, even those bearing gifts) </vt:lpstr>
      <vt:lpstr>“If you want to attack an army, besiege a walled city, assassinate individuals,  you must know the identities  of the defending generals,  assistants, associates, gate  guards, and officers.”</vt:lpstr>
      <vt:lpstr>Other Terms</vt:lpstr>
      <vt:lpstr>“Be willing to make decisions. That’s the most important quality in a good leader.”</vt:lpstr>
      <vt:lpstr>“War is the realm of uncertainty; three quarters of the factors on which action in war is based are wrapped in a fog of greater or lesser uncertainty.”</vt:lpstr>
      <vt:lpstr>“We all make mistakes. We know we make mistakes. I don't know any military commander, who is honest, who would say he has not made a mistake. There's a wonderful phrase: 'the fog of war.' What "the fog of war" means is: war is so complex it's beyond the ability of the human mind to comprehend all the variables. Our judgment, our understanding, are not adequate. And we kill people unnecessarily.”</vt:lpstr>
      <vt:lpstr>“Know thy self, know thy enemy. A thousand battles, a thousand victories.”</vt:lpstr>
      <vt:lpstr>“In order to win, we should operate at a faster tempo or rhythm than our adversaries — or, better yet, get inside [the] adversary's Observation-Orientation-Decision-Action time cycle or loop ... Such activity will make us appear ambiguous (unpredictable) thereby generate confusion and disorder among our adversaries — since  our adversaries will be unable to generate  mental images or pictures that agree with  the menacing, as well as faster transient  rhythm or patterns, they are competing against.”</vt:lpstr>
      <vt:lpstr>“The Rowan alluded to here  is the man who carried  The Message to Garcia”</vt:lpstr>
      <vt:lpstr>“Whoever said the pen is mightier than the sword obviously never encountered automatic weapons”</vt:lpstr>
      <vt:lpstr>Data Driven Decisions</vt:lpstr>
      <vt:lpstr>Questions</vt:lpstr>
      <vt:lpstr>“The good general must know friction in order to overcome it whenever possible, and in order not to expect a standard of achievement in his operations which this very friction makes impossible”</vt:lpstr>
      <vt:lpstr>Attack where your enemies are not prepared; go to where they do not expect.</vt:lpstr>
      <vt:lpstr>For the machine is not a thinking being, but simply an automaton which acts according to the laws imposed upon it</vt:lpstr>
      <vt:lpstr>Nothing ages so quickly as yesterday's vision of the future.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thy self, know thy enemy. A thousand battles, a thousand victories</dc:title>
  <dc:creator>Ben Ring</dc:creator>
  <cp:lastModifiedBy>Ring, Benjamin A</cp:lastModifiedBy>
  <cp:revision>39</cp:revision>
  <dcterms:created xsi:type="dcterms:W3CDTF">2019-08-27T09:45:41Z</dcterms:created>
  <dcterms:modified xsi:type="dcterms:W3CDTF">2019-09-11T12:33:30Z</dcterms:modified>
</cp:coreProperties>
</file>