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5" r:id="rId2"/>
    <p:sldId id="263" r:id="rId3"/>
    <p:sldId id="277" r:id="rId4"/>
    <p:sldId id="268" r:id="rId5"/>
    <p:sldId id="269" r:id="rId6"/>
    <p:sldId id="270" r:id="rId7"/>
    <p:sldId id="278" r:id="rId8"/>
    <p:sldId id="281" r:id="rId9"/>
    <p:sldId id="282" r:id="rId10"/>
    <p:sldId id="279" r:id="rId11"/>
    <p:sldId id="283" r:id="rId12"/>
    <p:sldId id="284" r:id="rId13"/>
    <p:sldId id="285" r:id="rId14"/>
    <p:sldId id="273" r:id="rId15"/>
    <p:sldId id="276" r:id="rId1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90" autoAdjust="0"/>
  </p:normalViewPr>
  <p:slideViewPr>
    <p:cSldViewPr snapToGrid="0">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692942B9-39F2-4DF2-826C-4D99535D056E}" type="datetimeFigureOut">
              <a:rPr lang="en-US" smtClean="0"/>
              <a:pPr/>
              <a:t>10/26/2015</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E539F618-9AD9-4765-8CBB-8CA738086391}" type="slidenum">
              <a:rPr lang="en-US" smtClean="0"/>
              <a:pPr/>
              <a:t>‹#›</a:t>
            </a:fld>
            <a:endParaRPr lang="en-US"/>
          </a:p>
        </p:txBody>
      </p:sp>
    </p:spTree>
    <p:extLst>
      <p:ext uri="{BB962C8B-B14F-4D97-AF65-F5344CB8AC3E}">
        <p14:creationId xmlns:p14="http://schemas.microsoft.com/office/powerpoint/2010/main" val="92070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F7A2D815-E611-42B5-9D7E-E1B582120C61}" type="datetimeFigureOut">
              <a:rPr lang="en-US" smtClean="0"/>
              <a:pPr/>
              <a:t>10/26/2015</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7E02315-34B6-44E5-9F78-B9A57BF4C6BA}" type="slidenum">
              <a:rPr lang="en-US" smtClean="0"/>
              <a:pPr/>
              <a:t>‹#›</a:t>
            </a:fld>
            <a:endParaRPr lang="en-US"/>
          </a:p>
        </p:txBody>
      </p:sp>
    </p:spTree>
    <p:extLst>
      <p:ext uri="{BB962C8B-B14F-4D97-AF65-F5344CB8AC3E}">
        <p14:creationId xmlns:p14="http://schemas.microsoft.com/office/powerpoint/2010/main" val="319461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E02315-34B6-44E5-9F78-B9A57BF4C6BA}" type="slidenum">
              <a:rPr lang="en-US" smtClean="0"/>
              <a:pPr/>
              <a:t>2</a:t>
            </a:fld>
            <a:endParaRPr lang="en-US"/>
          </a:p>
        </p:txBody>
      </p:sp>
    </p:spTree>
    <p:extLst>
      <p:ext uri="{BB962C8B-B14F-4D97-AF65-F5344CB8AC3E}">
        <p14:creationId xmlns:p14="http://schemas.microsoft.com/office/powerpoint/2010/main" val="240498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this said, the difficulty of attribution does create a variety of potential dangers. One possibility is dangerous mischief: a third party—country, terrorist group, or hacker—could launch a cyber attack against the United States while it was involved in a crisis or war with another state. Based on the logic sketched above, this could lead to misattribution, because the United States’ first inclination would likely be to attribute the attack to the country it was already fighting. Consequently, the third party could use such an attack to generate escalation in the ongoing conflict, with the goal of increasing the damage that the United States and/or its adversary would suffer. - Charles L. Glaser Professor of Political Science and International Affairs Elliot School of International Affairs The George Washington University “Deterrence of Cyber Attacks and U.S. National Security” Report GW-CSPRI-2011-5 June 1, 2011</a:t>
            </a:r>
            <a:endParaRPr lang="en-US" dirty="0"/>
          </a:p>
        </p:txBody>
      </p:sp>
      <p:sp>
        <p:nvSpPr>
          <p:cNvPr id="4" name="Slide Number Placeholder 3"/>
          <p:cNvSpPr>
            <a:spLocks noGrp="1"/>
          </p:cNvSpPr>
          <p:nvPr>
            <p:ph type="sldNum" sz="quarter" idx="10"/>
          </p:nvPr>
        </p:nvSpPr>
        <p:spPr/>
        <p:txBody>
          <a:bodyPr/>
          <a:lstStyle/>
          <a:p>
            <a:fld id="{57E02315-34B6-44E5-9F78-B9A57BF4C6BA}" type="slidenum">
              <a:rPr lang="en-US" smtClean="0"/>
              <a:pPr/>
              <a:t>12</a:t>
            </a:fld>
            <a:endParaRPr lang="en-US"/>
          </a:p>
        </p:txBody>
      </p:sp>
    </p:spTree>
    <p:extLst>
      <p:ext uri="{BB962C8B-B14F-4D97-AF65-F5344CB8AC3E}">
        <p14:creationId xmlns:p14="http://schemas.microsoft.com/office/powerpoint/2010/main" val="4034011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C64BC-2B2F-45D0-AC93-020BBF4B62A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B6A1D-66A6-4926-BAC6-22DDE60CEB60}" type="slidenum">
              <a:rPr lang="en-US" smtClean="0"/>
              <a:pPr/>
              <a:t>‹#›</a:t>
            </a:fld>
            <a:endParaRPr lang="en-US"/>
          </a:p>
        </p:txBody>
      </p:sp>
      <p:pic>
        <p:nvPicPr>
          <p:cNvPr id="8" name="Picture 7" descr="SCORE.jpg"/>
          <p:cNvPicPr/>
          <p:nvPr userDrawn="1"/>
        </p:nvPicPr>
        <p:blipFill>
          <a:blip r:embed="rId2" cstate="print"/>
          <a:srcRect/>
          <a:stretch>
            <a:fillRect/>
          </a:stretch>
        </p:blipFill>
        <p:spPr bwMode="auto">
          <a:xfrm>
            <a:off x="106048" y="0"/>
            <a:ext cx="1699345" cy="1035586"/>
          </a:xfrm>
          <a:prstGeom prst="rect">
            <a:avLst/>
          </a:prstGeom>
          <a:noFill/>
          <a:ln w="9525">
            <a:noFill/>
            <a:miter lim="800000"/>
            <a:headEnd/>
            <a:tailEnd/>
          </a:ln>
        </p:spPr>
      </p:pic>
      <p:sp>
        <p:nvSpPr>
          <p:cNvPr id="9" name="TextBox 8"/>
          <p:cNvSpPr txBox="1"/>
          <p:nvPr userDrawn="1"/>
        </p:nvSpPr>
        <p:spPr>
          <a:xfrm>
            <a:off x="1872868" y="194627"/>
            <a:ext cx="2533880" cy="646331"/>
          </a:xfrm>
          <a:prstGeom prst="rect">
            <a:avLst/>
          </a:prstGeom>
          <a:noFill/>
        </p:spPr>
        <p:txBody>
          <a:bodyPr wrap="square" rtlCol="0">
            <a:spAutoFit/>
          </a:bodyPr>
          <a:lstStyle/>
          <a:p>
            <a:pPr algn="ctr"/>
            <a:r>
              <a:rPr lang="en-US" dirty="0" smtClean="0">
                <a:solidFill>
                  <a:schemeClr val="bg1">
                    <a:lumMod val="50000"/>
                  </a:schemeClr>
                </a:solidFill>
              </a:rPr>
              <a:t>Special Cyber Operations</a:t>
            </a:r>
          </a:p>
          <a:p>
            <a:pPr algn="ctr"/>
            <a:r>
              <a:rPr lang="en-US" dirty="0" smtClean="0">
                <a:solidFill>
                  <a:schemeClr val="bg1">
                    <a:lumMod val="50000"/>
                  </a:schemeClr>
                </a:solidFill>
              </a:rPr>
              <a:t>Research &amp;</a:t>
            </a:r>
            <a:r>
              <a:rPr lang="en-US" baseline="0" dirty="0" smtClean="0">
                <a:solidFill>
                  <a:schemeClr val="bg1">
                    <a:lumMod val="50000"/>
                  </a:schemeClr>
                </a:solidFill>
              </a:rPr>
              <a:t> Engineering</a:t>
            </a:r>
            <a:endParaRPr lang="en-US" dirty="0">
              <a:solidFill>
                <a:schemeClr val="bg1">
                  <a:lumMod val="50000"/>
                </a:schemeClr>
              </a:solidFill>
            </a:endParaRPr>
          </a:p>
        </p:txBody>
      </p:sp>
      <p:sp>
        <p:nvSpPr>
          <p:cNvPr id="10" name="TextBox 9"/>
          <p:cNvSpPr txBox="1"/>
          <p:nvPr userDrawn="1"/>
        </p:nvSpPr>
        <p:spPr>
          <a:xfrm>
            <a:off x="4516915" y="194627"/>
            <a:ext cx="3150824" cy="646331"/>
          </a:xfrm>
          <a:prstGeom prst="rect">
            <a:avLst/>
          </a:prstGeom>
          <a:noFill/>
        </p:spPr>
        <p:txBody>
          <a:bodyPr wrap="square" rtlCol="0">
            <a:spAutoFit/>
          </a:bodyPr>
          <a:lstStyle/>
          <a:p>
            <a:pPr algn="ctr"/>
            <a:r>
              <a:rPr lang="en-US" dirty="0" smtClean="0">
                <a:solidFill>
                  <a:schemeClr val="bg1">
                    <a:lumMod val="50000"/>
                  </a:schemeClr>
                </a:solidFill>
              </a:rPr>
              <a:t>Computational</a:t>
            </a:r>
            <a:r>
              <a:rPr lang="en-US" baseline="0" dirty="0" smtClean="0">
                <a:solidFill>
                  <a:schemeClr val="bg1">
                    <a:lumMod val="50000"/>
                  </a:schemeClr>
                </a:solidFill>
              </a:rPr>
              <a:t> Cybersecurity in Compromised Environments</a:t>
            </a:r>
            <a:endParaRPr lang="en-US" dirty="0">
              <a:solidFill>
                <a:schemeClr val="bg1">
                  <a:lumMod val="50000"/>
                </a:schemeClr>
              </a:solidFill>
            </a:endParaRPr>
          </a:p>
        </p:txBody>
      </p:sp>
      <p:sp>
        <p:nvSpPr>
          <p:cNvPr id="12" name="Rectangle 11"/>
          <p:cNvSpPr/>
          <p:nvPr userDrawn="1"/>
        </p:nvSpPr>
        <p:spPr>
          <a:xfrm>
            <a:off x="7491470" y="56128"/>
            <a:ext cx="1652530"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C3E</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00" y="6478750"/>
            <a:ext cx="975600" cy="365125"/>
          </a:xfrm>
        </p:spPr>
        <p:txBody>
          <a:bodyPr/>
          <a:lstStyle>
            <a:lvl1pPr algn="ctr">
              <a:defRPr/>
            </a:lvl1pPr>
          </a:lstStyle>
          <a:p>
            <a:fld id="{0BDC64BC-2B2F-45D0-AC93-020BBF4B62A9}" type="datetimeFigureOut">
              <a:rPr lang="en-US" smtClean="0"/>
              <a:pPr/>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03200" y="6464350"/>
            <a:ext cx="572400" cy="365125"/>
          </a:xfrm>
        </p:spPr>
        <p:txBody>
          <a:bodyPr/>
          <a:lstStyle>
            <a:lvl1pPr algn="ctr">
              <a:defRPr/>
            </a:lvl1pPr>
          </a:lstStyle>
          <a:p>
            <a:fld id="{29BB6A1D-66A6-4926-BAC6-22DDE60CEB60}" type="slidenum">
              <a:rPr lang="en-US" smtClean="0"/>
              <a:pPr/>
              <a:t>‹#›</a:t>
            </a:fld>
            <a:endParaRPr lang="en-US"/>
          </a:p>
        </p:txBody>
      </p:sp>
      <p:pic>
        <p:nvPicPr>
          <p:cNvPr id="5" name="Picture 4"/>
          <p:cNvPicPr/>
          <p:nvPr userDrawn="1"/>
        </p:nvPicPr>
        <p:blipFill>
          <a:blip r:embed="rId2" cstate="print"/>
          <a:srcRect/>
          <a:stretch>
            <a:fillRect/>
          </a:stretch>
        </p:blipFill>
        <p:spPr bwMode="auto">
          <a:xfrm>
            <a:off x="-14400" y="-7200"/>
            <a:ext cx="1310400" cy="1324800"/>
          </a:xfrm>
          <a:prstGeom prst="rect">
            <a:avLst/>
          </a:prstGeom>
          <a:noFill/>
          <a:ln w="9525">
            <a:noFill/>
            <a:miter lim="800000"/>
            <a:headEnd/>
            <a:tailEnd/>
          </a:ln>
        </p:spPr>
      </p:pic>
      <p:sp>
        <p:nvSpPr>
          <p:cNvPr id="8" name="Title 1"/>
          <p:cNvSpPr>
            <a:spLocks noGrp="1"/>
          </p:cNvSpPr>
          <p:nvPr>
            <p:ph type="title"/>
          </p:nvPr>
        </p:nvSpPr>
        <p:spPr>
          <a:xfrm>
            <a:off x="1274400" y="173838"/>
            <a:ext cx="6904800" cy="1143000"/>
          </a:xfrm>
        </p:spPr>
        <p:txBody>
          <a:bodyPr>
            <a:normAutofit/>
          </a:bodyPr>
          <a:lstStyle>
            <a:lvl1pPr>
              <a:defRPr sz="4000"/>
            </a:lvl1pPr>
          </a:lstStyle>
          <a:p>
            <a:r>
              <a:rPr lang="en-US" smtClean="0"/>
              <a:t>Click to edit Master title style</a:t>
            </a:r>
            <a:endParaRPr lang="en-US"/>
          </a:p>
        </p:txBody>
      </p:sp>
      <p:sp>
        <p:nvSpPr>
          <p:cNvPr id="9" name="Content Placeholder 2"/>
          <p:cNvSpPr>
            <a:spLocks noGrp="1"/>
          </p:cNvSpPr>
          <p:nvPr>
            <p:ph idx="1"/>
          </p:nvPr>
        </p:nvSpPr>
        <p:spPr>
          <a:xfrm>
            <a:off x="432000" y="1432800"/>
            <a:ext cx="8352000" cy="4678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C64BC-2B2F-45D0-AC93-020BBF4B62A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B6A1D-66A6-4926-BAC6-22DDE60CEB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C64BC-2B2F-45D0-AC93-020BBF4B62A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B6A1D-66A6-4926-BAC6-22DDE60CEB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C64BC-2B2F-45D0-AC93-020BBF4B62A9}" type="datetimeFigureOut">
              <a:rPr lang="en-US" smtClean="0"/>
              <a:pPr/>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B6A1D-66A6-4926-BAC6-22DDE60CEB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C64BC-2B2F-45D0-AC93-020BBF4B62A9}"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B6A1D-66A6-4926-BAC6-22DDE60CEB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C64BC-2B2F-45D0-AC93-020BBF4B62A9}" type="datetimeFigureOut">
              <a:rPr lang="en-US" smtClean="0"/>
              <a:pPr/>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B6A1D-66A6-4926-BAC6-22DDE60CEB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4" r:id="rId5"/>
    <p:sldLayoutId id="2147483657"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nccdc.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008" y="2237966"/>
            <a:ext cx="7772400" cy="2938719"/>
          </a:xfrm>
        </p:spPr>
        <p:txBody>
          <a:bodyPr>
            <a:normAutofit/>
          </a:bodyPr>
          <a:lstStyle/>
          <a:p>
            <a:r>
              <a:rPr lang="en-US" b="1" dirty="0"/>
              <a:t>Novel Approaches to Avoid Misattribution of </a:t>
            </a:r>
            <a:r>
              <a:rPr lang="en-US" b="1" dirty="0" smtClean="0"/>
              <a:t>Malicious Cyber Activity</a:t>
            </a:r>
            <a:r>
              <a:rPr lang="en-US" dirty="0" smtClean="0"/>
              <a:t/>
            </a:r>
            <a:br>
              <a:rPr lang="en-US" dirty="0" smtClean="0"/>
            </a:br>
            <a:endParaRPr lang="en-US" dirty="0"/>
          </a:p>
        </p:txBody>
      </p:sp>
      <p:sp>
        <p:nvSpPr>
          <p:cNvPr id="4" name="Subtitle 3"/>
          <p:cNvSpPr>
            <a:spLocks noGrp="1"/>
          </p:cNvSpPr>
          <p:nvPr>
            <p:ph type="subTitle" idx="1"/>
          </p:nvPr>
        </p:nvSpPr>
        <p:spPr>
          <a:xfrm flipV="1">
            <a:off x="1371600" y="5638799"/>
            <a:ext cx="6400800" cy="113071"/>
          </a:xfrm>
        </p:spPr>
        <p:txBody>
          <a:bodyPr>
            <a:normAutofit fontScale="25000" lnSpcReduction="20000"/>
          </a:bodyPr>
          <a:lstStyle/>
          <a:p>
            <a:endParaRPr lang="en-US" dirty="0"/>
          </a:p>
        </p:txBody>
      </p:sp>
    </p:spTree>
    <p:extLst>
      <p:ext uri="{BB962C8B-B14F-4D97-AF65-F5344CB8AC3E}">
        <p14:creationId xmlns:p14="http://schemas.microsoft.com/office/powerpoint/2010/main" val="2095736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Research Goals</a:t>
            </a:r>
            <a:endParaRPr lang="en-US" dirty="0"/>
          </a:p>
        </p:txBody>
      </p:sp>
      <p:sp>
        <p:nvSpPr>
          <p:cNvPr id="3" name="Content Placeholder 2"/>
          <p:cNvSpPr>
            <a:spLocks noGrp="1"/>
          </p:cNvSpPr>
          <p:nvPr>
            <p:ph idx="1"/>
          </p:nvPr>
        </p:nvSpPr>
        <p:spPr/>
        <p:txBody>
          <a:bodyPr/>
          <a:lstStyle/>
          <a:p>
            <a:r>
              <a:rPr lang="en-US" dirty="0" smtClean="0"/>
              <a:t>Research and identify novel approaches to distinguishing between different malicious actors</a:t>
            </a:r>
          </a:p>
          <a:p>
            <a:r>
              <a:rPr lang="en-US" dirty="0" smtClean="0"/>
              <a:t>Reduce false positives in the attribution process </a:t>
            </a:r>
          </a:p>
          <a:p>
            <a:r>
              <a:rPr lang="en-US" dirty="0" smtClean="0"/>
              <a:t>Develop new approaches for analyst practitioners who perform incident response and reporting</a:t>
            </a:r>
          </a:p>
        </p:txBody>
      </p:sp>
    </p:spTree>
    <p:extLst>
      <p:ext uri="{BB962C8B-B14F-4D97-AF65-F5344CB8AC3E}">
        <p14:creationId xmlns:p14="http://schemas.microsoft.com/office/powerpoint/2010/main" val="3316694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4" name="Rectangle 3"/>
          <p:cNvSpPr/>
          <p:nvPr/>
        </p:nvSpPr>
        <p:spPr>
          <a:xfrm>
            <a:off x="959031" y="2236325"/>
            <a:ext cx="7535537" cy="1029256"/>
          </a:xfrm>
          <a:prstGeom prst="rect">
            <a:avLst/>
          </a:prstGeom>
        </p:spPr>
        <p:txBody>
          <a:bodyPr wrap="square">
            <a:spAutoFit/>
          </a:bodyPr>
          <a:lstStyle/>
          <a:p>
            <a:pPr>
              <a:lnSpc>
                <a:spcPct val="115000"/>
              </a:lnSpc>
            </a:pPr>
            <a:r>
              <a:rPr lang="en-US" b="1" i="1" dirty="0" smtClean="0">
                <a:ea typeface="Calibri" panose="020F0502020204030204" pitchFamily="34" charset="0"/>
                <a:cs typeface="MinionPro-Bold"/>
              </a:rPr>
              <a:t>“Misattribution </a:t>
            </a:r>
            <a:r>
              <a:rPr lang="en-US" b="1" i="1" dirty="0">
                <a:ea typeface="Calibri" panose="020F0502020204030204" pitchFamily="34" charset="0"/>
                <a:cs typeface="MinionPro-Bold"/>
              </a:rPr>
              <a:t>can occur. </a:t>
            </a:r>
            <a:r>
              <a:rPr lang="en-US" i="1" dirty="0">
                <a:ea typeface="MinionPro-Bold"/>
                <a:cs typeface="MinionPro-Regular"/>
              </a:rPr>
              <a:t>It isn’t always clear who is responsible for an attack because </a:t>
            </a:r>
            <a:r>
              <a:rPr lang="en-US" i="1" dirty="0" smtClean="0">
                <a:ea typeface="MinionPro-Bold"/>
                <a:cs typeface="MinionPro-Regular"/>
              </a:rPr>
              <a:t>the lines </a:t>
            </a:r>
            <a:r>
              <a:rPr lang="en-US" i="1" dirty="0">
                <a:ea typeface="MinionPro-Bold"/>
                <a:cs typeface="MinionPro-Regular"/>
              </a:rPr>
              <a:t>between activists, state actors, and </a:t>
            </a:r>
            <a:r>
              <a:rPr lang="en-US" i="1" dirty="0" smtClean="0">
                <a:ea typeface="MinionPro-Bold"/>
                <a:cs typeface="MinionPro-Regular"/>
              </a:rPr>
              <a:t>cybercriminals </a:t>
            </a:r>
            <a:r>
              <a:rPr lang="en-US" i="1" dirty="0">
                <a:ea typeface="MinionPro-Bold"/>
                <a:cs typeface="MinionPro-Regular"/>
              </a:rPr>
              <a:t>are </a:t>
            </a:r>
            <a:r>
              <a:rPr lang="en-US" i="1" dirty="0" smtClean="0">
                <a:ea typeface="MinionPro-Bold"/>
                <a:cs typeface="MinionPro-Regular"/>
              </a:rPr>
              <a:t>blurry.”</a:t>
            </a:r>
            <a:endParaRPr lang="en-US" i="1" dirty="0">
              <a:effectLst/>
              <a:ea typeface="Calibri" panose="020F0502020204030204" pitchFamily="34" charset="0"/>
              <a:cs typeface="Times New Roman" panose="02020603050405020304" pitchFamily="18" charset="0"/>
            </a:endParaRPr>
          </a:p>
        </p:txBody>
      </p:sp>
      <p:sp>
        <p:nvSpPr>
          <p:cNvPr id="5" name="Rectangle 4"/>
          <p:cNvSpPr/>
          <p:nvPr/>
        </p:nvSpPr>
        <p:spPr>
          <a:xfrm>
            <a:off x="959031" y="3265528"/>
            <a:ext cx="7693329" cy="2003625"/>
          </a:xfrm>
          <a:prstGeom prst="rect">
            <a:avLst/>
          </a:prstGeom>
        </p:spPr>
        <p:txBody>
          <a:bodyPr wrap="square">
            <a:spAutoFit/>
          </a:bodyPr>
          <a:lstStyle/>
          <a:p>
            <a:pPr>
              <a:lnSpc>
                <a:spcPct val="115000"/>
              </a:lnSpc>
            </a:pPr>
            <a:r>
              <a:rPr lang="en-US" b="1" i="1" dirty="0" smtClean="0">
                <a:ea typeface="Calibri" panose="020F0502020204030204" pitchFamily="34" charset="0"/>
                <a:cs typeface="MinionPro-Bold"/>
              </a:rPr>
              <a:t>“Adversaries </a:t>
            </a:r>
            <a:r>
              <a:rPr lang="en-US" b="1" i="1" dirty="0">
                <a:ea typeface="Calibri" panose="020F0502020204030204" pitchFamily="34" charset="0"/>
                <a:cs typeface="MinionPro-Bold"/>
              </a:rPr>
              <a:t>can use false flags to throw you off their trail. </a:t>
            </a:r>
            <a:r>
              <a:rPr lang="en-US" i="1" dirty="0">
                <a:ea typeface="MinionPro-Bold"/>
                <a:cs typeface="MinionPro-Regular"/>
              </a:rPr>
              <a:t>False flags are an example of counter-intelligence operations. A false flag is a component of tradecraft where an </a:t>
            </a:r>
            <a:r>
              <a:rPr lang="en-US" i="1" dirty="0" smtClean="0">
                <a:ea typeface="MinionPro-Bold"/>
                <a:cs typeface="MinionPro-Regular"/>
              </a:rPr>
              <a:t>adversary adopts </a:t>
            </a:r>
            <a:r>
              <a:rPr lang="en-US" i="1" dirty="0">
                <a:ea typeface="MinionPro-Bold"/>
                <a:cs typeface="MinionPro-Regular"/>
              </a:rPr>
              <a:t>the TTPs of another threat actor to throw the defenders off the scent of the actual </a:t>
            </a:r>
            <a:r>
              <a:rPr lang="en-US" i="1" dirty="0" smtClean="0">
                <a:ea typeface="MinionPro-Bold"/>
                <a:cs typeface="MinionPro-Regular"/>
              </a:rPr>
              <a:t>actor behind </a:t>
            </a:r>
            <a:r>
              <a:rPr lang="en-US" i="1" dirty="0">
                <a:ea typeface="MinionPro-Bold"/>
                <a:cs typeface="MinionPro-Regular"/>
              </a:rPr>
              <a:t>the attack or campaign. </a:t>
            </a:r>
            <a:r>
              <a:rPr lang="en-US" b="1" i="1" dirty="0">
                <a:solidFill>
                  <a:srgbClr val="FF0000"/>
                </a:solidFill>
                <a:ea typeface="MinionPro-Bold"/>
                <a:cs typeface="MinionPro-Regular"/>
              </a:rPr>
              <a:t>Proving that false flags are in use can be difficult, but you </a:t>
            </a:r>
            <a:r>
              <a:rPr lang="en-US" b="1" i="1" dirty="0" smtClean="0">
                <a:solidFill>
                  <a:srgbClr val="FF0000"/>
                </a:solidFill>
                <a:ea typeface="MinionPro-Bold"/>
                <a:cs typeface="MinionPro-Regular"/>
              </a:rPr>
              <a:t>can expect </a:t>
            </a:r>
            <a:r>
              <a:rPr lang="en-US" b="1" i="1" dirty="0">
                <a:solidFill>
                  <a:srgbClr val="FF0000"/>
                </a:solidFill>
                <a:ea typeface="MinionPro-Bold"/>
                <a:cs typeface="MinionPro-Regular"/>
              </a:rPr>
              <a:t>that advanced adversaries will leverage them if needed</a:t>
            </a:r>
            <a:r>
              <a:rPr lang="en-US" b="1" i="1" dirty="0" smtClean="0">
                <a:solidFill>
                  <a:srgbClr val="FF0000"/>
                </a:solidFill>
                <a:ea typeface="MinionPro-Bold"/>
                <a:cs typeface="MinionPro-Regular"/>
              </a:rPr>
              <a:t>.”</a:t>
            </a:r>
            <a:endParaRPr lang="en-US" b="1" i="1" dirty="0">
              <a:solidFill>
                <a:srgbClr val="FF0000"/>
              </a:solidFill>
              <a:effectLst/>
              <a:ea typeface="Calibri" panose="020F0502020204030204" pitchFamily="34" charset="0"/>
              <a:cs typeface="Times New Roman" panose="02020603050405020304" pitchFamily="18" charset="0"/>
            </a:endParaRPr>
          </a:p>
        </p:txBody>
      </p:sp>
      <p:sp>
        <p:nvSpPr>
          <p:cNvPr id="6" name="Rectangle 5"/>
          <p:cNvSpPr/>
          <p:nvPr/>
        </p:nvSpPr>
        <p:spPr>
          <a:xfrm>
            <a:off x="1274400" y="1496432"/>
            <a:ext cx="6756896" cy="369332"/>
          </a:xfrm>
          <a:prstGeom prst="rect">
            <a:avLst/>
          </a:prstGeom>
        </p:spPr>
        <p:txBody>
          <a:bodyPr wrap="square">
            <a:spAutoFit/>
          </a:bodyPr>
          <a:lstStyle/>
          <a:p>
            <a:r>
              <a:rPr lang="en-US" dirty="0" smtClean="0"/>
              <a:t>“Warning</a:t>
            </a:r>
            <a:r>
              <a:rPr lang="en-US" dirty="0"/>
              <a:t>: Adversary Attribution Isn’t Easy, And It Can Be </a:t>
            </a:r>
            <a:r>
              <a:rPr lang="en-US" dirty="0" smtClean="0"/>
              <a:t>Dangerous”</a:t>
            </a:r>
            <a:endParaRPr lang="en-US" dirty="0"/>
          </a:p>
        </p:txBody>
      </p:sp>
      <p:sp>
        <p:nvSpPr>
          <p:cNvPr id="7" name="Rectangle 6"/>
          <p:cNvSpPr/>
          <p:nvPr/>
        </p:nvSpPr>
        <p:spPr>
          <a:xfrm>
            <a:off x="1756104" y="5247827"/>
            <a:ext cx="6738464" cy="523220"/>
          </a:xfrm>
          <a:prstGeom prst="rect">
            <a:avLst/>
          </a:prstGeom>
        </p:spPr>
        <p:txBody>
          <a:bodyPr wrap="square">
            <a:spAutoFit/>
          </a:bodyPr>
          <a:lstStyle/>
          <a:p>
            <a:r>
              <a:rPr lang="en-US" sz="1400" b="1" dirty="0" smtClean="0">
                <a:latin typeface="Calibri" panose="020F0502020204030204" pitchFamily="34" charset="0"/>
                <a:ea typeface="Calibri" panose="020F0502020204030204" pitchFamily="34" charset="0"/>
                <a:cs typeface="Times New Roman" panose="02020603050405020304" pitchFamily="18" charset="0"/>
              </a:rPr>
              <a:t>Excerpts from “</a:t>
            </a:r>
            <a:r>
              <a:rPr lang="en-US" sz="1400" b="1" dirty="0">
                <a:latin typeface="Calibri" panose="020F0502020204030204" pitchFamily="34" charset="0"/>
                <a:ea typeface="Calibri" panose="020F0502020204030204" pitchFamily="34" charset="0"/>
                <a:cs typeface="Times New Roman" panose="02020603050405020304" pitchFamily="18" charset="0"/>
              </a:rPr>
              <a:t>Know your adversary” </a:t>
            </a:r>
            <a:r>
              <a:rPr lang="en-US" sz="1400" b="1" dirty="0" smtClean="0">
                <a:latin typeface="Calibri" panose="020F0502020204030204" pitchFamily="34" charset="0"/>
                <a:ea typeface="Calibri" panose="020F0502020204030204" pitchFamily="34" charset="0"/>
                <a:cs typeface="Times New Roman" panose="02020603050405020304" pitchFamily="18" charset="0"/>
              </a:rPr>
              <a:t>Forrester </a:t>
            </a:r>
            <a:r>
              <a:rPr lang="en-US" sz="1400" b="1" dirty="0">
                <a:latin typeface="Calibri" panose="020F0502020204030204" pitchFamily="34" charset="0"/>
                <a:ea typeface="Calibri" panose="020F0502020204030204" pitchFamily="34" charset="0"/>
                <a:cs typeface="Times New Roman" panose="02020603050405020304" pitchFamily="18" charset="0"/>
              </a:rPr>
              <a:t>Research Whitepaper </a:t>
            </a:r>
            <a:r>
              <a:rPr lang="en-US" sz="1400" b="1" dirty="0" smtClean="0">
                <a:latin typeface="Calibri" panose="020F0502020204030204" pitchFamily="34" charset="0"/>
                <a:ea typeface="Calibri" panose="020F0502020204030204" pitchFamily="34" charset="0"/>
                <a:cs typeface="Times New Roman" panose="02020603050405020304" pitchFamily="18" charset="0"/>
              </a:rPr>
              <a:t>by Rick Holland </a:t>
            </a:r>
            <a:r>
              <a:rPr lang="en-US" sz="1400" b="1" dirty="0" err="1" smtClean="0">
                <a:latin typeface="Calibri" panose="020F0502020204030204" pitchFamily="34" charset="0"/>
                <a:ea typeface="Calibri" panose="020F0502020204030204" pitchFamily="34" charset="0"/>
                <a:cs typeface="Times New Roman" panose="02020603050405020304" pitchFamily="18" charset="0"/>
              </a:rPr>
              <a:t>dtd</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November 3, 2014</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endParaRPr lang="en-US" sz="1400" b="1" dirty="0"/>
          </a:p>
        </p:txBody>
      </p:sp>
    </p:spTree>
    <p:extLst>
      <p:ext uri="{BB962C8B-B14F-4D97-AF65-F5344CB8AC3E}">
        <p14:creationId xmlns:p14="http://schemas.microsoft.com/office/powerpoint/2010/main" val="3638284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 (cont.)</a:t>
            </a:r>
            <a:endParaRPr lang="en-US" dirty="0"/>
          </a:p>
        </p:txBody>
      </p:sp>
      <p:sp>
        <p:nvSpPr>
          <p:cNvPr id="5" name="Rectangle 4"/>
          <p:cNvSpPr/>
          <p:nvPr/>
        </p:nvSpPr>
        <p:spPr>
          <a:xfrm>
            <a:off x="1105767" y="1456447"/>
            <a:ext cx="6969597" cy="2031325"/>
          </a:xfrm>
          <a:prstGeom prst="rect">
            <a:avLst/>
          </a:prstGeom>
        </p:spPr>
        <p:txBody>
          <a:bodyPr wrap="square">
            <a:spAutoFit/>
          </a:bodyPr>
          <a:lstStyle/>
          <a:p>
            <a:r>
              <a:rPr lang="en-US" i="1" dirty="0" smtClean="0"/>
              <a:t>“Given that attribution of one malware asset could lead to attribution of other missions and the revelation of a given actor (cascading attribution)…  The art of misattribution rises in importance”</a:t>
            </a:r>
          </a:p>
          <a:p>
            <a:endParaRPr lang="en-US" i="1" dirty="0" smtClean="0"/>
          </a:p>
          <a:p>
            <a:pPr lvl="1"/>
            <a:r>
              <a:rPr lang="en-US" b="1" dirty="0" err="1" smtClean="0"/>
              <a:t>Paller</a:t>
            </a:r>
            <a:r>
              <a:rPr lang="en-US" b="1" dirty="0" smtClean="0"/>
              <a:t>, Alan, Ed </a:t>
            </a:r>
            <a:r>
              <a:rPr lang="en-US" b="1" dirty="0" err="1" smtClean="0"/>
              <a:t>Skoudis</a:t>
            </a:r>
            <a:r>
              <a:rPr lang="en-US" b="1" dirty="0" smtClean="0"/>
              <a:t>, Johannes Ullrich. “The </a:t>
            </a:r>
            <a:r>
              <a:rPr lang="en-US" b="1" dirty="0"/>
              <a:t>Five Most Dangerous New Attack Techniques and What's Coming </a:t>
            </a:r>
            <a:r>
              <a:rPr lang="en-US" b="1" dirty="0" smtClean="0"/>
              <a:t>Next” Sans Technology Institute Presentation, </a:t>
            </a:r>
            <a:r>
              <a:rPr lang="en-US" b="1" dirty="0" err="1" smtClean="0"/>
              <a:t>RSAConference</a:t>
            </a:r>
            <a:r>
              <a:rPr lang="en-US" b="1" dirty="0" smtClean="0"/>
              <a:t> 2013</a:t>
            </a:r>
            <a:endParaRPr lang="en-US" b="1" dirty="0"/>
          </a:p>
        </p:txBody>
      </p:sp>
      <p:sp>
        <p:nvSpPr>
          <p:cNvPr id="6" name="Rectangle 5"/>
          <p:cNvSpPr/>
          <p:nvPr/>
        </p:nvSpPr>
        <p:spPr>
          <a:xfrm>
            <a:off x="1258167" y="3521024"/>
            <a:ext cx="7211967" cy="3245247"/>
          </a:xfrm>
          <a:prstGeom prst="rect">
            <a:avLst/>
          </a:prstGeom>
        </p:spPr>
        <p:txBody>
          <a:bodyPr wrap="square">
            <a:spAutoFit/>
          </a:bodyPr>
          <a:lstStyle/>
          <a:p>
            <a:r>
              <a:rPr lang="en-US" i="1" dirty="0">
                <a:ea typeface="Calibri" panose="020F0502020204030204" pitchFamily="34" charset="0"/>
                <a:cs typeface="Times New Roman" panose="02020603050405020304" pitchFamily="18" charset="0"/>
              </a:rPr>
              <a:t>"The risk of missed attribution, missed calculation and escalation in cyberspace are very </a:t>
            </a:r>
            <a:r>
              <a:rPr lang="en-US" i="1" dirty="0" smtClean="0">
                <a:ea typeface="Calibri" panose="020F0502020204030204" pitchFamily="34" charset="0"/>
                <a:cs typeface="Times New Roman" panose="02020603050405020304" pitchFamily="18" charset="0"/>
              </a:rPr>
              <a:t>real. As </a:t>
            </a:r>
            <a:r>
              <a:rPr lang="en-US" i="1" dirty="0">
                <a:ea typeface="Calibri" panose="020F0502020204030204" pitchFamily="34" charset="0"/>
                <a:cs typeface="Times New Roman" panose="02020603050405020304" pitchFamily="18" charset="0"/>
              </a:rPr>
              <a:t>a government, any action we take in cyberspace must be considered against its possible foreign policy implications and our desire to establish international norms of acceptable behavior in </a:t>
            </a:r>
            <a:r>
              <a:rPr lang="en-US" i="1" dirty="0" smtClean="0">
                <a:ea typeface="Calibri" panose="020F0502020204030204" pitchFamily="34" charset="0"/>
                <a:cs typeface="Times New Roman" panose="02020603050405020304" pitchFamily="18" charset="0"/>
              </a:rPr>
              <a:t>cyberspace. We </a:t>
            </a:r>
            <a:r>
              <a:rPr lang="en-US" i="1" dirty="0">
                <a:ea typeface="Calibri" panose="020F0502020204030204" pitchFamily="34" charset="0"/>
                <a:cs typeface="Times New Roman" panose="02020603050405020304" pitchFamily="18" charset="0"/>
              </a:rPr>
              <a:t>don't want our response to something that's annoying to harm our relationship with other nations, or worse yet, result in a physical </a:t>
            </a:r>
            <a:r>
              <a:rPr lang="en-US" i="1" dirty="0" smtClean="0">
                <a:ea typeface="Calibri" panose="020F0502020204030204" pitchFamily="34" charset="0"/>
                <a:cs typeface="Times New Roman" panose="02020603050405020304" pitchFamily="18" charset="0"/>
              </a:rPr>
              <a:t>conflict” </a:t>
            </a:r>
          </a:p>
          <a:p>
            <a:endParaRPr lang="en-US" i="1" dirty="0" smtClean="0">
              <a:ea typeface="Calibri" panose="020F0502020204030204" pitchFamily="34" charset="0"/>
              <a:cs typeface="Times New Roman" panose="02020603050405020304" pitchFamily="18" charset="0"/>
            </a:endParaRPr>
          </a:p>
          <a:p>
            <a:pPr lvl="1">
              <a:lnSpc>
                <a:spcPct val="115000"/>
              </a:lnSpc>
              <a:spcAft>
                <a:spcPts val="10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White </a:t>
            </a:r>
            <a:r>
              <a:rPr lang="en-US" b="1" dirty="0">
                <a:latin typeface="Calibri" panose="020F0502020204030204" pitchFamily="34" charset="0"/>
                <a:ea typeface="Calibri" panose="020F0502020204030204" pitchFamily="34" charset="0"/>
                <a:cs typeface="Times New Roman" panose="02020603050405020304" pitchFamily="18" charset="0"/>
              </a:rPr>
              <a:t>House Cybersecurity Coordinator, Michael </a:t>
            </a:r>
            <a:r>
              <a:rPr lang="en-US" b="1" dirty="0" smtClean="0">
                <a:latin typeface="Calibri" panose="020F0502020204030204" pitchFamily="34" charset="0"/>
                <a:ea typeface="Calibri" panose="020F0502020204030204" pitchFamily="34" charset="0"/>
                <a:cs typeface="Times New Roman" panose="02020603050405020304" pitchFamily="18" charset="0"/>
              </a:rPr>
              <a:t>Daniel (2013) from </a:t>
            </a:r>
            <a:r>
              <a:rPr lang="en-US" b="1" dirty="0" err="1" smtClean="0">
                <a:latin typeface="Calibri" panose="020F0502020204030204" pitchFamily="34" charset="0"/>
                <a:ea typeface="Calibri" panose="020F0502020204030204" pitchFamily="34" charset="0"/>
                <a:cs typeface="Times New Roman" panose="02020603050405020304" pitchFamily="18" charset="0"/>
              </a:rPr>
              <a:t>TheHill</a:t>
            </a:r>
            <a:r>
              <a:rPr lang="en-US" b="1" dirty="0" smtClean="0">
                <a:latin typeface="Calibri" panose="020F0502020204030204" pitchFamily="34" charset="0"/>
                <a:ea typeface="Calibri" panose="020F0502020204030204" pitchFamily="34" charset="0"/>
                <a:cs typeface="Times New Roman" panose="02020603050405020304" pitchFamily="18" charset="0"/>
              </a:rPr>
              <a:t> article “</a:t>
            </a:r>
            <a:r>
              <a:rPr lang="en-US" b="1" dirty="0"/>
              <a:t>White House debating actions to retaliate against foreign </a:t>
            </a:r>
            <a:r>
              <a:rPr lang="en-US" b="1" dirty="0" smtClean="0"/>
              <a:t>cyberattacks” by </a:t>
            </a:r>
            <a:r>
              <a:rPr lang="en-US" b="1" dirty="0"/>
              <a:t>Jennifer Martinez </a:t>
            </a:r>
            <a:r>
              <a:rPr lang="en-US" b="1" dirty="0" smtClean="0"/>
              <a:t>– February 28, 2013</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853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 (cont.)</a:t>
            </a:r>
            <a:endParaRPr lang="en-US" dirty="0"/>
          </a:p>
        </p:txBody>
      </p:sp>
      <p:sp>
        <p:nvSpPr>
          <p:cNvPr id="3" name="Content Placeholder 2"/>
          <p:cNvSpPr>
            <a:spLocks noGrp="1"/>
          </p:cNvSpPr>
          <p:nvPr>
            <p:ph idx="1"/>
          </p:nvPr>
        </p:nvSpPr>
        <p:spPr/>
        <p:txBody>
          <a:bodyPr/>
          <a:lstStyle/>
          <a:p>
            <a:r>
              <a:rPr lang="en-US" sz="1800" i="1" dirty="0"/>
              <a:t>“ambiguity in cyberspace elevates the risk that a significant cyber event amid a </a:t>
            </a:r>
            <a:r>
              <a:rPr lang="en-US" sz="1800" i="1" dirty="0" err="1" smtClean="0"/>
              <a:t>geopoliticalcrisis</a:t>
            </a:r>
            <a:r>
              <a:rPr lang="en-US" sz="1800" i="1" dirty="0" smtClean="0"/>
              <a:t> </a:t>
            </a:r>
            <a:r>
              <a:rPr lang="en-US" sz="1800" i="1" dirty="0"/>
              <a:t>will be misattributed or misperceived, prompting a disproportionate response or unnecessary expansion of the conflict. Such an escalation would impair the United States’ prominent role and interest in global security and its commitment to international law.”</a:t>
            </a:r>
          </a:p>
          <a:p>
            <a:endParaRPr lang="en-US" sz="1800" i="1" dirty="0"/>
          </a:p>
          <a:p>
            <a:pPr lvl="1"/>
            <a:r>
              <a:rPr lang="en-US" sz="1800" b="1" dirty="0"/>
              <a:t>Brake, Benjamin “Strategic Risks of Ambiguity in Cyberspace” Council on Foreign Relations: contingency planning memorandum no. 24 </a:t>
            </a:r>
            <a:r>
              <a:rPr lang="en-US" sz="1800" b="1" dirty="0" err="1"/>
              <a:t>dtd</a:t>
            </a:r>
            <a:r>
              <a:rPr lang="en-US" sz="1800" b="1" dirty="0"/>
              <a:t> May 15, 2015 </a:t>
            </a:r>
          </a:p>
          <a:p>
            <a:endParaRPr lang="en-US" dirty="0"/>
          </a:p>
        </p:txBody>
      </p:sp>
    </p:spTree>
    <p:extLst>
      <p:ext uri="{BB962C8B-B14F-4D97-AF65-F5344CB8AC3E}">
        <p14:creationId xmlns:p14="http://schemas.microsoft.com/office/powerpoint/2010/main" val="760527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Panel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your proposed research approach or technique to address the problem?</a:t>
            </a:r>
            <a:endParaRPr lang="en-US" dirty="0"/>
          </a:p>
          <a:p>
            <a:r>
              <a:rPr lang="en-US" dirty="0" smtClean="0"/>
              <a:t>What is your success to-date in using real data such as the National </a:t>
            </a:r>
            <a:r>
              <a:rPr lang="en-US" dirty="0" err="1" smtClean="0"/>
              <a:t>Collegate</a:t>
            </a:r>
            <a:r>
              <a:rPr lang="en-US" dirty="0" smtClean="0"/>
              <a:t> Cyber Defense Exercise (NCCD) dataset to demonstrate your approach?</a:t>
            </a:r>
          </a:p>
          <a:p>
            <a:r>
              <a:rPr lang="en-US" dirty="0" smtClean="0"/>
              <a:t>What are your next steps?</a:t>
            </a:r>
          </a:p>
          <a:p>
            <a:r>
              <a:rPr lang="en-US" dirty="0" smtClean="0"/>
              <a:t>If you currently are engaged in attribution activities what are your experiences?</a:t>
            </a:r>
          </a:p>
          <a:p>
            <a:r>
              <a:rPr lang="en-US" dirty="0" smtClean="0"/>
              <a:t>What were your experiences with PREDICT?</a:t>
            </a:r>
            <a:endParaRPr lang="en-US" dirty="0"/>
          </a:p>
        </p:txBody>
      </p:sp>
    </p:spTree>
    <p:extLst>
      <p:ext uri="{BB962C8B-B14F-4D97-AF65-F5344CB8AC3E}">
        <p14:creationId xmlns:p14="http://schemas.microsoft.com/office/powerpoint/2010/main" val="3136870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4604" y="3043151"/>
            <a:ext cx="7772400" cy="1362075"/>
          </a:xfrm>
        </p:spPr>
        <p:txBody>
          <a:bodyPr/>
          <a:lstStyle/>
          <a:p>
            <a:pPr algn="ctr"/>
            <a:r>
              <a:rPr lang="en-US" dirty="0" smtClean="0"/>
              <a:t>QUESTIONS</a:t>
            </a:r>
            <a:r>
              <a:rPr lang="en-US" dirty="0" smtClean="0"/>
              <a:t/>
            </a:r>
            <a:br>
              <a:rPr lang="en-US" dirty="0" smtClean="0"/>
            </a:br>
            <a:endParaRPr lang="en-US" dirty="0"/>
          </a:p>
        </p:txBody>
      </p:sp>
      <p:sp>
        <p:nvSpPr>
          <p:cNvPr id="5" name="Text Placeholder 4"/>
          <p:cNvSpPr>
            <a:spLocks noGrp="1"/>
          </p:cNvSpPr>
          <p:nvPr>
            <p:ph type="body" idx="1"/>
          </p:nvPr>
        </p:nvSpPr>
        <p:spPr>
          <a:xfrm>
            <a:off x="646113" y="2266633"/>
            <a:ext cx="7772400" cy="1500187"/>
          </a:xfrm>
        </p:spPr>
        <p:txBody>
          <a:bodyPr/>
          <a:lstStyle/>
          <a:p>
            <a:endParaRPr lang="en-US" dirty="0"/>
          </a:p>
        </p:txBody>
      </p:sp>
    </p:spTree>
    <p:extLst>
      <p:ext uri="{BB962C8B-B14F-4D97-AF65-F5344CB8AC3E}">
        <p14:creationId xmlns:p14="http://schemas.microsoft.com/office/powerpoint/2010/main" val="2298729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292" y="244177"/>
            <a:ext cx="6904800" cy="1143000"/>
          </a:xfrm>
        </p:spPr>
        <p:txBody>
          <a:bodyPr/>
          <a:lstStyle/>
          <a:p>
            <a:r>
              <a:rPr lang="en-US" dirty="0" smtClean="0"/>
              <a:t>Agenda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33840506"/>
              </p:ext>
            </p:extLst>
          </p:nvPr>
        </p:nvGraphicFramePr>
        <p:xfrm>
          <a:off x="451981" y="1454719"/>
          <a:ext cx="8572620" cy="4236884"/>
        </p:xfrm>
        <a:graphic>
          <a:graphicData uri="http://schemas.openxmlformats.org/drawingml/2006/table">
            <a:tbl>
              <a:tblPr firstRow="1" bandRow="1">
                <a:tableStyleId>{5C22544A-7EE6-4342-B048-85BDC9FD1C3A}</a:tableStyleId>
              </a:tblPr>
              <a:tblGrid>
                <a:gridCol w="1497264"/>
                <a:gridCol w="5498690"/>
                <a:gridCol w="1576666"/>
              </a:tblGrid>
              <a:tr h="325886">
                <a:tc>
                  <a:txBody>
                    <a:bodyPr/>
                    <a:lstStyle/>
                    <a:p>
                      <a:endParaRPr lang="en-US" b="1" dirty="0"/>
                    </a:p>
                  </a:txBody>
                  <a:tcPr/>
                </a:tc>
                <a:tc>
                  <a:txBody>
                    <a:bodyPr/>
                    <a:lstStyle/>
                    <a:p>
                      <a:pPr algn="ctr"/>
                      <a:r>
                        <a:rPr lang="en-US" b="1" dirty="0" smtClean="0"/>
                        <a:t>Morning</a:t>
                      </a:r>
                      <a:endParaRPr lang="en-US" b="1" dirty="0"/>
                    </a:p>
                  </a:txBody>
                  <a:tcPr/>
                </a:tc>
                <a:tc>
                  <a:txBody>
                    <a:bodyPr/>
                    <a:lstStyle/>
                    <a:p>
                      <a:endParaRPr lang="en-US" dirty="0"/>
                    </a:p>
                  </a:txBody>
                  <a:tcPr/>
                </a:tc>
              </a:tr>
              <a:tr h="325886">
                <a:tc>
                  <a:txBody>
                    <a:bodyPr/>
                    <a:lstStyle/>
                    <a:p>
                      <a:r>
                        <a:rPr lang="en-US" b="1" dirty="0" smtClean="0"/>
                        <a:t>10:30 – 11:45</a:t>
                      </a:r>
                      <a:endParaRPr lang="en-US" b="1" dirty="0"/>
                    </a:p>
                  </a:txBody>
                  <a:tcPr/>
                </a:tc>
                <a:tc>
                  <a:txBody>
                    <a:bodyPr/>
                    <a:lstStyle/>
                    <a:p>
                      <a:r>
                        <a:rPr lang="en-US" b="1" dirty="0" smtClean="0"/>
                        <a:t>2015</a:t>
                      </a:r>
                      <a:r>
                        <a:rPr lang="en-US" b="1" baseline="0" dirty="0" smtClean="0"/>
                        <a:t> C3E  </a:t>
                      </a:r>
                      <a:r>
                        <a:rPr lang="en-US" b="1" dirty="0" smtClean="0"/>
                        <a:t>Novel Approaches to Avoid Misattribution of Malicious Cyber Activity</a:t>
                      </a:r>
                      <a:endParaRPr lang="en-US" b="1" dirty="0"/>
                    </a:p>
                  </a:txBody>
                  <a:tcPr/>
                </a:tc>
                <a:tc>
                  <a:txBody>
                    <a:bodyPr/>
                    <a:lstStyle/>
                    <a:p>
                      <a:endParaRPr lang="en-US" dirty="0"/>
                    </a:p>
                  </a:txBody>
                  <a:tcPr/>
                </a:tc>
              </a:tr>
              <a:tr h="432829">
                <a:tc>
                  <a:txBody>
                    <a:bodyPr/>
                    <a:lstStyle/>
                    <a:p>
                      <a:r>
                        <a:rPr lang="en-US" b="1" dirty="0" smtClean="0"/>
                        <a:t>10:30 – 10:40</a:t>
                      </a:r>
                      <a:endParaRPr lang="en-US" b="1" dirty="0"/>
                    </a:p>
                  </a:txBody>
                  <a:tcPr/>
                </a:tc>
                <a:tc>
                  <a:txBody>
                    <a:bodyPr/>
                    <a:lstStyle/>
                    <a:p>
                      <a:r>
                        <a:rPr lang="en-US" b="1" dirty="0" smtClean="0"/>
                        <a:t>Introduction to the Challenge Problem</a:t>
                      </a:r>
                    </a:p>
                  </a:txBody>
                  <a:tcPr/>
                </a:tc>
                <a:tc>
                  <a:txBody>
                    <a:bodyPr/>
                    <a:lstStyle/>
                    <a:p>
                      <a:r>
                        <a:rPr lang="en-US" dirty="0" smtClean="0"/>
                        <a:t>Dan</a:t>
                      </a:r>
                      <a:r>
                        <a:rPr lang="en-US" baseline="0" dirty="0" smtClean="0"/>
                        <a:t> Wolf</a:t>
                      </a:r>
                      <a:endParaRPr lang="en-US" dirty="0"/>
                    </a:p>
                  </a:txBody>
                  <a:tcPr/>
                </a:tc>
              </a:tr>
              <a:tr h="325886">
                <a:tc>
                  <a:txBody>
                    <a:bodyPr/>
                    <a:lstStyle/>
                    <a:p>
                      <a:r>
                        <a:rPr lang="en-US" b="1" dirty="0" smtClean="0"/>
                        <a:t>10:40</a:t>
                      </a:r>
                      <a:r>
                        <a:rPr lang="en-US" b="1" baseline="0" dirty="0" smtClean="0"/>
                        <a:t> – 10:45</a:t>
                      </a:r>
                      <a:endParaRPr lang="en-US" b="1" dirty="0"/>
                    </a:p>
                  </a:txBody>
                  <a:tcPr/>
                </a:tc>
                <a:tc>
                  <a:txBody>
                    <a:bodyPr/>
                    <a:lstStyle/>
                    <a:p>
                      <a:r>
                        <a:rPr lang="en-US" sz="1800" b="1" kern="1200" dirty="0" smtClean="0">
                          <a:solidFill>
                            <a:schemeClr val="dk1"/>
                          </a:solidFill>
                          <a:effectLst/>
                          <a:latin typeface="+mn-lt"/>
                          <a:ea typeface="+mn-ea"/>
                          <a:cs typeface="+mn-cs"/>
                        </a:rPr>
                        <a:t>Attribution Cybersecurity Challenge Problem </a:t>
                      </a:r>
                      <a:endParaRPr lang="en-US" b="1" dirty="0"/>
                    </a:p>
                  </a:txBody>
                  <a:tcPr/>
                </a:tc>
                <a:tc>
                  <a:txBody>
                    <a:bodyPr/>
                    <a:lstStyle/>
                    <a:p>
                      <a:r>
                        <a:rPr lang="en-US" dirty="0" smtClean="0"/>
                        <a:t>Chip</a:t>
                      </a:r>
                      <a:r>
                        <a:rPr lang="en-US" baseline="0" dirty="0" smtClean="0"/>
                        <a:t> Willard</a:t>
                      </a:r>
                      <a:endParaRPr lang="en-US" dirty="0"/>
                    </a:p>
                  </a:txBody>
                  <a:tcPr/>
                </a:tc>
              </a:tr>
              <a:tr h="1792375">
                <a:tc>
                  <a:txBody>
                    <a:bodyPr/>
                    <a:lstStyle/>
                    <a:p>
                      <a:r>
                        <a:rPr lang="en-US" b="1" dirty="0" smtClean="0"/>
                        <a:t>10:45 – 11:35</a:t>
                      </a:r>
                      <a:endParaRPr lang="en-US" b="1" dirty="0"/>
                    </a:p>
                  </a:txBody>
                  <a:tcPr/>
                </a:tc>
                <a:tc>
                  <a:txBody>
                    <a:bodyPr/>
                    <a:lstStyle/>
                    <a:p>
                      <a:r>
                        <a:rPr lang="en-US" b="1" dirty="0" smtClean="0"/>
                        <a:t>Panel</a:t>
                      </a:r>
                      <a:r>
                        <a:rPr lang="en-US" b="1" baseline="0" dirty="0" smtClean="0"/>
                        <a:t> Discussion</a:t>
                      </a:r>
                    </a:p>
                    <a:p>
                      <a:r>
                        <a:rPr lang="en-US" sz="1800" b="1" kern="1200" dirty="0" smtClean="0">
                          <a:solidFill>
                            <a:schemeClr val="dk1"/>
                          </a:solidFill>
                          <a:effectLst/>
                          <a:latin typeface="+mn-lt"/>
                          <a:ea typeface="+mn-ea"/>
                          <a:cs typeface="+mn-cs"/>
                        </a:rPr>
                        <a:t>       Finn </a:t>
                      </a:r>
                      <a:r>
                        <a:rPr lang="en-US" sz="1800" b="1" kern="1200" dirty="0" err="1" smtClean="0">
                          <a:solidFill>
                            <a:schemeClr val="dk1"/>
                          </a:solidFill>
                          <a:effectLst/>
                          <a:latin typeface="+mn-lt"/>
                          <a:ea typeface="+mn-ea"/>
                          <a:cs typeface="+mn-cs"/>
                        </a:rPr>
                        <a:t>Ramsland</a:t>
                      </a:r>
                      <a:r>
                        <a:rPr lang="en-US" sz="1800" b="1" kern="1200" dirty="0" smtClean="0">
                          <a:solidFill>
                            <a:schemeClr val="dk1"/>
                          </a:solidFill>
                          <a:effectLst/>
                          <a:latin typeface="+mn-lt"/>
                          <a:ea typeface="+mn-ea"/>
                          <a:cs typeface="+mn-cs"/>
                        </a:rPr>
                        <a:t> - FireEye/</a:t>
                      </a:r>
                      <a:r>
                        <a:rPr lang="en-US" sz="1800" b="1" kern="1200" dirty="0" err="1" smtClean="0">
                          <a:solidFill>
                            <a:schemeClr val="dk1"/>
                          </a:solidFill>
                          <a:effectLst/>
                          <a:latin typeface="+mn-lt"/>
                          <a:ea typeface="+mn-ea"/>
                          <a:cs typeface="+mn-cs"/>
                        </a:rPr>
                        <a:t>Mandiant</a:t>
                      </a:r>
                      <a:r>
                        <a:rPr lang="en-US" sz="1800" b="1" kern="1200" dirty="0" smtClean="0">
                          <a:solidFill>
                            <a:schemeClr val="dk1"/>
                          </a:solidFill>
                          <a:effectLst/>
                          <a:latin typeface="+mn-lt"/>
                          <a:ea typeface="+mn-ea"/>
                          <a:cs typeface="+mn-cs"/>
                        </a:rPr>
                        <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Marcho</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Carvahlo</a:t>
                      </a:r>
                      <a:r>
                        <a:rPr lang="en-US" sz="1800" b="1" kern="1200" dirty="0" smtClean="0">
                          <a:solidFill>
                            <a:schemeClr val="dk1"/>
                          </a:solidFill>
                          <a:effectLst/>
                          <a:latin typeface="+mn-lt"/>
                          <a:ea typeface="+mn-ea"/>
                          <a:cs typeface="+mn-cs"/>
                        </a:rPr>
                        <a:t> – Florida Institute of Technology</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Dr. Peter Chin - BSU/Draper Labs</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Sid Faber- CMU/CERT </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Van </a:t>
                      </a:r>
                      <a:r>
                        <a:rPr lang="en-US" sz="1800" b="1" kern="1200" dirty="0" err="1" smtClean="0">
                          <a:solidFill>
                            <a:schemeClr val="dk1"/>
                          </a:solidFill>
                          <a:effectLst/>
                          <a:latin typeface="+mn-lt"/>
                          <a:ea typeface="+mn-ea"/>
                          <a:cs typeface="+mn-cs"/>
                        </a:rPr>
                        <a:t>Parunuk</a:t>
                      </a:r>
                      <a:r>
                        <a:rPr lang="en-US" sz="1800" b="1" kern="1200" dirty="0" smtClean="0">
                          <a:solidFill>
                            <a:schemeClr val="dk1"/>
                          </a:solidFill>
                          <a:effectLst/>
                          <a:latin typeface="+mn-lt"/>
                          <a:ea typeface="+mn-ea"/>
                          <a:cs typeface="+mn-cs"/>
                        </a:rPr>
                        <a:t> - </a:t>
                      </a:r>
                      <a:r>
                        <a:rPr lang="en-US" sz="1800" b="1" kern="1200" dirty="0" err="1" smtClean="0">
                          <a:solidFill>
                            <a:schemeClr val="dk1"/>
                          </a:solidFill>
                          <a:effectLst/>
                          <a:latin typeface="+mn-lt"/>
                          <a:ea typeface="+mn-ea"/>
                          <a:cs typeface="+mn-cs"/>
                        </a:rPr>
                        <a:t>AxonAI</a:t>
                      </a:r>
                      <a:endParaRPr lang="en-US" b="1" dirty="0"/>
                    </a:p>
                  </a:txBody>
                  <a:tcPr/>
                </a:tc>
                <a:tc>
                  <a:txBody>
                    <a:bodyPr/>
                    <a:lstStyle/>
                    <a:p>
                      <a:endParaRPr lang="en-US" dirty="0"/>
                    </a:p>
                  </a:txBody>
                  <a:tcPr/>
                </a:tc>
              </a:tr>
              <a:tr h="229629">
                <a:tc>
                  <a:txBody>
                    <a:bodyPr/>
                    <a:lstStyle/>
                    <a:p>
                      <a:r>
                        <a:rPr lang="en-US" b="1" dirty="0" smtClean="0"/>
                        <a:t>11:35 – 11:45</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Q&amp;A</a:t>
                      </a:r>
                    </a:p>
                    <a:p>
                      <a:endParaRPr lang="en-US" b="1"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C3E Cybersecurity Problems</a:t>
            </a:r>
            <a:endParaRPr lang="en-US" dirty="0"/>
          </a:p>
        </p:txBody>
      </p:sp>
      <p:sp>
        <p:nvSpPr>
          <p:cNvPr id="3" name="Content Placeholder 2"/>
          <p:cNvSpPr>
            <a:spLocks noGrp="1"/>
          </p:cNvSpPr>
          <p:nvPr>
            <p:ph idx="1"/>
          </p:nvPr>
        </p:nvSpPr>
        <p:spPr/>
        <p:txBody>
          <a:bodyPr>
            <a:normAutofit/>
          </a:bodyPr>
          <a:lstStyle/>
          <a:p>
            <a:endParaRPr lang="en-US" dirty="0"/>
          </a:p>
          <a:p>
            <a:r>
              <a:rPr lang="en-US" dirty="0"/>
              <a:t>Identity Discovery </a:t>
            </a:r>
            <a:r>
              <a:rPr lang="en-US" dirty="0" smtClean="0"/>
              <a:t>Challenge (2012)</a:t>
            </a:r>
          </a:p>
          <a:p>
            <a:r>
              <a:rPr lang="en-US" dirty="0" smtClean="0"/>
              <a:t>APT Infection </a:t>
            </a:r>
            <a:r>
              <a:rPr lang="en-US" dirty="0"/>
              <a:t>Discovery Using DNS </a:t>
            </a:r>
            <a:r>
              <a:rPr lang="en-US" dirty="0" smtClean="0"/>
              <a:t>Data (2013)</a:t>
            </a:r>
          </a:p>
          <a:p>
            <a:r>
              <a:rPr lang="en-US" dirty="0" smtClean="0"/>
              <a:t>Metadata-based </a:t>
            </a:r>
            <a:r>
              <a:rPr lang="en-US" dirty="0"/>
              <a:t>Malicious Cyber</a:t>
            </a:r>
            <a:br>
              <a:rPr lang="en-US" dirty="0"/>
            </a:br>
            <a:r>
              <a:rPr lang="en-US" dirty="0" smtClean="0"/>
              <a:t>Discovery (2014)</a:t>
            </a:r>
          </a:p>
          <a:p>
            <a:r>
              <a:rPr lang="en-US" b="1" dirty="0">
                <a:solidFill>
                  <a:srgbClr val="FF0000"/>
                </a:solidFill>
              </a:rPr>
              <a:t>Novel</a:t>
            </a:r>
            <a:r>
              <a:rPr lang="en-US" b="1" dirty="0"/>
              <a:t> Approaches to Avoid Misattribution of Malicious Cyber </a:t>
            </a:r>
            <a:r>
              <a:rPr lang="en-US" b="1" dirty="0" smtClean="0"/>
              <a:t>Activity (2015)</a:t>
            </a:r>
            <a:endParaRPr lang="en-US" dirty="0"/>
          </a:p>
          <a:p>
            <a:endParaRPr lang="en-US" dirty="0"/>
          </a:p>
        </p:txBody>
      </p:sp>
    </p:spTree>
    <p:extLst>
      <p:ext uri="{BB962C8B-B14F-4D97-AF65-F5344CB8AC3E}">
        <p14:creationId xmlns:p14="http://schemas.microsoft.com/office/powerpoint/2010/main" val="2026753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Identity </a:t>
            </a:r>
            <a:r>
              <a:rPr lang="en-US" sz="4000" dirty="0" smtClean="0"/>
              <a:t>Discovery Challenge</a:t>
            </a:r>
            <a:endParaRPr lang="en-US" sz="4000" dirty="0"/>
          </a:p>
        </p:txBody>
      </p:sp>
      <p:sp>
        <p:nvSpPr>
          <p:cNvPr id="4" name="Content Placeholder 3"/>
          <p:cNvSpPr>
            <a:spLocks noGrp="1"/>
          </p:cNvSpPr>
          <p:nvPr>
            <p:ph idx="1"/>
          </p:nvPr>
        </p:nvSpPr>
        <p:spPr/>
        <p:txBody>
          <a:bodyPr>
            <a:normAutofit/>
          </a:bodyPr>
          <a:lstStyle/>
          <a:p>
            <a:r>
              <a:rPr lang="en-US" i="1" dirty="0" smtClean="0"/>
              <a:t>An Epidemic Contact Tracing and Data Analysis Scenario</a:t>
            </a:r>
          </a:p>
          <a:p>
            <a:pPr lvl="1"/>
            <a:r>
              <a:rPr lang="en-US" dirty="0"/>
              <a:t>Unidentified Male Potentially Carrying Deadly and Highly Contagious </a:t>
            </a:r>
            <a:r>
              <a:rPr lang="en-US" dirty="0" smtClean="0"/>
              <a:t>Virus</a:t>
            </a:r>
            <a:endParaRPr lang="en-US" i="1" dirty="0" smtClean="0"/>
          </a:p>
          <a:p>
            <a:r>
              <a:rPr lang="en-US" dirty="0" smtClean="0"/>
              <a:t>Tasks:</a:t>
            </a:r>
          </a:p>
          <a:p>
            <a:pPr lvl="1"/>
            <a:r>
              <a:rPr lang="en-US" dirty="0" smtClean="0"/>
              <a:t>Who is the unidentified male?</a:t>
            </a:r>
          </a:p>
          <a:p>
            <a:pPr lvl="1"/>
            <a:r>
              <a:rPr lang="en-US" dirty="0" smtClean="0"/>
              <a:t>Where is the unidentified male?</a:t>
            </a:r>
          </a:p>
          <a:p>
            <a:r>
              <a:rPr lang="en-US" i="1" dirty="0" smtClean="0"/>
              <a:t>Generated  datasets.</a:t>
            </a:r>
          </a:p>
          <a:p>
            <a:pPr marL="0" indent="0">
              <a:buNone/>
            </a:pPr>
            <a:endParaRPr lang="en-US" dirty="0"/>
          </a:p>
        </p:txBody>
      </p:sp>
    </p:spTree>
    <p:extLst>
      <p:ext uri="{BB962C8B-B14F-4D97-AF65-F5344CB8AC3E}">
        <p14:creationId xmlns:p14="http://schemas.microsoft.com/office/powerpoint/2010/main" val="384761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APT </a:t>
            </a:r>
            <a:r>
              <a:rPr lang="en-US" dirty="0" smtClean="0"/>
              <a:t>Infection Discovery</a:t>
            </a:r>
            <a:r>
              <a:rPr lang="en-US" dirty="0"/>
              <a:t/>
            </a:r>
            <a:br>
              <a:rPr lang="en-US" dirty="0"/>
            </a:br>
            <a:r>
              <a:rPr lang="en-US" dirty="0" smtClean="0"/>
              <a:t>Using </a:t>
            </a:r>
            <a:r>
              <a:rPr lang="en-US" dirty="0"/>
              <a:t>DNS </a:t>
            </a:r>
            <a:r>
              <a:rPr lang="en-US" dirty="0" smtClean="0"/>
              <a:t>Data</a:t>
            </a:r>
            <a:endParaRPr lang="en-US" dirty="0"/>
          </a:p>
        </p:txBody>
      </p:sp>
      <p:sp>
        <p:nvSpPr>
          <p:cNvPr id="3" name="Content Placeholder 2"/>
          <p:cNvSpPr>
            <a:spLocks noGrp="1"/>
          </p:cNvSpPr>
          <p:nvPr>
            <p:ph idx="1"/>
          </p:nvPr>
        </p:nvSpPr>
        <p:spPr/>
        <p:txBody>
          <a:bodyPr/>
          <a:lstStyle/>
          <a:p>
            <a:endParaRPr lang="en-US" dirty="0" smtClean="0"/>
          </a:p>
          <a:p>
            <a:r>
              <a:rPr lang="en-US" dirty="0" smtClean="0"/>
              <a:t>To </a:t>
            </a:r>
            <a:r>
              <a:rPr lang="en-US" dirty="0"/>
              <a:t>develop techniques for detecting malicious external hosts given the DNS logs for a site, and to </a:t>
            </a:r>
            <a:r>
              <a:rPr lang="en-US" dirty="0" smtClean="0"/>
              <a:t>identify potentially </a:t>
            </a:r>
            <a:r>
              <a:rPr lang="en-US" dirty="0"/>
              <a:t>infected hosts in the process</a:t>
            </a:r>
            <a:r>
              <a:rPr lang="en-US" dirty="0" smtClean="0"/>
              <a:t>.</a:t>
            </a:r>
          </a:p>
          <a:p>
            <a:endParaRPr lang="en-US" dirty="0"/>
          </a:p>
          <a:p>
            <a:r>
              <a:rPr lang="en-US" dirty="0" smtClean="0"/>
              <a:t>1.4TB of real DNS traffic from LANL</a:t>
            </a:r>
            <a:endParaRPr lang="en-US" dirty="0"/>
          </a:p>
        </p:txBody>
      </p:sp>
    </p:spTree>
    <p:extLst>
      <p:ext uri="{BB962C8B-B14F-4D97-AF65-F5344CB8AC3E}">
        <p14:creationId xmlns:p14="http://schemas.microsoft.com/office/powerpoint/2010/main" val="537631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Metadata-based Malicious Cyber</a:t>
            </a:r>
            <a:br>
              <a:rPr lang="en-US" dirty="0"/>
            </a:br>
            <a:r>
              <a:rPr lang="en-US" dirty="0"/>
              <a:t>Discovery</a:t>
            </a:r>
          </a:p>
        </p:txBody>
      </p:sp>
      <p:sp>
        <p:nvSpPr>
          <p:cNvPr id="3" name="Content Placeholder 2"/>
          <p:cNvSpPr>
            <a:spLocks noGrp="1"/>
          </p:cNvSpPr>
          <p:nvPr>
            <p:ph idx="1"/>
          </p:nvPr>
        </p:nvSpPr>
        <p:spPr/>
        <p:txBody>
          <a:bodyPr/>
          <a:lstStyle/>
          <a:p>
            <a:endParaRPr lang="en-US" dirty="0" smtClean="0"/>
          </a:p>
          <a:p>
            <a:r>
              <a:rPr lang="en-US" dirty="0" smtClean="0"/>
              <a:t>To </a:t>
            </a:r>
            <a:r>
              <a:rPr lang="en-US" dirty="0"/>
              <a:t>invent and prototype approaches for identifying high interest, suspicious </a:t>
            </a:r>
            <a:r>
              <a:rPr lang="en-US" dirty="0" smtClean="0"/>
              <a:t>and likely </a:t>
            </a:r>
            <a:r>
              <a:rPr lang="en-US" dirty="0"/>
              <a:t>malicious behaviors from meta-data that challenge the way we </a:t>
            </a:r>
            <a:r>
              <a:rPr lang="en-US" dirty="0" smtClean="0"/>
              <a:t>traditionally think </a:t>
            </a:r>
            <a:r>
              <a:rPr lang="en-US" dirty="0"/>
              <a:t>about the cyber problem</a:t>
            </a:r>
            <a:r>
              <a:rPr lang="en-US" dirty="0" smtClean="0"/>
              <a:t>.</a:t>
            </a:r>
          </a:p>
          <a:p>
            <a:pPr marL="0" indent="0">
              <a:buNone/>
            </a:pPr>
            <a:endParaRPr lang="en-US" dirty="0" smtClean="0"/>
          </a:p>
          <a:p>
            <a:r>
              <a:rPr lang="en-US" dirty="0" smtClean="0"/>
              <a:t>DHS PREDICT dataset</a:t>
            </a:r>
            <a:endParaRPr lang="en-US" dirty="0"/>
          </a:p>
        </p:txBody>
      </p:sp>
    </p:spTree>
    <p:extLst>
      <p:ext uri="{BB962C8B-B14F-4D97-AF65-F5344CB8AC3E}">
        <p14:creationId xmlns:p14="http://schemas.microsoft.com/office/powerpoint/2010/main" val="4153329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00" y="277076"/>
            <a:ext cx="6904800" cy="1920433"/>
          </a:xfrm>
        </p:spPr>
        <p:txBody>
          <a:bodyPr>
            <a:normAutofit/>
          </a:bodyPr>
          <a:lstStyle/>
          <a:p>
            <a:r>
              <a:rPr lang="en-US" b="1" dirty="0"/>
              <a:t>Novel Approaches to Avoid Misattribution of Malicious Cyber </a:t>
            </a:r>
            <a:r>
              <a:rPr lang="en-US" b="1" dirty="0" smtClean="0"/>
              <a:t>Activity</a:t>
            </a:r>
            <a:endParaRPr lang="en-US" dirty="0"/>
          </a:p>
        </p:txBody>
      </p:sp>
      <p:sp>
        <p:nvSpPr>
          <p:cNvPr id="3" name="Content Placeholder 2"/>
          <p:cNvSpPr>
            <a:spLocks noGrp="1"/>
          </p:cNvSpPr>
          <p:nvPr>
            <p:ph idx="1"/>
          </p:nvPr>
        </p:nvSpPr>
        <p:spPr>
          <a:xfrm>
            <a:off x="132735" y="2507226"/>
            <a:ext cx="8893277" cy="3893574"/>
          </a:xfrm>
        </p:spPr>
        <p:txBody>
          <a:bodyPr>
            <a:normAutofit fontScale="77500" lnSpcReduction="20000"/>
          </a:bodyPr>
          <a:lstStyle/>
          <a:p>
            <a:r>
              <a:rPr lang="en-US" b="1" dirty="0"/>
              <a:t>What are </a:t>
            </a:r>
            <a:r>
              <a:rPr lang="en-US" b="1" dirty="0" smtClean="0"/>
              <a:t>features  of malicious </a:t>
            </a:r>
            <a:r>
              <a:rPr lang="en-US" b="1" dirty="0"/>
              <a:t>cyber events that are not </a:t>
            </a:r>
            <a:r>
              <a:rPr lang="en-US" b="1" dirty="0" smtClean="0"/>
              <a:t>standard </a:t>
            </a:r>
            <a:r>
              <a:rPr lang="en-US" b="1" dirty="0"/>
              <a:t>technical or behavioral forensics analysis </a:t>
            </a:r>
            <a:r>
              <a:rPr lang="en-US" b="1" dirty="0" smtClean="0"/>
              <a:t>procedures?</a:t>
            </a:r>
            <a:endParaRPr lang="en-US" dirty="0"/>
          </a:p>
          <a:p>
            <a:r>
              <a:rPr lang="en-US" b="1" dirty="0"/>
              <a:t>Are any of these features distinct from one group to another?</a:t>
            </a:r>
            <a:endParaRPr lang="en-US" dirty="0"/>
          </a:p>
          <a:p>
            <a:r>
              <a:rPr lang="en-US" b="1" dirty="0"/>
              <a:t>Are there any </a:t>
            </a:r>
            <a:r>
              <a:rPr lang="en-US" b="1" dirty="0" smtClean="0"/>
              <a:t>threat </a:t>
            </a:r>
            <a:r>
              <a:rPr lang="en-US" b="1" dirty="0"/>
              <a:t>actor procedural biases, quirks, or other subtleties that </a:t>
            </a:r>
            <a:r>
              <a:rPr lang="en-US" b="1" dirty="0" smtClean="0"/>
              <a:t>can be discerned </a:t>
            </a:r>
            <a:r>
              <a:rPr lang="en-US" b="1" dirty="0"/>
              <a:t>from malicious cyber event data?</a:t>
            </a:r>
            <a:endParaRPr lang="en-US" dirty="0"/>
          </a:p>
          <a:p>
            <a:r>
              <a:rPr lang="en-US" b="1" dirty="0"/>
              <a:t>Are there any aspects or features of malicious cyber events that can supplement traditional signatures used for making threat attribution assessments</a:t>
            </a:r>
            <a:r>
              <a:rPr lang="en-US" b="1" dirty="0" smtClean="0"/>
              <a:t>?</a:t>
            </a:r>
          </a:p>
          <a:p>
            <a:r>
              <a:rPr lang="en-US" b="1" dirty="0" smtClean="0"/>
              <a:t>Goal</a:t>
            </a:r>
            <a:r>
              <a:rPr lang="en-US" b="1" dirty="0" smtClean="0">
                <a:solidFill>
                  <a:srgbClr val="FF0000"/>
                </a:solidFill>
              </a:rPr>
              <a:t>: Novel approaches</a:t>
            </a:r>
            <a:endParaRPr lang="en-US" dirty="0">
              <a:solidFill>
                <a:srgbClr val="FF0000"/>
              </a:solidFill>
            </a:endParaRPr>
          </a:p>
        </p:txBody>
      </p:sp>
    </p:spTree>
    <p:extLst>
      <p:ext uri="{BB962C8B-B14F-4D97-AF65-F5344CB8AC3E}">
        <p14:creationId xmlns:p14="http://schemas.microsoft.com/office/powerpoint/2010/main" val="97411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Data Sets</a:t>
            </a:r>
            <a:endParaRPr lang="en-US" dirty="0"/>
          </a:p>
        </p:txBody>
      </p:sp>
      <p:sp>
        <p:nvSpPr>
          <p:cNvPr id="3" name="Content Placeholder 2"/>
          <p:cNvSpPr>
            <a:spLocks noGrp="1"/>
          </p:cNvSpPr>
          <p:nvPr>
            <p:ph idx="1"/>
          </p:nvPr>
        </p:nvSpPr>
        <p:spPr/>
        <p:txBody>
          <a:bodyPr>
            <a:normAutofit/>
          </a:bodyPr>
          <a:lstStyle/>
          <a:p>
            <a:r>
              <a:rPr lang="en-US" dirty="0" smtClean="0"/>
              <a:t>PREDICT Data Repository</a:t>
            </a:r>
          </a:p>
          <a:p>
            <a:pPr lvl="1"/>
            <a:r>
              <a:rPr lang="en-US" dirty="0" smtClean="0"/>
              <a:t>Protected </a:t>
            </a:r>
            <a:r>
              <a:rPr lang="en-US" dirty="0"/>
              <a:t>Repository for the Defense of Infrastructure against Cyber Threats (PREDICT), a data repository for cyber security research. </a:t>
            </a:r>
            <a:endParaRPr lang="en-US" dirty="0" smtClean="0"/>
          </a:p>
          <a:p>
            <a:pPr lvl="1"/>
            <a:r>
              <a:rPr lang="en-US" dirty="0" smtClean="0"/>
              <a:t>PREDICT </a:t>
            </a:r>
            <a:r>
              <a:rPr lang="en-US" dirty="0"/>
              <a:t>is supported by the Department of Homeland Security, Science &amp; Technology Directorate. </a:t>
            </a:r>
            <a:endParaRPr lang="en-US" dirty="0" smtClean="0"/>
          </a:p>
          <a:p>
            <a:pPr lvl="1"/>
            <a:r>
              <a:rPr lang="en-US" dirty="0" smtClean="0"/>
              <a:t>Suggested data set: National </a:t>
            </a:r>
            <a:r>
              <a:rPr lang="en-US" dirty="0" err="1" smtClean="0"/>
              <a:t>Collegate</a:t>
            </a:r>
            <a:r>
              <a:rPr lang="en-US" dirty="0" smtClean="0"/>
              <a:t> Cyber Defense Competition</a:t>
            </a:r>
            <a:endParaRPr lang="en-US" dirty="0"/>
          </a:p>
        </p:txBody>
      </p:sp>
    </p:spTree>
    <p:extLst>
      <p:ext uri="{BB962C8B-B14F-4D97-AF65-F5344CB8AC3E}">
        <p14:creationId xmlns:p14="http://schemas.microsoft.com/office/powerpoint/2010/main" val="2196109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2015 </a:t>
            </a:r>
            <a:r>
              <a:rPr lang="fr-FR" dirty="0" smtClean="0"/>
              <a:t>National </a:t>
            </a:r>
            <a:r>
              <a:rPr lang="fr-FR" dirty="0" err="1" smtClean="0"/>
              <a:t>Collegate</a:t>
            </a:r>
            <a:r>
              <a:rPr lang="fr-FR" dirty="0" smtClean="0"/>
              <a:t> </a:t>
            </a:r>
            <a:r>
              <a:rPr lang="fr-FR" dirty="0"/>
              <a:t>Cyber </a:t>
            </a:r>
            <a:r>
              <a:rPr lang="fr-FR" dirty="0" err="1"/>
              <a:t>Defense</a:t>
            </a:r>
            <a:r>
              <a:rPr lang="fr-FR" dirty="0"/>
              <a:t> </a:t>
            </a:r>
            <a:r>
              <a:rPr lang="fr-FR" dirty="0" err="1" smtClean="0"/>
              <a:t>Competition</a:t>
            </a:r>
            <a:r>
              <a:rPr lang="fr-FR" dirty="0" smtClean="0"/>
              <a:t> Data </a:t>
            </a:r>
            <a:endParaRPr lang="en-US" dirty="0"/>
          </a:p>
        </p:txBody>
      </p:sp>
      <p:sp>
        <p:nvSpPr>
          <p:cNvPr id="3" name="Content Placeholder 2"/>
          <p:cNvSpPr>
            <a:spLocks noGrp="1"/>
          </p:cNvSpPr>
          <p:nvPr>
            <p:ph idx="1"/>
          </p:nvPr>
        </p:nvSpPr>
        <p:spPr/>
        <p:txBody>
          <a:bodyPr>
            <a:normAutofit fontScale="77500" lnSpcReduction="20000"/>
          </a:bodyPr>
          <a:lstStyle/>
          <a:p>
            <a:r>
              <a:rPr lang="en-US" dirty="0"/>
              <a:t>C</a:t>
            </a:r>
            <a:r>
              <a:rPr lang="en-US" dirty="0" smtClean="0"/>
              <a:t>aptures log files from </a:t>
            </a:r>
            <a:r>
              <a:rPr lang="en-US" dirty="0"/>
              <a:t>the 2015 National Collegiate Cyber Defense Competition (</a:t>
            </a:r>
            <a:r>
              <a:rPr lang="en-US" dirty="0">
                <a:hlinkClick r:id="rId2"/>
              </a:rPr>
              <a:t>nccdc.org</a:t>
            </a:r>
            <a:r>
              <a:rPr lang="en-US" dirty="0" smtClean="0"/>
              <a:t>).</a:t>
            </a:r>
          </a:p>
          <a:p>
            <a:r>
              <a:rPr lang="en-US" dirty="0" smtClean="0"/>
              <a:t>NCCDC </a:t>
            </a:r>
            <a:r>
              <a:rPr lang="en-US" dirty="0"/>
              <a:t>is a multi-day competition that specifically focuses on the operational aspects of managing and protecting an existing "commercial" network infrastructure. </a:t>
            </a:r>
            <a:endParaRPr lang="en-US" dirty="0" smtClean="0"/>
          </a:p>
          <a:p>
            <a:r>
              <a:rPr lang="en-US" dirty="0" smtClean="0"/>
              <a:t>Teams </a:t>
            </a:r>
            <a:r>
              <a:rPr lang="en-US" dirty="0"/>
              <a:t>of undergraduate/graduate students are provided with a fully functional (but insecure) small business network they must secure, maintain, and defend against a live Red Team. </a:t>
            </a:r>
            <a:endParaRPr lang="en-US" dirty="0" smtClean="0"/>
          </a:p>
          <a:p>
            <a:r>
              <a:rPr lang="en-US" dirty="0" smtClean="0"/>
              <a:t>Teams </a:t>
            </a:r>
            <a:r>
              <a:rPr lang="en-US" dirty="0"/>
              <a:t>must also respond to business tasks called "injects" throughout the competition. More metadata is provided as a text file accompanying the dataset data </a:t>
            </a:r>
            <a:r>
              <a:rPr lang="en-US" dirty="0" smtClean="0"/>
              <a:t>files.</a:t>
            </a:r>
          </a:p>
          <a:p>
            <a:r>
              <a:rPr lang="en-US" dirty="0" smtClean="0"/>
              <a:t>Good repository of known </a:t>
            </a:r>
            <a:r>
              <a:rPr lang="en-US" dirty="0" err="1" smtClean="0"/>
              <a:t>malicous</a:t>
            </a:r>
            <a:r>
              <a:rPr lang="en-US" dirty="0" smtClean="0"/>
              <a:t> and  defensive activity</a:t>
            </a:r>
            <a:endParaRPr lang="en-US" dirty="0"/>
          </a:p>
        </p:txBody>
      </p:sp>
    </p:spTree>
    <p:extLst>
      <p:ext uri="{BB962C8B-B14F-4D97-AF65-F5344CB8AC3E}">
        <p14:creationId xmlns:p14="http://schemas.microsoft.com/office/powerpoint/2010/main" val="4115886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2453</TotalTime>
  <Words>1114</Words>
  <Application>Microsoft Office PowerPoint</Application>
  <PresentationFormat>On-screen Show (4:3)</PresentationFormat>
  <Paragraphs>86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Novel Approaches to Avoid Misattribution of Malicious Cyber Activity </vt:lpstr>
      <vt:lpstr>Agenda</vt:lpstr>
      <vt:lpstr>C3E Cybersecurity Problems</vt:lpstr>
      <vt:lpstr>Identity Discovery Challenge</vt:lpstr>
      <vt:lpstr>APT Infection Discovery Using DNS Data</vt:lpstr>
      <vt:lpstr>Metadata-based Malicious Cyber Discovery</vt:lpstr>
      <vt:lpstr>Novel Approaches to Avoid Misattribution of Malicious Cyber Activity</vt:lpstr>
      <vt:lpstr>Suggested Data Sets</vt:lpstr>
      <vt:lpstr>2015 National Collegate Cyber Defense Competition Data </vt:lpstr>
      <vt:lpstr>Specific Research Goals</vt:lpstr>
      <vt:lpstr>Why is this Important?</vt:lpstr>
      <vt:lpstr>Why is this Important? (cont.)</vt:lpstr>
      <vt:lpstr>Why is this important? (cont.)</vt:lpstr>
      <vt:lpstr>General Panel Questions</vt:lpstr>
      <vt:lpstr>QUESTIONS </vt:lpstr>
    </vt:vector>
  </TitlesOfParts>
  <Company>U.S.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lonniic</dc:creator>
  <cp:lastModifiedBy>Dan</cp:lastModifiedBy>
  <cp:revision>77</cp:revision>
  <dcterms:created xsi:type="dcterms:W3CDTF">2011-12-05T16:37:32Z</dcterms:created>
  <dcterms:modified xsi:type="dcterms:W3CDTF">2015-10-26T10:37:16Z</dcterms:modified>
</cp:coreProperties>
</file>