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23"/>
  </p:notesMasterIdLst>
  <p:handoutMasterIdLst>
    <p:handoutMasterId r:id="rId24"/>
  </p:handoutMasterIdLst>
  <p:sldIdLst>
    <p:sldId id="272" r:id="rId2"/>
    <p:sldId id="273" r:id="rId3"/>
    <p:sldId id="274" r:id="rId4"/>
    <p:sldId id="283" r:id="rId5"/>
    <p:sldId id="284" r:id="rId6"/>
    <p:sldId id="286" r:id="rId7"/>
    <p:sldId id="288" r:id="rId8"/>
    <p:sldId id="293" r:id="rId9"/>
    <p:sldId id="294" r:id="rId10"/>
    <p:sldId id="295" r:id="rId11"/>
    <p:sldId id="296" r:id="rId12"/>
    <p:sldId id="297" r:id="rId13"/>
    <p:sldId id="298" r:id="rId14"/>
    <p:sldId id="301" r:id="rId15"/>
    <p:sldId id="302" r:id="rId16"/>
    <p:sldId id="299" r:id="rId17"/>
    <p:sldId id="300" r:id="rId18"/>
    <p:sldId id="290" r:id="rId19"/>
    <p:sldId id="303" r:id="rId20"/>
    <p:sldId id="305" r:id="rId21"/>
    <p:sldId id="304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50000"/>
      </a:spcAft>
      <a:buClr>
        <a:srgbClr val="004080"/>
      </a:buClr>
      <a:buSzPct val="65000"/>
      <a:buFont typeface="Wingdings" pitchFamily="2" charset="2"/>
      <a:buChar char="§"/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rtl="0" fontAlgn="base">
      <a:spcBef>
        <a:spcPct val="50000"/>
      </a:spcBef>
      <a:spcAft>
        <a:spcPct val="50000"/>
      </a:spcAft>
      <a:buClr>
        <a:srgbClr val="004080"/>
      </a:buClr>
      <a:buSzPct val="65000"/>
      <a:buFont typeface="Wingdings" pitchFamily="2" charset="2"/>
      <a:buChar char="§"/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rtl="0" fontAlgn="base">
      <a:spcBef>
        <a:spcPct val="50000"/>
      </a:spcBef>
      <a:spcAft>
        <a:spcPct val="50000"/>
      </a:spcAft>
      <a:buClr>
        <a:srgbClr val="004080"/>
      </a:buClr>
      <a:buSzPct val="65000"/>
      <a:buFont typeface="Wingdings" pitchFamily="2" charset="2"/>
      <a:buChar char="§"/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rtl="0" fontAlgn="base">
      <a:spcBef>
        <a:spcPct val="50000"/>
      </a:spcBef>
      <a:spcAft>
        <a:spcPct val="50000"/>
      </a:spcAft>
      <a:buClr>
        <a:srgbClr val="004080"/>
      </a:buClr>
      <a:buSzPct val="65000"/>
      <a:buFont typeface="Wingdings" pitchFamily="2" charset="2"/>
      <a:buChar char="§"/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rtl="0" fontAlgn="base">
      <a:spcBef>
        <a:spcPct val="50000"/>
      </a:spcBef>
      <a:spcAft>
        <a:spcPct val="50000"/>
      </a:spcAft>
      <a:buClr>
        <a:srgbClr val="004080"/>
      </a:buClr>
      <a:buSzPct val="65000"/>
      <a:buFont typeface="Wingdings" pitchFamily="2" charset="2"/>
      <a:buChar char="§"/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B3"/>
    <a:srgbClr val="808080"/>
    <a:srgbClr val="66CCFF"/>
    <a:srgbClr val="CCCCCC"/>
    <a:srgbClr val="000000"/>
    <a:srgbClr val="FFA701"/>
    <a:srgbClr val="004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A09CA7-28E4-FA4C-BC1E-70544E28DA32}" type="doc">
      <dgm:prSet loTypeId="urn:microsoft.com/office/officeart/2005/8/layout/pList2#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F0E3AE-C7DF-7C44-87DF-BAFE10D76782}">
      <dgm:prSet/>
      <dgm:spPr>
        <a:solidFill>
          <a:srgbClr val="0000FF"/>
        </a:solidFill>
      </dgm:spPr>
      <dgm:t>
        <a:bodyPr/>
        <a:lstStyle/>
        <a:p>
          <a:pPr rtl="0"/>
          <a:r>
            <a:rPr lang="en-US" b="1" dirty="0" smtClean="0"/>
            <a:t>Too early and we play whack-a-mole</a:t>
          </a:r>
          <a:endParaRPr lang="en-US" b="1" dirty="0"/>
        </a:p>
      </dgm:t>
    </dgm:pt>
    <dgm:pt modelId="{92D17DB1-61A8-D44E-B3C2-2CCDFC1C1D64}" type="parTrans" cxnId="{BCDC01B8-C346-714A-8F28-1A122340E49F}">
      <dgm:prSet/>
      <dgm:spPr/>
      <dgm:t>
        <a:bodyPr/>
        <a:lstStyle/>
        <a:p>
          <a:endParaRPr lang="en-US"/>
        </a:p>
      </dgm:t>
    </dgm:pt>
    <dgm:pt modelId="{2A5753DC-EE9D-F54C-9622-A3A787E0ED8B}" type="sibTrans" cxnId="{BCDC01B8-C346-714A-8F28-1A122340E49F}">
      <dgm:prSet/>
      <dgm:spPr/>
      <dgm:t>
        <a:bodyPr/>
        <a:lstStyle/>
        <a:p>
          <a:endParaRPr lang="en-US"/>
        </a:p>
      </dgm:t>
    </dgm:pt>
    <dgm:pt modelId="{E62DF03C-6162-FA4C-A09D-13DB19C137CF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b="1" dirty="0" smtClean="0"/>
            <a:t>Too late and we lose the farm</a:t>
          </a:r>
          <a:endParaRPr lang="en-US" dirty="0"/>
        </a:p>
      </dgm:t>
    </dgm:pt>
    <dgm:pt modelId="{F0F5CAFD-FC6D-DF48-82D7-DFBE439171C8}" type="parTrans" cxnId="{7E3E612A-193F-CA4B-90A3-74A87C0BB134}">
      <dgm:prSet/>
      <dgm:spPr/>
      <dgm:t>
        <a:bodyPr/>
        <a:lstStyle/>
        <a:p>
          <a:endParaRPr lang="en-US"/>
        </a:p>
      </dgm:t>
    </dgm:pt>
    <dgm:pt modelId="{838948AA-E9BE-DD4C-9913-50FE6974F225}" type="sibTrans" cxnId="{7E3E612A-193F-CA4B-90A3-74A87C0BB134}">
      <dgm:prSet/>
      <dgm:spPr/>
      <dgm:t>
        <a:bodyPr/>
        <a:lstStyle/>
        <a:p>
          <a:endParaRPr lang="en-US"/>
        </a:p>
      </dgm:t>
    </dgm:pt>
    <dgm:pt modelId="{8C1934DF-7291-BB44-8335-BEA179562088}">
      <dgm:prSet/>
      <dgm:spPr>
        <a:solidFill>
          <a:srgbClr val="008000"/>
        </a:solidFill>
      </dgm:spPr>
      <dgm:t>
        <a:bodyPr/>
        <a:lstStyle/>
        <a:p>
          <a:pPr rtl="0"/>
          <a:r>
            <a:rPr lang="en-US" b="1" dirty="0" smtClean="0"/>
            <a:t>Strike Zone</a:t>
          </a:r>
          <a:endParaRPr lang="en-US" b="1" dirty="0"/>
        </a:p>
      </dgm:t>
    </dgm:pt>
    <dgm:pt modelId="{3A830EEB-5101-C34F-968A-CEC4DC9D83ED}" type="parTrans" cxnId="{329499D0-F635-9A4D-AEBF-D3245F3D1622}">
      <dgm:prSet/>
      <dgm:spPr/>
      <dgm:t>
        <a:bodyPr/>
        <a:lstStyle/>
        <a:p>
          <a:endParaRPr lang="en-US"/>
        </a:p>
      </dgm:t>
    </dgm:pt>
    <dgm:pt modelId="{114A5296-383B-2A44-9049-6300D8891FF5}" type="sibTrans" cxnId="{329499D0-F635-9A4D-AEBF-D3245F3D1622}">
      <dgm:prSet/>
      <dgm:spPr/>
      <dgm:t>
        <a:bodyPr/>
        <a:lstStyle/>
        <a:p>
          <a:endParaRPr lang="en-US"/>
        </a:p>
      </dgm:t>
    </dgm:pt>
    <dgm:pt modelId="{D7D4DBF3-D7B2-F148-81C1-5F5EB2F2EC9C}" type="pres">
      <dgm:prSet presAssocID="{1BA09CA7-28E4-FA4C-BC1E-70544E28DA3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EEF618-7A8A-6C41-AFFF-145AE4F93612}" type="pres">
      <dgm:prSet presAssocID="{1BA09CA7-28E4-FA4C-BC1E-70544E28DA32}" presName="bkgdShp" presStyleLbl="alignAccFollowNode1" presStyleIdx="0" presStyleCnt="1"/>
      <dgm:spPr/>
    </dgm:pt>
    <dgm:pt modelId="{EEAEBC34-89F7-0040-BE0E-8FEB40718F38}" type="pres">
      <dgm:prSet presAssocID="{1BA09CA7-28E4-FA4C-BC1E-70544E28DA32}" presName="linComp" presStyleCnt="0"/>
      <dgm:spPr/>
    </dgm:pt>
    <dgm:pt modelId="{AF9D7DB0-E245-744A-AAED-18FE821F4331}" type="pres">
      <dgm:prSet presAssocID="{63F0E3AE-C7DF-7C44-87DF-BAFE10D76782}" presName="compNode" presStyleCnt="0"/>
      <dgm:spPr/>
    </dgm:pt>
    <dgm:pt modelId="{81785F3E-8452-764F-A092-2ED23C62D0D0}" type="pres">
      <dgm:prSet presAssocID="{63F0E3AE-C7DF-7C44-87DF-BAFE10D7678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943903-5B7F-4949-A2C7-41AA1A971A34}" type="pres">
      <dgm:prSet presAssocID="{63F0E3AE-C7DF-7C44-87DF-BAFE10D76782}" presName="invisiNode" presStyleLbl="node1" presStyleIdx="0" presStyleCnt="3"/>
      <dgm:spPr/>
    </dgm:pt>
    <dgm:pt modelId="{5152BBAD-FBA7-5D45-88EF-DC82990AF7F4}" type="pres">
      <dgm:prSet presAssocID="{63F0E3AE-C7DF-7C44-87DF-BAFE10D76782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73D183F-58E5-CC4A-8DB5-226F9B2DD05D}" type="pres">
      <dgm:prSet presAssocID="{2A5753DC-EE9D-F54C-9622-A3A787E0ED8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274C2E5-B82C-B94F-90A9-77CB6396D44B}" type="pres">
      <dgm:prSet presAssocID="{8C1934DF-7291-BB44-8335-BEA179562088}" presName="compNode" presStyleCnt="0"/>
      <dgm:spPr/>
    </dgm:pt>
    <dgm:pt modelId="{8443D836-0550-6740-819D-A27FCD744ABA}" type="pres">
      <dgm:prSet presAssocID="{8C1934DF-7291-BB44-8335-BEA1795620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D2FC6D-EFC8-2E41-ADD3-9F2849397666}" type="pres">
      <dgm:prSet presAssocID="{8C1934DF-7291-BB44-8335-BEA179562088}" presName="invisiNode" presStyleLbl="node1" presStyleIdx="1" presStyleCnt="3"/>
      <dgm:spPr/>
    </dgm:pt>
    <dgm:pt modelId="{B799E34E-0DF6-7D43-9BC3-F1D3D1C9CB1A}" type="pres">
      <dgm:prSet presAssocID="{8C1934DF-7291-BB44-8335-BEA179562088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187CBB9-26D1-6345-91D8-AEB857CA2731}" type="pres">
      <dgm:prSet presAssocID="{114A5296-383B-2A44-9049-6300D8891FF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E91E401-E87D-5D4A-B028-29971C4D65C3}" type="pres">
      <dgm:prSet presAssocID="{E62DF03C-6162-FA4C-A09D-13DB19C137CF}" presName="compNode" presStyleCnt="0"/>
      <dgm:spPr/>
    </dgm:pt>
    <dgm:pt modelId="{5C4B86A5-533D-4348-BC25-D4CF42384705}" type="pres">
      <dgm:prSet presAssocID="{E62DF03C-6162-FA4C-A09D-13DB19C137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93415-3A4C-CE47-9814-85F3B63B5BB9}" type="pres">
      <dgm:prSet presAssocID="{E62DF03C-6162-FA4C-A09D-13DB19C137CF}" presName="invisiNode" presStyleLbl="node1" presStyleIdx="2" presStyleCnt="3"/>
      <dgm:spPr/>
    </dgm:pt>
    <dgm:pt modelId="{CF50D38B-B7DC-6E40-8D6C-645DDA030E7F}" type="pres">
      <dgm:prSet presAssocID="{E62DF03C-6162-FA4C-A09D-13DB19C137CF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BBE3DED8-D85A-9C44-9B4C-5086568E8CCB}" type="presOf" srcId="{63F0E3AE-C7DF-7C44-87DF-BAFE10D76782}" destId="{81785F3E-8452-764F-A092-2ED23C62D0D0}" srcOrd="0" destOrd="0" presId="urn:microsoft.com/office/officeart/2005/8/layout/pList2#1"/>
    <dgm:cxn modelId="{4A832B1C-E39A-E543-AE8C-E1962B8AF551}" type="presOf" srcId="{114A5296-383B-2A44-9049-6300D8891FF5}" destId="{3187CBB9-26D1-6345-91D8-AEB857CA2731}" srcOrd="0" destOrd="0" presId="urn:microsoft.com/office/officeart/2005/8/layout/pList2#1"/>
    <dgm:cxn modelId="{329499D0-F635-9A4D-AEBF-D3245F3D1622}" srcId="{1BA09CA7-28E4-FA4C-BC1E-70544E28DA32}" destId="{8C1934DF-7291-BB44-8335-BEA179562088}" srcOrd="1" destOrd="0" parTransId="{3A830EEB-5101-C34F-968A-CEC4DC9D83ED}" sibTransId="{114A5296-383B-2A44-9049-6300D8891FF5}"/>
    <dgm:cxn modelId="{4040B122-2E5C-A74B-9355-270C11159982}" type="presOf" srcId="{8C1934DF-7291-BB44-8335-BEA179562088}" destId="{8443D836-0550-6740-819D-A27FCD744ABA}" srcOrd="0" destOrd="0" presId="urn:microsoft.com/office/officeart/2005/8/layout/pList2#1"/>
    <dgm:cxn modelId="{04AF0EF9-74B5-004B-A533-B26C710C5E2C}" type="presOf" srcId="{2A5753DC-EE9D-F54C-9622-A3A787E0ED8B}" destId="{A73D183F-58E5-CC4A-8DB5-226F9B2DD05D}" srcOrd="0" destOrd="0" presId="urn:microsoft.com/office/officeart/2005/8/layout/pList2#1"/>
    <dgm:cxn modelId="{BCDC01B8-C346-714A-8F28-1A122340E49F}" srcId="{1BA09CA7-28E4-FA4C-BC1E-70544E28DA32}" destId="{63F0E3AE-C7DF-7C44-87DF-BAFE10D76782}" srcOrd="0" destOrd="0" parTransId="{92D17DB1-61A8-D44E-B3C2-2CCDFC1C1D64}" sibTransId="{2A5753DC-EE9D-F54C-9622-A3A787E0ED8B}"/>
    <dgm:cxn modelId="{48A76085-067A-0F46-912A-962A195B3DDF}" type="presOf" srcId="{1BA09CA7-28E4-FA4C-BC1E-70544E28DA32}" destId="{D7D4DBF3-D7B2-F148-81C1-5F5EB2F2EC9C}" srcOrd="0" destOrd="0" presId="urn:microsoft.com/office/officeart/2005/8/layout/pList2#1"/>
    <dgm:cxn modelId="{7E3E612A-193F-CA4B-90A3-74A87C0BB134}" srcId="{1BA09CA7-28E4-FA4C-BC1E-70544E28DA32}" destId="{E62DF03C-6162-FA4C-A09D-13DB19C137CF}" srcOrd="2" destOrd="0" parTransId="{F0F5CAFD-FC6D-DF48-82D7-DFBE439171C8}" sibTransId="{838948AA-E9BE-DD4C-9913-50FE6974F225}"/>
    <dgm:cxn modelId="{56F2ADE8-D108-7046-A03E-A22E67E0C52E}" type="presOf" srcId="{E62DF03C-6162-FA4C-A09D-13DB19C137CF}" destId="{5C4B86A5-533D-4348-BC25-D4CF42384705}" srcOrd="0" destOrd="0" presId="urn:microsoft.com/office/officeart/2005/8/layout/pList2#1"/>
    <dgm:cxn modelId="{034E1839-FA5B-CA48-AC80-D6E19635458A}" type="presParOf" srcId="{D7D4DBF3-D7B2-F148-81C1-5F5EB2F2EC9C}" destId="{65EEF618-7A8A-6C41-AFFF-145AE4F93612}" srcOrd="0" destOrd="0" presId="urn:microsoft.com/office/officeart/2005/8/layout/pList2#1"/>
    <dgm:cxn modelId="{0C1464CC-4936-B643-8DA9-D5B4A726A592}" type="presParOf" srcId="{D7D4DBF3-D7B2-F148-81C1-5F5EB2F2EC9C}" destId="{EEAEBC34-89F7-0040-BE0E-8FEB40718F38}" srcOrd="1" destOrd="0" presId="urn:microsoft.com/office/officeart/2005/8/layout/pList2#1"/>
    <dgm:cxn modelId="{2DE2D8D1-337D-B145-A1C4-A2012E7271A2}" type="presParOf" srcId="{EEAEBC34-89F7-0040-BE0E-8FEB40718F38}" destId="{AF9D7DB0-E245-744A-AAED-18FE821F4331}" srcOrd="0" destOrd="0" presId="urn:microsoft.com/office/officeart/2005/8/layout/pList2#1"/>
    <dgm:cxn modelId="{8B646950-E419-3544-96C2-F9EE7722A50C}" type="presParOf" srcId="{AF9D7DB0-E245-744A-AAED-18FE821F4331}" destId="{81785F3E-8452-764F-A092-2ED23C62D0D0}" srcOrd="0" destOrd="0" presId="urn:microsoft.com/office/officeart/2005/8/layout/pList2#1"/>
    <dgm:cxn modelId="{109FC76B-2828-CF4E-95D7-ACB958524E47}" type="presParOf" srcId="{AF9D7DB0-E245-744A-AAED-18FE821F4331}" destId="{F7943903-5B7F-4949-A2C7-41AA1A971A34}" srcOrd="1" destOrd="0" presId="urn:microsoft.com/office/officeart/2005/8/layout/pList2#1"/>
    <dgm:cxn modelId="{D97FBE43-42DF-E34E-803C-79688948055F}" type="presParOf" srcId="{AF9D7DB0-E245-744A-AAED-18FE821F4331}" destId="{5152BBAD-FBA7-5D45-88EF-DC82990AF7F4}" srcOrd="2" destOrd="0" presId="urn:microsoft.com/office/officeart/2005/8/layout/pList2#1"/>
    <dgm:cxn modelId="{45B9E3F6-CB0F-4949-9446-80281BE5D057}" type="presParOf" srcId="{EEAEBC34-89F7-0040-BE0E-8FEB40718F38}" destId="{A73D183F-58E5-CC4A-8DB5-226F9B2DD05D}" srcOrd="1" destOrd="0" presId="urn:microsoft.com/office/officeart/2005/8/layout/pList2#1"/>
    <dgm:cxn modelId="{CF7BE149-4720-8847-BCF2-FE136857299D}" type="presParOf" srcId="{EEAEBC34-89F7-0040-BE0E-8FEB40718F38}" destId="{E274C2E5-B82C-B94F-90A9-77CB6396D44B}" srcOrd="2" destOrd="0" presId="urn:microsoft.com/office/officeart/2005/8/layout/pList2#1"/>
    <dgm:cxn modelId="{61EA8B69-C51D-5344-AB38-95F91648845A}" type="presParOf" srcId="{E274C2E5-B82C-B94F-90A9-77CB6396D44B}" destId="{8443D836-0550-6740-819D-A27FCD744ABA}" srcOrd="0" destOrd="0" presId="urn:microsoft.com/office/officeart/2005/8/layout/pList2#1"/>
    <dgm:cxn modelId="{893E8508-1719-CF41-A061-4DC480EAC2E5}" type="presParOf" srcId="{E274C2E5-B82C-B94F-90A9-77CB6396D44B}" destId="{D0D2FC6D-EFC8-2E41-ADD3-9F2849397666}" srcOrd="1" destOrd="0" presId="urn:microsoft.com/office/officeart/2005/8/layout/pList2#1"/>
    <dgm:cxn modelId="{9E72A601-1112-C149-A5C6-63F96B495822}" type="presParOf" srcId="{E274C2E5-B82C-B94F-90A9-77CB6396D44B}" destId="{B799E34E-0DF6-7D43-9BC3-F1D3D1C9CB1A}" srcOrd="2" destOrd="0" presId="urn:microsoft.com/office/officeart/2005/8/layout/pList2#1"/>
    <dgm:cxn modelId="{88DB2E93-E569-CA44-838A-E357FF153622}" type="presParOf" srcId="{EEAEBC34-89F7-0040-BE0E-8FEB40718F38}" destId="{3187CBB9-26D1-6345-91D8-AEB857CA2731}" srcOrd="3" destOrd="0" presId="urn:microsoft.com/office/officeart/2005/8/layout/pList2#1"/>
    <dgm:cxn modelId="{213DE850-A7B5-4F45-9E39-53D7BBCCFBAB}" type="presParOf" srcId="{EEAEBC34-89F7-0040-BE0E-8FEB40718F38}" destId="{DE91E401-E87D-5D4A-B028-29971C4D65C3}" srcOrd="4" destOrd="0" presId="urn:microsoft.com/office/officeart/2005/8/layout/pList2#1"/>
    <dgm:cxn modelId="{731F610C-F66E-AE4F-A328-D4C53FB9C098}" type="presParOf" srcId="{DE91E401-E87D-5D4A-B028-29971C4D65C3}" destId="{5C4B86A5-533D-4348-BC25-D4CF42384705}" srcOrd="0" destOrd="0" presId="urn:microsoft.com/office/officeart/2005/8/layout/pList2#1"/>
    <dgm:cxn modelId="{3B7F2F0F-2350-1A41-9DB5-F2F761114DF0}" type="presParOf" srcId="{DE91E401-E87D-5D4A-B028-29971C4D65C3}" destId="{00693415-3A4C-CE47-9814-85F3B63B5BB9}" srcOrd="1" destOrd="0" presId="urn:microsoft.com/office/officeart/2005/8/layout/pList2#1"/>
    <dgm:cxn modelId="{70B2362C-C616-194A-911D-EEA063643127}" type="presParOf" srcId="{DE91E401-E87D-5D4A-B028-29971C4D65C3}" destId="{CF50D38B-B7DC-6E40-8D6C-645DDA030E7F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Wingdings" charset="2"/>
              <a:buChar char="§"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F6C69-3D5A-4BC2-99F9-39EEAD54FD55}" type="datetime1">
              <a:rPr lang="en-US"/>
              <a:pPr/>
              <a:t>9/7/2012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Wingdings" charset="2"/>
              <a:buChar char="§"/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654332-A28C-4AA1-A4CA-4286AC10F8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382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200">
                <a:latin typeface="Times" charset="0"/>
              </a:defRPr>
            </a:lvl1pPr>
          </a:lstStyle>
          <a:p>
            <a:fld id="{DA0D3B39-F2AD-4C89-8D23-6B69246A61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05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fld id="{2663883A-21E8-48D9-AB10-6B4D498BCE1D}" type="slidenum">
              <a:rPr lang="en-US" sz="1200">
                <a:latin typeface="Times" charset="0"/>
              </a:rPr>
              <a:pPr/>
              <a:t>1</a:t>
            </a:fld>
            <a:endParaRPr lang="en-US" sz="1200" dirty="0">
              <a:latin typeface="Times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5799138"/>
            <a:ext cx="1430338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1066800" y="2481263"/>
            <a:ext cx="8077200" cy="185737"/>
          </a:xfrm>
          <a:prstGeom prst="rect">
            <a:avLst/>
          </a:prstGeom>
          <a:solidFill>
            <a:srgbClr val="FFCC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19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6503988"/>
            <a:ext cx="9207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20"/>
          <p:cNvSpPr>
            <a:spLocks noChangeShapeType="1"/>
          </p:cNvSpPr>
          <p:nvPr userDrawn="1"/>
        </p:nvSpPr>
        <p:spPr bwMode="auto">
          <a:xfrm>
            <a:off x="1241425" y="6438900"/>
            <a:ext cx="7445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1"/>
          <p:cNvSpPr>
            <a:spLocks noChangeShapeType="1"/>
          </p:cNvSpPr>
          <p:nvPr userDrawn="1"/>
        </p:nvSpPr>
        <p:spPr bwMode="auto">
          <a:xfrm>
            <a:off x="463550" y="6438900"/>
            <a:ext cx="35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23"/>
          <p:cNvSpPr txBox="1">
            <a:spLocks noChangeArrowheads="1"/>
          </p:cNvSpPr>
          <p:nvPr userDrawn="1"/>
        </p:nvSpPr>
        <p:spPr bwMode="auto">
          <a:xfrm>
            <a:off x="407988" y="6450013"/>
            <a:ext cx="5334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800">
                <a:solidFill>
                  <a:srgbClr val="000000"/>
                </a:solidFill>
              </a:rPr>
              <a:t>Operated by Los Alamos National Security, LLC for the U.S. Department of Energy</a:t>
            </a:r>
            <a:r>
              <a:rPr lang="ja-JP" altLang="en-US" sz="800">
                <a:solidFill>
                  <a:srgbClr val="000000"/>
                </a:solidFill>
              </a:rPr>
              <a:t>’</a:t>
            </a:r>
            <a:r>
              <a:rPr lang="en-US" altLang="ja-JP" sz="800">
                <a:solidFill>
                  <a:srgbClr val="000000"/>
                </a:solidFill>
              </a:rPr>
              <a:t>s NNSA</a:t>
            </a: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2181225" y="6116638"/>
            <a:ext cx="4621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0" rIns="9144" bIns="0" anchor="b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900" b="1" smtClean="0">
                <a:solidFill>
                  <a:schemeClr val="accent1"/>
                </a:solidFill>
              </a:rPr>
              <a:t>U N C L A S S I F I E D</a:t>
            </a:r>
            <a:endParaRPr lang="en-US" sz="900" smtClean="0">
              <a:solidFill>
                <a:schemeClr val="accent1"/>
              </a:solidFill>
              <a:latin typeface="Times" charset="0"/>
            </a:endParaRPr>
          </a:p>
        </p:txBody>
      </p:sp>
      <p:sp>
        <p:nvSpPr>
          <p:cNvPr id="7169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066800" y="1447800"/>
            <a:ext cx="7010400" cy="11430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07" name="Rectangle 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Font typeface="Wingdings" pitchFamily="-65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2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1F369CE-5E75-4448-A0E6-9861220C39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86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463671E-4429-4CF2-B083-E4DD82D2A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5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401638"/>
            <a:ext cx="2133600" cy="51990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01638"/>
            <a:ext cx="6248400" cy="51990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8067C64-40F8-4418-BAF0-91BBEF73F9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06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ACFBDBF-F55E-49B1-AF8F-570F2E7113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238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E848FC4-7A94-4BC7-A027-7C969046FA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9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9575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1447800"/>
            <a:ext cx="4095750" cy="415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0B6C958-A7FA-4FF5-BDA4-4694A81B52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79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A683A1-12E3-41CE-82D2-303B4870FA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6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2050A09-36A1-43B8-AC1D-90388078AB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53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3C1D955-6141-4F90-A89A-731AD86139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82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2B81E7D-C1A8-479F-BF05-6853D2CC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5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6975DB-8399-4647-870B-6AAC46EC1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1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401638"/>
            <a:ext cx="83439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447800"/>
            <a:ext cx="83439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1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6503988"/>
            <a:ext cx="9207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5799138"/>
            <a:ext cx="1430338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14"/>
          <p:cNvSpPr>
            <a:spLocks noChangeShapeType="1"/>
          </p:cNvSpPr>
          <p:nvPr userDrawn="1"/>
        </p:nvSpPr>
        <p:spPr bwMode="auto">
          <a:xfrm>
            <a:off x="1241425" y="6438900"/>
            <a:ext cx="7445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15"/>
          <p:cNvSpPr>
            <a:spLocks noChangeShapeType="1"/>
          </p:cNvSpPr>
          <p:nvPr userDrawn="1"/>
        </p:nvSpPr>
        <p:spPr bwMode="auto">
          <a:xfrm>
            <a:off x="463550" y="6438900"/>
            <a:ext cx="35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16"/>
          <p:cNvSpPr>
            <a:spLocks noChangeShapeType="1"/>
          </p:cNvSpPr>
          <p:nvPr userDrawn="1"/>
        </p:nvSpPr>
        <p:spPr bwMode="auto">
          <a:xfrm flipV="1">
            <a:off x="457200" y="1265238"/>
            <a:ext cx="8686800" cy="12700"/>
          </a:xfrm>
          <a:prstGeom prst="line">
            <a:avLst/>
          </a:prstGeom>
          <a:noFill/>
          <a:ln w="38100">
            <a:solidFill>
              <a:srgbClr val="FFB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18238"/>
            <a:ext cx="19939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800" i="1"/>
            </a:lvl1pPr>
          </a:lstStyle>
          <a:p>
            <a:r>
              <a:rPr lang="en-US"/>
              <a:t>Slide </a:t>
            </a:r>
            <a:fld id="{5710F961-8CD4-4A59-9A8C-3D1562327D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4" name="Text Box 18"/>
          <p:cNvSpPr txBox="1">
            <a:spLocks noChangeArrowheads="1"/>
          </p:cNvSpPr>
          <p:nvPr userDrawn="1"/>
        </p:nvSpPr>
        <p:spPr bwMode="auto">
          <a:xfrm>
            <a:off x="407988" y="6450013"/>
            <a:ext cx="533400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800">
                <a:solidFill>
                  <a:srgbClr val="000000"/>
                </a:solidFill>
              </a:rPr>
              <a:t>Operated by Los Alamos National Security, LLC for the U.S. Department of Energy</a:t>
            </a:r>
            <a:r>
              <a:rPr lang="en-US" altLang="en-US" sz="800">
                <a:solidFill>
                  <a:srgbClr val="000000"/>
                </a:solidFill>
              </a:rPr>
              <a:t>’</a:t>
            </a:r>
            <a:r>
              <a:rPr lang="en-US" sz="800">
                <a:solidFill>
                  <a:srgbClr val="000000"/>
                </a:solidFill>
              </a:rPr>
              <a:t>s NNSA</a:t>
            </a:r>
          </a:p>
        </p:txBody>
      </p:sp>
      <p:sp>
        <p:nvSpPr>
          <p:cNvPr id="70675" name="Text Box 19"/>
          <p:cNvSpPr txBox="1">
            <a:spLocks noChangeArrowheads="1"/>
          </p:cNvSpPr>
          <p:nvPr userDrawn="1"/>
        </p:nvSpPr>
        <p:spPr bwMode="auto">
          <a:xfrm>
            <a:off x="2181225" y="6116638"/>
            <a:ext cx="46212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" tIns="0" rIns="9144" bIns="0" anchor="b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5000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900" b="1" smtClean="0">
                <a:solidFill>
                  <a:schemeClr val="accent1"/>
                </a:solidFill>
              </a:rPr>
              <a:t>U N C L A S S I F I E D</a:t>
            </a:r>
            <a:endParaRPr lang="en-US" sz="70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Arial" pitchFamily="-65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Arial" pitchFamily="-65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Arial" pitchFamily="-65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Arial" pitchFamily="-65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Arial" pitchFamily="-6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Arial" pitchFamily="-6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Arial" pitchFamily="-6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080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4080"/>
        </a:buClr>
        <a:buSzPct val="65000"/>
        <a:buFont typeface="Wingdings" pitchFamily="2" charset="2"/>
        <a:buChar char="n"/>
        <a:defRPr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Times" charset="0"/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SzPct val="65000"/>
        <a:buChar char="—"/>
        <a:defRPr sz="1600">
          <a:solidFill>
            <a:schemeClr val="tx1"/>
          </a:solidFill>
          <a:latin typeface="+mn-lt"/>
          <a:ea typeface="ＭＳ Ｐゴシック" pitchFamily="-65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1400">
          <a:solidFill>
            <a:schemeClr val="tx1"/>
          </a:solidFill>
          <a:latin typeface="+mn-lt"/>
          <a:ea typeface="ＭＳ Ｐゴシック" pitchFamily="-65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defRPr sz="1400">
          <a:solidFill>
            <a:schemeClr val="tx1"/>
          </a:solidFill>
          <a:latin typeface="+mn-lt"/>
          <a:ea typeface="ＭＳ Ｐゴシック" pitchFamily="-65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defRPr sz="1400">
          <a:solidFill>
            <a:schemeClr val="tx1"/>
          </a:solidFill>
          <a:latin typeface="+mn-lt"/>
          <a:ea typeface="ＭＳ Ｐゴシック" pitchFamily="-65" charset="-128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defRPr sz="1400">
          <a:solidFill>
            <a:schemeClr val="tx1"/>
          </a:solidFill>
          <a:latin typeface="+mn-lt"/>
          <a:ea typeface="ＭＳ Ｐゴシック" pitchFamily="-65" charset="-128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defRPr sz="1400">
          <a:solidFill>
            <a:schemeClr val="tx1"/>
          </a:solidFill>
          <a:latin typeface="+mn-lt"/>
          <a:ea typeface="ＭＳ Ｐゴシック" pitchFamily="-65" charset="-128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defRPr sz="14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2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 dirty="0"/>
              <a:t>Slide </a:t>
            </a:r>
            <a:fld id="{DBF49478-2AAC-46D1-B2DA-FAB6CFDC7D2E}" type="slidenum">
              <a:rPr lang="en-US" sz="800"/>
              <a:pPr/>
              <a:t>1</a:t>
            </a:fld>
            <a:endParaRPr lang="en-US" sz="800" dirty="0"/>
          </a:p>
        </p:txBody>
      </p:sp>
      <p:sp>
        <p:nvSpPr>
          <p:cNvPr id="15362" name="Rectangle 3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Cyber Security</a:t>
            </a:r>
            <a:br>
              <a:rPr lang="en-US" dirty="0" smtClean="0"/>
            </a:br>
            <a:r>
              <a:rPr lang="en-US" dirty="0" smtClean="0"/>
              <a:t>A Practitioner’s View</a:t>
            </a:r>
          </a:p>
        </p:txBody>
      </p:sp>
      <p:sp>
        <p:nvSpPr>
          <p:cNvPr id="15363" name="Rectangle 3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Michael Kyle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Los Alamos National Laboratory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b="0" dirty="0" smtClean="0"/>
              <a:t>LA-UR-12-24560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Initial Vector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Believable phish</a:t>
            </a:r>
          </a:p>
          <a:p>
            <a:r>
              <a:rPr lang="en-US" dirty="0" smtClean="0"/>
              <a:t>No sensors detect it as malicious</a:t>
            </a:r>
          </a:p>
          <a:p>
            <a:r>
              <a:rPr lang="en-US" dirty="0" smtClean="0"/>
              <a:t> Several people receive it (&lt;1%)</a:t>
            </a:r>
          </a:p>
          <a:p>
            <a:r>
              <a:rPr lang="en-US" dirty="0" smtClean="0"/>
              <a:t>10-15% click</a:t>
            </a:r>
          </a:p>
          <a:p>
            <a:r>
              <a:rPr lang="en-US" dirty="0" smtClean="0"/>
              <a:t>70% have the target OS/Configuration</a:t>
            </a:r>
          </a:p>
          <a:p>
            <a:endParaRPr lang="en-US" dirty="0" smtClean="0"/>
          </a:p>
          <a:p>
            <a:r>
              <a:rPr lang="en-US" dirty="0" smtClean="0"/>
              <a:t>Sidebar:  Risk is </a:t>
            </a:r>
            <a:r>
              <a:rPr lang="en-US" altLang="en-US" dirty="0" smtClean="0"/>
              <a:t>“</a:t>
            </a:r>
            <a:r>
              <a:rPr lang="en-US" dirty="0" smtClean="0"/>
              <a:t>low</a:t>
            </a:r>
            <a:r>
              <a:rPr lang="en-US" altLang="en-US" dirty="0" smtClean="0"/>
              <a:t>”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Is it OK to ignore this attack?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If 0% of hosts have the target OS/</a:t>
            </a:r>
            <a:r>
              <a:rPr lang="en-US" dirty="0" err="1" smtClean="0">
                <a:ea typeface="ＭＳ Ｐゴシック" charset="-128"/>
              </a:rPr>
              <a:t>Config</a:t>
            </a:r>
            <a:r>
              <a:rPr lang="en-US" dirty="0" smtClean="0">
                <a:ea typeface="ＭＳ Ｐゴシック" charset="-128"/>
              </a:rPr>
              <a:t> then:</a:t>
            </a:r>
          </a:p>
          <a:p>
            <a:pPr lvl="2"/>
            <a:r>
              <a:rPr lang="en-US" dirty="0" smtClean="0">
                <a:ea typeface="ＭＳ Ｐゴシック" charset="-128"/>
              </a:rPr>
              <a:t>Ignore this?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054F84F2-6733-4AC0-92E6-468C7D9DE82C}" type="slidenum">
              <a:rPr lang="en-US" sz="800"/>
              <a:pPr/>
              <a:t>10</a:t>
            </a:fld>
            <a:endParaRPr lang="en-US" sz="800"/>
          </a:p>
        </p:txBody>
      </p:sp>
      <p:sp>
        <p:nvSpPr>
          <p:cNvPr id="2" name="TextBox 1"/>
          <p:cNvSpPr txBox="1"/>
          <p:nvPr/>
        </p:nvSpPr>
        <p:spPr>
          <a:xfrm>
            <a:off x="5585637" y="2743200"/>
            <a:ext cx="2971800" cy="1246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Rudimentary Risk “Attack Trees” can be </a:t>
            </a:r>
            <a:r>
              <a:rPr lang="en-US" sz="1800" i="1" dirty="0" smtClean="0"/>
              <a:t>inadequate</a:t>
            </a:r>
            <a:r>
              <a:rPr lang="en-US" sz="1800" dirty="0" smtClean="0"/>
              <a:t>.</a:t>
            </a:r>
          </a:p>
          <a:p>
            <a:pPr>
              <a:buNone/>
            </a:pPr>
            <a:r>
              <a:rPr lang="en-US" sz="1800" dirty="0" smtClean="0"/>
              <a:t>(0.01)(0.10)(.07)=0.0007</a:t>
            </a:r>
            <a:endParaRPr lang="en-US" sz="18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3810000" y="3366447"/>
            <a:ext cx="1775637" cy="623248"/>
          </a:xfrm>
          <a:prstGeom prst="straightConnector1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Defense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IPS</a:t>
            </a:r>
          </a:p>
          <a:p>
            <a:r>
              <a:rPr lang="en-US" smtClean="0"/>
              <a:t>IDS</a:t>
            </a:r>
          </a:p>
          <a:p>
            <a:r>
              <a:rPr lang="en-US" smtClean="0"/>
              <a:t>Mail Gateway</a:t>
            </a:r>
          </a:p>
          <a:p>
            <a:pPr lvl="1"/>
            <a:r>
              <a:rPr lang="en-US" smtClean="0">
                <a:ea typeface="ＭＳ Ｐゴシック" charset="-128"/>
              </a:rPr>
              <a:t>Reputation</a:t>
            </a:r>
          </a:p>
          <a:p>
            <a:pPr lvl="1"/>
            <a:r>
              <a:rPr lang="en-US" smtClean="0">
                <a:ea typeface="ＭＳ Ｐゴシック" charset="-128"/>
              </a:rPr>
              <a:t>AV</a:t>
            </a:r>
          </a:p>
          <a:p>
            <a:r>
              <a:rPr lang="en-US" smtClean="0"/>
              <a:t>Internal Mail Server</a:t>
            </a:r>
          </a:p>
          <a:p>
            <a:pPr lvl="1"/>
            <a:r>
              <a:rPr lang="en-US" smtClean="0">
                <a:ea typeface="ＭＳ Ｐゴシック" charset="-128"/>
              </a:rPr>
              <a:t>AV</a:t>
            </a:r>
          </a:p>
          <a:p>
            <a:r>
              <a:rPr lang="en-US" smtClean="0"/>
              <a:t>Desktop</a:t>
            </a:r>
          </a:p>
          <a:p>
            <a:pPr lvl="1"/>
            <a:r>
              <a:rPr lang="en-US" smtClean="0">
                <a:ea typeface="ＭＳ Ｐゴシック" charset="-128"/>
              </a:rPr>
              <a:t>AV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44B009FF-8914-48FC-A4CA-44897B240E31}" type="slidenum">
              <a:rPr lang="en-US" sz="800"/>
              <a:pPr/>
              <a:t>11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“</a:t>
            </a:r>
            <a:r>
              <a:rPr lang="en-US" smtClean="0"/>
              <a:t>Advanced</a:t>
            </a:r>
            <a:r>
              <a:rPr lang="en-US" altLang="en-US" smtClean="0"/>
              <a:t>”</a:t>
            </a:r>
            <a:r>
              <a:rPr lang="en-US" smtClean="0"/>
              <a:t> Defense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IPS</a:t>
            </a:r>
          </a:p>
          <a:p>
            <a:r>
              <a:rPr lang="en-US" smtClean="0"/>
              <a:t>IDS</a:t>
            </a:r>
          </a:p>
          <a:p>
            <a:r>
              <a:rPr lang="en-US" smtClean="0"/>
              <a:t>Mail Gateway</a:t>
            </a:r>
          </a:p>
          <a:p>
            <a:pPr lvl="1"/>
            <a:r>
              <a:rPr lang="en-US" smtClean="0">
                <a:ea typeface="ＭＳ Ｐゴシック" charset="-128"/>
              </a:rPr>
              <a:t>Reputation</a:t>
            </a:r>
          </a:p>
          <a:p>
            <a:pPr lvl="1"/>
            <a:r>
              <a:rPr lang="en-US" smtClean="0">
                <a:ea typeface="ＭＳ Ｐゴシック" charset="-128"/>
              </a:rPr>
              <a:t>AV</a:t>
            </a:r>
          </a:p>
          <a:p>
            <a:pPr lvl="1"/>
            <a:r>
              <a:rPr lang="en-US" b="1" smtClean="0">
                <a:solidFill>
                  <a:srgbClr val="FF0000"/>
                </a:solidFill>
                <a:ea typeface="ＭＳ Ｐゴシック" charset="-128"/>
              </a:rPr>
              <a:t>Automated Malware Sandbox(es)</a:t>
            </a:r>
          </a:p>
          <a:p>
            <a:r>
              <a:rPr lang="en-US" smtClean="0"/>
              <a:t>Internal Mail Server</a:t>
            </a:r>
          </a:p>
          <a:p>
            <a:pPr lvl="1"/>
            <a:r>
              <a:rPr lang="en-US" smtClean="0">
                <a:ea typeface="ＭＳ Ｐゴシック" charset="-128"/>
              </a:rPr>
              <a:t>AV</a:t>
            </a:r>
          </a:p>
          <a:p>
            <a:r>
              <a:rPr lang="en-US" smtClean="0"/>
              <a:t>Desktop</a:t>
            </a:r>
          </a:p>
          <a:p>
            <a:pPr lvl="1"/>
            <a:r>
              <a:rPr lang="en-US" smtClean="0">
                <a:ea typeface="ＭＳ Ｐゴシック" charset="-128"/>
              </a:rPr>
              <a:t>AV/</a:t>
            </a:r>
            <a:r>
              <a:rPr lang="en-US" b="1" smtClean="0">
                <a:solidFill>
                  <a:srgbClr val="FF0000"/>
                </a:solidFill>
                <a:ea typeface="ＭＳ Ｐゴシック" charset="-128"/>
              </a:rPr>
              <a:t>Endpoint protection suite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CDB4FAF4-0352-40CC-A059-5591D488912A}" type="slidenum">
              <a:rPr lang="en-US" sz="800"/>
              <a:pPr/>
              <a:t>12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“</a:t>
            </a:r>
            <a:r>
              <a:rPr lang="en-US" smtClean="0"/>
              <a:t>Really Advanced</a:t>
            </a:r>
            <a:r>
              <a:rPr lang="en-US" altLang="en-US" smtClean="0"/>
              <a:t>”</a:t>
            </a:r>
            <a:r>
              <a:rPr lang="en-US" smtClean="0"/>
              <a:t> Defense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IPS</a:t>
            </a:r>
          </a:p>
          <a:p>
            <a:r>
              <a:rPr lang="en-US" smtClean="0"/>
              <a:t>IDS</a:t>
            </a:r>
          </a:p>
          <a:p>
            <a:r>
              <a:rPr lang="en-US" smtClean="0"/>
              <a:t>Mail Gateway</a:t>
            </a:r>
          </a:p>
          <a:p>
            <a:pPr lvl="1"/>
            <a:r>
              <a:rPr lang="en-US" smtClean="0">
                <a:ea typeface="ＭＳ Ｐゴシック" charset="-128"/>
              </a:rPr>
              <a:t>Reputation</a:t>
            </a:r>
          </a:p>
          <a:p>
            <a:pPr lvl="1"/>
            <a:r>
              <a:rPr lang="en-US" smtClean="0">
                <a:ea typeface="ＭＳ Ｐゴシック" charset="-128"/>
              </a:rPr>
              <a:t>AV</a:t>
            </a:r>
          </a:p>
          <a:p>
            <a:pPr lvl="1"/>
            <a:r>
              <a:rPr lang="en-US" smtClean="0">
                <a:ea typeface="ＭＳ Ｐゴシック" charset="-128"/>
              </a:rPr>
              <a:t>Malware Sandbox</a:t>
            </a:r>
          </a:p>
          <a:p>
            <a:r>
              <a:rPr lang="en-US" smtClean="0"/>
              <a:t>Internal Mail Server</a:t>
            </a:r>
          </a:p>
          <a:p>
            <a:pPr lvl="1"/>
            <a:r>
              <a:rPr lang="en-US" smtClean="0">
                <a:ea typeface="ＭＳ Ｐゴシック" charset="-128"/>
              </a:rPr>
              <a:t>AV</a:t>
            </a:r>
          </a:p>
          <a:p>
            <a:r>
              <a:rPr lang="en-US" smtClean="0"/>
              <a:t>Desktop</a:t>
            </a:r>
          </a:p>
          <a:p>
            <a:pPr lvl="1"/>
            <a:r>
              <a:rPr lang="en-US" smtClean="0">
                <a:ea typeface="ＭＳ Ｐゴシック" charset="-128"/>
              </a:rPr>
              <a:t>AV/</a:t>
            </a:r>
            <a:r>
              <a:rPr lang="en-US" smtClean="0">
                <a:solidFill>
                  <a:srgbClr val="000000"/>
                </a:solidFill>
                <a:ea typeface="ＭＳ Ｐゴシック" charset="-128"/>
              </a:rPr>
              <a:t>Endpoint protection</a:t>
            </a:r>
          </a:p>
          <a:p>
            <a:r>
              <a:rPr lang="en-US" smtClean="0">
                <a:solidFill>
                  <a:srgbClr val="FF0000"/>
                </a:solidFill>
              </a:rPr>
              <a:t>Network Behavioral Analysis</a:t>
            </a:r>
          </a:p>
          <a:p>
            <a:r>
              <a:rPr lang="en-US" smtClean="0">
                <a:solidFill>
                  <a:srgbClr val="FF0000"/>
                </a:solidFill>
              </a:rPr>
              <a:t>Log Statistical Analysis (frequencies, Markov Models, …)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46E5DD84-3728-404A-A15C-70C17063AAB4}" type="slidenum">
              <a:rPr lang="en-US" sz="800"/>
              <a:pPr/>
              <a:t>13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Malware Delivered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it:</a:t>
            </a:r>
          </a:p>
          <a:p>
            <a:pPr lvl="1"/>
            <a:r>
              <a:rPr lang="en-US" dirty="0" smtClean="0">
                <a:ea typeface="ＭＳ Ｐゴシック" charset="-128"/>
              </a:rPr>
              <a:t>Generic ‘virus’</a:t>
            </a:r>
          </a:p>
          <a:p>
            <a:pPr lvl="1"/>
            <a:r>
              <a:rPr lang="en-US" dirty="0" smtClean="0">
                <a:ea typeface="ＭＳ Ｐゴシック" charset="-128"/>
              </a:rPr>
              <a:t>Botnet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C2</a:t>
            </a:r>
          </a:p>
          <a:p>
            <a:pPr lvl="1"/>
            <a:r>
              <a:rPr lang="en-US" dirty="0" smtClean="0">
                <a:ea typeface="ＭＳ Ｐゴシック" charset="-128"/>
              </a:rPr>
              <a:t>Downloader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Worm</a:t>
            </a:r>
          </a:p>
          <a:p>
            <a:pPr lvl="1"/>
            <a:r>
              <a:rPr lang="en-US" dirty="0" smtClean="0">
                <a:ea typeface="ＭＳ Ｐゴシック" charset="-128"/>
              </a:rPr>
              <a:t>Combination</a:t>
            </a:r>
          </a:p>
          <a:p>
            <a:r>
              <a:rPr lang="en-US" dirty="0" smtClean="0"/>
              <a:t>Do we know who delivered it?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Script kiddie, </a:t>
            </a:r>
            <a:r>
              <a:rPr lang="en-US" dirty="0" err="1" smtClean="0">
                <a:ea typeface="ＭＳ Ｐゴシック" charset="-128"/>
              </a:rPr>
              <a:t>Hactivist</a:t>
            </a:r>
            <a:r>
              <a:rPr lang="en-US" dirty="0" smtClean="0">
                <a:ea typeface="ＭＳ Ｐゴシック" charset="-128"/>
              </a:rPr>
              <a:t>, Organized Crime, Other</a:t>
            </a:r>
          </a:p>
          <a:p>
            <a:r>
              <a:rPr lang="en-US" dirty="0" smtClean="0"/>
              <a:t>Could there be other delivery mechanisms in play?</a:t>
            </a:r>
          </a:p>
          <a:p>
            <a:r>
              <a:rPr lang="en-US" dirty="0" smtClean="0">
                <a:ea typeface="ＭＳ Ｐゴシック" charset="-128"/>
              </a:rPr>
              <a:t>Could this be a feint or other subterfuge?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752E7B20-9705-411A-96AB-CF82C62A0F67}" type="slidenum">
              <a:rPr lang="en-US" sz="800"/>
              <a:pPr/>
              <a:t>14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 Statistical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to find known bad activity works great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ea typeface="ＭＳ Ｐゴシック" charset="-128"/>
              </a:rPr>
              <a:t> At finding the bad activity sample around which the model was designed.</a:t>
            </a:r>
          </a:p>
          <a:p>
            <a:pPr lvl="1"/>
            <a:r>
              <a:rPr lang="en-US" dirty="0" smtClean="0">
                <a:ea typeface="ＭＳ Ｐゴシック" charset="-128"/>
              </a:rPr>
              <a:t>Now expand the window to unknown time windows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Does it enable T1 to do more or better work in less time?</a:t>
            </a:r>
          </a:p>
          <a:p>
            <a:pPr lvl="1"/>
            <a:endParaRPr lang="en-US" dirty="0" smtClean="0">
              <a:ea typeface="ＭＳ Ｐゴシック" charset="-128"/>
            </a:endParaRPr>
          </a:p>
          <a:p>
            <a:r>
              <a:rPr lang="en-US" dirty="0" smtClean="0"/>
              <a:t>False positives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Small ingest teams can be easily overwhelmed</a:t>
            </a:r>
          </a:p>
          <a:p>
            <a:pPr lvl="1"/>
            <a:r>
              <a:rPr lang="en-US" dirty="0" smtClean="0">
                <a:ea typeface="ＭＳ Ｐゴシック" charset="-128"/>
              </a:rPr>
              <a:t>3% of 100,000 events is still too many taken by itself</a:t>
            </a:r>
          </a:p>
          <a:p>
            <a:pPr lvl="1"/>
            <a:endParaRPr lang="en-US" dirty="0" smtClean="0">
              <a:ea typeface="ＭＳ Ｐゴシック" charset="-128"/>
            </a:endParaRPr>
          </a:p>
          <a:p>
            <a:r>
              <a:rPr lang="en-US" dirty="0" smtClean="0"/>
              <a:t>False negatives will always exist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Response plans are a requirement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Near instantaneous risk based decision making would be advantageous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752E7B20-9705-411A-96AB-CF82C62A0F67}" type="slidenum">
              <a:rPr lang="en-US" sz="800"/>
              <a:pPr/>
              <a:t>15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44546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Response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43900" cy="4152900"/>
          </a:xfrm>
        </p:spPr>
        <p:txBody>
          <a:bodyPr/>
          <a:lstStyle/>
          <a:p>
            <a:r>
              <a:rPr lang="en-US" dirty="0" smtClean="0"/>
              <a:t>Instantaneous decisions</a:t>
            </a:r>
          </a:p>
          <a:p>
            <a:r>
              <a:rPr lang="en-US" dirty="0" smtClean="0"/>
              <a:t>What do I know </a:t>
            </a:r>
          </a:p>
          <a:p>
            <a:r>
              <a:rPr lang="en-US" dirty="0" smtClean="0"/>
              <a:t>Where are the beachheads?  How long?</a:t>
            </a:r>
          </a:p>
          <a:p>
            <a:r>
              <a:rPr lang="en-US" dirty="0" smtClean="0"/>
              <a:t>What lateral motion has taken place?</a:t>
            </a:r>
          </a:p>
          <a:p>
            <a:r>
              <a:rPr lang="en-US" dirty="0" smtClean="0"/>
              <a:t>What data is at risk from the hosts, shares or other trust relationships?</a:t>
            </a:r>
          </a:p>
          <a:p>
            <a:r>
              <a:rPr lang="en-US" dirty="0" smtClean="0"/>
              <a:t>What data is at risk from the credentials on each host?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What credentials are in memory on the hosts?</a:t>
            </a:r>
          </a:p>
          <a:p>
            <a:r>
              <a:rPr lang="en-US" dirty="0" smtClean="0"/>
              <a:t>What lateral motion is possible given that information?</a:t>
            </a:r>
          </a:p>
          <a:p>
            <a:r>
              <a:rPr lang="en-US" dirty="0" smtClean="0"/>
              <a:t>What C2 is occurring from how many locations?</a:t>
            </a:r>
          </a:p>
          <a:p>
            <a:r>
              <a:rPr lang="en-US" dirty="0" smtClean="0"/>
              <a:t>What exfiltration is occurring? What destinations?</a:t>
            </a:r>
          </a:p>
          <a:p>
            <a:r>
              <a:rPr lang="en-US" dirty="0" smtClean="0"/>
              <a:t>Are other attacks occurring?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FB1DE29C-A285-481A-8A63-FBB6F7E95F64}" type="slidenum">
              <a:rPr lang="en-US" sz="800"/>
              <a:pPr/>
              <a:t>16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Terminating an Event/Managing Our Risk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43900" cy="4152900"/>
          </a:xfrm>
        </p:spPr>
        <p:txBody>
          <a:bodyPr/>
          <a:lstStyle/>
          <a:p>
            <a:r>
              <a:rPr lang="en-US" smtClean="0"/>
              <a:t>If I counterstrike too early? Too late?</a:t>
            </a:r>
          </a:p>
          <a:p>
            <a:r>
              <a:rPr lang="en-US" smtClean="0"/>
              <a:t>How much do I need to know to actually terminate the risk from an event or limit the risk from a future event?</a:t>
            </a:r>
          </a:p>
          <a:p>
            <a:pPr lvl="1"/>
            <a:r>
              <a:rPr lang="en-US" smtClean="0">
                <a:ea typeface="ＭＳ Ｐゴシック" charset="-128"/>
              </a:rPr>
              <a:t>Listen for how long?</a:t>
            </a:r>
          </a:p>
          <a:p>
            <a:pPr lvl="2"/>
            <a:r>
              <a:rPr lang="en-US" smtClean="0">
                <a:ea typeface="ＭＳ Ｐゴシック" charset="-128"/>
              </a:rPr>
              <a:t>What is all of the command and control? Exfil points?</a:t>
            </a:r>
          </a:p>
          <a:p>
            <a:pPr lvl="2"/>
            <a:r>
              <a:rPr lang="en-US" smtClean="0">
                <a:ea typeface="ＭＳ Ｐゴシック" charset="-128"/>
              </a:rPr>
              <a:t>What is being targeted?</a:t>
            </a:r>
          </a:p>
          <a:p>
            <a:pPr lvl="2"/>
            <a:r>
              <a:rPr lang="en-US" smtClean="0">
                <a:ea typeface="ＭＳ Ｐゴシック" charset="-128"/>
              </a:rPr>
              <a:t>Where are they now in our network?</a:t>
            </a:r>
          </a:p>
          <a:p>
            <a:pPr lvl="2"/>
            <a:r>
              <a:rPr lang="en-US" smtClean="0">
                <a:ea typeface="ＭＳ Ｐゴシック" charset="-128"/>
              </a:rPr>
              <a:t>Can we maintain control while monitoring or will we lose more? </a:t>
            </a:r>
          </a:p>
          <a:p>
            <a:pPr lvl="1"/>
            <a:r>
              <a:rPr lang="en-US" smtClean="0">
                <a:ea typeface="ＭＳ Ｐゴシック" charset="-128"/>
              </a:rPr>
              <a:t>Can the event be shaped? redirect the attacker to less risky targets?  Interfere with a portion of their communications?  Shut down some hosts?</a:t>
            </a:r>
          </a:p>
          <a:p>
            <a:pPr lvl="2"/>
            <a:r>
              <a:rPr lang="en-US" smtClean="0">
                <a:ea typeface="ＭＳ Ｐゴシック" charset="-128"/>
              </a:rPr>
              <a:t>What does the attacker learn from such actions?</a:t>
            </a:r>
          </a:p>
          <a:p>
            <a:pPr lvl="1"/>
            <a:r>
              <a:rPr lang="en-US" smtClean="0">
                <a:ea typeface="ＭＳ Ｐゴシック" charset="-128"/>
              </a:rPr>
              <a:t>Strike – we are on the defensive.  </a:t>
            </a:r>
          </a:p>
          <a:p>
            <a:pPr lvl="2"/>
            <a:r>
              <a:rPr lang="en-US" smtClean="0">
                <a:ea typeface="ＭＳ Ｐゴシック" charset="-128"/>
              </a:rPr>
              <a:t>Can we kill all internal beachheads?  C2?  Exfiltration?</a:t>
            </a:r>
          </a:p>
          <a:p>
            <a:pPr lvl="2"/>
            <a:r>
              <a:rPr lang="en-US" smtClean="0">
                <a:ea typeface="ＭＳ Ｐゴシック" charset="-128"/>
              </a:rPr>
              <a:t>Can we stop other incursions?</a:t>
            </a:r>
          </a:p>
          <a:p>
            <a:pPr lvl="2"/>
            <a:r>
              <a:rPr lang="en-US" smtClean="0">
                <a:ea typeface="ＭＳ Ｐゴシック" charset="-128"/>
              </a:rPr>
              <a:t>Do we know enough at this stage to succeed?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50C84F07-44A2-416B-86DA-2CC28CE4E71F}" type="slidenum">
              <a:rPr lang="en-US" sz="800"/>
              <a:pPr/>
              <a:t>17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Mitigation Time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447800"/>
          <a:ext cx="8343900" cy="4152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277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F0C3DED1-0339-442E-8633-44307276FF6B}" type="slidenum">
              <a:rPr lang="en-US" sz="800"/>
              <a:pPr/>
              <a:t>18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Reiterating a prior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to find known bad activity works great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ea typeface="ＭＳ Ｐゴシック" charset="-128"/>
              </a:rPr>
              <a:t> At finding the bad activity sample around which the model was designed.</a:t>
            </a:r>
          </a:p>
          <a:p>
            <a:pPr lvl="1"/>
            <a:r>
              <a:rPr lang="en-US" dirty="0" smtClean="0">
                <a:ea typeface="ＭＳ Ｐゴシック" charset="-128"/>
              </a:rPr>
              <a:t>Now expand the window to unknown time windows</a:t>
            </a:r>
          </a:p>
          <a:p>
            <a:pPr lvl="1"/>
            <a:endParaRPr lang="en-US" dirty="0" smtClean="0">
              <a:ea typeface="ＭＳ Ｐゴシック" charset="-128"/>
            </a:endParaRPr>
          </a:p>
          <a:p>
            <a:r>
              <a:rPr lang="en-US" dirty="0" smtClean="0"/>
              <a:t>False positives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Small ingest teams can be easily overwhelmed</a:t>
            </a:r>
          </a:p>
          <a:p>
            <a:pPr lvl="1"/>
            <a:r>
              <a:rPr lang="en-US" dirty="0" smtClean="0">
                <a:ea typeface="ＭＳ Ｐゴシック" charset="-128"/>
              </a:rPr>
              <a:t>3% of 100,000 events is still too many taken by itself</a:t>
            </a:r>
          </a:p>
          <a:p>
            <a:pPr lvl="1"/>
            <a:endParaRPr lang="en-US" dirty="0" smtClean="0">
              <a:ea typeface="ＭＳ Ｐゴシック" charset="-128"/>
            </a:endParaRPr>
          </a:p>
          <a:p>
            <a:r>
              <a:rPr lang="en-US" dirty="0" smtClean="0"/>
              <a:t>False negatives will always exist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Response plans are a requirement</a:t>
            </a:r>
          </a:p>
          <a:p>
            <a:pPr lvl="1"/>
            <a:r>
              <a:rPr lang="en-US" dirty="0" smtClean="0">
                <a:ea typeface="ＭＳ Ｐゴシック" charset="-128"/>
              </a:rPr>
              <a:t>Near instantaneous risk based decision making would be advantageous</a:t>
            </a:r>
          </a:p>
          <a:p>
            <a:pPr lvl="1"/>
            <a:endParaRPr lang="en-US" dirty="0">
              <a:ea typeface="ＭＳ Ｐゴシック" charset="-128"/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Guest Scientist Programs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752E7B20-9705-411A-96AB-CF82C62A0F67}" type="slidenum">
              <a:rPr lang="en-US" sz="800"/>
              <a:pPr/>
              <a:t>19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180452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8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 dirty="0"/>
              <a:t>Slide </a:t>
            </a:r>
            <a:fld id="{A3E263A7-B07F-4790-9F67-5247D4E911DC}" type="slidenum">
              <a:rPr lang="en-US" sz="800"/>
              <a:pPr/>
              <a:t>2</a:t>
            </a:fld>
            <a:endParaRPr lang="en-US" sz="800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Topics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Mission</a:t>
            </a:r>
          </a:p>
          <a:p>
            <a:pPr eaLnBrk="1" hangingPunct="1"/>
            <a:r>
              <a:rPr lang="en-US" dirty="0" smtClean="0"/>
              <a:t>Structure</a:t>
            </a:r>
          </a:p>
          <a:p>
            <a:pPr eaLnBrk="1" hangingPunct="1"/>
            <a:r>
              <a:rPr lang="en-US" dirty="0" smtClean="0"/>
              <a:t>Skills</a:t>
            </a:r>
          </a:p>
          <a:p>
            <a:pPr eaLnBrk="1" hangingPunct="1"/>
            <a:r>
              <a:rPr lang="en-US" dirty="0" smtClean="0"/>
              <a:t>Data Acquisition</a:t>
            </a:r>
          </a:p>
          <a:p>
            <a:pPr eaLnBrk="1" hangingPunct="1"/>
            <a:r>
              <a:rPr lang="en-US" dirty="0" smtClean="0"/>
              <a:t>War Room</a:t>
            </a:r>
          </a:p>
          <a:p>
            <a:pPr eaLnBrk="1" hangingPunct="1"/>
            <a:r>
              <a:rPr lang="en-US" dirty="0" smtClean="0"/>
              <a:t>Tenants</a:t>
            </a:r>
          </a:p>
          <a:p>
            <a:pPr eaLnBrk="1" hangingPunct="1"/>
            <a:r>
              <a:rPr lang="en-US" dirty="0" smtClean="0"/>
              <a:t>Rudimentary Case Discussion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43900" cy="4152900"/>
          </a:xfrm>
        </p:spPr>
        <p:txBody>
          <a:bodyPr/>
          <a:lstStyle/>
          <a:p>
            <a:r>
              <a:rPr lang="en-US" dirty="0" smtClean="0"/>
              <a:t>Plan for finite resources</a:t>
            </a:r>
          </a:p>
          <a:p>
            <a:pPr lvl="1"/>
            <a:r>
              <a:rPr lang="en-US" dirty="0" smtClean="0"/>
              <a:t>Low false positives</a:t>
            </a:r>
          </a:p>
          <a:p>
            <a:pPr lvl="1"/>
            <a:r>
              <a:rPr lang="en-US" dirty="0" smtClean="0"/>
              <a:t>Low false negatives</a:t>
            </a:r>
          </a:p>
          <a:p>
            <a:pPr lvl="1"/>
            <a:r>
              <a:rPr lang="en-US" dirty="0" smtClean="0"/>
              <a:t>Easy work prioritization</a:t>
            </a:r>
          </a:p>
          <a:p>
            <a:r>
              <a:rPr lang="en-US" dirty="0" smtClean="0"/>
              <a:t>Need to enhance a T1 or T2 ability (free time for T3)</a:t>
            </a:r>
          </a:p>
          <a:p>
            <a:r>
              <a:rPr lang="en-US" dirty="0" smtClean="0"/>
              <a:t>Need help making instantaneous risk based decisions (when to strike)</a:t>
            </a:r>
          </a:p>
          <a:p>
            <a:r>
              <a:rPr lang="en-US" dirty="0" smtClean="0"/>
              <a:t>Need to map credentials and hosts to data at risk</a:t>
            </a:r>
          </a:p>
          <a:p>
            <a:r>
              <a:rPr lang="en-US" dirty="0" smtClean="0"/>
              <a:t>Need to understand what is on the other end</a:t>
            </a:r>
          </a:p>
          <a:p>
            <a:pPr lvl="1"/>
            <a:r>
              <a:rPr lang="en-US" dirty="0" smtClean="0"/>
              <a:t>Automation, a human,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Understand the difference between active attacks, multiple simultaneous attacks and long term persistence</a:t>
            </a:r>
          </a:p>
          <a:p>
            <a:r>
              <a:rPr lang="en-US" dirty="0" smtClean="0"/>
              <a:t>Think we are compromised – how do we learn all we can while minimizing risk and how do we effectively and completely terminate the event?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ACFBDBF-F55E-49B1-AF8F-570F2E7113F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70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or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ACFBDBF-F55E-49B1-AF8F-570F2E7113F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33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Mission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343900" cy="4152900"/>
          </a:xfrm>
        </p:spPr>
        <p:txBody>
          <a:bodyPr/>
          <a:lstStyle/>
          <a:p>
            <a:r>
              <a:rPr lang="en-US" sz="2400" dirty="0" smtClean="0"/>
              <a:t>Support the mission of the organization</a:t>
            </a:r>
          </a:p>
          <a:p>
            <a:r>
              <a:rPr lang="en-US" sz="2400" dirty="0" smtClean="0"/>
              <a:t>Nutshell (not a mission statement)</a:t>
            </a:r>
          </a:p>
          <a:p>
            <a:pPr lvl="1"/>
            <a:r>
              <a:rPr lang="en-US" sz="2200" dirty="0" smtClean="0">
                <a:ea typeface="ＭＳ Ｐゴシック" charset="-128"/>
              </a:rPr>
              <a:t>Minimize likelihood that an event will affect the organization.</a:t>
            </a:r>
          </a:p>
          <a:p>
            <a:pPr lvl="1"/>
            <a:r>
              <a:rPr lang="en-US" sz="2200" dirty="0" smtClean="0">
                <a:ea typeface="ＭＳ Ｐゴシック" charset="-128"/>
              </a:rPr>
              <a:t>Minimize the mission impact when an incident does occur.</a:t>
            </a:r>
          </a:p>
          <a:p>
            <a:pPr lvl="1"/>
            <a:r>
              <a:rPr lang="en-US" sz="2200" dirty="0" smtClean="0">
                <a:ea typeface="ＭＳ Ｐゴシック" charset="-128"/>
              </a:rPr>
              <a:t>Maximize speed in which we return to normal operations.</a:t>
            </a:r>
          </a:p>
          <a:p>
            <a:pPr lvl="1"/>
            <a:r>
              <a:rPr lang="en-US" sz="2200" dirty="0" smtClean="0">
                <a:ea typeface="ＭＳ Ｐゴシック" charset="-128"/>
              </a:rPr>
              <a:t>Learn from events in order to</a:t>
            </a:r>
          </a:p>
          <a:p>
            <a:pPr lvl="2"/>
            <a:r>
              <a:rPr lang="en-US" sz="2200" dirty="0" smtClean="0">
                <a:ea typeface="ＭＳ Ｐゴシック" charset="-128"/>
              </a:rPr>
              <a:t>Reduce costs of managing an event</a:t>
            </a:r>
          </a:p>
          <a:p>
            <a:pPr lvl="2"/>
            <a:r>
              <a:rPr lang="en-US" sz="2200" dirty="0" smtClean="0">
                <a:ea typeface="ＭＳ Ｐゴシック" charset="-128"/>
              </a:rPr>
              <a:t>Increase quality of response when an event occurs</a:t>
            </a:r>
          </a:p>
          <a:p>
            <a:pPr lvl="2"/>
            <a:r>
              <a:rPr lang="en-US" sz="2200" dirty="0" smtClean="0">
                <a:ea typeface="ＭＳ Ｐゴシック" charset="-128"/>
              </a:rPr>
              <a:t>Improve our understanding of everything</a:t>
            </a:r>
          </a:p>
          <a:p>
            <a:pPr lvl="2"/>
            <a:r>
              <a:rPr lang="en-US" sz="2200" dirty="0" smtClean="0">
                <a:ea typeface="ＭＳ Ｐゴシック" charset="-128"/>
              </a:rPr>
              <a:t>Help protect the broader complex, thus protecting ourselves.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 dirty="0"/>
              <a:t>Slide </a:t>
            </a:r>
            <a:fld id="{E6E8F60B-E7A6-4022-A1F0-41B8E7F73012}" type="slidenum">
              <a:rPr lang="en-US" sz="800"/>
              <a:pPr/>
              <a:t>3</a:t>
            </a:fld>
            <a:endParaRPr lang="en-US" sz="800" dirty="0"/>
          </a:p>
        </p:txBody>
      </p:sp>
      <p:pic>
        <p:nvPicPr>
          <p:cNvPr id="1843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066800"/>
            <a:ext cx="15398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Structure: A Standing CSIRT</a:t>
            </a:r>
          </a:p>
        </p:txBody>
      </p:sp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 dirty="0"/>
              <a:t>Slide </a:t>
            </a:r>
            <a:fld id="{694EBF4F-896D-4E89-8794-FDD3D26F6918}" type="slidenum">
              <a:rPr lang="en-US" sz="800"/>
              <a:pPr/>
              <a:t>4</a:t>
            </a:fld>
            <a:endParaRPr lang="en-US" sz="800" dirty="0"/>
          </a:p>
        </p:txBody>
      </p:sp>
      <p:grpSp>
        <p:nvGrpSpPr>
          <p:cNvPr id="19459" name="Group 21"/>
          <p:cNvGrpSpPr>
            <a:grpSpLocks/>
          </p:cNvGrpSpPr>
          <p:nvPr/>
        </p:nvGrpSpPr>
        <p:grpSpPr bwMode="auto">
          <a:xfrm>
            <a:off x="1600200" y="1524000"/>
            <a:ext cx="6096000" cy="3962400"/>
            <a:chOff x="1828800" y="2133600"/>
            <a:chExt cx="5715000" cy="3962400"/>
          </a:xfrm>
        </p:grpSpPr>
        <p:sp>
          <p:nvSpPr>
            <p:cNvPr id="21" name="Rounded Rectangle 20"/>
            <p:cNvSpPr>
              <a:spLocks noChangeArrowheads="1"/>
            </p:cNvSpPr>
            <p:nvPr/>
          </p:nvSpPr>
          <p:spPr bwMode="auto">
            <a:xfrm>
              <a:off x="1828800" y="4800600"/>
              <a:ext cx="5715000" cy="1295400"/>
            </a:xfrm>
            <a:prstGeom prst="roundRect">
              <a:avLst>
                <a:gd name="adj" fmla="val 16667"/>
              </a:avLst>
            </a:prstGeom>
            <a:solidFill>
              <a:srgbClr val="909090"/>
            </a:solidFill>
            <a:ln w="9525">
              <a:solidFill>
                <a:srgbClr val="98982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 marL="342900" indent="-342900" algn="ctr">
                <a:buFont typeface="Wingdings" charset="2"/>
                <a:buNone/>
                <a:defRPr/>
              </a:pPr>
              <a:r>
                <a:rPr lang="en-US" dirty="0">
                  <a:latin typeface="+mn-lt"/>
                  <a:ea typeface="+mn-ea"/>
                </a:rPr>
                <a:t>SOC/OPS Help Desk</a:t>
              </a:r>
            </a:p>
            <a:p>
              <a:pPr marL="342900" indent="-342900" algn="ctr">
                <a:buFont typeface="Wingdings" charset="2"/>
                <a:buNone/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  <p:sp>
          <p:nvSpPr>
            <p:cNvPr id="15" name="Rounded Rectangle 14"/>
            <p:cNvSpPr>
              <a:spLocks noChangeArrowheads="1"/>
            </p:cNvSpPr>
            <p:nvPr/>
          </p:nvSpPr>
          <p:spPr bwMode="auto">
            <a:xfrm>
              <a:off x="1828800" y="2133600"/>
              <a:ext cx="2667000" cy="6096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FEFA3"/>
                </a:gs>
                <a:gs pos="100000">
                  <a:srgbClr val="A8A824"/>
                </a:gs>
              </a:gsLst>
              <a:lin ang="5400000"/>
            </a:gradFill>
            <a:ln w="9525">
              <a:solidFill>
                <a:srgbClr val="98982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 marL="342900" indent="-342900" algn="ctr">
                <a:buFont typeface="Wingdings" charset="2"/>
                <a:buNone/>
                <a:defRPr/>
              </a:pPr>
              <a:r>
                <a:rPr lang="en-US" dirty="0">
                  <a:latin typeface="+mn-lt"/>
                  <a:ea typeface="+mn-ea"/>
                </a:rPr>
                <a:t>CISO</a:t>
              </a:r>
            </a:p>
            <a:p>
              <a:pPr marL="342900" indent="-342900" algn="ctr">
                <a:buFont typeface="Wingdings" charset="2"/>
                <a:buNone/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  <p:sp>
          <p:nvSpPr>
            <p:cNvPr id="16" name="Rounded Rectangle 15"/>
            <p:cNvSpPr>
              <a:spLocks noChangeArrowheads="1"/>
            </p:cNvSpPr>
            <p:nvPr/>
          </p:nvSpPr>
          <p:spPr bwMode="auto">
            <a:xfrm>
              <a:off x="4647605" y="2133600"/>
              <a:ext cx="2896195" cy="6096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FEFA3"/>
                </a:gs>
                <a:gs pos="100000">
                  <a:srgbClr val="A8A824"/>
                </a:gs>
              </a:gsLst>
              <a:lin ang="5400000"/>
            </a:gradFill>
            <a:ln w="9525">
              <a:solidFill>
                <a:srgbClr val="98982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 marL="342900" indent="-342900" algn="ctr">
                <a:buFont typeface="Wingdings" charset="2"/>
                <a:buNone/>
                <a:defRPr/>
              </a:pPr>
              <a:r>
                <a:rPr lang="en-US" dirty="0">
                  <a:latin typeface="+mn-lt"/>
                  <a:ea typeface="+mn-ea"/>
                </a:rPr>
                <a:t>Line Mgmt</a:t>
              </a:r>
            </a:p>
            <a:p>
              <a:pPr marL="342900" indent="-342900" algn="ctr">
                <a:buFont typeface="Wingdings" charset="2"/>
                <a:buNone/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  <p:sp>
          <p:nvSpPr>
            <p:cNvPr id="17" name="Rounded Rectangle 16"/>
            <p:cNvSpPr>
              <a:spLocks noChangeArrowheads="1"/>
            </p:cNvSpPr>
            <p:nvPr/>
          </p:nvSpPr>
          <p:spPr bwMode="auto">
            <a:xfrm>
              <a:off x="1828800" y="2895600"/>
              <a:ext cx="5715000" cy="6096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FEFA3"/>
                </a:gs>
                <a:gs pos="100000">
                  <a:srgbClr val="A8A824"/>
                </a:gs>
              </a:gsLst>
              <a:lin ang="5400000"/>
            </a:gradFill>
            <a:ln w="9525">
              <a:solidFill>
                <a:srgbClr val="98982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 marL="342900" indent="-342900" algn="ctr">
                <a:buFont typeface="Wingdings" charset="2"/>
                <a:buNone/>
                <a:defRPr/>
              </a:pPr>
              <a:r>
                <a:rPr lang="en-US" dirty="0">
                  <a:latin typeface="+mn-lt"/>
                  <a:ea typeface="+mn-ea"/>
                </a:rPr>
                <a:t>CSIRT Team Leader</a:t>
              </a:r>
            </a:p>
            <a:p>
              <a:pPr marL="342900" indent="-342900" algn="ctr">
                <a:buFont typeface="Wingdings" charset="2"/>
                <a:buNone/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  <p:sp>
          <p:nvSpPr>
            <p:cNvPr id="18" name="Rounded Rectangle 17"/>
            <p:cNvSpPr>
              <a:spLocks noChangeArrowheads="1"/>
            </p:cNvSpPr>
            <p:nvPr/>
          </p:nvSpPr>
          <p:spPr bwMode="auto">
            <a:xfrm>
              <a:off x="1828800" y="3657600"/>
              <a:ext cx="2667000" cy="9906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FEFA3"/>
                </a:gs>
                <a:gs pos="100000">
                  <a:srgbClr val="A8A824"/>
                </a:gs>
              </a:gsLst>
              <a:lin ang="5400000"/>
            </a:gradFill>
            <a:ln w="9525">
              <a:solidFill>
                <a:srgbClr val="98982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 marL="342900" indent="-342900" algn="ctr">
                <a:spcAft>
                  <a:spcPts val="0"/>
                </a:spcAft>
                <a:buFont typeface="Wingdings" charset="2"/>
                <a:buNone/>
                <a:defRPr/>
              </a:pPr>
              <a:r>
                <a:rPr lang="en-US" sz="1800" dirty="0">
                  <a:latin typeface="+mn-lt"/>
                  <a:ea typeface="+mn-ea"/>
                </a:rPr>
                <a:t>Experienced Analysts</a:t>
              </a:r>
            </a:p>
            <a:p>
              <a:pPr marL="342900" indent="-342900" algn="ctr">
                <a:spcAft>
                  <a:spcPts val="0"/>
                </a:spcAft>
                <a:buFont typeface="Wingdings" charset="2"/>
                <a:buNone/>
                <a:defRPr/>
              </a:pPr>
              <a:r>
                <a:rPr lang="en-US" sz="1800" dirty="0">
                  <a:latin typeface="+mn-lt"/>
                  <a:ea typeface="+mn-ea"/>
                </a:rPr>
                <a:t>RE, Packet Analysts,...</a:t>
              </a:r>
            </a:p>
            <a:p>
              <a:pPr marL="342900" indent="-342900" algn="ctr">
                <a:buFont typeface="Wingdings" charset="2"/>
                <a:buNone/>
                <a:defRPr/>
              </a:pPr>
              <a:endParaRPr lang="en-US" sz="1800" dirty="0">
                <a:latin typeface="+mn-lt"/>
                <a:ea typeface="+mn-ea"/>
              </a:endParaRPr>
            </a:p>
          </p:txBody>
        </p:sp>
        <p:sp>
          <p:nvSpPr>
            <p:cNvPr id="19" name="Rounded Rectangle 18"/>
            <p:cNvSpPr>
              <a:spLocks noChangeArrowheads="1"/>
            </p:cNvSpPr>
            <p:nvPr/>
          </p:nvSpPr>
          <p:spPr bwMode="auto">
            <a:xfrm>
              <a:off x="4647605" y="3657600"/>
              <a:ext cx="2896195" cy="9906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FEFA3"/>
                </a:gs>
                <a:gs pos="100000">
                  <a:srgbClr val="A8A824"/>
                </a:gs>
              </a:gsLst>
              <a:lin ang="5400000"/>
            </a:gradFill>
            <a:ln w="9525">
              <a:solidFill>
                <a:srgbClr val="98982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 marL="342900" indent="-342900" algn="ctr">
                <a:spcAft>
                  <a:spcPts val="0"/>
                </a:spcAft>
                <a:buFont typeface="Wingdings" charset="2"/>
                <a:buNone/>
                <a:defRPr/>
              </a:pPr>
              <a:r>
                <a:rPr lang="en-US" sz="1800" dirty="0">
                  <a:latin typeface="+mn-lt"/>
                  <a:ea typeface="+mn-ea"/>
                </a:rPr>
                <a:t>Enterprise Forensics</a:t>
              </a:r>
            </a:p>
            <a:p>
              <a:pPr marL="342900" indent="-342900">
                <a:buFont typeface="Wingdings" charset="2"/>
                <a:buNone/>
                <a:defRPr/>
              </a:pPr>
              <a:r>
                <a:rPr lang="en-US" sz="1800" dirty="0">
                  <a:latin typeface="+mn-lt"/>
                  <a:ea typeface="+mn-ea"/>
                </a:rPr>
                <a:t>   Specialists</a:t>
              </a:r>
            </a:p>
            <a:p>
              <a:pPr marL="342900" indent="-342900" algn="ctr">
                <a:buFont typeface="Wingdings" charset="2"/>
                <a:buNone/>
                <a:defRPr/>
              </a:pPr>
              <a:endParaRPr lang="en-US" sz="1800" dirty="0">
                <a:latin typeface="+mn-lt"/>
                <a:ea typeface="+mn-ea"/>
              </a:endParaRPr>
            </a:p>
          </p:txBody>
        </p:sp>
        <p:sp>
          <p:nvSpPr>
            <p:cNvPr id="20" name="Rounded Rectangle 19"/>
            <p:cNvSpPr>
              <a:spLocks noChangeArrowheads="1"/>
            </p:cNvSpPr>
            <p:nvPr/>
          </p:nvSpPr>
          <p:spPr bwMode="auto">
            <a:xfrm>
              <a:off x="2614613" y="5334000"/>
              <a:ext cx="4266903" cy="6096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EFEFA3"/>
                </a:gs>
                <a:gs pos="100000">
                  <a:srgbClr val="A8A824"/>
                </a:gs>
              </a:gsLst>
              <a:lin ang="5400000"/>
            </a:gradFill>
            <a:ln w="9525">
              <a:solidFill>
                <a:srgbClr val="98982F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 marL="342900" indent="-342900" algn="ctr">
                <a:buFont typeface="Wingdings" charset="2"/>
                <a:buNone/>
                <a:defRPr/>
              </a:pPr>
              <a:r>
                <a:rPr lang="en-US" dirty="0">
                  <a:latin typeface="+mn-lt"/>
                  <a:ea typeface="+mn-ea"/>
                </a:rPr>
                <a:t>Tier 1/2 Analysts</a:t>
              </a:r>
            </a:p>
            <a:p>
              <a:pPr marL="342900" indent="-342900" algn="ctr">
                <a:buFont typeface="Wingdings" charset="2"/>
                <a:buNone/>
                <a:defRPr/>
              </a:pPr>
              <a:endParaRPr lang="en-US" dirty="0">
                <a:latin typeface="+mn-lt"/>
                <a:ea typeface="+mn-ea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T1  Help Desk/Customer Service</a:t>
            </a:r>
          </a:p>
          <a:p>
            <a:r>
              <a:rPr lang="en-US" dirty="0" smtClean="0"/>
              <a:t>T2  General Analyst, searching for known bad data, responding to routine events, routine </a:t>
            </a:r>
            <a:r>
              <a:rPr lang="en-US" dirty="0" err="1" smtClean="0"/>
              <a:t>intel</a:t>
            </a:r>
            <a:r>
              <a:rPr lang="en-US" dirty="0" smtClean="0"/>
              <a:t> ingest (Open Source, DHS, AV companies, etc.), tuning IDS alerts, writing log rules and IOCs, … </a:t>
            </a:r>
          </a:p>
          <a:p>
            <a:r>
              <a:rPr lang="en-US" dirty="0" smtClean="0"/>
              <a:t>T3 --- What they really do:</a:t>
            </a:r>
          </a:p>
          <a:p>
            <a:pPr lvl="1"/>
            <a:r>
              <a:rPr lang="en-US" dirty="0" smtClean="0">
                <a:ea typeface="ＭＳ Ｐゴシック" charset="-128"/>
              </a:rPr>
              <a:t>Malware Analyzers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Reverse Engineers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Network Packet Analysts++</a:t>
            </a:r>
          </a:p>
          <a:p>
            <a:pPr lvl="1"/>
            <a:r>
              <a:rPr lang="en-US" dirty="0" smtClean="0">
                <a:ea typeface="ＭＳ Ｐゴシック" charset="-128"/>
              </a:rPr>
              <a:t>Enterprise Forensics engineers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Programmers</a:t>
            </a:r>
          </a:p>
          <a:p>
            <a:pPr lvl="1"/>
            <a:r>
              <a:rPr lang="en-US" dirty="0" smtClean="0">
                <a:ea typeface="ＭＳ Ｐゴシック" charset="-128"/>
              </a:rPr>
              <a:t>Preferably high-end system or network administration experience, too.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Intelligence Collectors</a:t>
            </a:r>
          </a:p>
          <a:p>
            <a:pPr lvl="2"/>
            <a:r>
              <a:rPr lang="en-US" dirty="0" smtClean="0">
                <a:ea typeface="ＭＳ Ｐゴシック" charset="-128"/>
              </a:rPr>
              <a:t>Human modeling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7A85E2F5-18D4-44CD-B51F-D749450B379B}" type="slidenum">
              <a:rPr lang="en-US" sz="800"/>
              <a:pPr/>
              <a:t>5</a:t>
            </a:fld>
            <a:endParaRPr lang="en-US" sz="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Tools and Data Acquisition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43900" cy="4152900"/>
          </a:xfrm>
        </p:spPr>
        <p:txBody>
          <a:bodyPr/>
          <a:lstStyle/>
          <a:p>
            <a:r>
              <a:rPr lang="en-US" dirty="0" smtClean="0"/>
              <a:t>Log Aggregation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Indexed</a:t>
            </a:r>
          </a:p>
          <a:p>
            <a:pPr lvl="1"/>
            <a:r>
              <a:rPr lang="en-US" dirty="0" smtClean="0">
                <a:ea typeface="ＭＳ Ｐゴシック" charset="-128"/>
              </a:rPr>
              <a:t>Rapid searching [Think forensics – you’re already compromised]</a:t>
            </a:r>
          </a:p>
          <a:p>
            <a:pPr lvl="1"/>
            <a:r>
              <a:rPr lang="en-US" dirty="0" smtClean="0">
                <a:ea typeface="ＭＳ Ｐゴシック" charset="-128"/>
              </a:rPr>
              <a:t>Rule writing</a:t>
            </a:r>
          </a:p>
          <a:p>
            <a:pPr lvl="1"/>
            <a:r>
              <a:rPr lang="en-US" dirty="0" smtClean="0">
                <a:ea typeface="ＭＳ Ｐゴシック" charset="-128"/>
              </a:rPr>
              <a:t>Statistical Analysis/Profiling  [e.g., login-&gt;drive share mapping-&gt;…]</a:t>
            </a:r>
          </a:p>
          <a:p>
            <a:r>
              <a:rPr lang="en-US" dirty="0" smtClean="0"/>
              <a:t>Tap Aggregation</a:t>
            </a:r>
          </a:p>
          <a:p>
            <a:r>
              <a:rPr lang="en-US" dirty="0" smtClean="0"/>
              <a:t>Flow Generation and Capture</a:t>
            </a:r>
          </a:p>
          <a:p>
            <a:pPr lvl="1"/>
            <a:r>
              <a:rPr lang="en-US" dirty="0" smtClean="0">
                <a:ea typeface="ＭＳ Ｐゴシック" charset="-128"/>
              </a:rPr>
              <a:t>Network Behavioral Analysis</a:t>
            </a:r>
          </a:p>
          <a:p>
            <a:r>
              <a:rPr lang="en-US" dirty="0" smtClean="0"/>
              <a:t>Full PCAP where possible</a:t>
            </a:r>
          </a:p>
          <a:p>
            <a:pPr lvl="1"/>
            <a:r>
              <a:rPr lang="en-US" dirty="0" smtClean="0">
                <a:ea typeface="ＭＳ Ｐゴシック" charset="-128"/>
              </a:rPr>
              <a:t>Indexed, ….</a:t>
            </a:r>
          </a:p>
          <a:p>
            <a:r>
              <a:rPr lang="en-US" dirty="0" smtClean="0"/>
              <a:t>Enterprise and Live Response Forensics</a:t>
            </a:r>
          </a:p>
          <a:p>
            <a:r>
              <a:rPr lang="en-US" dirty="0" smtClean="0"/>
              <a:t>Enterprise IR</a:t>
            </a:r>
          </a:p>
          <a:p>
            <a:r>
              <a:rPr lang="en-US" dirty="0" smtClean="0"/>
              <a:t>Others …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2154F617-4FE0-48E4-B1A9-28880493399A}" type="slidenum">
              <a:rPr lang="en-US" sz="800"/>
              <a:pPr/>
              <a:t>6</a:t>
            </a:fld>
            <a:endParaRPr lang="en-US" sz="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War Room Methodology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Virtual Servers</a:t>
            </a:r>
          </a:p>
          <a:p>
            <a:pPr lvl="1"/>
            <a:r>
              <a:rPr lang="en-US" smtClean="0">
                <a:ea typeface="ＭＳ Ｐゴシック" charset="-128"/>
              </a:rPr>
              <a:t>Preconfigured Windows IR images</a:t>
            </a:r>
          </a:p>
          <a:p>
            <a:pPr lvl="1"/>
            <a:r>
              <a:rPr lang="en-US" smtClean="0">
                <a:ea typeface="ＭＳ Ｐゴシック" charset="-128"/>
              </a:rPr>
              <a:t>Preconfigured Unix IR images</a:t>
            </a:r>
          </a:p>
          <a:p>
            <a:r>
              <a:rPr lang="en-US" smtClean="0"/>
              <a:t>Zero Client Server(s)</a:t>
            </a:r>
          </a:p>
          <a:p>
            <a:r>
              <a:rPr lang="en-US" smtClean="0"/>
              <a:t>Zero Clients</a:t>
            </a:r>
          </a:p>
          <a:p>
            <a:r>
              <a:rPr lang="en-US" smtClean="0"/>
              <a:t>IR Kit contains all pieces required to set rapidly set up war room</a:t>
            </a:r>
          </a:p>
          <a:p>
            <a:pPr lvl="1"/>
            <a:r>
              <a:rPr lang="en-US" smtClean="0">
                <a:ea typeface="ＭＳ Ｐゴシック" charset="-128"/>
              </a:rPr>
              <a:t>Tested (very important)</a:t>
            </a:r>
          </a:p>
          <a:p>
            <a:pPr lvl="1"/>
            <a:endParaRPr lang="en-US" smtClean="0">
              <a:ea typeface="ＭＳ Ｐゴシック" charset="-128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/>
              <a:t>Slide </a:t>
            </a:r>
            <a:fld id="{32C0133E-E189-412A-ADD8-5D866CF4BA42}" type="slidenum">
              <a:rPr lang="en-US" sz="800"/>
              <a:pPr/>
              <a:t>7</a:t>
            </a:fld>
            <a:endParaRPr lang="en-US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Tenets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You cannot defend every crack</a:t>
            </a:r>
          </a:p>
          <a:p>
            <a:pPr lvl="1"/>
            <a:r>
              <a:rPr lang="en-US" sz="2000" dirty="0" smtClean="0">
                <a:ea typeface="ＭＳ Ｐゴシック" charset="-128"/>
              </a:rPr>
              <a:t>It is still prudent to defend</a:t>
            </a:r>
          </a:p>
          <a:p>
            <a:r>
              <a:rPr lang="en-US" sz="2400" dirty="0" smtClean="0"/>
              <a:t>You will be successfully attacked</a:t>
            </a:r>
          </a:p>
          <a:p>
            <a:pPr lvl="1"/>
            <a:r>
              <a:rPr lang="en-US" sz="2000" dirty="0" smtClean="0">
                <a:ea typeface="ＭＳ Ｐゴシック" charset="-128"/>
              </a:rPr>
              <a:t>What are you going to do when it happens</a:t>
            </a:r>
          </a:p>
          <a:p>
            <a:r>
              <a:rPr lang="en-US" sz="2400" dirty="0" smtClean="0"/>
              <a:t>You may already have been successfully attacked (and not know it)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 dirty="0"/>
              <a:t>Slide </a:t>
            </a:r>
            <a:fld id="{8FA9B42A-D931-423F-9E44-D97FEB248726}" type="slidenum">
              <a:rPr lang="en-US" sz="800"/>
              <a:pPr/>
              <a:t>8</a:t>
            </a:fld>
            <a:endParaRPr lang="en-US" sz="800" dirty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28600" y="2209800"/>
            <a:ext cx="6324600" cy="1143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None/>
            </a:pPr>
            <a:endParaRPr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81000" y="3200400"/>
            <a:ext cx="8382000" cy="990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CASE STUDY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000" dirty="0" smtClean="0"/>
              <a:t>(sort of)</a:t>
            </a:r>
            <a:endParaRPr lang="en-US" sz="2000" dirty="0"/>
          </a:p>
        </p:txBody>
      </p:sp>
      <p:sp>
        <p:nvSpPr>
          <p:cNvPr id="24578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Targeted Email Phish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50000"/>
              </a:spcAft>
              <a:buClr>
                <a:srgbClr val="004080"/>
              </a:buClr>
              <a:buSzPct val="6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r>
              <a:rPr lang="en-US" sz="800" dirty="0"/>
              <a:t>Slide </a:t>
            </a:r>
            <a:fld id="{01A6F8BA-2B58-4AB4-9BEC-736ECA5B9EFE}" type="slidenum">
              <a:rPr lang="en-US" sz="800"/>
              <a:pPr/>
              <a:t>9</a:t>
            </a:fld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Ed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50000"/>
          </a:spcAft>
          <a:buClr>
            <a:srgbClr val="004080"/>
          </a:buClr>
          <a:buSzPct val="65000"/>
          <a:buFont typeface="Wingdings" pitchFamily="-65" charset="2"/>
          <a:buChar char="§"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50000"/>
          </a:spcAft>
          <a:buClr>
            <a:srgbClr val="004080"/>
          </a:buClr>
          <a:buSzPct val="65000"/>
          <a:buFont typeface="Wingdings" pitchFamily="-65" charset="2"/>
          <a:buChar char="§"/>
          <a:tabLst/>
          <a:defRPr kumimoji="0" lang="en-US" sz="2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Mgt Overview 8.8.05</Template>
  <TotalTime>6178</TotalTime>
  <Words>1111</Words>
  <Application>Microsoft Office PowerPoint</Application>
  <PresentationFormat>On-screen Show (4:3)</PresentationFormat>
  <Paragraphs>229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Edge</vt:lpstr>
      <vt:lpstr>Cyber Security A Practitioner’s View</vt:lpstr>
      <vt:lpstr>Topics</vt:lpstr>
      <vt:lpstr>Mission</vt:lpstr>
      <vt:lpstr>Structure: A Standing CSIRT</vt:lpstr>
      <vt:lpstr>Skills</vt:lpstr>
      <vt:lpstr>Tools and Data Acquisition</vt:lpstr>
      <vt:lpstr>A War Room Methodology</vt:lpstr>
      <vt:lpstr>Tenets</vt:lpstr>
      <vt:lpstr>CASE STUDY   (sort of)</vt:lpstr>
      <vt:lpstr>The Initial Vector</vt:lpstr>
      <vt:lpstr>Typical Defense</vt:lpstr>
      <vt:lpstr>“Advanced” Defense</vt:lpstr>
      <vt:lpstr>“Really Advanced” Defense</vt:lpstr>
      <vt:lpstr>The Malware Delivered</vt:lpstr>
      <vt:lpstr>On Statistical Detection</vt:lpstr>
      <vt:lpstr>Response</vt:lpstr>
      <vt:lpstr>Terminating an Event/Managing Our Risk</vt:lpstr>
      <vt:lpstr>Mitigation Time</vt:lpstr>
      <vt:lpstr>Reiterating a prior slide</vt:lpstr>
      <vt:lpstr>Conclusions</vt:lpstr>
      <vt:lpstr>Comments or Questions?</vt:lpstr>
    </vt:vector>
  </TitlesOfParts>
  <Company>LANL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Attendee Introduction</dc:title>
  <dc:creator>LC-LM</dc:creator>
  <cp:lastModifiedBy>mfkyle</cp:lastModifiedBy>
  <cp:revision>113</cp:revision>
  <cp:lastPrinted>2012-09-05T17:12:53Z</cp:lastPrinted>
  <dcterms:created xsi:type="dcterms:W3CDTF">2011-06-13T18:38:56Z</dcterms:created>
  <dcterms:modified xsi:type="dcterms:W3CDTF">2012-09-07T16:42:41Z</dcterms:modified>
</cp:coreProperties>
</file>