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1" r:id="rId10"/>
    <p:sldId id="264" r:id="rId11"/>
    <p:sldId id="265" r:id="rId12"/>
    <p:sldId id="273" r:id="rId13"/>
    <p:sldId id="267" r:id="rId14"/>
    <p:sldId id="269" r:id="rId15"/>
    <p:sldId id="270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651" autoAdjust="0"/>
  </p:normalViewPr>
  <p:slideViewPr>
    <p:cSldViewPr snapToGrid="0" snapToObjects="1">
      <p:cViewPr varScale="1">
        <p:scale>
          <a:sx n="144" d="100"/>
          <a:sy n="144" d="100"/>
        </p:scale>
        <p:origin x="-112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3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A9BC2-4228-7E46-A3FC-5FB26475742D}" type="datetimeFigureOut">
              <a:rPr lang="en-US" smtClean="0"/>
              <a:pPr/>
              <a:t>8/28/12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00831C-5A5B-6C42-BD69-430DA4C163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1549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52BBD5-374C-4549-BC16-8D803BBA5C26}" type="datetimeFigureOut">
              <a:rPr lang="en-US" smtClean="0"/>
              <a:pPr/>
              <a:t>8/28/12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353D58-B5E3-184B-B8F1-C73AD6D42F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0382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91C33-0DC4-8843-94FA-8075D51F68C4}" type="datetime1">
              <a:rPr lang="en-US" smtClean="0"/>
              <a:t>8/28/12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88D05-4DD7-8944-9D7F-96593B04EF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005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E3820-DAD0-2C42-858D-DA088B7F309D}" type="datetime1">
              <a:rPr lang="en-US" smtClean="0"/>
              <a:t>8/28/12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88D05-4DD7-8944-9D7F-96593B04EF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713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19B44-6DDC-C642-AD09-1FC7CDBBE770}" type="datetime1">
              <a:rPr lang="en-US" smtClean="0"/>
              <a:t>8/28/12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88D05-4DD7-8944-9D7F-96593B04EF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073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9307E-C9B9-754E-B7B8-CAEA2F7DC479}" type="datetime1">
              <a:rPr lang="en-US" smtClean="0"/>
              <a:t>8/28/12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88D05-4DD7-8944-9D7F-96593B04EF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869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13017-D49D-5E42-85D6-7E5F626679BE}" type="datetime1">
              <a:rPr lang="en-US" smtClean="0"/>
              <a:t>8/28/12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88D05-4DD7-8944-9D7F-96593B04EF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226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F827A-5574-4343-B394-C4C91C65AC3A}" type="datetime1">
              <a:rPr lang="en-US" smtClean="0"/>
              <a:t>8/28/12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88D05-4DD7-8944-9D7F-96593B04EF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406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DC931-8071-7440-9A2B-450E2878AD09}" type="datetime1">
              <a:rPr lang="en-US" smtClean="0"/>
              <a:t>8/28/12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88D05-4DD7-8944-9D7F-96593B04EF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859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85268-CBB6-0B4B-A979-12FADFFBE649}" type="datetime1">
              <a:rPr lang="en-US" smtClean="0"/>
              <a:t>8/28/12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88D05-4DD7-8944-9D7F-96593B04EF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207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E038F-32E3-014D-9694-FB178982B19D}" type="datetime1">
              <a:rPr lang="en-US" smtClean="0"/>
              <a:t>8/28/12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88D05-4DD7-8944-9D7F-96593B04EF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971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EDE0F-5A1B-6C46-A5FC-5A187532A27E}" type="datetime1">
              <a:rPr lang="en-US" smtClean="0"/>
              <a:t>8/28/12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88D05-4DD7-8944-9D7F-96593B04EF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213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31588-AB0A-5A4F-AE22-AA23F35BEBB6}" type="datetime1">
              <a:rPr lang="en-US" smtClean="0"/>
              <a:t>8/28/12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88D05-4DD7-8944-9D7F-96593B04EF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932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A914E-D19E-AB44-B5D1-23FCBC7721C2}" type="datetime1">
              <a:rPr lang="en-US" smtClean="0"/>
              <a:t>8/28/12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slide </a:t>
            </a:r>
            <a:fld id="{6B388D05-4DD7-8944-9D7F-96593B04EF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123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Identity Challenge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72293"/>
            <a:ext cx="6400800" cy="2166507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August, 2012 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ForrestHunt</a:t>
            </a:r>
            <a:r>
              <a:rPr lang="en-US" dirty="0" smtClean="0">
                <a:solidFill>
                  <a:schemeClr val="tx1"/>
                </a:solidFill>
              </a:rPr>
              <a:t>, Inc.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Austin</a:t>
            </a:r>
            <a:r>
              <a:rPr lang="en-US" dirty="0">
                <a:solidFill>
                  <a:schemeClr val="tx1"/>
                </a:solidFill>
              </a:rPr>
              <a:t>, Texas 78746-</a:t>
            </a:r>
            <a:r>
              <a:rPr lang="en-US" dirty="0" smtClean="0">
                <a:solidFill>
                  <a:schemeClr val="tx1"/>
                </a:solidFill>
              </a:rPr>
              <a:t>6224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88D05-4DD7-8944-9D7F-96593B04EF2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563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gure1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358" t="10544" r="-18602" b="15576"/>
          <a:stretch/>
        </p:blipFill>
        <p:spPr>
          <a:xfrm>
            <a:off x="457200" y="421280"/>
            <a:ext cx="8229600" cy="5965070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88D05-4DD7-8944-9D7F-96593B04EF2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768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gure2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02" t="11887" r="-7414" b="19650"/>
          <a:stretch/>
        </p:blipFill>
        <p:spPr>
          <a:xfrm>
            <a:off x="457200" y="561975"/>
            <a:ext cx="8229600" cy="5751513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88D05-4DD7-8944-9D7F-96593B04EF2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192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gure3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06" b="15551"/>
          <a:stretch/>
        </p:blipFill>
        <p:spPr>
          <a:xfrm>
            <a:off x="987825" y="855459"/>
            <a:ext cx="7020618" cy="5459059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88D05-4DD7-8944-9D7F-96593B04EF2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924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“</a:t>
            </a:r>
            <a:r>
              <a:rPr lang="en-US" dirty="0"/>
              <a:t>t</a:t>
            </a:r>
            <a:r>
              <a:rPr lang="en-US" dirty="0" smtClean="0"/>
              <a:t>oy”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Fits in laptop computer</a:t>
            </a:r>
          </a:p>
          <a:p>
            <a:r>
              <a:rPr lang="en-US" dirty="0" smtClean="0"/>
              <a:t>Any topology-aware Language adequate</a:t>
            </a:r>
          </a:p>
          <a:p>
            <a:r>
              <a:rPr lang="en-US" dirty="0" smtClean="0"/>
              <a:t>Well known Graph algorithms</a:t>
            </a:r>
          </a:p>
          <a:p>
            <a:r>
              <a:rPr lang="en-US" dirty="0" smtClean="0"/>
              <a:t>Hard part done in advance</a:t>
            </a:r>
          </a:p>
          <a:p>
            <a:pPr lvl="1"/>
            <a:r>
              <a:rPr lang="en-US" dirty="0" smtClean="0"/>
              <a:t>Finding links</a:t>
            </a:r>
          </a:p>
          <a:p>
            <a:pPr lvl="1"/>
            <a:r>
              <a:rPr lang="en-US" dirty="0" smtClean="0"/>
              <a:t>Computing Match Quality Scores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88D05-4DD7-8944-9D7F-96593B04EF2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8155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“real”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Massive data sets</a:t>
            </a:r>
          </a:p>
          <a:p>
            <a:pPr lvl="1"/>
            <a:r>
              <a:rPr lang="en-US" dirty="0" smtClean="0"/>
              <a:t>Three to six orders of magnitude bigger</a:t>
            </a:r>
          </a:p>
          <a:p>
            <a:pPr lvl="1"/>
            <a:r>
              <a:rPr lang="en-US" dirty="0" smtClean="0"/>
              <a:t>On secondary storage</a:t>
            </a:r>
          </a:p>
          <a:p>
            <a:pPr lvl="1"/>
            <a:r>
              <a:rPr lang="en-US" dirty="0" smtClean="0"/>
              <a:t>Unique object storage – memory footprint must be small</a:t>
            </a:r>
          </a:p>
          <a:p>
            <a:r>
              <a:rPr lang="en-US" dirty="0" smtClean="0"/>
              <a:t>Finding links</a:t>
            </a:r>
          </a:p>
          <a:p>
            <a:pPr lvl="1"/>
            <a:r>
              <a:rPr lang="en-US" dirty="0" smtClean="0"/>
              <a:t>Will require sorting, categorizing big data sets</a:t>
            </a:r>
          </a:p>
          <a:p>
            <a:pPr lvl="1"/>
            <a:r>
              <a:rPr lang="en-US" dirty="0" smtClean="0"/>
              <a:t>Dynamically adjustable quality criteria</a:t>
            </a:r>
          </a:p>
          <a:p>
            <a:pPr lvl="1"/>
            <a:r>
              <a:rPr lang="en-US" dirty="0" smtClean="0"/>
              <a:t>Winnowing of data critical for in-memory search</a:t>
            </a:r>
          </a:p>
          <a:p>
            <a:r>
              <a:rPr lang="en-US" dirty="0" smtClean="0"/>
              <a:t>Man-machine interface</a:t>
            </a:r>
          </a:p>
          <a:p>
            <a:pPr lvl="1"/>
            <a:r>
              <a:rPr lang="en-US" dirty="0" smtClean="0"/>
              <a:t>Providing programmability and control</a:t>
            </a:r>
          </a:p>
          <a:p>
            <a:pPr lvl="1"/>
            <a:r>
              <a:rPr lang="en-US" dirty="0" smtClean="0"/>
              <a:t>Controlling search types</a:t>
            </a:r>
          </a:p>
          <a:p>
            <a:pPr lvl="1"/>
            <a:r>
              <a:rPr lang="en-US" dirty="0" smtClean="0"/>
              <a:t>Presenting results</a:t>
            </a:r>
          </a:p>
          <a:p>
            <a:pPr lvl="1"/>
            <a:r>
              <a:rPr lang="en-US" dirty="0" smtClean="0"/>
              <a:t>Will need to be “in-line” with other tools, like Unix pipe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88D05-4DD7-8944-9D7F-96593B04EF2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3747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</a:t>
            </a:r>
            <a:r>
              <a:rPr lang="en-US" dirty="0" smtClean="0"/>
              <a:t>uality numbers inside Nodes</a:t>
            </a:r>
          </a:p>
          <a:p>
            <a:pPr lvl="1"/>
            <a:r>
              <a:rPr lang="en-US" dirty="0" smtClean="0"/>
              <a:t>How sure are we of name, address, and numbers?</a:t>
            </a:r>
          </a:p>
          <a:p>
            <a:r>
              <a:rPr lang="en-US" dirty="0" smtClean="0"/>
              <a:t>Uncertainty of quality in Edges</a:t>
            </a:r>
          </a:p>
          <a:p>
            <a:pPr lvl="1"/>
            <a:r>
              <a:rPr lang="en-US" dirty="0" smtClean="0"/>
              <a:t>Error bars</a:t>
            </a:r>
          </a:p>
          <a:p>
            <a:pPr lvl="1"/>
            <a:r>
              <a:rPr lang="en-US" dirty="0" smtClean="0"/>
              <a:t>Match is in range A to B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88D05-4DD7-8944-9D7F-96593B04EF2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223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0119"/>
          </a:xfrm>
        </p:spPr>
        <p:txBody>
          <a:bodyPr/>
          <a:lstStyle/>
          <a:p>
            <a:r>
              <a:rPr lang="en-US" dirty="0" smtClean="0"/>
              <a:t>Shannon’s mouse (1950)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46056" r="-46056"/>
          <a:stretch>
            <a:fillRect/>
          </a:stretch>
        </p:blipFill>
        <p:spPr>
          <a:xfrm>
            <a:off x="1" y="1084758"/>
            <a:ext cx="9624034" cy="5292848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88D05-4DD7-8944-9D7F-96593B04EF28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546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Clinic in Bethesda </a:t>
            </a:r>
            <a:r>
              <a:rPr lang="en-US" dirty="0"/>
              <a:t>MD 20014</a:t>
            </a:r>
            <a:endParaRPr lang="en-US" dirty="0" smtClean="0"/>
          </a:p>
          <a:p>
            <a:pPr lvl="1"/>
            <a:r>
              <a:rPr lang="en-US" dirty="0" smtClean="0"/>
              <a:t>Address is </a:t>
            </a:r>
            <a:r>
              <a:rPr lang="en-US" dirty="0"/>
              <a:t>4408 East Madison Ave</a:t>
            </a:r>
            <a:r>
              <a:rPr lang="en-US" dirty="0" smtClean="0"/>
              <a:t>.</a:t>
            </a:r>
          </a:p>
          <a:p>
            <a:r>
              <a:rPr lang="en-US" dirty="0" smtClean="0"/>
              <a:t>Man at Clinic</a:t>
            </a:r>
          </a:p>
          <a:p>
            <a:pPr lvl="1"/>
            <a:r>
              <a:rPr lang="en-US" dirty="0" smtClean="0"/>
              <a:t>Partial phone number: 212 998-75xx</a:t>
            </a:r>
          </a:p>
          <a:p>
            <a:pPr lvl="1"/>
            <a:r>
              <a:rPr lang="en-US" dirty="0" smtClean="0"/>
              <a:t>Has contagious disease</a:t>
            </a:r>
          </a:p>
          <a:p>
            <a:r>
              <a:rPr lang="en-US" dirty="0" smtClean="0"/>
              <a:t>Find him</a:t>
            </a:r>
          </a:p>
          <a:p>
            <a:pPr lvl="1"/>
            <a:r>
              <a:rPr lang="en-US" dirty="0" smtClean="0"/>
              <a:t>Or a place to start looking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88D05-4DD7-8944-9D7F-96593B04EF2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755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Database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Named </a:t>
            </a:r>
            <a:r>
              <a:rPr lang="en-US" b="1" dirty="0" smtClean="0"/>
              <a:t>Nodes</a:t>
            </a:r>
            <a:r>
              <a:rPr lang="en-US" dirty="0" smtClean="0"/>
              <a:t> offer facts:</a:t>
            </a:r>
          </a:p>
          <a:p>
            <a:pPr lvl="1"/>
            <a:r>
              <a:rPr lang="en-US" dirty="0" smtClean="0"/>
              <a:t>Name, Address, Phone, Credit card (or SS#, etc.)</a:t>
            </a:r>
          </a:p>
          <a:p>
            <a:pPr lvl="1"/>
            <a:r>
              <a:rPr lang="en-US" dirty="0" smtClean="0"/>
              <a:t>From seven major sources</a:t>
            </a:r>
          </a:p>
          <a:p>
            <a:pPr lvl="1"/>
            <a:r>
              <a:rPr lang="en-US" dirty="0" smtClean="0"/>
              <a:t>Many blank fields</a:t>
            </a:r>
          </a:p>
          <a:p>
            <a:r>
              <a:rPr lang="en-US" dirty="0" smtClean="0"/>
              <a:t>Numbered </a:t>
            </a:r>
            <a:r>
              <a:rPr lang="en-US" b="1" dirty="0" smtClean="0"/>
              <a:t>Edges</a:t>
            </a:r>
            <a:r>
              <a:rPr lang="en-US" dirty="0" smtClean="0"/>
              <a:t> offer links:</a:t>
            </a:r>
          </a:p>
          <a:p>
            <a:pPr lvl="1"/>
            <a:r>
              <a:rPr lang="en-US" dirty="0" smtClean="0"/>
              <a:t>Between two nodes</a:t>
            </a:r>
          </a:p>
          <a:p>
            <a:pPr lvl="1"/>
            <a:r>
              <a:rPr lang="en-US" dirty="0" smtClean="0"/>
              <a:t>With quality numbers</a:t>
            </a:r>
          </a:p>
          <a:p>
            <a:pPr lvl="1"/>
            <a:r>
              <a:rPr lang="en-US" dirty="0" smtClean="0"/>
              <a:t>Treated as undirected links:   A --&gt; B  = B --&gt; 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88D05-4DD7-8944-9D7F-96593B04EF2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787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Anomalies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 are 345987 Nodes</a:t>
            </a:r>
          </a:p>
          <a:p>
            <a:pPr lvl="1"/>
            <a:r>
              <a:rPr lang="en-US" dirty="0" smtClean="0"/>
              <a:t>But only 345986 Node names</a:t>
            </a:r>
          </a:p>
          <a:p>
            <a:pPr lvl="1"/>
            <a:r>
              <a:rPr lang="en-US" dirty="0" smtClean="0"/>
              <a:t>One Node name is used twice:</a:t>
            </a:r>
          </a:p>
          <a:p>
            <a:pPr lvl="2"/>
            <a:r>
              <a:rPr lang="en-US" dirty="0" smtClean="0"/>
              <a:t>CCTR-a95c7942-7d7a-43b7-9fff-1e01218b7b46</a:t>
            </a:r>
          </a:p>
          <a:p>
            <a:r>
              <a:rPr lang="en-US" dirty="0" smtClean="0"/>
              <a:t>There are 58047 Edges</a:t>
            </a:r>
          </a:p>
          <a:p>
            <a:pPr lvl="1"/>
            <a:r>
              <a:rPr lang="en-US" dirty="0" smtClean="0"/>
              <a:t>That reference 68986 Node names</a:t>
            </a:r>
          </a:p>
          <a:p>
            <a:pPr lvl="1"/>
            <a:r>
              <a:rPr lang="en-US" dirty="0" smtClean="0"/>
              <a:t>Edges fail to use all available Nodes</a:t>
            </a:r>
          </a:p>
          <a:p>
            <a:r>
              <a:rPr lang="en-US" dirty="0" smtClean="0"/>
              <a:t>62 Family names (mostly from Tolkien)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88D05-4DD7-8944-9D7F-96593B04EF2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181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finding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Node “SEED-1” is unknown phone number</a:t>
            </a:r>
          </a:p>
          <a:p>
            <a:r>
              <a:rPr lang="en-US" dirty="0" smtClean="0"/>
              <a:t>Node “SEED-2” is the Clinic</a:t>
            </a:r>
          </a:p>
          <a:p>
            <a:r>
              <a:rPr lang="en-US" dirty="0" smtClean="0"/>
              <a:t>Find a path between them</a:t>
            </a:r>
          </a:p>
          <a:p>
            <a:pPr lvl="1"/>
            <a:r>
              <a:rPr lang="en-US" dirty="0" smtClean="0"/>
              <a:t>SEED-1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err="1" smtClean="0">
                <a:sym typeface="Wingdings"/>
              </a:rPr>
              <a:t>Edge_X</a:t>
            </a:r>
            <a:r>
              <a:rPr lang="en-US" dirty="0" smtClean="0">
                <a:sym typeface="Wingdings"/>
              </a:rPr>
              <a:t>  </a:t>
            </a:r>
            <a:r>
              <a:rPr lang="en-US" dirty="0" err="1" smtClean="0">
                <a:sym typeface="Wingdings"/>
              </a:rPr>
              <a:t>NodeA</a:t>
            </a:r>
            <a:endParaRPr lang="en-US" dirty="0" smtClean="0">
              <a:sym typeface="Wingdings"/>
            </a:endParaRPr>
          </a:p>
          <a:p>
            <a:pPr lvl="1"/>
            <a:r>
              <a:rPr lang="en-US" dirty="0" err="1" smtClean="0"/>
              <a:t>NodeA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err="1" smtClean="0">
                <a:sym typeface="Wingdings"/>
              </a:rPr>
              <a:t>Edge_Y</a:t>
            </a:r>
            <a:r>
              <a:rPr lang="en-US" dirty="0" smtClean="0">
                <a:sym typeface="Wingdings"/>
              </a:rPr>
              <a:t>  </a:t>
            </a:r>
            <a:r>
              <a:rPr lang="en-US" dirty="0" err="1" smtClean="0">
                <a:sym typeface="Wingdings"/>
              </a:rPr>
              <a:t>NodeB</a:t>
            </a:r>
            <a:endParaRPr lang="en-US" dirty="0" smtClean="0">
              <a:sym typeface="Wingdings"/>
            </a:endParaRPr>
          </a:p>
          <a:p>
            <a:pPr lvl="1"/>
            <a:r>
              <a:rPr lang="en-US" dirty="0" smtClean="0">
                <a:sym typeface="Wingdings"/>
              </a:rPr>
              <a:t>     and so on</a:t>
            </a:r>
          </a:p>
          <a:p>
            <a:pPr lvl="1"/>
            <a:r>
              <a:rPr lang="en-US" dirty="0" err="1" smtClean="0"/>
              <a:t>NodeN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err="1" smtClean="0">
                <a:sym typeface="Wingdings"/>
              </a:rPr>
              <a:t>Edge_Z</a:t>
            </a:r>
            <a:r>
              <a:rPr lang="en-US" dirty="0" smtClean="0">
                <a:sym typeface="Wingdings"/>
              </a:rPr>
              <a:t>  SEED-2</a:t>
            </a:r>
          </a:p>
          <a:p>
            <a:r>
              <a:rPr lang="en-US" dirty="0" smtClean="0">
                <a:sym typeface="Wingdings"/>
              </a:rPr>
              <a:t>We found a minimal-length path, with 4 Edges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88D05-4DD7-8944-9D7F-96593B04EF2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913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one and only path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9944"/>
            <a:ext cx="8229600" cy="485622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Unknown phone = 212 998-75xx</a:t>
            </a:r>
          </a:p>
          <a:p>
            <a:pPr lvl="1"/>
            <a:r>
              <a:rPr lang="en-US" dirty="0" smtClean="0"/>
              <a:t>by phone number  (Edge_1)</a:t>
            </a:r>
          </a:p>
          <a:p>
            <a:r>
              <a:rPr lang="en-US" dirty="0" smtClean="0">
                <a:solidFill>
                  <a:srgbClr val="000000"/>
                </a:solidFill>
                <a:ea typeface="Calibri"/>
                <a:cs typeface="Calibri"/>
              </a:rPr>
              <a:t>Gloriana Brandybuck phone = </a:t>
            </a:r>
            <a:r>
              <a:rPr lang="en-US" dirty="0" smtClean="0"/>
              <a:t>212 998-7506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ea typeface="Calibri"/>
                <a:cs typeface="Calibri"/>
              </a:rPr>
              <a:t>by name (Edge_2421)</a:t>
            </a:r>
          </a:p>
          <a:p>
            <a:r>
              <a:rPr lang="en-US" dirty="0" smtClean="0">
                <a:solidFill>
                  <a:srgbClr val="000000"/>
                </a:solidFill>
                <a:ea typeface="Calibri"/>
                <a:cs typeface="Calibri"/>
              </a:rPr>
              <a:t>Gloriana’s Credit Card = 5334 8565 9749 3120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000000"/>
                </a:solidFill>
                <a:ea typeface="Calibri"/>
                <a:cs typeface="Calibri"/>
              </a:rPr>
              <a:t>by Credit Card (Edge_9716)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dirty="0" smtClean="0">
                <a:solidFill>
                  <a:srgbClr val="000000"/>
                </a:solidFill>
                <a:ea typeface="Calibri"/>
                <a:cs typeface="Calibri"/>
              </a:rPr>
              <a:t>CCTR @ 18 </a:t>
            </a:r>
            <a:r>
              <a:rPr lang="en-US" dirty="0" err="1">
                <a:solidFill>
                  <a:srgbClr val="000000"/>
                </a:solidFill>
                <a:ea typeface="Calibri"/>
                <a:cs typeface="Calibri"/>
              </a:rPr>
              <a:t>Wayback</a:t>
            </a:r>
            <a:r>
              <a:rPr lang="en-US" dirty="0">
                <a:solidFill>
                  <a:srgbClr val="000000"/>
                </a:solidFill>
                <a:ea typeface="Calibri"/>
                <a:cs typeface="Calibri"/>
              </a:rPr>
              <a:t> </a:t>
            </a:r>
            <a:r>
              <a:rPr lang="en-US" dirty="0" smtClean="0">
                <a:solidFill>
                  <a:srgbClr val="000000"/>
                </a:solidFill>
                <a:ea typeface="Calibri"/>
                <a:cs typeface="Calibri"/>
              </a:rPr>
              <a:t>Road, Bethesda</a:t>
            </a:r>
          </a:p>
          <a:p>
            <a:pPr lvl="1"/>
            <a:r>
              <a:rPr lang="en-US" dirty="0" smtClean="0"/>
              <a:t>by city &amp; zip (Edge_58045)</a:t>
            </a:r>
          </a:p>
          <a:p>
            <a:r>
              <a:rPr lang="en-US" dirty="0" smtClean="0"/>
              <a:t>The Clinic @ </a:t>
            </a:r>
            <a:r>
              <a:rPr lang="en-US" dirty="0">
                <a:solidFill>
                  <a:srgbClr val="000000"/>
                </a:solidFill>
                <a:ea typeface="Calibri"/>
                <a:cs typeface="Calibri"/>
              </a:rPr>
              <a:t>4408 East </a:t>
            </a:r>
            <a:r>
              <a:rPr lang="en-US" dirty="0" smtClean="0">
                <a:solidFill>
                  <a:srgbClr val="000000"/>
                </a:solidFill>
                <a:ea typeface="Calibri"/>
                <a:cs typeface="Calibri"/>
              </a:rPr>
              <a:t>Madison, Bethesda</a:t>
            </a:r>
          </a:p>
          <a:p>
            <a:r>
              <a:rPr lang="en-US" dirty="0" smtClean="0">
                <a:solidFill>
                  <a:srgbClr val="000000"/>
                </a:solidFill>
                <a:ea typeface="Calibri"/>
                <a:cs typeface="Calibri"/>
              </a:rPr>
              <a:t>Possible men:  Will Took-</a:t>
            </a:r>
            <a:r>
              <a:rPr lang="en-US" dirty="0" err="1" smtClean="0">
                <a:solidFill>
                  <a:srgbClr val="000000"/>
                </a:solidFill>
                <a:ea typeface="Calibri"/>
                <a:cs typeface="Calibri"/>
              </a:rPr>
              <a:t>Brandybuck</a:t>
            </a:r>
            <a:r>
              <a:rPr lang="en-US" dirty="0" smtClean="0">
                <a:solidFill>
                  <a:srgbClr val="000000"/>
                </a:solidFill>
                <a:ea typeface="Calibri"/>
                <a:cs typeface="Calibri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ea typeface="Calibri"/>
                <a:cs typeface="Calibri"/>
              </a:rPr>
              <a:t>Hamfast</a:t>
            </a:r>
            <a:r>
              <a:rPr lang="en-US" dirty="0" smtClean="0">
                <a:solidFill>
                  <a:srgbClr val="000000"/>
                </a:solidFill>
                <a:ea typeface="Calibri"/>
                <a:cs typeface="Calibri"/>
              </a:rPr>
              <a:t> Took, </a:t>
            </a:r>
            <a:r>
              <a:rPr lang="en-US" dirty="0" err="1" smtClean="0">
                <a:solidFill>
                  <a:srgbClr val="000000"/>
                </a:solidFill>
                <a:ea typeface="Calibri"/>
                <a:cs typeface="Calibri"/>
              </a:rPr>
              <a:t>Tollman</a:t>
            </a:r>
            <a:r>
              <a:rPr lang="en-US" dirty="0" smtClean="0">
                <a:solidFill>
                  <a:srgbClr val="000000"/>
                </a:solidFill>
                <a:ea typeface="Calibri"/>
                <a:cs typeface="Calibri"/>
              </a:rPr>
              <a:t> Took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88D05-4DD7-8944-9D7F-96593B04EF2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259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seems too easy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 few hours from scratch</a:t>
            </a:r>
          </a:p>
          <a:p>
            <a:pPr lvl="1"/>
            <a:r>
              <a:rPr lang="en-US" dirty="0" smtClean="0"/>
              <a:t>Skilled programmer using</a:t>
            </a:r>
          </a:p>
          <a:p>
            <a:pPr lvl="1"/>
            <a:r>
              <a:rPr lang="en-US" dirty="0" smtClean="0"/>
              <a:t>Any suitable language</a:t>
            </a:r>
          </a:p>
          <a:p>
            <a:pPr lvl="2"/>
            <a:r>
              <a:rPr lang="en-US" dirty="0" smtClean="0"/>
              <a:t>LISP, ACL2, Java, etc.</a:t>
            </a:r>
          </a:p>
          <a:p>
            <a:r>
              <a:rPr lang="en-US" dirty="0" smtClean="0"/>
              <a:t>Standard Graph </a:t>
            </a:r>
            <a:r>
              <a:rPr lang="en-US" dirty="0" err="1" smtClean="0"/>
              <a:t>reachability</a:t>
            </a:r>
            <a:r>
              <a:rPr lang="en-US" dirty="0" smtClean="0"/>
              <a:t> algorithm</a:t>
            </a:r>
          </a:p>
          <a:p>
            <a:pPr lvl="1"/>
            <a:r>
              <a:rPr lang="en-US" dirty="0" smtClean="0"/>
              <a:t>Requires only 20 milliseconds</a:t>
            </a:r>
          </a:p>
          <a:p>
            <a:r>
              <a:rPr lang="en-US" dirty="0" smtClean="0"/>
              <a:t>Found only one path</a:t>
            </a:r>
          </a:p>
          <a:p>
            <a:pPr lvl="1"/>
            <a:r>
              <a:rPr lang="en-US" dirty="0" smtClean="0"/>
              <a:t>Of </a:t>
            </a:r>
            <a:r>
              <a:rPr lang="en-US" i="1" dirty="0" smtClean="0"/>
              <a:t>ANY</a:t>
            </a:r>
            <a:r>
              <a:rPr lang="en-US" dirty="0" smtClean="0"/>
              <a:t> quality</a:t>
            </a:r>
          </a:p>
          <a:p>
            <a:pPr lvl="1"/>
            <a:r>
              <a:rPr lang="en-US" dirty="0" smtClean="0"/>
              <a:t>Edge numbers monotonic increasing</a:t>
            </a:r>
          </a:p>
          <a:p>
            <a:pPr lvl="1"/>
            <a:r>
              <a:rPr lang="en-US" dirty="0" smtClean="0"/>
              <a:t>Few and obvious matching criteria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88D05-4DD7-8944-9D7F-96593B04EF2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374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the path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Examine the surround (the “Frontage Road”)</a:t>
            </a:r>
          </a:p>
          <a:p>
            <a:r>
              <a:rPr lang="en-US" dirty="0" smtClean="0"/>
              <a:t>There are 130 matching phone numbers</a:t>
            </a:r>
          </a:p>
          <a:p>
            <a:pPr lvl="1"/>
            <a:r>
              <a:rPr lang="en-US" dirty="0" smtClean="0"/>
              <a:t>Five-step path from each to Clinic</a:t>
            </a:r>
          </a:p>
          <a:p>
            <a:pPr lvl="1"/>
            <a:r>
              <a:rPr lang="en-US" dirty="0" smtClean="0"/>
              <a:t>All paths pass through </a:t>
            </a:r>
            <a:r>
              <a:rPr lang="en-US" dirty="0" err="1" smtClean="0"/>
              <a:t>Gloriana</a:t>
            </a:r>
            <a:endParaRPr lang="en-US" dirty="0"/>
          </a:p>
          <a:p>
            <a:r>
              <a:rPr lang="en-US" dirty="0" smtClean="0"/>
              <a:t>Eliminate one Edge:</a:t>
            </a:r>
          </a:p>
          <a:p>
            <a:pPr lvl="1"/>
            <a:r>
              <a:rPr lang="en-US" dirty="0" smtClean="0"/>
              <a:t>From </a:t>
            </a:r>
            <a:r>
              <a:rPr lang="en-US" dirty="0" err="1" smtClean="0"/>
              <a:t>Gloriana’s</a:t>
            </a:r>
            <a:r>
              <a:rPr lang="en-US" dirty="0" smtClean="0"/>
              <a:t> phone to credit card</a:t>
            </a:r>
          </a:p>
          <a:p>
            <a:pPr lvl="1"/>
            <a:r>
              <a:rPr lang="en-US" dirty="0" smtClean="0"/>
              <a:t>No paths remain</a:t>
            </a:r>
          </a:p>
          <a:p>
            <a:r>
              <a:rPr lang="en-US" dirty="0" smtClean="0"/>
              <a:t>Path indeed requires </a:t>
            </a:r>
            <a:r>
              <a:rPr lang="en-US" smtClean="0"/>
              <a:t>that Edge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88D05-4DD7-8944-9D7F-96593B04EF2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332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checks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Path references the Duplicate Node</a:t>
            </a:r>
          </a:p>
          <a:p>
            <a:pPr lvl="1"/>
            <a:r>
              <a:rPr lang="en-US" dirty="0" smtClean="0"/>
              <a:t>Duplicate obviously wrong</a:t>
            </a:r>
          </a:p>
          <a:p>
            <a:pPr lvl="2"/>
            <a:r>
              <a:rPr lang="en-US" dirty="0" smtClean="0"/>
              <a:t>Quality of Edges to it don’t make sense</a:t>
            </a:r>
          </a:p>
          <a:p>
            <a:pPr lvl="1"/>
            <a:r>
              <a:rPr lang="en-US" dirty="0" smtClean="0"/>
              <a:t>Could eliminate duplicate, but we ignored it</a:t>
            </a:r>
          </a:p>
          <a:p>
            <a:r>
              <a:rPr lang="en-US" dirty="0" smtClean="0"/>
              <a:t>Phone digit swaps?</a:t>
            </a:r>
          </a:p>
          <a:p>
            <a:pPr lvl="1"/>
            <a:r>
              <a:rPr lang="en-US" dirty="0" smtClean="0"/>
              <a:t>Swap pairs of digits</a:t>
            </a:r>
          </a:p>
          <a:p>
            <a:pPr lvl="2"/>
            <a:r>
              <a:rPr lang="en-US" dirty="0" smtClean="0"/>
              <a:t>No matches for one or two digit swaps</a:t>
            </a:r>
          </a:p>
          <a:p>
            <a:pPr lvl="2"/>
            <a:r>
              <a:rPr lang="en-US" dirty="0" smtClean="0"/>
              <a:t>Only one match for three digit swaps</a:t>
            </a:r>
          </a:p>
          <a:p>
            <a:pPr lvl="1"/>
            <a:r>
              <a:rPr lang="en-US" dirty="0" smtClean="0"/>
              <a:t>Big separation of phone numbers</a:t>
            </a:r>
          </a:p>
          <a:p>
            <a:r>
              <a:rPr lang="en-US" dirty="0" smtClean="0"/>
              <a:t>We failed to find where </a:t>
            </a:r>
            <a:r>
              <a:rPr lang="en-US" dirty="0" err="1" smtClean="0"/>
              <a:t>Gloriana</a:t>
            </a:r>
            <a:r>
              <a:rPr lang="en-US" dirty="0" smtClean="0"/>
              <a:t> is now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88D05-4DD7-8944-9D7F-96593B04EF2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575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</TotalTime>
  <Words>621</Words>
  <Application>Microsoft Macintosh PowerPoint</Application>
  <PresentationFormat>On-screen Show (4:3)</PresentationFormat>
  <Paragraphs>126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Identity Challenge</vt:lpstr>
      <vt:lpstr>The Challenge</vt:lpstr>
      <vt:lpstr>The Database</vt:lpstr>
      <vt:lpstr>Database Anomalies</vt:lpstr>
      <vt:lpstr>Path finding</vt:lpstr>
      <vt:lpstr>The one and only path</vt:lpstr>
      <vt:lpstr>It seems too easy</vt:lpstr>
      <vt:lpstr>Check the path</vt:lpstr>
      <vt:lpstr>Other checks</vt:lpstr>
      <vt:lpstr>PowerPoint Presentation</vt:lpstr>
      <vt:lpstr>PowerPoint Presentation</vt:lpstr>
      <vt:lpstr>PowerPoint Presentation</vt:lpstr>
      <vt:lpstr>This “toy” problem</vt:lpstr>
      <vt:lpstr>For “real” problem</vt:lpstr>
      <vt:lpstr>Ideas</vt:lpstr>
      <vt:lpstr>Shannon’s mouse (1950)</vt:lpstr>
    </vt:vector>
  </TitlesOfParts>
  <Company>self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Identity Challenge</dc:title>
  <dc:creator>Marly Roncken</dc:creator>
  <cp:lastModifiedBy>Warren A. Hunt, Jr</cp:lastModifiedBy>
  <cp:revision>44</cp:revision>
  <dcterms:created xsi:type="dcterms:W3CDTF">2012-08-27T18:58:25Z</dcterms:created>
  <dcterms:modified xsi:type="dcterms:W3CDTF">2012-08-28T20:26:29Z</dcterms:modified>
</cp:coreProperties>
</file>