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2"/>
  </p:notesMasterIdLst>
  <p:handoutMasterIdLst>
    <p:handoutMasterId r:id="rId43"/>
  </p:handoutMasterIdLst>
  <p:sldIdLst>
    <p:sldId id="256" r:id="rId2"/>
    <p:sldId id="280" r:id="rId3"/>
    <p:sldId id="549" r:id="rId4"/>
    <p:sldId id="536" r:id="rId5"/>
    <p:sldId id="525" r:id="rId6"/>
    <p:sldId id="531" r:id="rId7"/>
    <p:sldId id="532" r:id="rId8"/>
    <p:sldId id="475" r:id="rId9"/>
    <p:sldId id="571" r:id="rId10"/>
    <p:sldId id="498" r:id="rId11"/>
    <p:sldId id="448" r:id="rId12"/>
    <p:sldId id="290" r:id="rId13"/>
    <p:sldId id="381" r:id="rId14"/>
    <p:sldId id="584" r:id="rId15"/>
    <p:sldId id="585" r:id="rId16"/>
    <p:sldId id="586" r:id="rId17"/>
    <p:sldId id="499" r:id="rId18"/>
    <p:sldId id="563" r:id="rId19"/>
    <p:sldId id="564" r:id="rId20"/>
    <p:sldId id="530" r:id="rId21"/>
    <p:sldId id="452" r:id="rId22"/>
    <p:sldId id="534" r:id="rId23"/>
    <p:sldId id="500" r:id="rId24"/>
    <p:sldId id="575" r:id="rId25"/>
    <p:sldId id="462" r:id="rId26"/>
    <p:sldId id="522" r:id="rId27"/>
    <p:sldId id="544" r:id="rId28"/>
    <p:sldId id="545" r:id="rId29"/>
    <p:sldId id="471" r:id="rId30"/>
    <p:sldId id="501" r:id="rId31"/>
    <p:sldId id="511" r:id="rId32"/>
    <p:sldId id="578" r:id="rId33"/>
    <p:sldId id="513" r:id="rId34"/>
    <p:sldId id="558" r:id="rId35"/>
    <p:sldId id="559" r:id="rId36"/>
    <p:sldId id="554" r:id="rId37"/>
    <p:sldId id="552" r:id="rId38"/>
    <p:sldId id="566" r:id="rId39"/>
    <p:sldId id="550" r:id="rId40"/>
    <p:sldId id="279" r:id="rId41"/>
  </p:sldIdLst>
  <p:sldSz cx="9144000" cy="6858000" type="screen4x3"/>
  <p:notesSz cx="7315200" cy="9601200"/>
  <p:defaultTextStyle>
    <a:defPPr>
      <a:defRPr lang="en-US"/>
    </a:defPPr>
    <a:lvl1pPr algn="ctr" rtl="0" fontAlgn="base">
      <a:spcBef>
        <a:spcPct val="50000"/>
      </a:spcBef>
      <a:spcAft>
        <a:spcPct val="0"/>
      </a:spcAft>
      <a:defRPr sz="2000" b="1" kern="1200">
        <a:solidFill>
          <a:schemeClr val="tx1"/>
        </a:solidFill>
        <a:latin typeface="Arial" charset="0"/>
        <a:ea typeface="ＭＳ Ｐゴシック" pitchFamily="1" charset="-128"/>
        <a:cs typeface="+mn-cs"/>
      </a:defRPr>
    </a:lvl1pPr>
    <a:lvl2pPr marL="457200" algn="ctr" rtl="0" fontAlgn="base">
      <a:spcBef>
        <a:spcPct val="50000"/>
      </a:spcBef>
      <a:spcAft>
        <a:spcPct val="0"/>
      </a:spcAft>
      <a:defRPr sz="2000" b="1" kern="1200">
        <a:solidFill>
          <a:schemeClr val="tx1"/>
        </a:solidFill>
        <a:latin typeface="Arial" charset="0"/>
        <a:ea typeface="ＭＳ Ｐゴシック" pitchFamily="1" charset="-128"/>
        <a:cs typeface="+mn-cs"/>
      </a:defRPr>
    </a:lvl2pPr>
    <a:lvl3pPr marL="914400" algn="ctr" rtl="0" fontAlgn="base">
      <a:spcBef>
        <a:spcPct val="50000"/>
      </a:spcBef>
      <a:spcAft>
        <a:spcPct val="0"/>
      </a:spcAft>
      <a:defRPr sz="2000" b="1" kern="1200">
        <a:solidFill>
          <a:schemeClr val="tx1"/>
        </a:solidFill>
        <a:latin typeface="Arial" charset="0"/>
        <a:ea typeface="ＭＳ Ｐゴシック" pitchFamily="1" charset="-128"/>
        <a:cs typeface="+mn-cs"/>
      </a:defRPr>
    </a:lvl3pPr>
    <a:lvl4pPr marL="1371600" algn="ctr" rtl="0" fontAlgn="base">
      <a:spcBef>
        <a:spcPct val="50000"/>
      </a:spcBef>
      <a:spcAft>
        <a:spcPct val="0"/>
      </a:spcAft>
      <a:defRPr sz="2000" b="1" kern="1200">
        <a:solidFill>
          <a:schemeClr val="tx1"/>
        </a:solidFill>
        <a:latin typeface="Arial" charset="0"/>
        <a:ea typeface="ＭＳ Ｐゴシック" pitchFamily="1" charset="-128"/>
        <a:cs typeface="+mn-cs"/>
      </a:defRPr>
    </a:lvl4pPr>
    <a:lvl5pPr marL="1828800" algn="ctr" rtl="0" fontAlgn="base">
      <a:spcBef>
        <a:spcPct val="50000"/>
      </a:spcBef>
      <a:spcAft>
        <a:spcPct val="0"/>
      </a:spcAft>
      <a:defRPr sz="2000" b="1" kern="1200">
        <a:solidFill>
          <a:schemeClr val="tx1"/>
        </a:solidFill>
        <a:latin typeface="Arial" charset="0"/>
        <a:ea typeface="ＭＳ Ｐゴシック" pitchFamily="1" charset="-128"/>
        <a:cs typeface="+mn-cs"/>
      </a:defRPr>
    </a:lvl5pPr>
    <a:lvl6pPr marL="2286000" algn="l" defTabSz="914400" rtl="0" eaLnBrk="1" latinLnBrk="0" hangingPunct="1">
      <a:defRPr sz="2000" b="1" kern="1200">
        <a:solidFill>
          <a:schemeClr val="tx1"/>
        </a:solidFill>
        <a:latin typeface="Arial" charset="0"/>
        <a:ea typeface="ＭＳ Ｐゴシック" pitchFamily="1" charset="-128"/>
        <a:cs typeface="+mn-cs"/>
      </a:defRPr>
    </a:lvl6pPr>
    <a:lvl7pPr marL="2743200" algn="l" defTabSz="914400" rtl="0" eaLnBrk="1" latinLnBrk="0" hangingPunct="1">
      <a:defRPr sz="2000" b="1" kern="1200">
        <a:solidFill>
          <a:schemeClr val="tx1"/>
        </a:solidFill>
        <a:latin typeface="Arial" charset="0"/>
        <a:ea typeface="ＭＳ Ｐゴシック" pitchFamily="1" charset="-128"/>
        <a:cs typeface="+mn-cs"/>
      </a:defRPr>
    </a:lvl7pPr>
    <a:lvl8pPr marL="3200400" algn="l" defTabSz="914400" rtl="0" eaLnBrk="1" latinLnBrk="0" hangingPunct="1">
      <a:defRPr sz="2000" b="1" kern="1200">
        <a:solidFill>
          <a:schemeClr val="tx1"/>
        </a:solidFill>
        <a:latin typeface="Arial" charset="0"/>
        <a:ea typeface="ＭＳ Ｐゴシック" pitchFamily="1" charset="-128"/>
        <a:cs typeface="+mn-cs"/>
      </a:defRPr>
    </a:lvl8pPr>
    <a:lvl9pPr marL="3657600" algn="l" defTabSz="914400" rtl="0" eaLnBrk="1" latinLnBrk="0" hangingPunct="1">
      <a:defRPr sz="2000" b="1"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88">
          <p15:clr>
            <a:srgbClr val="A4A3A4"/>
          </p15:clr>
        </p15:guide>
        <p15:guide id="2" orient="horz" pos="3744">
          <p15:clr>
            <a:srgbClr val="A4A3A4"/>
          </p15:clr>
        </p15:guide>
        <p15:guide id="3" orient="horz" pos="960">
          <p15:clr>
            <a:srgbClr val="A4A3A4"/>
          </p15:clr>
        </p15:guide>
        <p15:guide id="4" orient="horz" pos="720">
          <p15:clr>
            <a:srgbClr val="A4A3A4"/>
          </p15:clr>
        </p15:guide>
        <p15:guide id="5" pos="336">
          <p15:clr>
            <a:srgbClr val="A4A3A4"/>
          </p15:clr>
        </p15:guide>
        <p15:guide id="6" pos="5472">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DAC2"/>
    <a:srgbClr val="B3C0DF"/>
    <a:srgbClr val="BBC7E3"/>
    <a:srgbClr val="C4CEE6"/>
    <a:srgbClr val="BECAE4"/>
    <a:srgbClr val="ADBCDD"/>
    <a:srgbClr val="EDD18B"/>
    <a:srgbClr val="DFF1CB"/>
    <a:srgbClr val="B2CCE5"/>
    <a:srgbClr val="5CA1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31" autoAdjust="0"/>
    <p:restoredTop sz="92102" autoAdjust="0"/>
  </p:normalViewPr>
  <p:slideViewPr>
    <p:cSldViewPr>
      <p:cViewPr varScale="1">
        <p:scale>
          <a:sx n="90" d="100"/>
          <a:sy n="90" d="100"/>
        </p:scale>
        <p:origin x="389" y="67"/>
      </p:cViewPr>
      <p:guideLst>
        <p:guide orient="horz" pos="288"/>
        <p:guide orient="horz" pos="3744"/>
        <p:guide orient="horz" pos="960"/>
        <p:guide orient="horz" pos="720"/>
        <p:guide pos="336"/>
        <p:guide pos="5472"/>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 d="1"/>
        <a:sy n="1" d="1"/>
      </p:scale>
      <p:origin x="0" y="-10003"/>
    </p:cViewPr>
  </p:sorterViewPr>
  <p:notesViewPr>
    <p:cSldViewPr>
      <p:cViewPr varScale="1">
        <p:scale>
          <a:sx n="75" d="100"/>
          <a:sy n="75" d="100"/>
        </p:scale>
        <p:origin x="-1938"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100" name="Rectangle 20"/>
          <p:cNvSpPr>
            <a:spLocks noChangeArrowheads="1"/>
          </p:cNvSpPr>
          <p:nvPr/>
        </p:nvSpPr>
        <p:spPr bwMode="auto">
          <a:xfrm>
            <a:off x="4293995" y="9018460"/>
            <a:ext cx="2250831" cy="483691"/>
          </a:xfrm>
          <a:prstGeom prst="rect">
            <a:avLst/>
          </a:prstGeom>
          <a:noFill/>
          <a:ln w="9525">
            <a:noFill/>
            <a:miter lim="800000"/>
            <a:headEnd/>
            <a:tailEnd/>
          </a:ln>
          <a:effectLst/>
        </p:spPr>
        <p:txBody>
          <a:bodyPr lIns="19796" tIns="0" rIns="19796" bIns="0" anchor="b"/>
          <a:lstStyle/>
          <a:p>
            <a:pPr algn="r" defTabSz="994038">
              <a:lnSpc>
                <a:spcPct val="89000"/>
              </a:lnSpc>
              <a:spcBef>
                <a:spcPct val="40000"/>
              </a:spcBef>
            </a:pPr>
            <a:r>
              <a:rPr lang="en-US" sz="900" b="0" dirty="0"/>
              <a:t>© 2011 Carnegie Mellon University</a:t>
            </a:r>
          </a:p>
          <a:p>
            <a:pPr algn="l" defTabSz="994038">
              <a:lnSpc>
                <a:spcPct val="89000"/>
              </a:lnSpc>
              <a:spcBef>
                <a:spcPct val="40000"/>
              </a:spcBef>
            </a:pPr>
            <a:r>
              <a:rPr lang="en-US" sz="800" b="0" i="1" dirty="0">
                <a:latin typeface="Times New Roman" pitchFamily="18" charset="0"/>
              </a:rPr>
              <a:t>  </a:t>
            </a:r>
          </a:p>
        </p:txBody>
      </p:sp>
      <p:sp>
        <p:nvSpPr>
          <p:cNvPr id="46101" name="Rectangle 21"/>
          <p:cNvSpPr>
            <a:spLocks noChangeArrowheads="1"/>
          </p:cNvSpPr>
          <p:nvPr/>
        </p:nvSpPr>
        <p:spPr bwMode="auto">
          <a:xfrm>
            <a:off x="6801737" y="9165383"/>
            <a:ext cx="353690" cy="236989"/>
          </a:xfrm>
          <a:prstGeom prst="rect">
            <a:avLst/>
          </a:prstGeom>
          <a:noFill/>
          <a:ln w="9525">
            <a:noFill/>
            <a:miter lim="800000"/>
            <a:headEnd/>
            <a:tailEnd/>
          </a:ln>
          <a:effectLst/>
        </p:spPr>
        <p:txBody>
          <a:bodyPr wrap="none" lIns="92381" tIns="46190" rIns="92381" bIns="46190">
            <a:spAutoFit/>
          </a:bodyPr>
          <a:lstStyle/>
          <a:p>
            <a:pPr defTabSz="944170" eaLnBrk="0" hangingPunct="0">
              <a:lnSpc>
                <a:spcPct val="90000"/>
              </a:lnSpc>
              <a:spcBef>
                <a:spcPct val="0"/>
              </a:spcBef>
            </a:pPr>
            <a:fld id="{AC363E17-291A-4AC6-942A-2CC827AAF43E}" type="slidenum">
              <a:rPr lang="en-US" sz="1000"/>
              <a:pPr defTabSz="944170" eaLnBrk="0" hangingPunct="0">
                <a:lnSpc>
                  <a:spcPct val="90000"/>
                </a:lnSpc>
                <a:spcBef>
                  <a:spcPct val="0"/>
                </a:spcBef>
              </a:pPr>
              <a:t>‹#›</a:t>
            </a:fld>
            <a:endParaRPr lang="en-US" sz="1000"/>
          </a:p>
        </p:txBody>
      </p:sp>
      <p:sp>
        <p:nvSpPr>
          <p:cNvPr id="46102" name="Line 22"/>
          <p:cNvSpPr>
            <a:spLocks noChangeShapeType="1"/>
          </p:cNvSpPr>
          <p:nvPr/>
        </p:nvSpPr>
        <p:spPr bwMode="auto">
          <a:xfrm flipH="1">
            <a:off x="241161" y="9046523"/>
            <a:ext cx="6832879" cy="0"/>
          </a:xfrm>
          <a:prstGeom prst="line">
            <a:avLst/>
          </a:prstGeom>
          <a:noFill/>
          <a:ln w="6350">
            <a:solidFill>
              <a:schemeClr val="tx1"/>
            </a:solidFill>
            <a:round/>
            <a:headEnd/>
            <a:tailEnd/>
          </a:ln>
          <a:effectLst/>
        </p:spPr>
        <p:txBody>
          <a:bodyPr wrap="none" lIns="95747" tIns="47873" rIns="95747" bIns="47873" anchor="ctr">
            <a:spAutoFit/>
          </a:bodyPr>
          <a:lstStyle/>
          <a:p>
            <a:endParaRPr lang="en-US"/>
          </a:p>
        </p:txBody>
      </p:sp>
      <p:pic>
        <p:nvPicPr>
          <p:cNvPr id="46103" name="Picture 23" descr="SEI_CMU_1Line_Blk"/>
          <p:cNvPicPr>
            <a:picLocks noChangeAspect="1" noChangeArrowheads="1"/>
          </p:cNvPicPr>
          <p:nvPr/>
        </p:nvPicPr>
        <p:blipFill>
          <a:blip r:embed="rId2" cstate="print"/>
          <a:srcRect/>
          <a:stretch>
            <a:fillRect/>
          </a:stretch>
        </p:blipFill>
        <p:spPr bwMode="auto">
          <a:xfrm>
            <a:off x="274655" y="9145573"/>
            <a:ext cx="3932255" cy="231115"/>
          </a:xfrm>
          <a:prstGeom prst="rect">
            <a:avLst/>
          </a:prstGeom>
          <a:noFill/>
        </p:spPr>
      </p:pic>
      <p:sp>
        <p:nvSpPr>
          <p:cNvPr id="46104" name="Rectangle 24"/>
          <p:cNvSpPr>
            <a:spLocks noGrp="1" noChangeArrowheads="1"/>
          </p:cNvSpPr>
          <p:nvPr>
            <p:ph type="hdr" sz="quarter"/>
          </p:nvPr>
        </p:nvSpPr>
        <p:spPr bwMode="auto">
          <a:xfrm>
            <a:off x="604576" y="308706"/>
            <a:ext cx="2852057" cy="48534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994038">
              <a:lnSpc>
                <a:spcPct val="90000"/>
              </a:lnSpc>
              <a:defRPr sz="900"/>
            </a:lvl1pPr>
          </a:lstStyle>
          <a:p>
            <a:r>
              <a:rPr lang="en-US" dirty="0" smtClean="0"/>
              <a:t>Author</a:t>
            </a:r>
          </a:p>
          <a:p>
            <a:r>
              <a:rPr lang="en-US" dirty="0" smtClean="0"/>
              <a:t>Program</a:t>
            </a:r>
            <a:endParaRPr lang="en-US" dirty="0"/>
          </a:p>
        </p:txBody>
      </p:sp>
      <p:sp>
        <p:nvSpPr>
          <p:cNvPr id="46105" name="Rectangle 25"/>
          <p:cNvSpPr>
            <a:spLocks noGrp="1" noChangeArrowheads="1"/>
          </p:cNvSpPr>
          <p:nvPr>
            <p:ph type="dt" idx="1"/>
          </p:nvPr>
        </p:nvSpPr>
        <p:spPr bwMode="auto">
          <a:xfrm>
            <a:off x="3938955" y="308706"/>
            <a:ext cx="2852058" cy="485343"/>
          </a:xfrm>
          <a:prstGeom prst="rect">
            <a:avLst/>
          </a:prstGeom>
          <a:noFill/>
          <a:ln w="9525">
            <a:noFill/>
            <a:miter lim="800000"/>
            <a:headEnd/>
            <a:tailEnd/>
          </a:ln>
          <a:effectLst/>
        </p:spPr>
        <p:txBody>
          <a:bodyPr vert="horz" wrap="square" lIns="19796" tIns="0" rIns="19796" bIns="0" numCol="1" anchor="t" anchorCtr="0" compatLnSpc="1">
            <a:prstTxWarp prst="textNoShape">
              <a:avLst/>
            </a:prstTxWarp>
          </a:bodyPr>
          <a:lstStyle>
            <a:lvl1pPr algn="r" defTabSz="994038" eaLnBrk="0" hangingPunct="0">
              <a:spcBef>
                <a:spcPct val="0"/>
              </a:spcBef>
              <a:defRPr sz="1000" b="0"/>
            </a:lvl1pPr>
          </a:lstStyle>
          <a:p>
            <a:fld id="{CAB69371-DCFD-464A-8AB5-7F64F0E06424}" type="datetime1">
              <a:rPr lang="en-US"/>
              <a:pPr/>
              <a:t>1/23/2015</a:t>
            </a:fld>
            <a:endParaRPr lang="en-US"/>
          </a:p>
        </p:txBody>
      </p:sp>
    </p:spTree>
    <p:extLst>
      <p:ext uri="{BB962C8B-B14F-4D97-AF65-F5344CB8AC3E}">
        <p14:creationId xmlns:p14="http://schemas.microsoft.com/office/powerpoint/2010/main" val="689055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74690" y="4561230"/>
            <a:ext cx="5365820" cy="4318559"/>
          </a:xfrm>
          <a:prstGeom prst="rect">
            <a:avLst/>
          </a:prstGeom>
          <a:noFill/>
          <a:ln w="9525">
            <a:noFill/>
            <a:miter lim="800000"/>
            <a:headEnd/>
            <a:tailEnd/>
          </a:ln>
        </p:spPr>
        <p:txBody>
          <a:bodyPr vert="horz" wrap="square" lIns="96657" tIns="48328" rIns="96657" bIns="48328" numCol="1" anchor="t" anchorCtr="0" compatLnSpc="1">
            <a:prstTxWarp prst="textNoShape">
              <a:avLst/>
            </a:prstTxWarp>
          </a:bodyPr>
          <a:lstStyle/>
          <a:p>
            <a:pPr lvl="0"/>
            <a:r>
              <a:rPr lang="en-US" smtClean="0"/>
              <a:t>Click to edit Master text styles</a:t>
            </a:r>
          </a:p>
        </p:txBody>
      </p:sp>
      <p:sp>
        <p:nvSpPr>
          <p:cNvPr id="7188" name="Rectangle 20"/>
          <p:cNvSpPr>
            <a:spLocks noChangeArrowheads="1"/>
          </p:cNvSpPr>
          <p:nvPr/>
        </p:nvSpPr>
        <p:spPr bwMode="auto">
          <a:xfrm>
            <a:off x="4293995" y="9018460"/>
            <a:ext cx="2250831" cy="483691"/>
          </a:xfrm>
          <a:prstGeom prst="rect">
            <a:avLst/>
          </a:prstGeom>
          <a:noFill/>
          <a:ln w="9525">
            <a:noFill/>
            <a:miter lim="800000"/>
            <a:headEnd/>
            <a:tailEnd/>
          </a:ln>
          <a:effectLst/>
        </p:spPr>
        <p:txBody>
          <a:bodyPr lIns="19796" tIns="0" rIns="19796" bIns="0" anchor="b"/>
          <a:lstStyle/>
          <a:p>
            <a:pPr algn="r" defTabSz="994038">
              <a:lnSpc>
                <a:spcPct val="89000"/>
              </a:lnSpc>
              <a:spcBef>
                <a:spcPct val="40000"/>
              </a:spcBef>
            </a:pPr>
            <a:r>
              <a:rPr lang="en-US" sz="900" b="0" dirty="0"/>
              <a:t>© </a:t>
            </a:r>
            <a:r>
              <a:rPr lang="en-US" sz="900" b="0" dirty="0" smtClean="0"/>
              <a:t>2011 Carnegie </a:t>
            </a:r>
            <a:r>
              <a:rPr lang="en-US" sz="900" b="0" dirty="0"/>
              <a:t>Mellon University</a:t>
            </a:r>
          </a:p>
          <a:p>
            <a:pPr algn="l" defTabSz="994038">
              <a:lnSpc>
                <a:spcPct val="89000"/>
              </a:lnSpc>
              <a:spcBef>
                <a:spcPct val="40000"/>
              </a:spcBef>
            </a:pPr>
            <a:r>
              <a:rPr lang="en-US" sz="800" b="0" i="1" dirty="0">
                <a:latin typeface="Times New Roman" pitchFamily="18" charset="0"/>
              </a:rPr>
              <a:t>  </a:t>
            </a:r>
          </a:p>
        </p:txBody>
      </p:sp>
      <p:sp>
        <p:nvSpPr>
          <p:cNvPr id="7189" name="Rectangle 21"/>
          <p:cNvSpPr>
            <a:spLocks noChangeArrowheads="1"/>
          </p:cNvSpPr>
          <p:nvPr/>
        </p:nvSpPr>
        <p:spPr bwMode="auto">
          <a:xfrm>
            <a:off x="6801737" y="9165383"/>
            <a:ext cx="353690" cy="236989"/>
          </a:xfrm>
          <a:prstGeom prst="rect">
            <a:avLst/>
          </a:prstGeom>
          <a:noFill/>
          <a:ln w="9525">
            <a:noFill/>
            <a:miter lim="800000"/>
            <a:headEnd/>
            <a:tailEnd/>
          </a:ln>
          <a:effectLst/>
        </p:spPr>
        <p:txBody>
          <a:bodyPr wrap="none" lIns="92381" tIns="46190" rIns="92381" bIns="46190">
            <a:spAutoFit/>
          </a:bodyPr>
          <a:lstStyle/>
          <a:p>
            <a:pPr defTabSz="944170" eaLnBrk="0" hangingPunct="0">
              <a:lnSpc>
                <a:spcPct val="90000"/>
              </a:lnSpc>
              <a:spcBef>
                <a:spcPct val="0"/>
              </a:spcBef>
            </a:pPr>
            <a:fld id="{96682DAF-BC0D-4CE6-B4F0-24EEC6997256}" type="slidenum">
              <a:rPr lang="en-US" sz="1000"/>
              <a:pPr defTabSz="944170" eaLnBrk="0" hangingPunct="0">
                <a:lnSpc>
                  <a:spcPct val="90000"/>
                </a:lnSpc>
                <a:spcBef>
                  <a:spcPct val="0"/>
                </a:spcBef>
              </a:pPr>
              <a:t>‹#›</a:t>
            </a:fld>
            <a:endParaRPr lang="en-US" sz="1000"/>
          </a:p>
        </p:txBody>
      </p:sp>
      <p:sp>
        <p:nvSpPr>
          <p:cNvPr id="7190" name="Line 22"/>
          <p:cNvSpPr>
            <a:spLocks noChangeShapeType="1"/>
          </p:cNvSpPr>
          <p:nvPr/>
        </p:nvSpPr>
        <p:spPr bwMode="auto">
          <a:xfrm flipH="1">
            <a:off x="241161" y="9046523"/>
            <a:ext cx="6832879" cy="0"/>
          </a:xfrm>
          <a:prstGeom prst="line">
            <a:avLst/>
          </a:prstGeom>
          <a:noFill/>
          <a:ln w="6350">
            <a:solidFill>
              <a:schemeClr val="tx1"/>
            </a:solidFill>
            <a:round/>
            <a:headEnd/>
            <a:tailEnd/>
          </a:ln>
          <a:effectLst/>
        </p:spPr>
        <p:txBody>
          <a:bodyPr wrap="none" lIns="95747" tIns="47873" rIns="95747" bIns="47873" anchor="ctr">
            <a:spAutoFit/>
          </a:bodyPr>
          <a:lstStyle/>
          <a:p>
            <a:endParaRPr lang="en-US"/>
          </a:p>
        </p:txBody>
      </p:sp>
      <p:pic>
        <p:nvPicPr>
          <p:cNvPr id="7191" name="Picture 23" descr="SEI_CMU_1Line_Blk"/>
          <p:cNvPicPr>
            <a:picLocks noChangeAspect="1" noChangeArrowheads="1"/>
          </p:cNvPicPr>
          <p:nvPr/>
        </p:nvPicPr>
        <p:blipFill>
          <a:blip r:embed="rId2"/>
          <a:srcRect/>
          <a:stretch>
            <a:fillRect/>
          </a:stretch>
        </p:blipFill>
        <p:spPr bwMode="auto">
          <a:xfrm>
            <a:off x="274655" y="9145573"/>
            <a:ext cx="3932255" cy="231115"/>
          </a:xfrm>
          <a:prstGeom prst="rect">
            <a:avLst/>
          </a:prstGeom>
          <a:noFill/>
        </p:spPr>
      </p:pic>
      <p:sp>
        <p:nvSpPr>
          <p:cNvPr id="7192" name="Rectangle 24"/>
          <p:cNvSpPr>
            <a:spLocks noGrp="1" noChangeArrowheads="1"/>
          </p:cNvSpPr>
          <p:nvPr>
            <p:ph type="hdr" sz="quarter"/>
          </p:nvPr>
        </p:nvSpPr>
        <p:spPr bwMode="auto">
          <a:xfrm>
            <a:off x="604576" y="308706"/>
            <a:ext cx="2852057" cy="48534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994038">
              <a:lnSpc>
                <a:spcPct val="90000"/>
              </a:lnSpc>
              <a:defRPr sz="900"/>
            </a:lvl1pPr>
          </a:lstStyle>
          <a:p>
            <a:r>
              <a:rPr lang="en-US" dirty="0" smtClean="0"/>
              <a:t>Author</a:t>
            </a:r>
          </a:p>
          <a:p>
            <a:r>
              <a:rPr lang="en-US" dirty="0" smtClean="0"/>
              <a:t>Program</a:t>
            </a:r>
            <a:endParaRPr lang="en-US" dirty="0"/>
          </a:p>
        </p:txBody>
      </p:sp>
      <p:sp>
        <p:nvSpPr>
          <p:cNvPr id="7193" name="Rectangle 25"/>
          <p:cNvSpPr>
            <a:spLocks noGrp="1" noChangeArrowheads="1"/>
          </p:cNvSpPr>
          <p:nvPr>
            <p:ph type="dt" idx="1"/>
          </p:nvPr>
        </p:nvSpPr>
        <p:spPr bwMode="auto">
          <a:xfrm>
            <a:off x="3938955" y="308706"/>
            <a:ext cx="2852058" cy="485343"/>
          </a:xfrm>
          <a:prstGeom prst="rect">
            <a:avLst/>
          </a:prstGeom>
          <a:noFill/>
          <a:ln w="9525">
            <a:noFill/>
            <a:miter lim="800000"/>
            <a:headEnd/>
            <a:tailEnd/>
          </a:ln>
          <a:effectLst/>
        </p:spPr>
        <p:txBody>
          <a:bodyPr vert="horz" wrap="square" lIns="19796" tIns="0" rIns="19796" bIns="0" numCol="1" anchor="t" anchorCtr="0" compatLnSpc="1">
            <a:prstTxWarp prst="textNoShape">
              <a:avLst/>
            </a:prstTxWarp>
          </a:bodyPr>
          <a:lstStyle>
            <a:lvl1pPr algn="r" defTabSz="994038" eaLnBrk="0" hangingPunct="0">
              <a:spcBef>
                <a:spcPct val="0"/>
              </a:spcBef>
              <a:defRPr sz="1000" b="0"/>
            </a:lvl1pPr>
          </a:lstStyle>
          <a:p>
            <a:fld id="{454AB770-A45E-4881-B684-B36680350C26}" type="datetime1">
              <a:rPr lang="en-US"/>
              <a:pPr/>
              <a:t>1/23/2015</a:t>
            </a:fld>
            <a:endParaRPr lang="en-US"/>
          </a:p>
        </p:txBody>
      </p:sp>
    </p:spTree>
    <p:extLst>
      <p:ext uri="{BB962C8B-B14F-4D97-AF65-F5344CB8AC3E}">
        <p14:creationId xmlns:p14="http://schemas.microsoft.com/office/powerpoint/2010/main" val="1720265549"/>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1pPr>
    <a:lvl2pPr marL="342900"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2pPr>
    <a:lvl3pPr marL="635000"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3pPr>
    <a:lvl4pPr marL="914400" algn="l" rtl="0" fontAlgn="base">
      <a:spcBef>
        <a:spcPct val="30000"/>
      </a:spcBef>
      <a:spcAft>
        <a:spcPct val="0"/>
      </a:spcAft>
      <a:buChar char="•"/>
      <a:tabLst>
        <a:tab pos="292100" algn="l"/>
        <a:tab pos="571500" algn="l"/>
      </a:tabLst>
      <a:defRPr sz="10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D8F348F5-97A1-4309-ADC6-A00DD72A5AB8}" type="datetime1">
              <a:rPr lang="en-US"/>
              <a:pPr/>
              <a:t>1/23/2015</a:t>
            </a:fld>
            <a:endParaRPr lang="en-US"/>
          </a:p>
        </p:txBody>
      </p:sp>
      <p:sp>
        <p:nvSpPr>
          <p:cNvPr id="876546" name="Rectangle 2"/>
          <p:cNvSpPr>
            <a:spLocks noGrp="1" noRot="1" noChangeAspect="1" noChangeArrowheads="1" noTextEdit="1"/>
          </p:cNvSpPr>
          <p:nvPr>
            <p:ph type="sldImg"/>
          </p:nvPr>
        </p:nvSpPr>
        <p:spPr>
          <a:ln/>
        </p:spPr>
      </p:sp>
      <p:sp>
        <p:nvSpPr>
          <p:cNvPr id="876547" name="Rectangle 3"/>
          <p:cNvSpPr>
            <a:spLocks noGrp="1" noChangeArrowheads="1"/>
          </p:cNvSpPr>
          <p:nvPr>
            <p:ph type="body" idx="1"/>
          </p:nvPr>
        </p:nvSpPr>
        <p:spPr/>
        <p:txBody>
          <a:bodyPr/>
          <a:lstStyle/>
          <a:p>
            <a:pPr marL="239367" indent="-239367"/>
            <a:r>
              <a:rPr lang="en-US" b="1" dirty="0"/>
              <a:t>Title Slide</a:t>
            </a:r>
          </a:p>
          <a:p>
            <a:pPr marL="718101" lvl="1" indent="-359051"/>
            <a:r>
              <a:rPr lang="en-US" dirty="0"/>
              <a:t>Title and Subtitle text blocks should not be moved from their position if at all possible.</a:t>
            </a:r>
          </a:p>
          <a:p>
            <a:pPr marL="239367" indent="-239367"/>
            <a:endParaRPr lang="en-US" dirty="0"/>
          </a:p>
          <a:p>
            <a:pPr marL="239367" indent="-239367"/>
            <a:endParaRPr lang="en-US" dirty="0"/>
          </a:p>
          <a:p>
            <a:pPr marL="239367" indent="-239367"/>
            <a:endParaRPr lang="en-US" dirty="0"/>
          </a:p>
        </p:txBody>
      </p:sp>
    </p:spTree>
    <p:extLst>
      <p:ext uri="{BB962C8B-B14F-4D97-AF65-F5344CB8AC3E}">
        <p14:creationId xmlns:p14="http://schemas.microsoft.com/office/powerpoint/2010/main" val="4062359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F1274812-AED8-4A2B-B042-EDB47BBCA8C3}" type="datetime1">
              <a:rPr lang="en-US"/>
              <a:pPr/>
              <a:t>1/23/2015</a:t>
            </a:fld>
            <a:endParaRPr lang="en-US"/>
          </a:p>
        </p:txBody>
      </p:sp>
      <p:sp>
        <p:nvSpPr>
          <p:cNvPr id="882690" name="Rectangle 2"/>
          <p:cNvSpPr>
            <a:spLocks noGrp="1" noRot="1" noChangeAspect="1" noChangeArrowheads="1" noTextEdit="1"/>
          </p:cNvSpPr>
          <p:nvPr>
            <p:ph type="sldImg"/>
          </p:nvPr>
        </p:nvSpPr>
        <p:spPr>
          <a:ln/>
        </p:spPr>
      </p:sp>
      <p:sp>
        <p:nvSpPr>
          <p:cNvPr id="882691" name="Rectangle 3"/>
          <p:cNvSpPr>
            <a:spLocks noGrp="1" noChangeArrowheads="1"/>
          </p:cNvSpPr>
          <p:nvPr>
            <p:ph type="body" idx="1"/>
          </p:nvPr>
        </p:nvSpPr>
        <p:spPr>
          <a:xfrm>
            <a:off x="976367" y="4564534"/>
            <a:ext cx="5362470" cy="4315257"/>
          </a:xfrm>
        </p:spPr>
        <p:txBody>
          <a:bodyPr lIns="95971" tIns="47984" rIns="95971" bIns="47984"/>
          <a:lstStyle/>
          <a:p>
            <a:pPr marL="199473" indent="-199473"/>
            <a:r>
              <a:rPr lang="en-US"/>
              <a:t>Suggested Agenda Format</a:t>
            </a:r>
          </a:p>
          <a:p>
            <a:pPr marL="558523" lvl="1" indent="-199473"/>
            <a:r>
              <a:rPr lang="en-US"/>
              <a:t>As a format for an Agenda, inactive agenda items can be made grey if creating builds.</a:t>
            </a:r>
          </a:p>
        </p:txBody>
      </p:sp>
    </p:spTree>
    <p:extLst>
      <p:ext uri="{BB962C8B-B14F-4D97-AF65-F5344CB8AC3E}">
        <p14:creationId xmlns:p14="http://schemas.microsoft.com/office/powerpoint/2010/main" val="2401177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smtClean="0">
              <a:latin typeface="Arial" pitchFamily="34" charset="0"/>
              <a:ea typeface="ＭＳ Ｐゴシック"/>
            </a:endParaRPr>
          </a:p>
        </p:txBody>
      </p:sp>
      <p:sp>
        <p:nvSpPr>
          <p:cNvPr id="63492" name="Footer Placeholder 3"/>
          <p:cNvSpPr>
            <a:spLocks noGrp="1"/>
          </p:cNvSpPr>
          <p:nvPr>
            <p:ph type="ftr" sz="quarter" idx="4"/>
          </p:nvPr>
        </p:nvSpPr>
        <p:spPr>
          <a:xfrm>
            <a:off x="1" y="9119159"/>
            <a:ext cx="3170255" cy="480391"/>
          </a:xfrm>
          <a:prstGeom prst="rect">
            <a:avLst/>
          </a:prstGeom>
          <a:noFill/>
        </p:spPr>
        <p:txBody>
          <a:bodyPr lIns="95736" tIns="47868" rIns="95736" bIns="47868"/>
          <a:lstStyle/>
          <a:p>
            <a:pPr defTabSz="985623"/>
            <a:r>
              <a:rPr lang="en-US" dirty="0" smtClean="0">
                <a:ea typeface="ＭＳ Ｐゴシック"/>
                <a:cs typeface="ＭＳ Ｐゴシック"/>
              </a:rPr>
              <a:t>© 2006 Carnegie Mellon University</a:t>
            </a:r>
          </a:p>
          <a:p>
            <a:pPr algn="l" defTabSz="985623"/>
            <a:r>
              <a:rPr lang="en-US" sz="800" dirty="0">
                <a:ea typeface="ＭＳ Ｐゴシック"/>
                <a:cs typeface="ＭＳ Ｐゴシック"/>
              </a:rPr>
              <a:t>  </a:t>
            </a:r>
          </a:p>
        </p:txBody>
      </p:sp>
      <p:sp>
        <p:nvSpPr>
          <p:cNvPr id="63493" name="Header Placeholder 4"/>
          <p:cNvSpPr>
            <a:spLocks noGrp="1"/>
          </p:cNvSpPr>
          <p:nvPr>
            <p:ph type="hdr" sz="quarter"/>
          </p:nvPr>
        </p:nvSpPr>
        <p:spPr>
          <a:noFill/>
        </p:spPr>
        <p:txBody>
          <a:bodyPr/>
          <a:lstStyle/>
          <a:p>
            <a:pPr defTabSz="985623"/>
            <a:r>
              <a:rPr lang="en-US" dirty="0" smtClean="0">
                <a:latin typeface="Arial" pitchFamily="34" charset="0"/>
                <a:ea typeface="ＭＳ Ｐゴシック"/>
                <a:cs typeface="ＭＳ Ｐゴシック"/>
              </a:rPr>
              <a:t>Presentation Title</a:t>
            </a:r>
          </a:p>
        </p:txBody>
      </p:sp>
      <p:sp>
        <p:nvSpPr>
          <p:cNvPr id="63494" name="Date Placeholder 5"/>
          <p:cNvSpPr>
            <a:spLocks noGrp="1"/>
          </p:cNvSpPr>
          <p:nvPr>
            <p:ph type="dt" sz="quarter" idx="1"/>
          </p:nvPr>
        </p:nvSpPr>
        <p:spPr>
          <a:noFill/>
        </p:spPr>
        <p:txBody>
          <a:bodyPr/>
          <a:lstStyle/>
          <a:p>
            <a:pPr defTabSz="985623"/>
            <a:fld id="{FE6686A2-87C6-4D3E-A0FE-63195C436DC2}" type="datetime1">
              <a:rPr lang="en-US" smtClean="0">
                <a:latin typeface="Arial" pitchFamily="34" charset="0"/>
                <a:ea typeface="ＭＳ Ｐゴシック"/>
                <a:cs typeface="ＭＳ Ｐゴシック"/>
              </a:rPr>
              <a:pPr defTabSz="985623"/>
              <a:t>1/23/2015</a:t>
            </a:fld>
            <a:endParaRPr lang="en-US" dirty="0" smtClean="0">
              <a:latin typeface="Arial" pitchFamily="34" charset="0"/>
              <a:ea typeface="ＭＳ Ｐゴシック"/>
              <a:cs typeface="ＭＳ Ｐゴシック"/>
            </a:endParaRPr>
          </a:p>
        </p:txBody>
      </p:sp>
    </p:spTree>
    <p:extLst>
      <p:ext uri="{BB962C8B-B14F-4D97-AF65-F5344CB8AC3E}">
        <p14:creationId xmlns:p14="http://schemas.microsoft.com/office/powerpoint/2010/main" val="230751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Rot="1" noChangeAspect="1" noChangeArrowheads="1" noTextEdit="1"/>
          </p:cNvSpPr>
          <p:nvPr>
            <p:ph type="sldImg"/>
          </p:nvPr>
        </p:nvSpPr>
        <p:spPr>
          <a:xfrm>
            <a:off x="1258888" y="722313"/>
            <a:ext cx="4799012" cy="3598862"/>
          </a:xfrm>
          <a:ln/>
        </p:spPr>
      </p:sp>
      <p:sp>
        <p:nvSpPr>
          <p:cNvPr id="385027" name="Rectangle 3"/>
          <p:cNvSpPr>
            <a:spLocks noGrp="1" noChangeArrowheads="1"/>
          </p:cNvSpPr>
          <p:nvPr>
            <p:ph type="body" idx="1"/>
          </p:nvPr>
        </p:nvSpPr>
        <p:spPr>
          <a:xfrm>
            <a:off x="974725" y="4560889"/>
            <a:ext cx="5365750" cy="4317999"/>
          </a:xfrm>
          <a:noFill/>
          <a:ln/>
        </p:spPr>
        <p:txBody>
          <a:bodyPr/>
          <a:lstStyle/>
          <a:p>
            <a:endParaRPr lang="en-US" smtClean="0"/>
          </a:p>
        </p:txBody>
      </p:sp>
    </p:spTree>
    <p:extLst>
      <p:ext uri="{BB962C8B-B14F-4D97-AF65-F5344CB8AC3E}">
        <p14:creationId xmlns:p14="http://schemas.microsoft.com/office/powerpoint/2010/main" val="2271188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1354142" y="763592"/>
            <a:ext cx="5095875" cy="3762375"/>
          </a:xfrm>
          <a:prstGeom prst="rect">
            <a:avLst/>
          </a:prstGeom>
          <a:solidFill>
            <a:srgbClr val="FFFFFF"/>
          </a:solidFill>
          <a:ln w="9360">
            <a:solidFill>
              <a:srgbClr val="000000"/>
            </a:solidFill>
            <a:miter lim="800000"/>
            <a:headEnd/>
            <a:tailEnd/>
          </a:ln>
        </p:spPr>
        <p:txBody>
          <a:bodyPr wrap="none" lIns="96542" tIns="48270" rIns="96542" bIns="48270" anchor="ctr"/>
          <a:lstStyle/>
          <a:p>
            <a:pPr algn="l" defTabSz="482709">
              <a:spcBef>
                <a:spcPct val="0"/>
              </a:spcBef>
              <a:defRPr/>
            </a:pPr>
            <a:endParaRPr lang="en-US" sz="1900" dirty="0">
              <a:solidFill>
                <a:prstClr val="black"/>
              </a:solidFill>
              <a:latin typeface="Arial" pitchFamily="34" charset="0"/>
              <a:ea typeface="ＭＳ Ｐゴシック"/>
            </a:endParaRPr>
          </a:p>
        </p:txBody>
      </p:sp>
      <p:sp>
        <p:nvSpPr>
          <p:cNvPr id="81923" name="Rectangle 3"/>
          <p:cNvSpPr>
            <a:spLocks noGrp="1" noChangeArrowheads="1"/>
          </p:cNvSpPr>
          <p:nvPr>
            <p:ph type="body"/>
          </p:nvPr>
        </p:nvSpPr>
        <p:spPr>
          <a:xfrm>
            <a:off x="1039814" y="4789490"/>
            <a:ext cx="5721350" cy="4633912"/>
          </a:xfrm>
          <a:noFill/>
          <a:ln/>
        </p:spPr>
        <p:txBody>
          <a:bodyPr wrap="none" anchor="ctr"/>
          <a:lstStyle/>
          <a:p>
            <a:pPr eaLnBrk="1" hangingPunct="1"/>
            <a:endParaRPr lang="en-US" smtClean="0">
              <a:latin typeface="Arial" pitchFamily="34" charset="0"/>
              <a:ea typeface="ＭＳ Ｐゴシック"/>
            </a:endParaRPr>
          </a:p>
        </p:txBody>
      </p:sp>
    </p:spTree>
    <p:extLst>
      <p:ext uri="{BB962C8B-B14F-4D97-AF65-F5344CB8AC3E}">
        <p14:creationId xmlns:p14="http://schemas.microsoft.com/office/powerpoint/2010/main" val="1382063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ECAB8232-5189-4CFC-927D-B91E6B3816F6}" type="datetime1">
              <a:rPr lang="en-US"/>
              <a:pPr/>
              <a:t>1/23/2015</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99476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ECAB8232-5189-4CFC-927D-B91E6B3816F6}" type="datetime1">
              <a:rPr lang="en-US"/>
              <a:pPr/>
              <a:t>1/23/2015</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64641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ECAB8232-5189-4CFC-927D-B91E6B3816F6}" type="datetime1">
              <a:rPr lang="en-US"/>
              <a:pPr/>
              <a:t>1/23/2015</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40081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F1274812-AED8-4A2B-B042-EDB47BBCA8C3}" type="datetime1">
              <a:rPr lang="en-US"/>
              <a:pPr/>
              <a:t>1/23/2015</a:t>
            </a:fld>
            <a:endParaRPr lang="en-US"/>
          </a:p>
        </p:txBody>
      </p:sp>
      <p:sp>
        <p:nvSpPr>
          <p:cNvPr id="882690" name="Rectangle 2"/>
          <p:cNvSpPr>
            <a:spLocks noGrp="1" noRot="1" noChangeAspect="1" noChangeArrowheads="1" noTextEdit="1"/>
          </p:cNvSpPr>
          <p:nvPr>
            <p:ph type="sldImg"/>
          </p:nvPr>
        </p:nvSpPr>
        <p:spPr>
          <a:ln/>
        </p:spPr>
      </p:sp>
      <p:sp>
        <p:nvSpPr>
          <p:cNvPr id="882691" name="Rectangle 3"/>
          <p:cNvSpPr>
            <a:spLocks noGrp="1" noChangeArrowheads="1"/>
          </p:cNvSpPr>
          <p:nvPr>
            <p:ph type="body" idx="1"/>
          </p:nvPr>
        </p:nvSpPr>
        <p:spPr>
          <a:xfrm>
            <a:off x="976367" y="4564534"/>
            <a:ext cx="5362470" cy="4315257"/>
          </a:xfrm>
        </p:spPr>
        <p:txBody>
          <a:bodyPr lIns="95971" tIns="47984" rIns="95971" bIns="47984"/>
          <a:lstStyle/>
          <a:p>
            <a:pPr marL="199473" indent="-199473"/>
            <a:r>
              <a:rPr lang="en-US"/>
              <a:t>Suggested Agenda Format</a:t>
            </a:r>
          </a:p>
          <a:p>
            <a:pPr marL="558523" lvl="1" indent="-199473"/>
            <a:r>
              <a:rPr lang="en-US"/>
              <a:t>As a format for an Agenda, inactive agenda items can be made grey if creating builds.</a:t>
            </a:r>
          </a:p>
        </p:txBody>
      </p:sp>
    </p:spTree>
    <p:extLst>
      <p:ext uri="{BB962C8B-B14F-4D97-AF65-F5344CB8AC3E}">
        <p14:creationId xmlns:p14="http://schemas.microsoft.com/office/powerpoint/2010/main" val="2291528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F1274812-AED8-4A2B-B042-EDB47BBCA8C3}" type="datetime1">
              <a:rPr lang="en-US"/>
              <a:pPr/>
              <a:t>1/23/2015</a:t>
            </a:fld>
            <a:endParaRPr lang="en-US"/>
          </a:p>
        </p:txBody>
      </p:sp>
      <p:sp>
        <p:nvSpPr>
          <p:cNvPr id="882690" name="Rectangle 2"/>
          <p:cNvSpPr>
            <a:spLocks noGrp="1" noRot="1" noChangeAspect="1" noChangeArrowheads="1" noTextEdit="1"/>
          </p:cNvSpPr>
          <p:nvPr>
            <p:ph type="sldImg"/>
          </p:nvPr>
        </p:nvSpPr>
        <p:spPr>
          <a:ln/>
        </p:spPr>
      </p:sp>
      <p:sp>
        <p:nvSpPr>
          <p:cNvPr id="882691" name="Rectangle 3"/>
          <p:cNvSpPr>
            <a:spLocks noGrp="1" noChangeArrowheads="1"/>
          </p:cNvSpPr>
          <p:nvPr>
            <p:ph type="body" idx="1"/>
          </p:nvPr>
        </p:nvSpPr>
        <p:spPr>
          <a:xfrm>
            <a:off x="976367" y="4564534"/>
            <a:ext cx="5362470" cy="4315257"/>
          </a:xfrm>
        </p:spPr>
        <p:txBody>
          <a:bodyPr lIns="95971" tIns="47984" rIns="95971" bIns="47984"/>
          <a:lstStyle/>
          <a:p>
            <a:pPr marL="199473" indent="-199473"/>
            <a:r>
              <a:rPr lang="en-US"/>
              <a:t>Suggested Agenda Format</a:t>
            </a:r>
          </a:p>
          <a:p>
            <a:pPr marL="558523" lvl="1" indent="-199473"/>
            <a:r>
              <a:rPr lang="en-US"/>
              <a:t>As a format for an Agenda, inactive agenda items can be made grey if creating builds.</a:t>
            </a:r>
          </a:p>
        </p:txBody>
      </p:sp>
    </p:spTree>
    <p:extLst>
      <p:ext uri="{BB962C8B-B14F-4D97-AF65-F5344CB8AC3E}">
        <p14:creationId xmlns:p14="http://schemas.microsoft.com/office/powerpoint/2010/main" val="2638458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diagram provides</a:t>
            </a:r>
            <a:r>
              <a:rPr lang="en-US" baseline="0" dirty="0" smtClean="0"/>
              <a:t> an </a:t>
            </a:r>
            <a:r>
              <a:rPr lang="en-US" dirty="0" smtClean="0"/>
              <a:t>overview of the development "V" within 4754A.  This cannot be interpreted as a "waterfall", rather each phase separation is traversed back and forth many times.</a:t>
            </a:r>
            <a:r>
              <a:rPr lang="en-US" baseline="0" dirty="0" smtClean="0"/>
              <a:t>  A</a:t>
            </a:r>
            <a:r>
              <a:rPr lang="en-US" dirty="0" smtClean="0"/>
              <a:t>s you will see,</a:t>
            </a:r>
            <a:r>
              <a:rPr lang="en-US" baseline="0" dirty="0" smtClean="0"/>
              <a:t> </a:t>
            </a:r>
            <a:r>
              <a:rPr lang="en-US" dirty="0" smtClean="0"/>
              <a:t>supporting this iterative nature of the process is a central goal of SAVI</a:t>
            </a:r>
          </a:p>
          <a:p>
            <a:endParaRPr lang="en-US" dirty="0" smtClean="0"/>
          </a:p>
          <a:p>
            <a:r>
              <a:rPr lang="en-US" dirty="0" smtClean="0"/>
              <a:t>Per the document structure provided before, the "item level" development is passed to HW/SW guidance within DO-254 and DO-178</a:t>
            </a:r>
            <a:endParaRPr lang="en-US" dirty="0"/>
          </a:p>
        </p:txBody>
      </p:sp>
      <p:sp>
        <p:nvSpPr>
          <p:cNvPr id="4" name="Slide Number Placeholder 3"/>
          <p:cNvSpPr>
            <a:spLocks noGrp="1"/>
          </p:cNvSpPr>
          <p:nvPr>
            <p:ph type="sldNum" sz="quarter" idx="10"/>
          </p:nvPr>
        </p:nvSpPr>
        <p:spPr>
          <a:xfrm>
            <a:off x="3928009" y="8769257"/>
            <a:ext cx="3004609" cy="462045"/>
          </a:xfrm>
          <a:prstGeom prst="rect">
            <a:avLst/>
          </a:prstGeom>
        </p:spPr>
        <p:txBody>
          <a:bodyPr lIns="91640" tIns="45820" rIns="91640" bIns="45820"/>
          <a:lstStyle/>
          <a:p>
            <a:pPr>
              <a:defRPr/>
            </a:pPr>
            <a:fld id="{F186042C-E099-4263-BFC7-C626642F317B}" type="slidenum">
              <a:rPr lang="en-US" smtClean="0"/>
              <a:pPr>
                <a:defRPr/>
              </a:pPr>
              <a:t>24</a:t>
            </a:fld>
            <a:endParaRPr lang="en-US"/>
          </a:p>
        </p:txBody>
      </p:sp>
    </p:spTree>
    <p:extLst>
      <p:ext uri="{BB962C8B-B14F-4D97-AF65-F5344CB8AC3E}">
        <p14:creationId xmlns:p14="http://schemas.microsoft.com/office/powerpoint/2010/main" val="88343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7714C061-06BC-4B45-90DB-3968B0D850B7}" type="datetime1">
              <a:rPr lang="en-US"/>
              <a:pPr/>
              <a:t>1/23/2015</a:t>
            </a:fld>
            <a:endParaRPr lang="en-US"/>
          </a:p>
        </p:txBody>
      </p:sp>
      <p:sp>
        <p:nvSpPr>
          <p:cNvPr id="923650" name="Rectangle 2"/>
          <p:cNvSpPr>
            <a:spLocks noGrp="1" noRot="1" noChangeAspect="1" noChangeArrowheads="1" noTextEdit="1"/>
          </p:cNvSpPr>
          <p:nvPr>
            <p:ph type="sldImg"/>
          </p:nvPr>
        </p:nvSpPr>
        <p:spPr>
          <a:ln/>
        </p:spPr>
      </p:sp>
      <p:sp>
        <p:nvSpPr>
          <p:cNvPr id="923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7916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572024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xfrm>
            <a:off x="4188803" y="9194528"/>
            <a:ext cx="3205093" cy="484360"/>
          </a:xfrm>
          <a:prstGeom prst="rect">
            <a:avLst/>
          </a:prstGeom>
          <a:noFill/>
        </p:spPr>
        <p:txBody>
          <a:bodyPr lIns="96474" tIns="48238" rIns="96474" bIns="48238"/>
          <a:lstStyle/>
          <a:p>
            <a:fld id="{97BA455F-4BE6-401F-9F02-D1316ACADD4C}" type="slidenum">
              <a:rPr lang="en-US" smtClean="0"/>
              <a:pPr/>
              <a:t>26</a:t>
            </a:fld>
            <a:endParaRPr lang="en-US" smtClean="0"/>
          </a:p>
        </p:txBody>
      </p:sp>
      <p:sp>
        <p:nvSpPr>
          <p:cNvPr id="21507" name="Rectangle 2"/>
          <p:cNvSpPr>
            <a:spLocks noGrp="1" noRot="1" noChangeAspect="1" noChangeArrowheads="1" noTextEdit="1"/>
          </p:cNvSpPr>
          <p:nvPr>
            <p:ph type="sldImg"/>
          </p:nvPr>
        </p:nvSpPr>
        <p:spPr>
          <a:xfrm>
            <a:off x="1287463" y="733425"/>
            <a:ext cx="4824412" cy="3617913"/>
          </a:xfrm>
          <a:ln/>
        </p:spPr>
      </p:sp>
      <p:sp>
        <p:nvSpPr>
          <p:cNvPr id="21508" name="Rectangle 3"/>
          <p:cNvSpPr>
            <a:spLocks noGrp="1" noChangeArrowheads="1"/>
          </p:cNvSpPr>
          <p:nvPr>
            <p:ph type="body" idx="1"/>
          </p:nvPr>
        </p:nvSpPr>
        <p:spPr>
          <a:xfrm>
            <a:off x="985401" y="4597263"/>
            <a:ext cx="5424785" cy="4355915"/>
          </a:xfrm>
          <a:noFill/>
          <a:ln/>
        </p:spPr>
        <p:txBody>
          <a:bodyPr/>
          <a:lstStyle/>
          <a:p>
            <a:pPr eaLnBrk="1" hangingPunct="1"/>
            <a:endParaRPr lang="en-US" smtClean="0"/>
          </a:p>
        </p:txBody>
      </p:sp>
    </p:spTree>
    <p:extLst>
      <p:ext uri="{BB962C8B-B14F-4D97-AF65-F5344CB8AC3E}">
        <p14:creationId xmlns:p14="http://schemas.microsoft.com/office/powerpoint/2010/main" val="3021648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Myron Hecht</a:t>
            </a:r>
            <a:endParaRPr lang="en-US" dirty="0"/>
          </a:p>
        </p:txBody>
      </p:sp>
      <p:sp>
        <p:nvSpPr>
          <p:cNvPr id="4" name="Slide Number Placeholder 3"/>
          <p:cNvSpPr>
            <a:spLocks noGrp="1"/>
          </p:cNvSpPr>
          <p:nvPr>
            <p:ph type="sldNum" sz="quarter" idx="10"/>
          </p:nvPr>
        </p:nvSpPr>
        <p:spPr>
          <a:xfrm>
            <a:off x="4143833" y="9119062"/>
            <a:ext cx="3169697" cy="480475"/>
          </a:xfrm>
          <a:prstGeom prst="rect">
            <a:avLst/>
          </a:prstGeom>
        </p:spPr>
        <p:txBody>
          <a:bodyPr lIns="95956" tIns="47978" rIns="95956" bIns="47978"/>
          <a:lstStyle/>
          <a:p>
            <a:pPr>
              <a:defRPr/>
            </a:pPr>
            <a:fld id="{F186042C-E099-4263-BFC7-C626642F317B}" type="slidenum">
              <a:rPr lang="en-US" smtClean="0"/>
              <a:pPr>
                <a:defRPr/>
              </a:pPr>
              <a:t>29</a:t>
            </a:fld>
            <a:endParaRPr lang="en-US"/>
          </a:p>
        </p:txBody>
      </p:sp>
    </p:spTree>
    <p:extLst>
      <p:ext uri="{BB962C8B-B14F-4D97-AF65-F5344CB8AC3E}">
        <p14:creationId xmlns:p14="http://schemas.microsoft.com/office/powerpoint/2010/main" val="1836949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F1274812-AED8-4A2B-B042-EDB47BBCA8C3}" type="datetime1">
              <a:rPr lang="en-US"/>
              <a:pPr/>
              <a:t>1/23/2015</a:t>
            </a:fld>
            <a:endParaRPr lang="en-US"/>
          </a:p>
        </p:txBody>
      </p:sp>
      <p:sp>
        <p:nvSpPr>
          <p:cNvPr id="882690" name="Rectangle 2"/>
          <p:cNvSpPr>
            <a:spLocks noGrp="1" noRot="1" noChangeAspect="1" noChangeArrowheads="1" noTextEdit="1"/>
          </p:cNvSpPr>
          <p:nvPr>
            <p:ph type="sldImg"/>
          </p:nvPr>
        </p:nvSpPr>
        <p:spPr>
          <a:ln/>
        </p:spPr>
      </p:sp>
      <p:sp>
        <p:nvSpPr>
          <p:cNvPr id="882691" name="Rectangle 3"/>
          <p:cNvSpPr>
            <a:spLocks noGrp="1" noChangeArrowheads="1"/>
          </p:cNvSpPr>
          <p:nvPr>
            <p:ph type="body" idx="1"/>
          </p:nvPr>
        </p:nvSpPr>
        <p:spPr>
          <a:xfrm>
            <a:off x="976367" y="4564534"/>
            <a:ext cx="5362470" cy="4315257"/>
          </a:xfrm>
        </p:spPr>
        <p:txBody>
          <a:bodyPr lIns="95971" tIns="47984" rIns="95971" bIns="47984"/>
          <a:lstStyle/>
          <a:p>
            <a:pPr marL="199473" indent="-199473"/>
            <a:r>
              <a:rPr lang="en-US"/>
              <a:t>Suggested Agenda Format</a:t>
            </a:r>
          </a:p>
          <a:p>
            <a:pPr marL="558523" lvl="1" indent="-199473"/>
            <a:r>
              <a:rPr lang="en-US"/>
              <a:t>As a format for an Agenda, inactive agenda items can be made grey if creating builds.</a:t>
            </a:r>
          </a:p>
        </p:txBody>
      </p:sp>
    </p:spTree>
    <p:extLst>
      <p:ext uri="{BB962C8B-B14F-4D97-AF65-F5344CB8AC3E}">
        <p14:creationId xmlns:p14="http://schemas.microsoft.com/office/powerpoint/2010/main" val="2057449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smtClean="0">
                <a:latin typeface="Arial" pitchFamily="34" charset="0"/>
                <a:ea typeface="ＭＳ Ｐゴシック"/>
              </a:rPr>
              <a:t>The framework is an integration of technology concepts from architecture-centric model-based engineering (SAE</a:t>
            </a:r>
            <a:r>
              <a:rPr lang="en-US" baseline="0" smtClean="0">
                <a:latin typeface="Arial" pitchFamily="34" charset="0"/>
                <a:ea typeface="ＭＳ Ｐゴシック"/>
              </a:rPr>
              <a:t> AADL &amp; SEI MBE), system theoretic approach to safety analysis (</a:t>
            </a:r>
            <a:r>
              <a:rPr lang="en-US" baseline="0" err="1" smtClean="0">
                <a:latin typeface="Arial" pitchFamily="34" charset="0"/>
                <a:ea typeface="ＭＳ Ｐゴシック"/>
              </a:rPr>
              <a:t>Leveson</a:t>
            </a:r>
            <a:r>
              <a:rPr lang="en-US" baseline="0" smtClean="0">
                <a:latin typeface="Arial" pitchFamily="34" charset="0"/>
                <a:ea typeface="ＭＳ Ｐゴシック"/>
              </a:rPr>
              <a:t> MIT), safety cases &amp; software assurance (Kelly U. York, Goodenough SEI), model checking &amp; static analysis of models and code (Miller Rockwell Collins, Gurfinkel SEI, European efforts), requirements formalization (</a:t>
            </a:r>
            <a:r>
              <a:rPr lang="en-US" baseline="0" err="1" smtClean="0">
                <a:latin typeface="Arial" pitchFamily="34" charset="0"/>
                <a:ea typeface="ＭＳ Ｐゴシック"/>
              </a:rPr>
              <a:t>CalTech</a:t>
            </a:r>
            <a:r>
              <a:rPr lang="en-US" baseline="0" smtClean="0">
                <a:latin typeface="Arial" pitchFamily="34" charset="0"/>
                <a:ea typeface="ＭＳ Ｐゴシック"/>
              </a:rPr>
              <a:t>/JPL, GORE </a:t>
            </a:r>
            <a:r>
              <a:rPr lang="en-US" baseline="0" err="1" smtClean="0">
                <a:latin typeface="Arial" pitchFamily="34" charset="0"/>
                <a:ea typeface="ＭＳ Ｐゴシック"/>
              </a:rPr>
              <a:t>Lambsweerde</a:t>
            </a:r>
            <a:r>
              <a:rPr lang="en-US" baseline="0" smtClean="0">
                <a:latin typeface="Arial" pitchFamily="34" charset="0"/>
                <a:ea typeface="ＭＳ Ｐゴシック"/>
              </a:rPr>
              <a:t>).</a:t>
            </a:r>
          </a:p>
          <a:p>
            <a:endParaRPr lang="en-US" baseline="0" smtClean="0">
              <a:latin typeface="Arial" pitchFamily="34" charset="0"/>
              <a:ea typeface="ＭＳ Ｐゴシック"/>
            </a:endParaRPr>
          </a:p>
          <a:p>
            <a:r>
              <a:rPr lang="en-US" baseline="0" smtClean="0">
                <a:latin typeface="Arial" pitchFamily="34" charset="0"/>
                <a:ea typeface="ＭＳ Ｐゴシック"/>
              </a:rPr>
              <a:t>Requirements expressed in the context of an intended system. Both mission and reliability requirements must be validated for completeness and soundness.</a:t>
            </a:r>
          </a:p>
          <a:p>
            <a:r>
              <a:rPr lang="en-US" baseline="0" smtClean="0">
                <a:latin typeface="Arial" pitchFamily="34" charset="0"/>
                <a:ea typeface="ＭＳ Ｐゴシック"/>
              </a:rPr>
              <a:t>The requirements are mapped onto the system architecture and its decomposition as claims. The system model and implementation must be verified against these mission and reliability claims (requirements). The confidence in this verification is determined by the by the coverage of the claims, the effectiveness of the verification methods, and the validity of assumptions made by the models and the verification methods.</a:t>
            </a:r>
          </a:p>
          <a:p>
            <a:endParaRPr lang="en-US" baseline="0" smtClean="0">
              <a:latin typeface="Arial" pitchFamily="34" charset="0"/>
              <a:ea typeface="ＭＳ Ｐゴシック"/>
            </a:endParaRPr>
          </a:p>
          <a:p>
            <a:r>
              <a:rPr lang="en-US" baseline="0" smtClean="0">
                <a:latin typeface="Arial" pitchFamily="34" charset="0"/>
                <a:ea typeface="ＭＳ Ｐゴシック"/>
              </a:rPr>
              <a:t>Parts of this framework are embodied in the Aerospace Vehicle Systems Institute (AVSI) System Architecture Virtual Integration (SAVI) industry initiative.</a:t>
            </a:r>
            <a:endParaRPr lang="en-US" smtClean="0">
              <a:latin typeface="Arial" pitchFamily="34" charset="0"/>
              <a:ea typeface="ＭＳ Ｐゴシック"/>
            </a:endParaRPr>
          </a:p>
        </p:txBody>
      </p:sp>
      <p:sp>
        <p:nvSpPr>
          <p:cNvPr id="4" name="Header Placeholder 3"/>
          <p:cNvSpPr>
            <a:spLocks noGrp="1"/>
          </p:cNvSpPr>
          <p:nvPr>
            <p:ph type="hdr" sz="quarter"/>
          </p:nvPr>
        </p:nvSpPr>
        <p:spPr/>
        <p:txBody>
          <a:bodyPr/>
          <a:lstStyle/>
          <a:p>
            <a:pPr>
              <a:defRPr/>
            </a:pPr>
            <a:r>
              <a:rPr lang="en-US" smtClean="0"/>
              <a:t>SEI Presentation (Basic)</a:t>
            </a:r>
          </a:p>
          <a:p>
            <a:pPr>
              <a:defRPr/>
            </a:pPr>
            <a:r>
              <a:rPr lang="en-US" smtClean="0"/>
              <a:t>Author, Date</a:t>
            </a:r>
            <a:endParaRPr lang="en-US"/>
          </a:p>
        </p:txBody>
      </p:sp>
      <p:sp>
        <p:nvSpPr>
          <p:cNvPr id="5" name="Date Placeholder 4"/>
          <p:cNvSpPr>
            <a:spLocks noGrp="1"/>
          </p:cNvSpPr>
          <p:nvPr>
            <p:ph type="dt" sz="quarter" idx="1"/>
          </p:nvPr>
        </p:nvSpPr>
        <p:spPr/>
        <p:txBody>
          <a:bodyPr/>
          <a:lstStyle/>
          <a:p>
            <a:pPr>
              <a:defRPr/>
            </a:pPr>
            <a:fld id="{EB1B411B-8438-4315-86B3-0BAB16654F48}" type="datetime1">
              <a:rPr lang="en-US" smtClean="0"/>
              <a:pPr>
                <a:defRPr/>
              </a:pPr>
              <a:t>1/23/2015</a:t>
            </a:fld>
            <a:endParaRPr lang="en-US"/>
          </a:p>
        </p:txBody>
      </p:sp>
    </p:spTree>
    <p:extLst>
      <p:ext uri="{BB962C8B-B14F-4D97-AF65-F5344CB8AC3E}">
        <p14:creationId xmlns:p14="http://schemas.microsoft.com/office/powerpoint/2010/main" val="3269382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r>
              <a:rPr lang="en-US" sz="800">
                <a:latin typeface="Arial" pitchFamily="34" charset="0"/>
                <a:ea typeface="ＭＳ Ｐゴシック" pitchFamily="34" charset="-128"/>
              </a:rPr>
              <a:t>We evolve from predictive models to increased validation.</a:t>
            </a:r>
          </a:p>
          <a:p>
            <a:pPr eaLnBrk="1" hangingPunct="1"/>
            <a:r>
              <a:rPr lang="en-US" sz="800">
                <a:latin typeface="Arial" pitchFamily="34" charset="0"/>
                <a:ea typeface="ＭＳ Ｐゴシック" pitchFamily="34" charset="-128"/>
              </a:rPr>
              <a:t>We do so as system design evolve down the V to more detail, and as implementations of pieces become available. Analyses of lower level models feed back to higher level models to revisit the analysis, and as component implementations become available results of their test measurements are fed back  to increase confidence that predictions converge with actual behavior of system implementations. </a:t>
            </a:r>
          </a:p>
        </p:txBody>
      </p:sp>
    </p:spTree>
    <p:extLst>
      <p:ext uri="{BB962C8B-B14F-4D97-AF65-F5344CB8AC3E}">
        <p14:creationId xmlns:p14="http://schemas.microsoft.com/office/powerpoint/2010/main" val="224689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dirty="0" smtClean="0"/>
          </a:p>
        </p:txBody>
      </p:sp>
      <p:sp>
        <p:nvSpPr>
          <p:cNvPr id="68612" name="Slide Number Placeholder 3"/>
          <p:cNvSpPr>
            <a:spLocks noGrp="1"/>
          </p:cNvSpPr>
          <p:nvPr>
            <p:ph type="sldNum" sz="quarter" idx="5"/>
          </p:nvPr>
        </p:nvSpPr>
        <p:spPr>
          <a:xfrm>
            <a:off x="3927778" y="8757591"/>
            <a:ext cx="3004819" cy="461010"/>
          </a:xfrm>
          <a:prstGeom prst="rect">
            <a:avLst/>
          </a:prstGeom>
          <a:noFill/>
        </p:spPr>
        <p:txBody>
          <a:bodyPr lIns="92244" tIns="46121" rIns="92244" bIns="46121"/>
          <a:lstStyle/>
          <a:p>
            <a:fld id="{9A816304-E5A6-44E8-AE73-B27453942A2F}" type="slidenum">
              <a:rPr lang="en-US" smtClean="0">
                <a:solidFill>
                  <a:prstClr val="black"/>
                </a:solidFill>
              </a:rPr>
              <a:pPr/>
              <a:t>36</a:t>
            </a:fld>
            <a:endParaRPr lang="en-US" dirty="0" smtClean="0">
              <a:solidFill>
                <a:prstClr val="black"/>
              </a:solidFill>
            </a:endParaRPr>
          </a:p>
        </p:txBody>
      </p:sp>
    </p:spTree>
    <p:extLst>
      <p:ext uri="{BB962C8B-B14F-4D97-AF65-F5344CB8AC3E}">
        <p14:creationId xmlns:p14="http://schemas.microsoft.com/office/powerpoint/2010/main" val="2624487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F1274812-AED8-4A2B-B042-EDB47BBCA8C3}" type="datetime1">
              <a:rPr lang="en-US"/>
              <a:pPr/>
              <a:t>1/23/2015</a:t>
            </a:fld>
            <a:endParaRPr lang="en-US"/>
          </a:p>
        </p:txBody>
      </p:sp>
      <p:sp>
        <p:nvSpPr>
          <p:cNvPr id="882690" name="Rectangle 2"/>
          <p:cNvSpPr>
            <a:spLocks noGrp="1" noRot="1" noChangeAspect="1" noChangeArrowheads="1" noTextEdit="1"/>
          </p:cNvSpPr>
          <p:nvPr>
            <p:ph type="sldImg"/>
          </p:nvPr>
        </p:nvSpPr>
        <p:spPr>
          <a:ln/>
        </p:spPr>
      </p:sp>
      <p:sp>
        <p:nvSpPr>
          <p:cNvPr id="882691" name="Rectangle 3"/>
          <p:cNvSpPr>
            <a:spLocks noGrp="1" noChangeArrowheads="1"/>
          </p:cNvSpPr>
          <p:nvPr>
            <p:ph type="body" idx="1"/>
          </p:nvPr>
        </p:nvSpPr>
        <p:spPr>
          <a:xfrm>
            <a:off x="976367" y="4564534"/>
            <a:ext cx="5362470" cy="4315257"/>
          </a:xfrm>
        </p:spPr>
        <p:txBody>
          <a:bodyPr lIns="95971" tIns="47984" rIns="95971" bIns="47984"/>
          <a:lstStyle/>
          <a:p>
            <a:pPr marL="199473" indent="-199473"/>
            <a:r>
              <a:rPr lang="en-US"/>
              <a:t>Suggested Agenda Format</a:t>
            </a:r>
          </a:p>
          <a:p>
            <a:pPr marL="558523" lvl="1" indent="-199473"/>
            <a:r>
              <a:rPr lang="en-US"/>
              <a:t>As a format for an Agenda, inactive agenda items can be made grey if creating builds.</a:t>
            </a:r>
          </a:p>
        </p:txBody>
      </p:sp>
    </p:spTree>
    <p:extLst>
      <p:ext uri="{BB962C8B-B14F-4D97-AF65-F5344CB8AC3E}">
        <p14:creationId xmlns:p14="http://schemas.microsoft.com/office/powerpoint/2010/main" val="1136792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Modeling System Architectures Using AADL</a:t>
            </a:r>
            <a:endParaRPr lang="en-US" dirty="0"/>
          </a:p>
        </p:txBody>
      </p:sp>
      <p:sp>
        <p:nvSpPr>
          <p:cNvPr id="5" name="Date Placeholder 4"/>
          <p:cNvSpPr>
            <a:spLocks noGrp="1"/>
          </p:cNvSpPr>
          <p:nvPr>
            <p:ph type="dt" idx="11"/>
          </p:nvPr>
        </p:nvSpPr>
        <p:spPr/>
        <p:txBody>
          <a:bodyPr/>
          <a:lstStyle/>
          <a:p>
            <a:fld id="{F0FCF9F0-0A94-4B3D-A93C-3C8FB8CB851A}" type="datetime1">
              <a:rPr lang="en-US" smtClean="0"/>
              <a:pPr/>
              <a:t>1/23/2015</a:t>
            </a:fld>
            <a:endParaRPr lang="en-US"/>
          </a:p>
        </p:txBody>
      </p:sp>
    </p:spTree>
    <p:extLst>
      <p:ext uri="{BB962C8B-B14F-4D97-AF65-F5344CB8AC3E}">
        <p14:creationId xmlns:p14="http://schemas.microsoft.com/office/powerpoint/2010/main" val="3495050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a:noFill/>
          <a:ln/>
        </p:spPr>
        <p:txBody>
          <a:bodyPr lIns="92330" tIns="46167" rIns="92330" bIns="46167"/>
          <a:lstStyle/>
          <a:p>
            <a:r>
              <a:rPr lang="en-US" smtClean="0"/>
              <a:t>Model-based system engineering benefits</a:t>
            </a:r>
          </a:p>
          <a:p>
            <a:pPr lvl="1"/>
            <a:r>
              <a:rPr lang="en-US" smtClean="0"/>
              <a:t>Analyzable architecture models drive development</a:t>
            </a:r>
          </a:p>
          <a:p>
            <a:pPr lvl="1"/>
            <a:r>
              <a:rPr lang="en-US" smtClean="0"/>
              <a:t>Predictable runtime characteristics at different modeling fidelity</a:t>
            </a:r>
          </a:p>
          <a:p>
            <a:pPr lvl="1"/>
            <a:r>
              <a:rPr lang="en-US" smtClean="0"/>
              <a:t>Model evolution &amp; tool-based processing</a:t>
            </a:r>
          </a:p>
          <a:p>
            <a:pPr lvl="1"/>
            <a:r>
              <a:rPr lang="en-US" smtClean="0"/>
              <a:t>Prediction early and throughout lifecycle</a:t>
            </a:r>
          </a:p>
          <a:p>
            <a:pPr lvl="1"/>
            <a:r>
              <a:rPr lang="en-US" smtClean="0"/>
              <a:t>Reduced integration &amp; maintenance effort</a:t>
            </a:r>
          </a:p>
          <a:p>
            <a:pPr lvl="1"/>
            <a:endParaRPr lang="en-US" smtClean="0"/>
          </a:p>
          <a:p>
            <a:r>
              <a:rPr lang="en-US" smtClean="0"/>
              <a:t>Benefits of AADL as SAE standard</a:t>
            </a:r>
          </a:p>
          <a:p>
            <a:pPr lvl="1"/>
            <a:r>
              <a:rPr lang="en-US" smtClean="0"/>
              <a:t>Common modeling notation across organizations</a:t>
            </a:r>
          </a:p>
          <a:p>
            <a:pPr lvl="1"/>
            <a:r>
              <a:rPr lang="en-US" smtClean="0"/>
              <a:t>Single architecture model augmented with analysis properties</a:t>
            </a:r>
          </a:p>
          <a:p>
            <a:pPr lvl="1"/>
            <a:r>
              <a:rPr lang="en-US" smtClean="0"/>
              <a:t>Interchange &amp; integration of architecture models</a:t>
            </a:r>
          </a:p>
          <a:p>
            <a:pPr lvl="1"/>
            <a:r>
              <a:rPr lang="en-US" smtClean="0"/>
              <a:t>Tool interoperability &amp; extensible engineering environments</a:t>
            </a:r>
          </a:p>
          <a:p>
            <a:pPr lvl="1"/>
            <a:r>
              <a:rPr lang="en-US" smtClean="0"/>
              <a:t>Aligned with UML-based engineering practices</a:t>
            </a:r>
          </a:p>
        </p:txBody>
      </p:sp>
    </p:spTree>
    <p:extLst>
      <p:ext uri="{BB962C8B-B14F-4D97-AF65-F5344CB8AC3E}">
        <p14:creationId xmlns:p14="http://schemas.microsoft.com/office/powerpoint/2010/main" val="4112640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F1274812-AED8-4A2B-B042-EDB47BBCA8C3}" type="datetime1">
              <a:rPr lang="en-US"/>
              <a:pPr/>
              <a:t>1/23/2015</a:t>
            </a:fld>
            <a:endParaRPr lang="en-US"/>
          </a:p>
        </p:txBody>
      </p:sp>
      <p:sp>
        <p:nvSpPr>
          <p:cNvPr id="882690" name="Rectangle 2"/>
          <p:cNvSpPr>
            <a:spLocks noGrp="1" noRot="1" noChangeAspect="1" noChangeArrowheads="1" noTextEdit="1"/>
          </p:cNvSpPr>
          <p:nvPr>
            <p:ph type="sldImg"/>
          </p:nvPr>
        </p:nvSpPr>
        <p:spPr>
          <a:ln/>
        </p:spPr>
      </p:sp>
      <p:sp>
        <p:nvSpPr>
          <p:cNvPr id="882691" name="Rectangle 3"/>
          <p:cNvSpPr>
            <a:spLocks noGrp="1" noChangeArrowheads="1"/>
          </p:cNvSpPr>
          <p:nvPr>
            <p:ph type="body" idx="1"/>
          </p:nvPr>
        </p:nvSpPr>
        <p:spPr>
          <a:xfrm>
            <a:off x="976367" y="4564534"/>
            <a:ext cx="5362470" cy="4315257"/>
          </a:xfrm>
        </p:spPr>
        <p:txBody>
          <a:bodyPr lIns="95971" tIns="47984" rIns="95971" bIns="47984"/>
          <a:lstStyle/>
          <a:p>
            <a:pPr marL="199473" indent="-199473"/>
            <a:r>
              <a:rPr lang="en-US"/>
              <a:t>Suggested Agenda Format</a:t>
            </a:r>
          </a:p>
          <a:p>
            <a:pPr marL="558523" lvl="1" indent="-199473"/>
            <a:r>
              <a:rPr lang="en-US"/>
              <a:t>As a format for an Agenda, inactive agenda items can be made grey if creating builds.</a:t>
            </a:r>
          </a:p>
        </p:txBody>
      </p:sp>
    </p:spTree>
    <p:extLst>
      <p:ext uri="{BB962C8B-B14F-4D97-AF65-F5344CB8AC3E}">
        <p14:creationId xmlns:p14="http://schemas.microsoft.com/office/powerpoint/2010/main" val="3808119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7714C061-06BC-4B45-90DB-3968B0D850B7}" type="datetime1">
              <a:rPr lang="en-US"/>
              <a:pPr/>
              <a:t>1/23/2015</a:t>
            </a:fld>
            <a:endParaRPr lang="en-US"/>
          </a:p>
        </p:txBody>
      </p:sp>
      <p:sp>
        <p:nvSpPr>
          <p:cNvPr id="923650" name="Rectangle 2"/>
          <p:cNvSpPr>
            <a:spLocks noGrp="1" noRot="1" noChangeAspect="1" noChangeArrowheads="1" noTextEdit="1"/>
          </p:cNvSpPr>
          <p:nvPr>
            <p:ph type="sldImg"/>
          </p:nvPr>
        </p:nvSpPr>
        <p:spPr>
          <a:ln/>
        </p:spPr>
      </p:sp>
      <p:sp>
        <p:nvSpPr>
          <p:cNvPr id="923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40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r>
              <a:rPr lang="en-US" smtClean="0">
                <a:latin typeface="Arial" pitchFamily="34" charset="0"/>
                <a:ea typeface="ＭＳ Ｐゴシック"/>
              </a:rPr>
              <a:t>Incident occurred on Oct 7, 2008.</a:t>
            </a:r>
          </a:p>
          <a:p>
            <a:pPr eaLnBrk="1" hangingPunct="1"/>
            <a:r>
              <a:rPr lang="en-US" smtClean="0">
                <a:latin typeface="Arial" pitchFamily="34" charset="0"/>
                <a:ea typeface="ＭＳ Ｐゴシック"/>
              </a:rPr>
              <a:t>Original articles shown on slide from Bloomberg website.</a:t>
            </a:r>
          </a:p>
          <a:p>
            <a:pPr eaLnBrk="1" hangingPunct="1"/>
            <a:r>
              <a:rPr lang="en-US" smtClean="0">
                <a:latin typeface="Arial" pitchFamily="34" charset="0"/>
                <a:ea typeface="ＭＳ Ｐゴシック"/>
              </a:rPr>
              <a:t>More details at http://en.wikipedia.org/wiki/Qantas_Flight_72</a:t>
            </a:r>
          </a:p>
          <a:p>
            <a:pPr eaLnBrk="1" hangingPunct="1"/>
            <a:endParaRPr lang="en-US" smtClean="0">
              <a:latin typeface="Arial" pitchFamily="34" charset="0"/>
              <a:ea typeface="ＭＳ Ｐゴシック"/>
            </a:endParaRPr>
          </a:p>
        </p:txBody>
      </p:sp>
      <p:sp>
        <p:nvSpPr>
          <p:cNvPr id="57348" name="Slide Number Placeholder 3"/>
          <p:cNvSpPr>
            <a:spLocks noGrp="1"/>
          </p:cNvSpPr>
          <p:nvPr>
            <p:ph type="sldNum" sz="quarter" idx="4294967295"/>
          </p:nvPr>
        </p:nvSpPr>
        <p:spPr bwMode="auto">
          <a:xfrm>
            <a:off x="3927475" y="8770939"/>
            <a:ext cx="3005138" cy="460375"/>
          </a:xfrm>
          <a:prstGeom prst="rect">
            <a:avLst/>
          </a:prstGeom>
          <a:noFill/>
          <a:ln>
            <a:miter lim="800000"/>
            <a:headEnd/>
            <a:tailEnd/>
          </a:ln>
        </p:spPr>
        <p:txBody>
          <a:bodyPr lIns="87183" tIns="43593" rIns="87183" bIns="43593"/>
          <a:lstStyle/>
          <a:p>
            <a:pPr algn="ctr">
              <a:spcBef>
                <a:spcPct val="50000"/>
              </a:spcBef>
            </a:pPr>
            <a:fld id="{A32EE6E8-891A-4478-ABBD-817BEC1D86CC}" type="slidenum">
              <a:rPr lang="en-US"/>
              <a:pPr algn="ctr">
                <a:spcBef>
                  <a:spcPct val="50000"/>
                </a:spcBef>
              </a:pPr>
              <a:t>4</a:t>
            </a:fld>
            <a:endParaRPr lang="en-US"/>
          </a:p>
        </p:txBody>
      </p:sp>
    </p:spTree>
    <p:extLst>
      <p:ext uri="{BB962C8B-B14F-4D97-AF65-F5344CB8AC3E}">
        <p14:creationId xmlns:p14="http://schemas.microsoft.com/office/powerpoint/2010/main" val="1910411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Rot="1" noChangeAspect="1" noChangeArrowheads="1" noTextEdit="1"/>
          </p:cNvSpPr>
          <p:nvPr>
            <p:ph type="sldImg"/>
          </p:nvPr>
        </p:nvSpPr>
        <p:spPr>
          <a:xfrm>
            <a:off x="1254125" y="720725"/>
            <a:ext cx="4806950" cy="3605213"/>
          </a:xfrm>
          <a:ln/>
        </p:spPr>
      </p:sp>
      <p:sp>
        <p:nvSpPr>
          <p:cNvPr id="371715" name="Rectangle 3"/>
          <p:cNvSpPr>
            <a:spLocks noGrp="1" noChangeArrowheads="1"/>
          </p:cNvSpPr>
          <p:nvPr>
            <p:ph type="body" idx="1"/>
          </p:nvPr>
        </p:nvSpPr>
        <p:spPr>
          <a:xfrm>
            <a:off x="974726" y="4567175"/>
            <a:ext cx="5365750" cy="4325537"/>
          </a:xfrm>
          <a:noFill/>
          <a:ln/>
        </p:spPr>
        <p:txBody>
          <a:bodyPr/>
          <a:lstStyle/>
          <a:p>
            <a:endParaRPr lang="en-US" smtClean="0"/>
          </a:p>
        </p:txBody>
      </p:sp>
    </p:spTree>
    <p:extLst>
      <p:ext uri="{BB962C8B-B14F-4D97-AF65-F5344CB8AC3E}">
        <p14:creationId xmlns:p14="http://schemas.microsoft.com/office/powerpoint/2010/main" val="909462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r>
              <a:rPr lang="en-US" smtClean="0">
                <a:latin typeface="Arial" pitchFamily="34" charset="0"/>
                <a:ea typeface="ＭＳ Ｐゴシック"/>
              </a:rPr>
              <a:t>The problem is that system engineers and control engineers due not think about the impact of software on end-to-end latency</a:t>
            </a:r>
          </a:p>
        </p:txBody>
      </p:sp>
    </p:spTree>
    <p:extLst>
      <p:ext uri="{BB962C8B-B14F-4D97-AF65-F5344CB8AC3E}">
        <p14:creationId xmlns:p14="http://schemas.microsoft.com/office/powerpoint/2010/main" val="2717658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r>
              <a:rPr lang="en-US" smtClean="0">
                <a:latin typeface="Arial" pitchFamily="34" charset="0"/>
                <a:ea typeface="ＭＳ Ｐゴシック"/>
              </a:rPr>
              <a:t>Here is a list of latency contributors due to choices in the  the software runtime architecture.</a:t>
            </a:r>
          </a:p>
        </p:txBody>
      </p:sp>
    </p:spTree>
    <p:extLst>
      <p:ext uri="{BB962C8B-B14F-4D97-AF65-F5344CB8AC3E}">
        <p14:creationId xmlns:p14="http://schemas.microsoft.com/office/powerpoint/2010/main" val="3554986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solidFill>
                  <a:srgbClr val="000000"/>
                </a:solidFill>
              </a:rPr>
              <a:t>Author</a:t>
            </a:r>
            <a:endParaRPr lang="en-US" dirty="0">
              <a:solidFill>
                <a:srgbClr val="000000"/>
              </a:solidFill>
            </a:endParaRPr>
          </a:p>
          <a:p>
            <a:r>
              <a:rPr lang="en-US" dirty="0" smtClean="0">
                <a:solidFill>
                  <a:srgbClr val="000000"/>
                </a:solidFill>
              </a:rPr>
              <a:t>Software Engineering Institute</a:t>
            </a:r>
            <a:endParaRPr lang="en-US" dirty="0">
              <a:solidFill>
                <a:srgbClr val="000000"/>
              </a:solidFill>
            </a:endParaRPr>
          </a:p>
        </p:txBody>
      </p:sp>
      <p:sp>
        <p:nvSpPr>
          <p:cNvPr id="5" name="Rectangle 25"/>
          <p:cNvSpPr>
            <a:spLocks noGrp="1" noChangeArrowheads="1"/>
          </p:cNvSpPr>
          <p:nvPr>
            <p:ph type="dt" idx="1"/>
          </p:nvPr>
        </p:nvSpPr>
        <p:spPr>
          <a:ln/>
        </p:spPr>
        <p:txBody>
          <a:bodyPr/>
          <a:lstStyle/>
          <a:p>
            <a:fld id="{F1274812-AED8-4A2B-B042-EDB47BBCA8C3}" type="datetime1">
              <a:rPr lang="en-US">
                <a:solidFill>
                  <a:srgbClr val="000000"/>
                </a:solidFill>
              </a:rPr>
              <a:pPr/>
              <a:t>1/23/2015</a:t>
            </a:fld>
            <a:endParaRPr lang="en-US">
              <a:solidFill>
                <a:srgbClr val="000000"/>
              </a:solidFill>
            </a:endParaRPr>
          </a:p>
        </p:txBody>
      </p:sp>
      <p:sp>
        <p:nvSpPr>
          <p:cNvPr id="882690" name="Rectangle 2"/>
          <p:cNvSpPr>
            <a:spLocks noGrp="1" noRot="1" noChangeAspect="1" noChangeArrowheads="1" noTextEdit="1"/>
          </p:cNvSpPr>
          <p:nvPr>
            <p:ph type="sldImg"/>
          </p:nvPr>
        </p:nvSpPr>
        <p:spPr>
          <a:ln/>
        </p:spPr>
      </p:sp>
      <p:sp>
        <p:nvSpPr>
          <p:cNvPr id="882691" name="Rectangle 3"/>
          <p:cNvSpPr>
            <a:spLocks noGrp="1" noChangeArrowheads="1"/>
          </p:cNvSpPr>
          <p:nvPr>
            <p:ph type="body" idx="1"/>
          </p:nvPr>
        </p:nvSpPr>
        <p:spPr>
          <a:xfrm>
            <a:off x="976367" y="4564536"/>
            <a:ext cx="5362470" cy="4315257"/>
          </a:xfrm>
        </p:spPr>
        <p:txBody>
          <a:bodyPr lIns="95953" tIns="47976" rIns="95953" bIns="47976"/>
          <a:lstStyle/>
          <a:p>
            <a:pPr marL="199438" indent="-199438"/>
            <a:r>
              <a:rPr lang="en-US"/>
              <a:t>Suggested Agenda Format</a:t>
            </a:r>
          </a:p>
          <a:p>
            <a:pPr marL="558425" lvl="1" indent="-199438"/>
            <a:r>
              <a:rPr lang="en-US"/>
              <a:t>As a format for an Agenda, inactive agenda items can be made grey if creating builds.</a:t>
            </a:r>
          </a:p>
        </p:txBody>
      </p:sp>
    </p:spTree>
    <p:extLst>
      <p:ext uri="{BB962C8B-B14F-4D97-AF65-F5344CB8AC3E}">
        <p14:creationId xmlns:p14="http://schemas.microsoft.com/office/powerpoint/2010/main" val="1246126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r>
              <a:rPr lang="en-US" smtClean="0">
                <a:latin typeface="Arial" pitchFamily="34" charset="0"/>
                <a:ea typeface="ＭＳ Ｐゴシック"/>
              </a:rPr>
              <a:t>Here is a list of latency contributors due to choices in the  the software runtime architecture.</a:t>
            </a:r>
          </a:p>
        </p:txBody>
      </p:sp>
    </p:spTree>
    <p:extLst>
      <p:ext uri="{BB962C8B-B14F-4D97-AF65-F5344CB8AC3E}">
        <p14:creationId xmlns:p14="http://schemas.microsoft.com/office/powerpoint/2010/main" val="2164134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3C4F8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p:txBody>
          <a:bodyPr/>
          <a:lstStyle>
            <a:lvl1pPr>
              <a:defRPr/>
            </a:lvl1pPr>
          </a:lstStyle>
          <a:p>
            <a:endParaRPr lang="en-US"/>
          </a:p>
        </p:txBody>
      </p:sp>
      <p:sp>
        <p:nvSpPr>
          <p:cNvPr id="3075" name="Rectangle 3"/>
          <p:cNvSpPr>
            <a:spLocks noChangeArrowheads="1"/>
          </p:cNvSpPr>
          <p:nvPr userDrawn="1"/>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endParaRPr lang="en-US"/>
          </a:p>
        </p:txBody>
      </p:sp>
      <p:sp>
        <p:nvSpPr>
          <p:cNvPr id="3084" name="Rectangle 12"/>
          <p:cNvSpPr>
            <a:spLocks noGrp="1" noChangeArrowheads="1"/>
          </p:cNvSpPr>
          <p:nvPr>
            <p:ph type="ctrTitle"/>
          </p:nvPr>
        </p:nvSpPr>
        <p:spPr bwMode="white">
          <a:xfrm>
            <a:off x="4267200" y="2293938"/>
            <a:ext cx="4267200" cy="1143000"/>
          </a:xfrm>
        </p:spPr>
        <p:txBody>
          <a:bodyPr lIns="91428" tIns="45714" rIns="91428" bIns="45714"/>
          <a:lstStyle>
            <a:lvl1pPr>
              <a:lnSpc>
                <a:spcPct val="100000"/>
              </a:lnSpc>
              <a:defRPr sz="2200">
                <a:solidFill>
                  <a:schemeClr val="bg1"/>
                </a:solidFill>
              </a:defRPr>
            </a:lvl1pPr>
          </a:lstStyle>
          <a:p>
            <a:r>
              <a:rPr lang="en-US" smtClean="0"/>
              <a:t>Click to edit Master title style</a:t>
            </a:r>
            <a:endParaRPr lang="en-US"/>
          </a:p>
        </p:txBody>
      </p:sp>
      <p:sp>
        <p:nvSpPr>
          <p:cNvPr id="3085" name="Rectangle 13"/>
          <p:cNvSpPr>
            <a:spLocks noGrp="1" noChangeArrowheads="1"/>
          </p:cNvSpPr>
          <p:nvPr>
            <p:ph type="subTitle" idx="1"/>
          </p:nvPr>
        </p:nvSpPr>
        <p:spPr bwMode="white">
          <a:xfrm>
            <a:off x="4267200" y="3894138"/>
            <a:ext cx="4267200" cy="1751012"/>
          </a:xfrm>
        </p:spPr>
        <p:txBody>
          <a:bodyPr lIns="91428" tIns="45714" rIns="91428" bIns="45714"/>
          <a:lstStyle>
            <a:lvl1pPr>
              <a:spcAft>
                <a:spcPct val="0"/>
              </a:spcAft>
              <a:defRPr sz="1800">
                <a:solidFill>
                  <a:schemeClr val="bg1"/>
                </a:solidFill>
              </a:defRPr>
            </a:lvl1pPr>
          </a:lstStyle>
          <a:p>
            <a:r>
              <a:rPr lang="en-US" smtClean="0"/>
              <a:t>Click to edit Master subtitle style</a:t>
            </a:r>
            <a:endParaRPr lang="en-US"/>
          </a:p>
        </p:txBody>
      </p:sp>
      <p:sp>
        <p:nvSpPr>
          <p:cNvPr id="3097" name="Rectangle 25"/>
          <p:cNvSpPr>
            <a:spLocks noChangeArrowheads="1"/>
          </p:cNvSpPr>
          <p:nvPr userDrawn="1"/>
        </p:nvSpPr>
        <p:spPr bwMode="white">
          <a:xfrm>
            <a:off x="7210425" y="6408738"/>
            <a:ext cx="1665288" cy="212873"/>
          </a:xfrm>
          <a:prstGeom prst="rect">
            <a:avLst/>
          </a:prstGeom>
          <a:noFill/>
          <a:ln w="9525">
            <a:noFill/>
            <a:miter lim="800000"/>
            <a:headEnd/>
            <a:tailEnd/>
          </a:ln>
          <a:effectLst/>
        </p:spPr>
        <p:txBody>
          <a:bodyPr lIns="0" tIns="0" rIns="91428" bIns="45714">
            <a:spAutoFit/>
          </a:bodyPr>
          <a:lstStyle/>
          <a:p>
            <a:pPr algn="l" eaLnBrk="0" hangingPunct="0">
              <a:lnSpc>
                <a:spcPts val="1300"/>
              </a:lnSpc>
              <a:spcBef>
                <a:spcPct val="0"/>
              </a:spcBef>
            </a:pPr>
            <a:r>
              <a:rPr lang="en-US" sz="700" dirty="0">
                <a:solidFill>
                  <a:schemeClr val="bg1"/>
                </a:solidFill>
              </a:rPr>
              <a:t>© </a:t>
            </a:r>
            <a:r>
              <a:rPr lang="en-US" sz="700" dirty="0" smtClean="0">
                <a:solidFill>
                  <a:schemeClr val="bg1"/>
                </a:solidFill>
              </a:rPr>
              <a:t>2015</a:t>
            </a:r>
            <a:r>
              <a:rPr lang="en-US" sz="700" baseline="0" dirty="0" smtClean="0">
                <a:solidFill>
                  <a:schemeClr val="bg1"/>
                </a:solidFill>
              </a:rPr>
              <a:t> </a:t>
            </a:r>
            <a:r>
              <a:rPr lang="en-US" sz="700" dirty="0" smtClean="0">
                <a:solidFill>
                  <a:schemeClr val="bg1"/>
                </a:solidFill>
              </a:rPr>
              <a:t>Carnegie </a:t>
            </a:r>
            <a:r>
              <a:rPr lang="en-US" sz="700" dirty="0">
                <a:solidFill>
                  <a:schemeClr val="bg1"/>
                </a:solidFill>
              </a:rPr>
              <a:t>Mellon University</a:t>
            </a:r>
          </a:p>
        </p:txBody>
      </p:sp>
      <p:grpSp>
        <p:nvGrpSpPr>
          <p:cNvPr id="3121" name="Group 49"/>
          <p:cNvGrpSpPr>
            <a:grpSpLocks/>
          </p:cNvGrpSpPr>
          <p:nvPr userDrawn="1"/>
        </p:nvGrpSpPr>
        <p:grpSpPr bwMode="auto">
          <a:xfrm>
            <a:off x="26988" y="23813"/>
            <a:ext cx="4057650" cy="6094412"/>
            <a:chOff x="17" y="15"/>
            <a:chExt cx="2728" cy="3839"/>
          </a:xfrm>
        </p:grpSpPr>
        <p:sp>
          <p:nvSpPr>
            <p:cNvPr id="3110" name="Freeform 38"/>
            <p:cNvSpPr>
              <a:spLocks/>
            </p:cNvSpPr>
            <p:nvPr userDrawn="1"/>
          </p:nvSpPr>
          <p:spPr bwMode="auto">
            <a:xfrm>
              <a:off x="17" y="2179"/>
              <a:ext cx="1004" cy="98"/>
            </a:xfrm>
            <a:custGeom>
              <a:avLst/>
              <a:gdLst/>
              <a:ahLst/>
              <a:cxnLst>
                <a:cxn ang="0">
                  <a:pos x="1004" y="0"/>
                </a:cxn>
                <a:cxn ang="0">
                  <a:pos x="0" y="0"/>
                </a:cxn>
                <a:cxn ang="0">
                  <a:pos x="0" y="98"/>
                </a:cxn>
                <a:cxn ang="0">
                  <a:pos x="906" y="98"/>
                </a:cxn>
                <a:cxn ang="0">
                  <a:pos x="1004" y="0"/>
                </a:cxn>
              </a:cxnLst>
              <a:rect l="0" t="0" r="r" b="b"/>
              <a:pathLst>
                <a:path w="1004" h="98">
                  <a:moveTo>
                    <a:pt x="1004" y="0"/>
                  </a:moveTo>
                  <a:lnTo>
                    <a:pt x="0" y="0"/>
                  </a:lnTo>
                  <a:lnTo>
                    <a:pt x="0" y="98"/>
                  </a:lnTo>
                  <a:lnTo>
                    <a:pt x="906" y="98"/>
                  </a:lnTo>
                  <a:lnTo>
                    <a:pt x="1004" y="0"/>
                  </a:lnTo>
                  <a:close/>
                </a:path>
              </a:pathLst>
            </a:custGeom>
            <a:solidFill>
              <a:srgbClr val="506697"/>
            </a:solidFill>
            <a:ln w="14351">
              <a:noFill/>
              <a:prstDash val="solid"/>
              <a:round/>
              <a:headEnd/>
              <a:tailEnd/>
            </a:ln>
          </p:spPr>
          <p:txBody>
            <a:bodyPr/>
            <a:lstStyle/>
            <a:p>
              <a:endParaRPr lang="en-US"/>
            </a:p>
          </p:txBody>
        </p:sp>
        <p:sp>
          <p:nvSpPr>
            <p:cNvPr id="3111" name="Freeform 39"/>
            <p:cNvSpPr>
              <a:spLocks/>
            </p:cNvSpPr>
            <p:nvPr userDrawn="1"/>
          </p:nvSpPr>
          <p:spPr bwMode="auto">
            <a:xfrm>
              <a:off x="17" y="1011"/>
              <a:ext cx="409" cy="98"/>
            </a:xfrm>
            <a:custGeom>
              <a:avLst/>
              <a:gdLst/>
              <a:ahLst/>
              <a:cxnLst>
                <a:cxn ang="0">
                  <a:pos x="311" y="0"/>
                </a:cxn>
                <a:cxn ang="0">
                  <a:pos x="0" y="0"/>
                </a:cxn>
                <a:cxn ang="0">
                  <a:pos x="0" y="98"/>
                </a:cxn>
                <a:cxn ang="0">
                  <a:pos x="409" y="98"/>
                </a:cxn>
                <a:cxn ang="0">
                  <a:pos x="311" y="0"/>
                </a:cxn>
              </a:cxnLst>
              <a:rect l="0" t="0" r="r" b="b"/>
              <a:pathLst>
                <a:path w="409" h="98">
                  <a:moveTo>
                    <a:pt x="311" y="0"/>
                  </a:moveTo>
                  <a:lnTo>
                    <a:pt x="0" y="0"/>
                  </a:lnTo>
                  <a:lnTo>
                    <a:pt x="0" y="98"/>
                  </a:lnTo>
                  <a:lnTo>
                    <a:pt x="409" y="98"/>
                  </a:lnTo>
                  <a:lnTo>
                    <a:pt x="311" y="0"/>
                  </a:lnTo>
                  <a:close/>
                </a:path>
              </a:pathLst>
            </a:custGeom>
            <a:solidFill>
              <a:srgbClr val="506697"/>
            </a:solidFill>
            <a:ln w="14351">
              <a:noFill/>
              <a:prstDash val="solid"/>
              <a:round/>
              <a:headEnd/>
              <a:tailEnd/>
            </a:ln>
          </p:spPr>
          <p:txBody>
            <a:bodyPr/>
            <a:lstStyle/>
            <a:p>
              <a:endParaRPr lang="en-US"/>
            </a:p>
          </p:txBody>
        </p:sp>
        <p:sp>
          <p:nvSpPr>
            <p:cNvPr id="3112" name="Freeform 40"/>
            <p:cNvSpPr>
              <a:spLocks/>
            </p:cNvSpPr>
            <p:nvPr userDrawn="1"/>
          </p:nvSpPr>
          <p:spPr bwMode="auto">
            <a:xfrm>
              <a:off x="17" y="2775"/>
              <a:ext cx="418" cy="107"/>
            </a:xfrm>
            <a:custGeom>
              <a:avLst/>
              <a:gdLst/>
              <a:ahLst/>
              <a:cxnLst>
                <a:cxn ang="0">
                  <a:pos x="418" y="0"/>
                </a:cxn>
                <a:cxn ang="0">
                  <a:pos x="0" y="0"/>
                </a:cxn>
                <a:cxn ang="0">
                  <a:pos x="0" y="107"/>
                </a:cxn>
                <a:cxn ang="0">
                  <a:pos x="311" y="107"/>
                </a:cxn>
                <a:cxn ang="0">
                  <a:pos x="418" y="0"/>
                </a:cxn>
              </a:cxnLst>
              <a:rect l="0" t="0" r="r" b="b"/>
              <a:pathLst>
                <a:path w="418" h="107">
                  <a:moveTo>
                    <a:pt x="418" y="0"/>
                  </a:moveTo>
                  <a:lnTo>
                    <a:pt x="0" y="0"/>
                  </a:lnTo>
                  <a:lnTo>
                    <a:pt x="0" y="107"/>
                  </a:lnTo>
                  <a:lnTo>
                    <a:pt x="311" y="107"/>
                  </a:lnTo>
                  <a:lnTo>
                    <a:pt x="418" y="0"/>
                  </a:lnTo>
                  <a:close/>
                </a:path>
              </a:pathLst>
            </a:custGeom>
            <a:solidFill>
              <a:srgbClr val="506697"/>
            </a:solidFill>
            <a:ln w="14351">
              <a:noFill/>
              <a:prstDash val="solid"/>
              <a:round/>
              <a:headEnd/>
              <a:tailEnd/>
            </a:ln>
          </p:spPr>
          <p:txBody>
            <a:bodyPr/>
            <a:lstStyle/>
            <a:p>
              <a:endParaRPr lang="en-US"/>
            </a:p>
          </p:txBody>
        </p:sp>
        <p:sp>
          <p:nvSpPr>
            <p:cNvPr id="3113" name="Freeform 41"/>
            <p:cNvSpPr>
              <a:spLocks/>
            </p:cNvSpPr>
            <p:nvPr userDrawn="1"/>
          </p:nvSpPr>
          <p:spPr bwMode="auto">
            <a:xfrm>
              <a:off x="17" y="1591"/>
              <a:ext cx="1004" cy="98"/>
            </a:xfrm>
            <a:custGeom>
              <a:avLst/>
              <a:gdLst/>
              <a:ahLst/>
              <a:cxnLst>
                <a:cxn ang="0">
                  <a:pos x="906" y="0"/>
                </a:cxn>
                <a:cxn ang="0">
                  <a:pos x="0" y="0"/>
                </a:cxn>
                <a:cxn ang="0">
                  <a:pos x="0" y="98"/>
                </a:cxn>
                <a:cxn ang="0">
                  <a:pos x="1004" y="98"/>
                </a:cxn>
                <a:cxn ang="0">
                  <a:pos x="906" y="0"/>
                </a:cxn>
              </a:cxnLst>
              <a:rect l="0" t="0" r="r" b="b"/>
              <a:pathLst>
                <a:path w="1004" h="98">
                  <a:moveTo>
                    <a:pt x="906" y="0"/>
                  </a:moveTo>
                  <a:lnTo>
                    <a:pt x="0" y="0"/>
                  </a:lnTo>
                  <a:lnTo>
                    <a:pt x="0" y="98"/>
                  </a:lnTo>
                  <a:lnTo>
                    <a:pt x="1004" y="98"/>
                  </a:lnTo>
                  <a:lnTo>
                    <a:pt x="906" y="0"/>
                  </a:lnTo>
                  <a:close/>
                </a:path>
              </a:pathLst>
            </a:custGeom>
            <a:solidFill>
              <a:srgbClr val="506697"/>
            </a:solidFill>
            <a:ln w="14351">
              <a:noFill/>
              <a:prstDash val="solid"/>
              <a:round/>
              <a:headEnd/>
              <a:tailEnd/>
            </a:ln>
          </p:spPr>
          <p:txBody>
            <a:bodyPr/>
            <a:lstStyle/>
            <a:p>
              <a:endParaRPr lang="en-US"/>
            </a:p>
          </p:txBody>
        </p:sp>
        <p:sp>
          <p:nvSpPr>
            <p:cNvPr id="3114" name="Freeform 42"/>
            <p:cNvSpPr>
              <a:spLocks/>
            </p:cNvSpPr>
            <p:nvPr userDrawn="1"/>
          </p:nvSpPr>
          <p:spPr bwMode="auto">
            <a:xfrm>
              <a:off x="17" y="1216"/>
              <a:ext cx="2266" cy="285"/>
            </a:xfrm>
            <a:custGeom>
              <a:avLst/>
              <a:gdLst/>
              <a:ahLst/>
              <a:cxnLst>
                <a:cxn ang="0">
                  <a:pos x="0" y="285"/>
                </a:cxn>
                <a:cxn ang="0">
                  <a:pos x="2266" y="285"/>
                </a:cxn>
                <a:cxn ang="0">
                  <a:pos x="1982" y="0"/>
                </a:cxn>
                <a:cxn ang="0">
                  <a:pos x="0" y="0"/>
                </a:cxn>
                <a:cxn ang="0">
                  <a:pos x="0" y="285"/>
                </a:cxn>
              </a:cxnLst>
              <a:rect l="0" t="0" r="r" b="b"/>
              <a:pathLst>
                <a:path w="2266" h="285">
                  <a:moveTo>
                    <a:pt x="0" y="285"/>
                  </a:moveTo>
                  <a:lnTo>
                    <a:pt x="2266" y="285"/>
                  </a:lnTo>
                  <a:lnTo>
                    <a:pt x="1982"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5" name="Freeform 43"/>
            <p:cNvSpPr>
              <a:spLocks/>
            </p:cNvSpPr>
            <p:nvPr userDrawn="1"/>
          </p:nvSpPr>
          <p:spPr bwMode="auto">
            <a:xfrm>
              <a:off x="17" y="2383"/>
              <a:ext cx="2275" cy="285"/>
            </a:xfrm>
            <a:custGeom>
              <a:avLst/>
              <a:gdLst/>
              <a:ahLst/>
              <a:cxnLst>
                <a:cxn ang="0">
                  <a:pos x="0" y="285"/>
                </a:cxn>
                <a:cxn ang="0">
                  <a:pos x="1991" y="285"/>
                </a:cxn>
                <a:cxn ang="0">
                  <a:pos x="2275" y="0"/>
                </a:cxn>
                <a:cxn ang="0">
                  <a:pos x="0" y="0"/>
                </a:cxn>
                <a:cxn ang="0">
                  <a:pos x="0" y="285"/>
                </a:cxn>
              </a:cxnLst>
              <a:rect l="0" t="0" r="r" b="b"/>
              <a:pathLst>
                <a:path w="2275" h="285">
                  <a:moveTo>
                    <a:pt x="0" y="285"/>
                  </a:moveTo>
                  <a:lnTo>
                    <a:pt x="1991" y="285"/>
                  </a:lnTo>
                  <a:lnTo>
                    <a:pt x="2275"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6" name="Freeform 44"/>
            <p:cNvSpPr>
              <a:spLocks/>
            </p:cNvSpPr>
            <p:nvPr userDrawn="1"/>
          </p:nvSpPr>
          <p:spPr bwMode="auto">
            <a:xfrm>
              <a:off x="17" y="1796"/>
              <a:ext cx="2728" cy="285"/>
            </a:xfrm>
            <a:custGeom>
              <a:avLst/>
              <a:gdLst/>
              <a:ahLst/>
              <a:cxnLst>
                <a:cxn ang="0">
                  <a:pos x="2586" y="0"/>
                </a:cxn>
                <a:cxn ang="0">
                  <a:pos x="0" y="0"/>
                </a:cxn>
                <a:cxn ang="0">
                  <a:pos x="0" y="285"/>
                </a:cxn>
                <a:cxn ang="0">
                  <a:pos x="2586" y="285"/>
                </a:cxn>
                <a:cxn ang="0">
                  <a:pos x="2728" y="142"/>
                </a:cxn>
                <a:cxn ang="0">
                  <a:pos x="2586" y="0"/>
                </a:cxn>
              </a:cxnLst>
              <a:rect l="0" t="0" r="r" b="b"/>
              <a:pathLst>
                <a:path w="2728" h="285">
                  <a:moveTo>
                    <a:pt x="2586" y="0"/>
                  </a:moveTo>
                  <a:lnTo>
                    <a:pt x="0" y="0"/>
                  </a:lnTo>
                  <a:lnTo>
                    <a:pt x="0" y="285"/>
                  </a:lnTo>
                  <a:lnTo>
                    <a:pt x="2586" y="285"/>
                  </a:lnTo>
                  <a:lnTo>
                    <a:pt x="2728" y="142"/>
                  </a:lnTo>
                  <a:lnTo>
                    <a:pt x="2586" y="0"/>
                  </a:lnTo>
                  <a:close/>
                </a:path>
              </a:pathLst>
            </a:custGeom>
            <a:solidFill>
              <a:srgbClr val="506697"/>
            </a:solidFill>
            <a:ln w="14351">
              <a:noFill/>
              <a:prstDash val="solid"/>
              <a:round/>
              <a:headEnd/>
              <a:tailEnd/>
            </a:ln>
          </p:spPr>
          <p:txBody>
            <a:bodyPr/>
            <a:lstStyle/>
            <a:p>
              <a:endParaRPr lang="en-US"/>
            </a:p>
          </p:txBody>
        </p:sp>
        <p:sp>
          <p:nvSpPr>
            <p:cNvPr id="3117" name="Freeform 45"/>
            <p:cNvSpPr>
              <a:spLocks/>
            </p:cNvSpPr>
            <p:nvPr userDrawn="1"/>
          </p:nvSpPr>
          <p:spPr bwMode="auto">
            <a:xfrm>
              <a:off x="17" y="2979"/>
              <a:ext cx="1671" cy="285"/>
            </a:xfrm>
            <a:custGeom>
              <a:avLst/>
              <a:gdLst/>
              <a:ahLst/>
              <a:cxnLst>
                <a:cxn ang="0">
                  <a:pos x="0" y="285"/>
                </a:cxn>
                <a:cxn ang="0">
                  <a:pos x="1386" y="285"/>
                </a:cxn>
                <a:cxn ang="0">
                  <a:pos x="1671" y="0"/>
                </a:cxn>
                <a:cxn ang="0">
                  <a:pos x="0" y="0"/>
                </a:cxn>
                <a:cxn ang="0">
                  <a:pos x="0" y="285"/>
                </a:cxn>
              </a:cxnLst>
              <a:rect l="0" t="0" r="r" b="b"/>
              <a:pathLst>
                <a:path w="1671" h="285">
                  <a:moveTo>
                    <a:pt x="0" y="285"/>
                  </a:moveTo>
                  <a:lnTo>
                    <a:pt x="1386" y="285"/>
                  </a:lnTo>
                  <a:lnTo>
                    <a:pt x="1671"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8" name="Freeform 46"/>
            <p:cNvSpPr>
              <a:spLocks/>
            </p:cNvSpPr>
            <p:nvPr userDrawn="1"/>
          </p:nvSpPr>
          <p:spPr bwMode="auto">
            <a:xfrm>
              <a:off x="17" y="3570"/>
              <a:ext cx="1066" cy="284"/>
            </a:xfrm>
            <a:custGeom>
              <a:avLst/>
              <a:gdLst/>
              <a:ahLst/>
              <a:cxnLst>
                <a:cxn ang="0">
                  <a:pos x="0" y="284"/>
                </a:cxn>
                <a:cxn ang="0">
                  <a:pos x="782" y="284"/>
                </a:cxn>
                <a:cxn ang="0">
                  <a:pos x="1066" y="0"/>
                </a:cxn>
                <a:cxn ang="0">
                  <a:pos x="0" y="0"/>
                </a:cxn>
                <a:cxn ang="0">
                  <a:pos x="0" y="284"/>
                </a:cxn>
              </a:cxnLst>
              <a:rect l="0" t="0" r="r" b="b"/>
              <a:pathLst>
                <a:path w="1066" h="284">
                  <a:moveTo>
                    <a:pt x="0" y="284"/>
                  </a:moveTo>
                  <a:lnTo>
                    <a:pt x="782" y="284"/>
                  </a:lnTo>
                  <a:lnTo>
                    <a:pt x="1066" y="0"/>
                  </a:lnTo>
                  <a:lnTo>
                    <a:pt x="0" y="0"/>
                  </a:lnTo>
                  <a:lnTo>
                    <a:pt x="0" y="284"/>
                  </a:lnTo>
                  <a:close/>
                </a:path>
              </a:pathLst>
            </a:custGeom>
            <a:solidFill>
              <a:srgbClr val="506697"/>
            </a:solidFill>
            <a:ln w="14351">
              <a:noFill/>
              <a:prstDash val="solid"/>
              <a:round/>
              <a:headEnd/>
              <a:tailEnd/>
            </a:ln>
          </p:spPr>
          <p:txBody>
            <a:bodyPr/>
            <a:lstStyle/>
            <a:p>
              <a:endParaRPr lang="en-US"/>
            </a:p>
          </p:txBody>
        </p:sp>
        <p:sp>
          <p:nvSpPr>
            <p:cNvPr id="3119" name="Freeform 47"/>
            <p:cNvSpPr>
              <a:spLocks/>
            </p:cNvSpPr>
            <p:nvPr userDrawn="1"/>
          </p:nvSpPr>
          <p:spPr bwMode="auto">
            <a:xfrm>
              <a:off x="17" y="15"/>
              <a:ext cx="1084" cy="285"/>
            </a:xfrm>
            <a:custGeom>
              <a:avLst/>
              <a:gdLst/>
              <a:ahLst/>
              <a:cxnLst>
                <a:cxn ang="0">
                  <a:pos x="0" y="285"/>
                </a:cxn>
                <a:cxn ang="0">
                  <a:pos x="1084" y="285"/>
                </a:cxn>
                <a:cxn ang="0">
                  <a:pos x="800" y="0"/>
                </a:cxn>
                <a:cxn ang="0">
                  <a:pos x="0" y="0"/>
                </a:cxn>
                <a:cxn ang="0">
                  <a:pos x="0" y="285"/>
                </a:cxn>
              </a:cxnLst>
              <a:rect l="0" t="0" r="r" b="b"/>
              <a:pathLst>
                <a:path w="1084" h="285">
                  <a:moveTo>
                    <a:pt x="0" y="285"/>
                  </a:moveTo>
                  <a:lnTo>
                    <a:pt x="1084" y="285"/>
                  </a:lnTo>
                  <a:lnTo>
                    <a:pt x="800"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20" name="Freeform 48"/>
            <p:cNvSpPr>
              <a:spLocks/>
            </p:cNvSpPr>
            <p:nvPr userDrawn="1"/>
          </p:nvSpPr>
          <p:spPr bwMode="auto">
            <a:xfrm>
              <a:off x="17" y="611"/>
              <a:ext cx="1680" cy="285"/>
            </a:xfrm>
            <a:custGeom>
              <a:avLst/>
              <a:gdLst/>
              <a:ahLst/>
              <a:cxnLst>
                <a:cxn ang="0">
                  <a:pos x="0" y="285"/>
                </a:cxn>
                <a:cxn ang="0">
                  <a:pos x="1680" y="285"/>
                </a:cxn>
                <a:cxn ang="0">
                  <a:pos x="1395" y="0"/>
                </a:cxn>
                <a:cxn ang="0">
                  <a:pos x="0" y="0"/>
                </a:cxn>
                <a:cxn ang="0">
                  <a:pos x="0" y="285"/>
                </a:cxn>
              </a:cxnLst>
              <a:rect l="0" t="0" r="r" b="b"/>
              <a:pathLst>
                <a:path w="1680" h="285">
                  <a:moveTo>
                    <a:pt x="0" y="285"/>
                  </a:moveTo>
                  <a:lnTo>
                    <a:pt x="1680" y="285"/>
                  </a:lnTo>
                  <a:lnTo>
                    <a:pt x="1395" y="0"/>
                  </a:lnTo>
                  <a:lnTo>
                    <a:pt x="0" y="0"/>
                  </a:lnTo>
                  <a:lnTo>
                    <a:pt x="0" y="285"/>
                  </a:lnTo>
                  <a:close/>
                </a:path>
              </a:pathLst>
            </a:custGeom>
            <a:solidFill>
              <a:srgbClr val="506697"/>
            </a:solidFill>
            <a:ln w="14351">
              <a:noFill/>
              <a:prstDash val="solid"/>
              <a:round/>
              <a:headEnd/>
              <a:tailEnd/>
            </a:ln>
          </p:spPr>
          <p:txBody>
            <a:bodyPr/>
            <a:lstStyle/>
            <a:p>
              <a:endParaRPr lang="en-US"/>
            </a:p>
          </p:txBody>
        </p:sp>
      </p:grpSp>
      <p:pic>
        <p:nvPicPr>
          <p:cNvPr id="3122" name="Picture 50" descr="SEI_CMU_1Line_White"/>
          <p:cNvPicPr>
            <a:picLocks noChangeAspect="1" noChangeArrowheads="1"/>
          </p:cNvPicPr>
          <p:nvPr userDrawn="1"/>
        </p:nvPicPr>
        <p:blipFill>
          <a:blip r:embed="rId2" cstate="print"/>
          <a:srcRect/>
          <a:stretch>
            <a:fillRect/>
          </a:stretch>
        </p:blipFill>
        <p:spPr bwMode="auto">
          <a:xfrm>
            <a:off x="438150" y="6338888"/>
            <a:ext cx="5581650" cy="346075"/>
          </a:xfrm>
          <a:prstGeom prst="rect">
            <a:avLst/>
          </a:prstGeom>
          <a:noFill/>
        </p:spPr>
      </p:pic>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22275"/>
            <a:ext cx="2038350" cy="5673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22275"/>
            <a:ext cx="5962650" cy="5673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84175"/>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533400" y="1295400"/>
            <a:ext cx="4000500" cy="4800600"/>
          </a:xfrm>
        </p:spPr>
        <p:txBody>
          <a:bodyPr/>
          <a:lstStyle/>
          <a:p>
            <a:r>
              <a:rPr lang="en-US" smtClean="0"/>
              <a:t>Click icon to add chart</a:t>
            </a:r>
            <a:endParaRPr lang="en-US"/>
          </a:p>
        </p:txBody>
      </p:sp>
      <p:sp>
        <p:nvSpPr>
          <p:cNvPr id="4" name="Text Placeholder 3"/>
          <p:cNvSpPr>
            <a:spLocks noGrp="1"/>
          </p:cNvSpPr>
          <p:nvPr>
            <p:ph type="body" sz="half" idx="2"/>
          </p:nvPr>
        </p:nvSpPr>
        <p:spPr>
          <a:xfrm>
            <a:off x="4686300" y="1295400"/>
            <a:ext cx="40005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9988"/>
            <a:ext cx="1905000" cy="455612"/>
          </a:xfrm>
        </p:spPr>
        <p:txBody>
          <a:bodyPr/>
          <a:lstStyle>
            <a:lvl1pPr>
              <a:defRPr/>
            </a:lvl1pPr>
          </a:lstStyle>
          <a:p>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954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dt" sz="half" idx="2"/>
          </p:nvPr>
        </p:nvSpPr>
        <p:spPr bwMode="auto">
          <a:xfrm>
            <a:off x="685800" y="6249988"/>
            <a:ext cx="1905000" cy="455612"/>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l" eaLnBrk="0" hangingPunct="0">
              <a:spcBef>
                <a:spcPct val="0"/>
              </a:spcBef>
              <a:defRPr sz="1300" b="0">
                <a:latin typeface="Times" pitchFamily="1" charset="0"/>
              </a:defRPr>
            </a:lvl1pPr>
          </a:lstStyle>
          <a:p>
            <a:endParaRPr lang="en-US"/>
          </a:p>
        </p:txBody>
      </p:sp>
      <p:sp>
        <p:nvSpPr>
          <p:cNvPr id="1032" name="Rectangle 8"/>
          <p:cNvSpPr>
            <a:spLocks noChangeArrowheads="1"/>
          </p:cNvSpPr>
          <p:nvPr/>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endParaRPr lang="en-US"/>
          </a:p>
        </p:txBody>
      </p:sp>
      <p:sp>
        <p:nvSpPr>
          <p:cNvPr id="1033" name="Rectangle 9"/>
          <p:cNvSpPr>
            <a:spLocks noGrp="1" noChangeArrowheads="1"/>
          </p:cNvSpPr>
          <p:nvPr>
            <p:ph type="body" idx="1"/>
          </p:nvPr>
        </p:nvSpPr>
        <p:spPr bwMode="gray">
          <a:xfrm>
            <a:off x="533400" y="1295400"/>
            <a:ext cx="8153400" cy="4800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4" name="Rectangle 10"/>
          <p:cNvSpPr>
            <a:spLocks noGrp="1" noChangeArrowheads="1"/>
          </p:cNvSpPr>
          <p:nvPr>
            <p:ph type="title"/>
          </p:nvPr>
        </p:nvSpPr>
        <p:spPr bwMode="auto">
          <a:xfrm>
            <a:off x="533400" y="422275"/>
            <a:ext cx="8153400" cy="3841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35" name="Rectangle 11"/>
          <p:cNvSpPr>
            <a:spLocks noChangeArrowheads="1"/>
          </p:cNvSpPr>
          <p:nvPr/>
        </p:nvSpPr>
        <p:spPr bwMode="ltGray">
          <a:xfrm>
            <a:off x="7823200" y="6430963"/>
            <a:ext cx="838200" cy="165100"/>
          </a:xfrm>
          <a:prstGeom prst="rect">
            <a:avLst/>
          </a:prstGeom>
          <a:noFill/>
          <a:ln w="9525">
            <a:noFill/>
            <a:miter lim="800000"/>
            <a:headEnd/>
            <a:tailEnd/>
          </a:ln>
          <a:effectLst/>
        </p:spPr>
        <p:txBody>
          <a:bodyPr lIns="0" tIns="0" rIns="0" bIns="0" anchor="ctr">
            <a:spAutoFit/>
          </a:bodyPr>
          <a:lstStyle/>
          <a:p>
            <a:pPr algn="r" eaLnBrk="0" hangingPunct="0">
              <a:lnSpc>
                <a:spcPts val="1300"/>
              </a:lnSpc>
              <a:spcBef>
                <a:spcPct val="0"/>
              </a:spcBef>
            </a:pPr>
            <a:fld id="{5AA1AC9C-678F-4F94-BEAA-24498E25E435}" type="slidenum">
              <a:rPr lang="en-US" sz="800">
                <a:solidFill>
                  <a:schemeClr val="bg1"/>
                </a:solidFill>
              </a:rPr>
              <a:pPr algn="r" eaLnBrk="0" hangingPunct="0">
                <a:lnSpc>
                  <a:spcPts val="1300"/>
                </a:lnSpc>
                <a:spcBef>
                  <a:spcPct val="0"/>
                </a:spcBef>
              </a:pPr>
              <a:t>‹#›</a:t>
            </a:fld>
            <a:endParaRPr lang="en-US" sz="800">
              <a:solidFill>
                <a:schemeClr val="bg1"/>
              </a:solidFill>
            </a:endParaRPr>
          </a:p>
        </p:txBody>
      </p:sp>
      <p:sp>
        <p:nvSpPr>
          <p:cNvPr id="1097" name="Rectangle 73"/>
          <p:cNvSpPr>
            <a:spLocks noChangeArrowheads="1"/>
          </p:cNvSpPr>
          <p:nvPr/>
        </p:nvSpPr>
        <p:spPr bwMode="ltGray">
          <a:xfrm>
            <a:off x="6172200" y="6247268"/>
            <a:ext cx="2286000" cy="530902"/>
          </a:xfrm>
          <a:prstGeom prst="rect">
            <a:avLst/>
          </a:prstGeom>
          <a:noFill/>
          <a:ln w="9525">
            <a:noFill/>
            <a:miter lim="800000"/>
            <a:headEnd/>
            <a:tailEnd/>
          </a:ln>
          <a:effectLst/>
        </p:spPr>
        <p:txBody>
          <a:bodyPr lIns="45714" tIns="45714" rIns="45714" bIns="45714" anchor="ctr">
            <a:spAutoFit/>
          </a:bodyPr>
          <a:lstStyle/>
          <a:p>
            <a:pPr algn="l" eaLnBrk="0" hangingPunct="0">
              <a:spcBef>
                <a:spcPct val="0"/>
              </a:spcBef>
            </a:pPr>
            <a:r>
              <a:rPr lang="en-US" sz="900" b="1" dirty="0" smtClean="0">
                <a:solidFill>
                  <a:schemeClr val="bg1"/>
                </a:solidFill>
              </a:rPr>
              <a:t>Integrated Development and Assurance</a:t>
            </a:r>
            <a:endParaRPr lang="en-US" sz="900" b="0" dirty="0" smtClean="0">
              <a:solidFill>
                <a:schemeClr val="bg1"/>
              </a:solidFill>
            </a:endParaRPr>
          </a:p>
          <a:p>
            <a:pPr algn="l" eaLnBrk="0" hangingPunct="0">
              <a:spcBef>
                <a:spcPct val="0"/>
              </a:spcBef>
            </a:pPr>
            <a:r>
              <a:rPr lang="en-US" sz="900" dirty="0" smtClean="0">
                <a:solidFill>
                  <a:schemeClr val="bg1"/>
                </a:solidFill>
              </a:rPr>
              <a:t>Feiler,</a:t>
            </a:r>
            <a:r>
              <a:rPr lang="en-US" sz="900" baseline="0" dirty="0" smtClean="0">
                <a:solidFill>
                  <a:schemeClr val="bg1"/>
                </a:solidFill>
              </a:rPr>
              <a:t> </a:t>
            </a:r>
            <a:r>
              <a:rPr lang="en-US" sz="900" baseline="0" dirty="0" smtClean="0">
                <a:solidFill>
                  <a:schemeClr val="bg1"/>
                </a:solidFill>
              </a:rPr>
              <a:t>Jan 26, 2015</a:t>
            </a:r>
            <a:endParaRPr lang="en-US" sz="700" dirty="0" smtClean="0">
              <a:solidFill>
                <a:schemeClr val="bg1"/>
              </a:solidFill>
            </a:endParaRPr>
          </a:p>
          <a:p>
            <a:pPr algn="l" eaLnBrk="0" hangingPunct="0">
              <a:lnSpc>
                <a:spcPct val="150000"/>
              </a:lnSpc>
              <a:spcBef>
                <a:spcPct val="0"/>
              </a:spcBef>
            </a:pPr>
            <a:r>
              <a:rPr lang="en-US" sz="700" b="1" spc="0" dirty="0" smtClean="0">
                <a:solidFill>
                  <a:schemeClr val="bg1"/>
                </a:solidFill>
              </a:rPr>
              <a:t>©</a:t>
            </a:r>
            <a:r>
              <a:rPr lang="en-US" sz="700" b="1" spc="0" baseline="0" dirty="0" smtClean="0">
                <a:solidFill>
                  <a:schemeClr val="bg1"/>
                </a:solidFill>
              </a:rPr>
              <a:t> </a:t>
            </a:r>
            <a:r>
              <a:rPr lang="en-US" sz="700" b="1" spc="0" baseline="0" dirty="0" smtClean="0">
                <a:solidFill>
                  <a:schemeClr val="bg1"/>
                </a:solidFill>
              </a:rPr>
              <a:t>2015 </a:t>
            </a:r>
            <a:r>
              <a:rPr lang="en-US" sz="700" b="1" spc="0" baseline="0" dirty="0" smtClean="0">
                <a:solidFill>
                  <a:schemeClr val="bg1"/>
                </a:solidFill>
              </a:rPr>
              <a:t>Carnegie Mellon University</a:t>
            </a:r>
            <a:endParaRPr lang="en-US" sz="700" b="0" spc="0" dirty="0">
              <a:solidFill>
                <a:schemeClr val="bg1"/>
              </a:solidFill>
            </a:endParaRPr>
          </a:p>
        </p:txBody>
      </p:sp>
      <p:pic>
        <p:nvPicPr>
          <p:cNvPr id="1099" name="Picture 75" descr="SEI_CMU_1Line_White"/>
          <p:cNvPicPr>
            <a:picLocks noChangeAspect="1" noChangeArrowheads="1"/>
          </p:cNvPicPr>
          <p:nvPr/>
        </p:nvPicPr>
        <p:blipFill>
          <a:blip r:embed="rId14" cstate="print"/>
          <a:srcRect/>
          <a:stretch>
            <a:fillRect/>
          </a:stretch>
        </p:blipFill>
        <p:spPr bwMode="auto">
          <a:xfrm>
            <a:off x="438150" y="6338888"/>
            <a:ext cx="5581650" cy="34607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a:solidFill>
            <a:srgbClr val="3C4F82"/>
          </a:solidFill>
          <a:latin typeface="+mn-lt"/>
        </a:defRPr>
      </a:lvl2pPr>
      <a:lvl3pPr marL="576263" indent="-179388" algn="l" rtl="0" eaLnBrk="1" fontAlgn="base" hangingPunct="1">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jpeg"/><Relationship Id="rId9"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jpe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blog.sei.cmu.edu/post.cfm/improving-safety-critical-systems-with-a-reliability-validation-improvement-framework" TargetMode="External"/><Relationship Id="rId3" Type="http://schemas.openxmlformats.org/officeDocument/2006/relationships/hyperlink" Target="http://www.aadl.info/" TargetMode="External"/><Relationship Id="rId7" Type="http://schemas.openxmlformats.org/officeDocument/2006/relationships/hyperlink" Target="http://www.sei.cmu.edu/architecture/research/model-based-engineering/virtual_system_integration.cf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sei.cmu.edu/library/assets/ResearchandTechnology_AADLandMBE.pdf" TargetMode="External"/><Relationship Id="rId11" Type="http://schemas.openxmlformats.org/officeDocument/2006/relationships/image" Target="../media/image57.png"/><Relationship Id="rId5" Type="http://schemas.openxmlformats.org/officeDocument/2006/relationships/hyperlink" Target="http://www.informit.com/store/product.aspx?isbn=0321888944" TargetMode="External"/><Relationship Id="rId10" Type="http://schemas.openxmlformats.org/officeDocument/2006/relationships/hyperlink" Target="https://www.webcaster4.com/Webcast/Page/139/5357" TargetMode="External"/><Relationship Id="rId4" Type="http://schemas.openxmlformats.org/officeDocument/2006/relationships/hyperlink" Target="http://www.aadl.info/wiki" TargetMode="External"/><Relationship Id="rId9" Type="http://schemas.openxmlformats.org/officeDocument/2006/relationships/hyperlink" Target="https://www.csiac.org/event/architecture-centric-virtual-integration-strategy-safety-critical-system-verifica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ChangeArrowheads="1"/>
          </p:cNvSpPr>
          <p:nvPr/>
        </p:nvSpPr>
        <p:spPr bwMode="auto">
          <a:xfrm>
            <a:off x="4181475" y="5726113"/>
            <a:ext cx="184150" cy="396875"/>
          </a:xfrm>
          <a:prstGeom prst="rect">
            <a:avLst/>
          </a:prstGeom>
          <a:noFill/>
          <a:ln w="6350">
            <a:noFill/>
            <a:miter lim="800000"/>
            <a:headEnd/>
            <a:tailEnd/>
          </a:ln>
          <a:effectLst/>
        </p:spPr>
        <p:txBody>
          <a:bodyPr wrap="none" anchor="ctr">
            <a:spAutoFit/>
          </a:bodyPr>
          <a:lstStyle/>
          <a:p>
            <a:endParaRPr lang="en-US" b="0"/>
          </a:p>
        </p:txBody>
      </p:sp>
      <p:sp>
        <p:nvSpPr>
          <p:cNvPr id="875523" name="Rectangle 3"/>
          <p:cNvSpPr>
            <a:spLocks noGrp="1" noChangeArrowheads="1"/>
          </p:cNvSpPr>
          <p:nvPr>
            <p:ph type="ctrTitle"/>
          </p:nvPr>
        </p:nvSpPr>
        <p:spPr>
          <a:xfrm>
            <a:off x="4267200" y="2293938"/>
            <a:ext cx="4267200" cy="769429"/>
          </a:xfrm>
        </p:spPr>
        <p:txBody>
          <a:bodyPr/>
          <a:lstStyle/>
          <a:p>
            <a:r>
              <a:rPr lang="en-US" dirty="0" smtClean="0"/>
              <a:t>Integrated Environment for Development and Assurance</a:t>
            </a:r>
            <a:endParaRPr lang="en-US" dirty="0"/>
          </a:p>
        </p:txBody>
      </p:sp>
      <p:sp>
        <p:nvSpPr>
          <p:cNvPr id="875524" name="Rectangle 4"/>
          <p:cNvSpPr>
            <a:spLocks noGrp="1" noChangeArrowheads="1"/>
          </p:cNvSpPr>
          <p:nvPr>
            <p:ph type="subTitle" idx="1"/>
          </p:nvPr>
        </p:nvSpPr>
        <p:spPr/>
        <p:txBody>
          <a:bodyPr/>
          <a:lstStyle/>
          <a:p>
            <a:r>
              <a:rPr lang="en-US" dirty="0"/>
              <a:t>Software Engineering Institute</a:t>
            </a:r>
          </a:p>
          <a:p>
            <a:r>
              <a:rPr lang="en-US" dirty="0"/>
              <a:t>Carnegie Mellon University</a:t>
            </a:r>
          </a:p>
          <a:p>
            <a:r>
              <a:rPr lang="en-US" dirty="0"/>
              <a:t>Pittsburgh, PA  15213</a:t>
            </a:r>
          </a:p>
          <a:p>
            <a:endParaRPr lang="en-US" dirty="0"/>
          </a:p>
          <a:p>
            <a:r>
              <a:rPr lang="en-US" dirty="0" smtClean="0"/>
              <a:t>Peter H. Feiler</a:t>
            </a:r>
            <a:endParaRPr lang="en-US" dirty="0"/>
          </a:p>
          <a:p>
            <a:r>
              <a:rPr lang="en-US" dirty="0" smtClean="0"/>
              <a:t>Jan 26, 2015</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p:txBody>
          <a:bodyPr/>
          <a:lstStyle/>
          <a:p>
            <a:r>
              <a:rPr lang="en-US" dirty="0" smtClean="0"/>
              <a:t>Outline</a:t>
            </a:r>
            <a:endParaRPr lang="en-US" dirty="0"/>
          </a:p>
        </p:txBody>
      </p:sp>
      <p:sp>
        <p:nvSpPr>
          <p:cNvPr id="881667" name="Rectangle 3"/>
          <p:cNvSpPr>
            <a:spLocks noGrp="1" noChangeArrowheads="1"/>
          </p:cNvSpPr>
          <p:nvPr>
            <p:ph type="body" idx="1"/>
          </p:nvPr>
        </p:nvSpPr>
        <p:spPr/>
        <p:txBody>
          <a:bodyPr/>
          <a:lstStyle/>
          <a:p>
            <a:r>
              <a:rPr lang="en-US" dirty="0" smtClean="0"/>
              <a:t>Challenges in Safety-critical Software-intensive systems</a:t>
            </a:r>
            <a:endParaRPr lang="en-US" dirty="0"/>
          </a:p>
          <a:p>
            <a:r>
              <a:rPr lang="en-US" dirty="0" smtClean="0"/>
              <a:t>An Architecture-centric Virtual Integration Strategy with SAE AADL</a:t>
            </a:r>
          </a:p>
          <a:p>
            <a:r>
              <a:rPr lang="en-US" dirty="0" smtClean="0"/>
              <a:t>Improving the Quality of Requirements</a:t>
            </a:r>
          </a:p>
          <a:p>
            <a:r>
              <a:rPr lang="en-US" dirty="0"/>
              <a:t>Architecture Fault Modeling and Hazard Analysis</a:t>
            </a:r>
          </a:p>
          <a:p>
            <a:r>
              <a:rPr lang="en-US" dirty="0" smtClean="0"/>
              <a:t>Incremental </a:t>
            </a:r>
            <a:r>
              <a:rPr lang="en-US" dirty="0"/>
              <a:t>Life-cycle Assurance of Systems</a:t>
            </a:r>
          </a:p>
          <a:p>
            <a:r>
              <a:rPr lang="en-US" dirty="0" smtClean="0"/>
              <a:t>Summary and Conclusion</a:t>
            </a:r>
          </a:p>
          <a:p>
            <a:endParaRPr lang="en-US" dirty="0"/>
          </a:p>
        </p:txBody>
      </p:sp>
      <p:sp>
        <p:nvSpPr>
          <p:cNvPr id="881668" name="AutoShape 4"/>
          <p:cNvSpPr>
            <a:spLocks noChangeArrowheads="1"/>
          </p:cNvSpPr>
          <p:nvPr/>
        </p:nvSpPr>
        <p:spPr bwMode="auto">
          <a:xfrm rot="5400000">
            <a:off x="171450" y="1651000"/>
            <a:ext cx="412750" cy="311150"/>
          </a:xfrm>
          <a:prstGeom prst="triangle">
            <a:avLst>
              <a:gd name="adj" fmla="val 50000"/>
            </a:avLst>
          </a:prstGeom>
          <a:solidFill>
            <a:srgbClr val="5CA1FB"/>
          </a:solidFill>
          <a:ln w="38100">
            <a:noFill/>
            <a:miter lim="800000"/>
            <a:headEnd/>
            <a:tailEnd/>
          </a:ln>
          <a:effectLst/>
        </p:spPr>
        <p:txBody>
          <a:bodyPr wrap="none" lIns="92309" tIns="46154" rIns="92309" bIns="46154" anchor="ctr"/>
          <a:lstStyle/>
          <a:p>
            <a:endParaRPr lang="en-US"/>
          </a:p>
        </p:txBody>
      </p:sp>
    </p:spTree>
    <p:extLst>
      <p:ext uri="{BB962C8B-B14F-4D97-AF65-F5344CB8AC3E}">
        <p14:creationId xmlns:p14="http://schemas.microsoft.com/office/powerpoint/2010/main" val="398327646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lum bright="12000" contrast="-54000"/>
          </a:blip>
          <a:srcRect/>
          <a:stretch>
            <a:fillRect/>
          </a:stretch>
        </p:blipFill>
        <p:spPr bwMode="auto">
          <a:xfrm>
            <a:off x="5111750" y="1066800"/>
            <a:ext cx="4032250" cy="3024187"/>
          </a:xfrm>
          <a:prstGeom prst="rect">
            <a:avLst/>
          </a:prstGeom>
          <a:noFill/>
          <a:ln w="9525">
            <a:noFill/>
            <a:miter lim="800000"/>
            <a:headEnd/>
            <a:tailEnd/>
          </a:ln>
        </p:spPr>
      </p:pic>
      <p:sp>
        <p:nvSpPr>
          <p:cNvPr id="25603" name="Title 1"/>
          <p:cNvSpPr>
            <a:spLocks noGrp="1"/>
          </p:cNvSpPr>
          <p:nvPr>
            <p:ph type="title"/>
          </p:nvPr>
        </p:nvSpPr>
        <p:spPr>
          <a:xfrm>
            <a:off x="279400" y="228600"/>
            <a:ext cx="8559800" cy="1163395"/>
          </a:xfrm>
        </p:spPr>
        <p:txBody>
          <a:bodyPr/>
          <a:lstStyle/>
          <a:p>
            <a:pPr eaLnBrk="1" hangingPunct="1"/>
            <a:r>
              <a:rPr lang="en-US" dirty="0" smtClean="0"/>
              <a:t>SAE Architecture Analysis &amp; Design Language (AADL) for Software-reliant  Systems</a:t>
            </a:r>
          </a:p>
        </p:txBody>
      </p:sp>
      <p:sp>
        <p:nvSpPr>
          <p:cNvPr id="25605" name="TextBox 6"/>
          <p:cNvSpPr txBox="1">
            <a:spLocks noChangeArrowheads="1"/>
          </p:cNvSpPr>
          <p:nvPr/>
        </p:nvSpPr>
        <p:spPr bwMode="auto">
          <a:xfrm>
            <a:off x="533400" y="1271587"/>
            <a:ext cx="2743200" cy="338554"/>
          </a:xfrm>
          <a:prstGeom prst="rect">
            <a:avLst/>
          </a:prstGeom>
          <a:solidFill>
            <a:srgbClr val="92D050"/>
          </a:solidFill>
          <a:ln w="9525">
            <a:noFill/>
            <a:miter lim="800000"/>
            <a:headEnd/>
            <a:tailEnd/>
          </a:ln>
        </p:spPr>
        <p:txBody>
          <a:bodyPr wrap="square">
            <a:spAutoFit/>
          </a:bodyPr>
          <a:lstStyle/>
          <a:p>
            <a:pPr>
              <a:spcBef>
                <a:spcPts val="0"/>
              </a:spcBef>
            </a:pPr>
            <a:r>
              <a:rPr lang="en-US" sz="1600" b="1" dirty="0"/>
              <a:t>The </a:t>
            </a:r>
            <a:r>
              <a:rPr lang="en-US" sz="1600" dirty="0" smtClean="0"/>
              <a:t>Mechanical </a:t>
            </a:r>
            <a:r>
              <a:rPr lang="en-US" sz="1600" b="1" dirty="0" smtClean="0"/>
              <a:t>System</a:t>
            </a:r>
            <a:endParaRPr lang="en-US" sz="1600" b="1" dirty="0"/>
          </a:p>
        </p:txBody>
      </p:sp>
      <p:pic>
        <p:nvPicPr>
          <p:cNvPr id="25606" name="Picture 15"/>
          <p:cNvPicPr>
            <a:picLocks noChangeAspect="1" noChangeArrowheads="1"/>
          </p:cNvPicPr>
          <p:nvPr/>
        </p:nvPicPr>
        <p:blipFill>
          <a:blip r:embed="rId4" cstate="print"/>
          <a:srcRect/>
          <a:stretch>
            <a:fillRect/>
          </a:stretch>
        </p:blipFill>
        <p:spPr bwMode="auto">
          <a:xfrm>
            <a:off x="609600" y="1652587"/>
            <a:ext cx="2133600" cy="1296988"/>
          </a:xfrm>
          <a:prstGeom prst="rect">
            <a:avLst/>
          </a:prstGeom>
          <a:noFill/>
          <a:ln w="9525">
            <a:noFill/>
            <a:miter lim="800000"/>
            <a:headEnd/>
            <a:tailEnd/>
          </a:ln>
        </p:spPr>
      </p:pic>
      <p:pic>
        <p:nvPicPr>
          <p:cNvPr id="25607" name="Picture 16"/>
          <p:cNvPicPr>
            <a:picLocks noChangeAspect="1" noChangeArrowheads="1"/>
          </p:cNvPicPr>
          <p:nvPr/>
        </p:nvPicPr>
        <p:blipFill>
          <a:blip r:embed="rId5" cstate="print"/>
          <a:srcRect/>
          <a:stretch>
            <a:fillRect/>
          </a:stretch>
        </p:blipFill>
        <p:spPr bwMode="auto">
          <a:xfrm>
            <a:off x="4038600" y="4395787"/>
            <a:ext cx="1419225" cy="781050"/>
          </a:xfrm>
          <a:prstGeom prst="rect">
            <a:avLst/>
          </a:prstGeom>
          <a:noFill/>
          <a:ln w="9525">
            <a:noFill/>
            <a:miter lim="800000"/>
            <a:headEnd/>
            <a:tailEnd/>
          </a:ln>
        </p:spPr>
      </p:pic>
      <p:pic>
        <p:nvPicPr>
          <p:cNvPr id="25608" name="Picture 17"/>
          <p:cNvPicPr>
            <a:picLocks noChangeAspect="1" noChangeArrowheads="1"/>
          </p:cNvPicPr>
          <p:nvPr/>
        </p:nvPicPr>
        <p:blipFill>
          <a:blip r:embed="rId6" cstate="print"/>
          <a:srcRect/>
          <a:stretch>
            <a:fillRect/>
          </a:stretch>
        </p:blipFill>
        <p:spPr bwMode="auto">
          <a:xfrm>
            <a:off x="3048000" y="4319587"/>
            <a:ext cx="1181100" cy="1181100"/>
          </a:xfrm>
          <a:prstGeom prst="rect">
            <a:avLst/>
          </a:prstGeom>
          <a:noFill/>
          <a:ln w="9525">
            <a:noFill/>
            <a:miter lim="800000"/>
            <a:headEnd/>
            <a:tailEnd/>
          </a:ln>
        </p:spPr>
      </p:pic>
      <p:sp>
        <p:nvSpPr>
          <p:cNvPr id="25610" name="Rounded Rectangle 9"/>
          <p:cNvSpPr>
            <a:spLocks noChangeArrowheads="1"/>
          </p:cNvSpPr>
          <p:nvPr/>
        </p:nvSpPr>
        <p:spPr bwMode="auto">
          <a:xfrm>
            <a:off x="3200400" y="3938587"/>
            <a:ext cx="2095500" cy="863600"/>
          </a:xfrm>
          <a:prstGeom prst="roundRect">
            <a:avLst>
              <a:gd name="adj" fmla="val 16667"/>
            </a:avLst>
          </a:prstGeom>
          <a:solidFill>
            <a:srgbClr val="EDD18B"/>
          </a:solidFill>
          <a:ln w="28575" algn="ctr">
            <a:solidFill>
              <a:schemeClr val="tx1"/>
            </a:solidFill>
            <a:round/>
            <a:headEnd/>
            <a:tailEnd/>
          </a:ln>
        </p:spPr>
        <p:txBody>
          <a:bodyPr anchor="ctr"/>
          <a:lstStyle/>
          <a:p>
            <a:pPr algn="ctr">
              <a:spcBef>
                <a:spcPts val="0"/>
              </a:spcBef>
            </a:pPr>
            <a:r>
              <a:rPr lang="en-US" sz="1600" b="1" dirty="0"/>
              <a:t>Computer System</a:t>
            </a:r>
          </a:p>
          <a:p>
            <a:pPr algn="ctr">
              <a:spcBef>
                <a:spcPts val="0"/>
              </a:spcBef>
            </a:pPr>
            <a:r>
              <a:rPr lang="en-US" sz="1600" dirty="0"/>
              <a:t>Hardware &amp; OS</a:t>
            </a:r>
          </a:p>
        </p:txBody>
      </p:sp>
      <p:sp>
        <p:nvSpPr>
          <p:cNvPr id="25611" name="Rounded Rectangle 10"/>
          <p:cNvSpPr>
            <a:spLocks noChangeArrowheads="1"/>
          </p:cNvSpPr>
          <p:nvPr/>
        </p:nvSpPr>
        <p:spPr bwMode="auto">
          <a:xfrm>
            <a:off x="1143000" y="1905000"/>
            <a:ext cx="2095500" cy="863600"/>
          </a:xfrm>
          <a:prstGeom prst="roundRect">
            <a:avLst>
              <a:gd name="adj" fmla="val 16667"/>
            </a:avLst>
          </a:prstGeom>
          <a:solidFill>
            <a:srgbClr val="EDD18B"/>
          </a:solidFill>
          <a:ln w="28575" algn="ctr">
            <a:solidFill>
              <a:schemeClr val="tx1"/>
            </a:solidFill>
            <a:round/>
            <a:headEnd/>
            <a:tailEnd/>
          </a:ln>
        </p:spPr>
        <p:txBody>
          <a:bodyPr anchor="ctr"/>
          <a:lstStyle/>
          <a:p>
            <a:pPr algn="ctr">
              <a:spcBef>
                <a:spcPts val="0"/>
              </a:spcBef>
            </a:pPr>
            <a:r>
              <a:rPr lang="en-US" sz="1600" b="1" dirty="0"/>
              <a:t>Physical platform</a:t>
            </a:r>
          </a:p>
          <a:p>
            <a:pPr algn="ctr">
              <a:spcBef>
                <a:spcPts val="0"/>
              </a:spcBef>
            </a:pPr>
            <a:r>
              <a:rPr lang="en-US" sz="1600" dirty="0"/>
              <a:t>Aircraft</a:t>
            </a:r>
          </a:p>
        </p:txBody>
      </p:sp>
      <p:sp>
        <p:nvSpPr>
          <p:cNvPr id="25612" name="Right Arrow 5"/>
          <p:cNvSpPr>
            <a:spLocks noChangeArrowheads="1"/>
          </p:cNvSpPr>
          <p:nvPr/>
        </p:nvSpPr>
        <p:spPr bwMode="auto">
          <a:xfrm>
            <a:off x="3505200" y="2109787"/>
            <a:ext cx="977900" cy="485775"/>
          </a:xfrm>
          <a:prstGeom prst="leftRightArrow">
            <a:avLst>
              <a:gd name="adj1" fmla="val 50000"/>
              <a:gd name="adj2" fmla="val 50001"/>
            </a:avLst>
          </a:prstGeom>
          <a:noFill/>
          <a:ln w="28575" algn="ctr">
            <a:solidFill>
              <a:schemeClr val="tx1"/>
            </a:solidFill>
            <a:round/>
            <a:headEnd/>
            <a:tailEnd/>
          </a:ln>
        </p:spPr>
        <p:txBody>
          <a:bodyPr anchor="ctr"/>
          <a:lstStyle/>
          <a:p>
            <a:pPr algn="ctr">
              <a:spcBef>
                <a:spcPts val="0"/>
              </a:spcBef>
            </a:pPr>
            <a:endParaRPr lang="en-US"/>
          </a:p>
        </p:txBody>
      </p:sp>
      <p:sp>
        <p:nvSpPr>
          <p:cNvPr id="25613" name="TextBox 6"/>
          <p:cNvSpPr txBox="1">
            <a:spLocks noChangeArrowheads="1"/>
          </p:cNvSpPr>
          <p:nvPr/>
        </p:nvSpPr>
        <p:spPr bwMode="auto">
          <a:xfrm>
            <a:off x="3429000" y="1500187"/>
            <a:ext cx="1409700" cy="584775"/>
          </a:xfrm>
          <a:prstGeom prst="rect">
            <a:avLst/>
          </a:prstGeom>
          <a:noFill/>
          <a:ln w="9525">
            <a:noFill/>
            <a:miter lim="800000"/>
            <a:headEnd/>
            <a:tailEnd/>
          </a:ln>
        </p:spPr>
        <p:txBody>
          <a:bodyPr>
            <a:spAutoFit/>
          </a:bodyPr>
          <a:lstStyle/>
          <a:p>
            <a:pPr>
              <a:spcBef>
                <a:spcPts val="0"/>
              </a:spcBef>
            </a:pPr>
            <a:r>
              <a:rPr lang="en-US" sz="1600" b="1" dirty="0" smtClean="0"/>
              <a:t>Command &amp; Control</a:t>
            </a:r>
            <a:endParaRPr lang="en-US" sz="1600" b="1" dirty="0"/>
          </a:p>
        </p:txBody>
      </p:sp>
      <p:sp>
        <p:nvSpPr>
          <p:cNvPr id="25614" name="Right Arrow 5"/>
          <p:cNvSpPr>
            <a:spLocks noChangeArrowheads="1"/>
          </p:cNvSpPr>
          <p:nvPr/>
        </p:nvSpPr>
        <p:spPr bwMode="auto">
          <a:xfrm rot="7385074">
            <a:off x="4780757" y="3094831"/>
            <a:ext cx="977900" cy="484187"/>
          </a:xfrm>
          <a:prstGeom prst="rightArrow">
            <a:avLst>
              <a:gd name="adj1" fmla="val 50000"/>
              <a:gd name="adj2" fmla="val 50024"/>
            </a:avLst>
          </a:prstGeom>
          <a:noFill/>
          <a:ln w="28575" algn="ctr">
            <a:solidFill>
              <a:schemeClr val="tx1"/>
            </a:solidFill>
            <a:round/>
            <a:headEnd/>
            <a:tailEnd/>
          </a:ln>
        </p:spPr>
        <p:txBody>
          <a:bodyPr anchor="ctr"/>
          <a:lstStyle/>
          <a:p>
            <a:pPr algn="ctr">
              <a:spcBef>
                <a:spcPts val="0"/>
              </a:spcBef>
            </a:pPr>
            <a:endParaRPr lang="en-US"/>
          </a:p>
        </p:txBody>
      </p:sp>
      <p:sp>
        <p:nvSpPr>
          <p:cNvPr id="25615" name="TextBox 6"/>
          <p:cNvSpPr txBox="1">
            <a:spLocks noChangeArrowheads="1"/>
          </p:cNvSpPr>
          <p:nvPr/>
        </p:nvSpPr>
        <p:spPr bwMode="auto">
          <a:xfrm>
            <a:off x="3657600" y="2871787"/>
            <a:ext cx="1511300" cy="584200"/>
          </a:xfrm>
          <a:prstGeom prst="rect">
            <a:avLst/>
          </a:prstGeom>
          <a:noFill/>
          <a:ln w="9525">
            <a:noFill/>
            <a:miter lim="800000"/>
            <a:headEnd/>
            <a:tailEnd/>
          </a:ln>
        </p:spPr>
        <p:txBody>
          <a:bodyPr>
            <a:spAutoFit/>
          </a:bodyPr>
          <a:lstStyle/>
          <a:p>
            <a:pPr algn="r">
              <a:spcBef>
                <a:spcPts val="0"/>
              </a:spcBef>
            </a:pPr>
            <a:r>
              <a:rPr lang="en-US" sz="1600" b="1"/>
              <a:t>Deployed on</a:t>
            </a:r>
          </a:p>
          <a:p>
            <a:pPr algn="r">
              <a:spcBef>
                <a:spcPts val="0"/>
              </a:spcBef>
            </a:pPr>
            <a:r>
              <a:rPr lang="en-US" sz="1600" b="1"/>
              <a:t>Utilizes</a:t>
            </a:r>
          </a:p>
        </p:txBody>
      </p:sp>
      <p:sp>
        <p:nvSpPr>
          <p:cNvPr id="25616" name="Right Arrow 5"/>
          <p:cNvSpPr>
            <a:spLocks noChangeArrowheads="1"/>
          </p:cNvSpPr>
          <p:nvPr/>
        </p:nvSpPr>
        <p:spPr bwMode="auto">
          <a:xfrm rot="3532127">
            <a:off x="2486026" y="3249612"/>
            <a:ext cx="977900" cy="485775"/>
          </a:xfrm>
          <a:prstGeom prst="leftRightArrow">
            <a:avLst>
              <a:gd name="adj1" fmla="val 50000"/>
              <a:gd name="adj2" fmla="val 50001"/>
            </a:avLst>
          </a:prstGeom>
          <a:noFill/>
          <a:ln w="28575" algn="ctr">
            <a:solidFill>
              <a:schemeClr val="tx1"/>
            </a:solidFill>
            <a:round/>
            <a:headEnd/>
            <a:tailEnd/>
          </a:ln>
        </p:spPr>
        <p:txBody>
          <a:bodyPr anchor="ctr"/>
          <a:lstStyle/>
          <a:p>
            <a:pPr algn="ctr">
              <a:spcBef>
                <a:spcPts val="0"/>
              </a:spcBef>
            </a:pPr>
            <a:endParaRPr lang="en-US"/>
          </a:p>
        </p:txBody>
      </p:sp>
      <p:sp>
        <p:nvSpPr>
          <p:cNvPr id="25617" name="TextBox 6"/>
          <p:cNvSpPr txBox="1">
            <a:spLocks noChangeArrowheads="1"/>
          </p:cNvSpPr>
          <p:nvPr/>
        </p:nvSpPr>
        <p:spPr bwMode="auto">
          <a:xfrm>
            <a:off x="838200" y="3786187"/>
            <a:ext cx="2413000" cy="584200"/>
          </a:xfrm>
          <a:prstGeom prst="rect">
            <a:avLst/>
          </a:prstGeom>
          <a:noFill/>
          <a:ln w="9525">
            <a:noFill/>
            <a:miter lim="800000"/>
            <a:headEnd/>
            <a:tailEnd/>
          </a:ln>
        </p:spPr>
        <p:txBody>
          <a:bodyPr>
            <a:spAutoFit/>
          </a:bodyPr>
          <a:lstStyle/>
          <a:p>
            <a:pPr>
              <a:spcBef>
                <a:spcPts val="0"/>
              </a:spcBef>
            </a:pPr>
            <a:r>
              <a:rPr lang="en-US" sz="1600" b="1"/>
              <a:t>Physical interface</a:t>
            </a:r>
          </a:p>
          <a:p>
            <a:pPr>
              <a:spcBef>
                <a:spcPts val="0"/>
              </a:spcBef>
            </a:pPr>
            <a:r>
              <a:rPr lang="en-US" sz="1600" b="1"/>
              <a:t>Platform component</a:t>
            </a:r>
          </a:p>
        </p:txBody>
      </p:sp>
      <p:sp>
        <p:nvSpPr>
          <p:cNvPr id="25618" name="Rounded Rectangle 35"/>
          <p:cNvSpPr>
            <a:spLocks noChangeArrowheads="1"/>
          </p:cNvSpPr>
          <p:nvPr/>
        </p:nvSpPr>
        <p:spPr bwMode="auto">
          <a:xfrm>
            <a:off x="1219200" y="5334000"/>
            <a:ext cx="7010400" cy="715089"/>
          </a:xfrm>
          <a:prstGeom prst="roundRect">
            <a:avLst>
              <a:gd name="adj" fmla="val 16667"/>
            </a:avLst>
          </a:prstGeom>
          <a:solidFill>
            <a:srgbClr val="92D050"/>
          </a:solidFill>
          <a:ln w="6350" algn="ctr">
            <a:noFill/>
            <a:round/>
            <a:headEnd/>
            <a:tailEnd/>
          </a:ln>
        </p:spPr>
        <p:txBody>
          <a:bodyPr wrap="square" anchor="ctr">
            <a:spAutoFit/>
          </a:bodyPr>
          <a:lstStyle/>
          <a:p>
            <a:pPr>
              <a:spcBef>
                <a:spcPts val="0"/>
              </a:spcBef>
            </a:pPr>
            <a:r>
              <a:rPr lang="en-US" sz="1800" dirty="0"/>
              <a:t>AADL focuses on interaction between the three </a:t>
            </a:r>
            <a:r>
              <a:rPr lang="en-US" sz="1800" dirty="0" smtClean="0"/>
              <a:t>elements </a:t>
            </a:r>
            <a:r>
              <a:rPr lang="en-US" sz="1800" dirty="0"/>
              <a:t>of a </a:t>
            </a:r>
            <a:r>
              <a:rPr lang="en-US" sz="1800" dirty="0" smtClean="0"/>
              <a:t>software-reliant mission and safety-critical systems.</a:t>
            </a:r>
            <a:endParaRPr lang="en-US" sz="1600" dirty="0"/>
          </a:p>
        </p:txBody>
      </p:sp>
      <p:pic>
        <p:nvPicPr>
          <p:cNvPr id="25619" name="Picture 4"/>
          <p:cNvPicPr>
            <a:picLocks noChangeAspect="1" noChangeArrowheads="1"/>
          </p:cNvPicPr>
          <p:nvPr/>
        </p:nvPicPr>
        <p:blipFill>
          <a:blip r:embed="rId7" cstate="print"/>
          <a:srcRect/>
          <a:stretch>
            <a:fillRect/>
          </a:stretch>
        </p:blipFill>
        <p:spPr bwMode="auto">
          <a:xfrm>
            <a:off x="5791200" y="2895600"/>
            <a:ext cx="2909888" cy="935037"/>
          </a:xfrm>
          <a:prstGeom prst="rect">
            <a:avLst/>
          </a:prstGeom>
          <a:noFill/>
          <a:ln w="9525">
            <a:solidFill>
              <a:schemeClr val="tx1"/>
            </a:solidFill>
            <a:miter lim="800000"/>
            <a:headEnd/>
            <a:tailEnd/>
          </a:ln>
        </p:spPr>
      </p:pic>
      <p:pic>
        <p:nvPicPr>
          <p:cNvPr id="25620" name="Picture 3"/>
          <p:cNvPicPr>
            <a:picLocks noChangeAspect="1" noChangeArrowheads="1"/>
          </p:cNvPicPr>
          <p:nvPr/>
        </p:nvPicPr>
        <p:blipFill>
          <a:blip r:embed="rId8" cstate="print"/>
          <a:srcRect/>
          <a:stretch>
            <a:fillRect/>
          </a:stretch>
        </p:blipFill>
        <p:spPr bwMode="auto">
          <a:xfrm>
            <a:off x="6324600" y="1524000"/>
            <a:ext cx="1600200" cy="1233487"/>
          </a:xfrm>
          <a:prstGeom prst="rect">
            <a:avLst/>
          </a:prstGeom>
          <a:noFill/>
          <a:ln w="38100">
            <a:solidFill>
              <a:schemeClr val="tx1"/>
            </a:solidFill>
            <a:miter lim="800000"/>
            <a:headEnd/>
            <a:tailEnd/>
          </a:ln>
        </p:spPr>
      </p:pic>
      <p:sp>
        <p:nvSpPr>
          <p:cNvPr id="25621" name="Rounded Rectangle 11"/>
          <p:cNvSpPr>
            <a:spLocks noChangeArrowheads="1"/>
          </p:cNvSpPr>
          <p:nvPr/>
        </p:nvSpPr>
        <p:spPr bwMode="auto">
          <a:xfrm>
            <a:off x="4724400" y="1881187"/>
            <a:ext cx="2514600" cy="863600"/>
          </a:xfrm>
          <a:prstGeom prst="roundRect">
            <a:avLst>
              <a:gd name="adj" fmla="val 16667"/>
            </a:avLst>
          </a:prstGeom>
          <a:solidFill>
            <a:srgbClr val="EDD18B"/>
          </a:solidFill>
          <a:ln w="28575" algn="ctr">
            <a:solidFill>
              <a:schemeClr val="tx1"/>
            </a:solidFill>
            <a:round/>
            <a:headEnd/>
            <a:tailEnd/>
          </a:ln>
        </p:spPr>
        <p:txBody>
          <a:bodyPr anchor="ctr"/>
          <a:lstStyle/>
          <a:p>
            <a:pPr>
              <a:spcBef>
                <a:spcPts val="0"/>
              </a:spcBef>
            </a:pPr>
            <a:r>
              <a:rPr lang="en-US" sz="1600" b="1" dirty="0"/>
              <a:t>Embedded </a:t>
            </a:r>
            <a:r>
              <a:rPr lang="en-US" sz="1600" b="1" dirty="0" smtClean="0"/>
              <a:t>Operational </a:t>
            </a:r>
            <a:r>
              <a:rPr lang="en-US" sz="1600" dirty="0" smtClean="0"/>
              <a:t>Avionics &amp; Mission</a:t>
            </a:r>
          </a:p>
          <a:p>
            <a:pPr algn="ctr">
              <a:spcBef>
                <a:spcPts val="0"/>
              </a:spcBef>
            </a:pPr>
            <a:r>
              <a:rPr lang="en-US" sz="1600" b="1" dirty="0" smtClean="0"/>
              <a:t>Software</a:t>
            </a:r>
            <a:endParaRPr lang="en-US" sz="1600" b="1" dirty="0"/>
          </a:p>
        </p:txBody>
      </p:sp>
      <p:sp>
        <p:nvSpPr>
          <p:cNvPr id="25622" name="TextBox 6"/>
          <p:cNvSpPr txBox="1">
            <a:spLocks noChangeArrowheads="1"/>
          </p:cNvSpPr>
          <p:nvPr/>
        </p:nvSpPr>
        <p:spPr bwMode="auto">
          <a:xfrm>
            <a:off x="5943600" y="2743200"/>
            <a:ext cx="2362200" cy="338554"/>
          </a:xfrm>
          <a:prstGeom prst="rect">
            <a:avLst/>
          </a:prstGeom>
          <a:solidFill>
            <a:srgbClr val="92D050"/>
          </a:solidFill>
          <a:ln w="9525">
            <a:noFill/>
            <a:miter lim="800000"/>
            <a:headEnd/>
            <a:tailEnd/>
          </a:ln>
        </p:spPr>
        <p:txBody>
          <a:bodyPr wrap="square">
            <a:spAutoFit/>
          </a:bodyPr>
          <a:lstStyle/>
          <a:p>
            <a:pPr>
              <a:spcBef>
                <a:spcPts val="0"/>
              </a:spcBef>
            </a:pPr>
            <a:r>
              <a:rPr lang="en-US" sz="1600" b="1" dirty="0"/>
              <a:t>The </a:t>
            </a:r>
            <a:r>
              <a:rPr lang="en-US" sz="1600" b="1" dirty="0" smtClean="0"/>
              <a:t>Software System</a:t>
            </a:r>
            <a:endParaRPr lang="en-US" sz="1600" b="1" dirty="0"/>
          </a:p>
        </p:txBody>
      </p:sp>
      <p:sp>
        <p:nvSpPr>
          <p:cNvPr id="25623" name="TextBox 6"/>
          <p:cNvSpPr txBox="1">
            <a:spLocks noChangeArrowheads="1"/>
          </p:cNvSpPr>
          <p:nvPr/>
        </p:nvSpPr>
        <p:spPr bwMode="auto">
          <a:xfrm>
            <a:off x="6172200" y="1066800"/>
            <a:ext cx="2362200" cy="584775"/>
          </a:xfrm>
          <a:prstGeom prst="rect">
            <a:avLst/>
          </a:prstGeom>
          <a:solidFill>
            <a:schemeClr val="accent1">
              <a:lumMod val="40000"/>
              <a:lumOff val="60000"/>
            </a:schemeClr>
          </a:solidFill>
          <a:ln w="9525">
            <a:noFill/>
            <a:miter lim="800000"/>
            <a:headEnd/>
            <a:tailEnd/>
          </a:ln>
        </p:spPr>
        <p:txBody>
          <a:bodyPr>
            <a:spAutoFit/>
          </a:bodyPr>
          <a:lstStyle/>
          <a:p>
            <a:pPr>
              <a:spcBef>
                <a:spcPts val="0"/>
              </a:spcBef>
            </a:pPr>
            <a:r>
              <a:rPr lang="en-US" sz="1600" b="1" dirty="0" smtClean="0"/>
              <a:t>SW Design &amp; Runtime Architecture</a:t>
            </a:r>
            <a:endParaRPr lang="en-US" sz="1600" b="1" dirty="0"/>
          </a:p>
        </p:txBody>
      </p:sp>
      <p:sp>
        <p:nvSpPr>
          <p:cNvPr id="25604" name="TextBox 6"/>
          <p:cNvSpPr txBox="1">
            <a:spLocks noChangeArrowheads="1"/>
          </p:cNvSpPr>
          <p:nvPr/>
        </p:nvSpPr>
        <p:spPr bwMode="auto">
          <a:xfrm>
            <a:off x="3810000" y="4876800"/>
            <a:ext cx="2438400" cy="338138"/>
          </a:xfrm>
          <a:prstGeom prst="rect">
            <a:avLst/>
          </a:prstGeom>
          <a:solidFill>
            <a:srgbClr val="92D050"/>
          </a:solidFill>
          <a:ln w="9525">
            <a:noFill/>
            <a:miter lim="800000"/>
            <a:headEnd/>
            <a:tailEnd/>
          </a:ln>
        </p:spPr>
        <p:txBody>
          <a:bodyPr>
            <a:spAutoFit/>
          </a:bodyPr>
          <a:lstStyle/>
          <a:p>
            <a:pPr algn="r">
              <a:spcBef>
                <a:spcPts val="0"/>
              </a:spcBef>
            </a:pPr>
            <a:r>
              <a:rPr lang="en-US" sz="1600" b="1" dirty="0"/>
              <a:t>The Computer System</a:t>
            </a:r>
          </a:p>
        </p:txBody>
      </p:sp>
    </p:spTree>
    <p:extLst>
      <p:ext uri="{BB962C8B-B14F-4D97-AF65-F5344CB8AC3E}">
        <p14:creationId xmlns:p14="http://schemas.microsoft.com/office/powerpoint/2010/main" val="287154796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6" name="Rectangle 4"/>
          <p:cNvSpPr>
            <a:spLocks noGrp="1" noChangeArrowheads="1"/>
          </p:cNvSpPr>
          <p:nvPr>
            <p:ph type="title"/>
          </p:nvPr>
        </p:nvSpPr>
        <p:spPr/>
        <p:txBody>
          <a:bodyPr/>
          <a:lstStyle/>
          <a:p>
            <a:r>
              <a:rPr lang="en-US" dirty="0" smtClean="0"/>
              <a:t>Architecture-Centric Quality Attribute Analysis</a:t>
            </a:r>
          </a:p>
        </p:txBody>
      </p:sp>
      <p:sp>
        <p:nvSpPr>
          <p:cNvPr id="34" name="AutoShape 2"/>
          <p:cNvSpPr>
            <a:spLocks noChangeArrowheads="1"/>
          </p:cNvSpPr>
          <p:nvPr/>
        </p:nvSpPr>
        <p:spPr bwMode="auto">
          <a:xfrm rot="2336266" flipV="1">
            <a:off x="4724400" y="2435224"/>
            <a:ext cx="1468438" cy="700088"/>
          </a:xfrm>
          <a:prstGeom prst="parallelogram">
            <a:avLst>
              <a:gd name="adj" fmla="val 81463"/>
            </a:avLst>
          </a:prstGeom>
          <a:solidFill>
            <a:srgbClr val="BBE0E3">
              <a:alpha val="50195"/>
            </a:srgbClr>
          </a:solidFill>
          <a:ln w="6350">
            <a:solidFill>
              <a:schemeClr val="tx1"/>
            </a:solidFill>
            <a:miter lim="800000"/>
            <a:headEnd/>
            <a:tailEnd/>
          </a:ln>
        </p:spPr>
        <p:txBody>
          <a:bodyPr anchor="ctr">
            <a:spAutoFit/>
          </a:bodyPr>
          <a:lstStyle/>
          <a:p>
            <a:pPr algn="ctr">
              <a:spcBef>
                <a:spcPct val="50000"/>
              </a:spcBef>
            </a:pPr>
            <a:endParaRPr lang="en-US"/>
          </a:p>
        </p:txBody>
      </p:sp>
      <p:sp>
        <p:nvSpPr>
          <p:cNvPr id="35" name="AutoShape 3"/>
          <p:cNvSpPr>
            <a:spLocks noChangeArrowheads="1"/>
          </p:cNvSpPr>
          <p:nvPr/>
        </p:nvSpPr>
        <p:spPr bwMode="auto">
          <a:xfrm rot="19263734" flipH="1" flipV="1">
            <a:off x="2603500" y="2447924"/>
            <a:ext cx="1468438" cy="700088"/>
          </a:xfrm>
          <a:prstGeom prst="parallelogram">
            <a:avLst>
              <a:gd name="adj" fmla="val 81463"/>
            </a:avLst>
          </a:prstGeom>
          <a:solidFill>
            <a:srgbClr val="BBE0E3">
              <a:alpha val="50195"/>
            </a:srgbClr>
          </a:solidFill>
          <a:ln w="6350">
            <a:solidFill>
              <a:schemeClr val="tx1"/>
            </a:solidFill>
            <a:miter lim="800000"/>
            <a:headEnd/>
            <a:tailEnd/>
          </a:ln>
        </p:spPr>
        <p:txBody>
          <a:bodyPr anchor="ctr">
            <a:spAutoFit/>
          </a:bodyPr>
          <a:lstStyle/>
          <a:p>
            <a:pPr algn="ctr">
              <a:spcBef>
                <a:spcPct val="50000"/>
              </a:spcBef>
            </a:pPr>
            <a:endParaRPr lang="en-US"/>
          </a:p>
        </p:txBody>
      </p:sp>
      <p:sp>
        <p:nvSpPr>
          <p:cNvPr id="36" name="AutoShape 6"/>
          <p:cNvSpPr>
            <a:spLocks noChangeArrowheads="1"/>
          </p:cNvSpPr>
          <p:nvPr/>
        </p:nvSpPr>
        <p:spPr bwMode="auto">
          <a:xfrm rot="2336266" flipH="1">
            <a:off x="2608263" y="3017837"/>
            <a:ext cx="1468437" cy="700087"/>
          </a:xfrm>
          <a:prstGeom prst="parallelogram">
            <a:avLst>
              <a:gd name="adj" fmla="val 81463"/>
            </a:avLst>
          </a:prstGeom>
          <a:solidFill>
            <a:srgbClr val="BBE0E3">
              <a:alpha val="50195"/>
            </a:srgbClr>
          </a:solidFill>
          <a:ln w="6350">
            <a:solidFill>
              <a:schemeClr val="tx1"/>
            </a:solidFill>
            <a:miter lim="800000"/>
            <a:headEnd/>
            <a:tailEnd/>
          </a:ln>
        </p:spPr>
        <p:txBody>
          <a:bodyPr anchor="ctr">
            <a:spAutoFit/>
          </a:bodyPr>
          <a:lstStyle/>
          <a:p>
            <a:pPr algn="ctr">
              <a:spcBef>
                <a:spcPct val="50000"/>
              </a:spcBef>
            </a:pPr>
            <a:endParaRPr lang="en-US"/>
          </a:p>
        </p:txBody>
      </p:sp>
      <p:sp>
        <p:nvSpPr>
          <p:cNvPr id="37" name="AutoShape 7"/>
          <p:cNvSpPr>
            <a:spLocks noChangeArrowheads="1"/>
          </p:cNvSpPr>
          <p:nvPr/>
        </p:nvSpPr>
        <p:spPr bwMode="auto">
          <a:xfrm>
            <a:off x="2990850" y="2054224"/>
            <a:ext cx="2819400" cy="1143000"/>
          </a:xfrm>
          <a:prstGeom prst="hexagon">
            <a:avLst>
              <a:gd name="adj" fmla="val 61667"/>
              <a:gd name="vf" fmla="val 115470"/>
            </a:avLst>
          </a:prstGeom>
          <a:solidFill>
            <a:schemeClr val="accent1"/>
          </a:solidFill>
          <a:ln w="9525">
            <a:miter lim="800000"/>
            <a:headEnd/>
            <a:tailEnd/>
          </a:ln>
          <a:scene3d>
            <a:camera prst="legacyObliqueBottom"/>
            <a:lightRig rig="legacyFlat3" dir="b"/>
          </a:scene3d>
          <a:sp3d extrusionH="1801800" prstMaterial="legacyWireframe">
            <a:bevelT w="13500" h="13500" prst="angle"/>
            <a:bevelB w="13500" h="13500" prst="angle"/>
            <a:extrusionClr>
              <a:schemeClr val="accent1"/>
            </a:extrusionClr>
          </a:sp3d>
        </p:spPr>
        <p:txBody>
          <a:bodyPr wrap="none" anchor="ctr">
            <a:spAutoFit/>
            <a:flatTx/>
          </a:bodyPr>
          <a:lstStyle/>
          <a:p>
            <a:pPr algn="ctr">
              <a:spcBef>
                <a:spcPct val="50000"/>
              </a:spcBef>
            </a:pPr>
            <a:endParaRPr lang="en-US"/>
          </a:p>
        </p:txBody>
      </p:sp>
      <p:sp>
        <p:nvSpPr>
          <p:cNvPr id="38" name="AutoShape 8"/>
          <p:cNvSpPr>
            <a:spLocks noChangeArrowheads="1"/>
          </p:cNvSpPr>
          <p:nvPr/>
        </p:nvSpPr>
        <p:spPr bwMode="auto">
          <a:xfrm>
            <a:off x="2990850" y="2054224"/>
            <a:ext cx="2819400" cy="1143000"/>
          </a:xfrm>
          <a:prstGeom prst="hexagon">
            <a:avLst>
              <a:gd name="adj" fmla="val 61667"/>
              <a:gd name="vf" fmla="val 115470"/>
            </a:avLst>
          </a:prstGeom>
          <a:solidFill>
            <a:srgbClr val="296165">
              <a:alpha val="50195"/>
            </a:srgbClr>
          </a:solidFill>
          <a:ln w="6350">
            <a:noFill/>
            <a:miter lim="800000"/>
            <a:headEnd/>
            <a:tailEnd/>
          </a:ln>
        </p:spPr>
        <p:txBody>
          <a:bodyPr wrap="none" anchor="ctr">
            <a:spAutoFit/>
          </a:bodyPr>
          <a:lstStyle/>
          <a:p>
            <a:pPr algn="ctr">
              <a:spcBef>
                <a:spcPct val="50000"/>
              </a:spcBef>
            </a:pPr>
            <a:endParaRPr lang="en-US"/>
          </a:p>
        </p:txBody>
      </p:sp>
      <p:sp>
        <p:nvSpPr>
          <p:cNvPr id="39" name="AutoShape 9"/>
          <p:cNvSpPr>
            <a:spLocks noChangeArrowheads="1"/>
          </p:cNvSpPr>
          <p:nvPr/>
        </p:nvSpPr>
        <p:spPr bwMode="auto">
          <a:xfrm rot="19263734">
            <a:off x="4724400" y="3030537"/>
            <a:ext cx="1468438" cy="700087"/>
          </a:xfrm>
          <a:prstGeom prst="parallelogram">
            <a:avLst>
              <a:gd name="adj" fmla="val 81463"/>
            </a:avLst>
          </a:prstGeom>
          <a:solidFill>
            <a:srgbClr val="BBE0E3">
              <a:alpha val="50195"/>
            </a:srgbClr>
          </a:solidFill>
          <a:ln w="6350">
            <a:solidFill>
              <a:schemeClr val="tx1"/>
            </a:solidFill>
            <a:miter lim="800000"/>
            <a:headEnd/>
            <a:tailEnd/>
          </a:ln>
        </p:spPr>
        <p:txBody>
          <a:bodyPr anchor="ctr">
            <a:spAutoFit/>
          </a:bodyPr>
          <a:lstStyle/>
          <a:p>
            <a:pPr algn="ctr">
              <a:spcBef>
                <a:spcPct val="50000"/>
              </a:spcBef>
            </a:pPr>
            <a:endParaRPr lang="en-US"/>
          </a:p>
        </p:txBody>
      </p:sp>
      <p:sp>
        <p:nvSpPr>
          <p:cNvPr id="40" name="Rectangle 10"/>
          <p:cNvSpPr>
            <a:spLocks noChangeArrowheads="1"/>
          </p:cNvSpPr>
          <p:nvPr/>
        </p:nvSpPr>
        <p:spPr bwMode="auto">
          <a:xfrm>
            <a:off x="3702050" y="3197224"/>
            <a:ext cx="1403350" cy="914400"/>
          </a:xfrm>
          <a:prstGeom prst="rect">
            <a:avLst/>
          </a:prstGeom>
          <a:solidFill>
            <a:srgbClr val="BBE0E3">
              <a:alpha val="39999"/>
            </a:srgbClr>
          </a:solidFill>
          <a:ln w="6350">
            <a:solidFill>
              <a:schemeClr val="tx1"/>
            </a:solidFill>
            <a:miter lim="800000"/>
            <a:headEnd/>
            <a:tailEnd/>
          </a:ln>
        </p:spPr>
        <p:txBody>
          <a:bodyPr anchor="ctr">
            <a:spAutoFit/>
          </a:bodyPr>
          <a:lstStyle/>
          <a:p>
            <a:pPr algn="ctr">
              <a:spcBef>
                <a:spcPct val="50000"/>
              </a:spcBef>
            </a:pPr>
            <a:endParaRPr lang="en-US"/>
          </a:p>
        </p:txBody>
      </p:sp>
      <p:grpSp>
        <p:nvGrpSpPr>
          <p:cNvPr id="41" name="Group 11"/>
          <p:cNvGrpSpPr>
            <a:grpSpLocks/>
          </p:cNvGrpSpPr>
          <p:nvPr/>
        </p:nvGrpSpPr>
        <p:grpSpPr bwMode="auto">
          <a:xfrm>
            <a:off x="4714875" y="1520824"/>
            <a:ext cx="3895725" cy="1162050"/>
            <a:chOff x="2778" y="1056"/>
            <a:chExt cx="2454" cy="732"/>
          </a:xfrm>
        </p:grpSpPr>
        <p:sp>
          <p:nvSpPr>
            <p:cNvPr id="42" name="Line 12"/>
            <p:cNvSpPr>
              <a:spLocks noChangeShapeType="1"/>
            </p:cNvSpPr>
            <p:nvPr/>
          </p:nvSpPr>
          <p:spPr bwMode="auto">
            <a:xfrm flipH="1">
              <a:off x="2778" y="1404"/>
              <a:ext cx="1446" cy="384"/>
            </a:xfrm>
            <a:prstGeom prst="line">
              <a:avLst/>
            </a:prstGeom>
            <a:noFill/>
            <a:ln w="38100">
              <a:solidFill>
                <a:srgbClr val="003366"/>
              </a:solidFill>
              <a:round/>
              <a:headEnd type="arrow" w="med" len="med"/>
              <a:tailEnd type="arrow" w="med" len="med"/>
            </a:ln>
          </p:spPr>
          <p:txBody>
            <a:bodyPr anchor="ctr">
              <a:spAutoFit/>
            </a:bodyPr>
            <a:lstStyle/>
            <a:p>
              <a:endParaRPr lang="en-US"/>
            </a:p>
          </p:txBody>
        </p:sp>
        <p:sp>
          <p:nvSpPr>
            <p:cNvPr id="43" name="Rectangle 13"/>
            <p:cNvSpPr>
              <a:spLocks noChangeArrowheads="1"/>
            </p:cNvSpPr>
            <p:nvPr/>
          </p:nvSpPr>
          <p:spPr bwMode="auto">
            <a:xfrm>
              <a:off x="4272" y="1056"/>
              <a:ext cx="753" cy="252"/>
            </a:xfrm>
            <a:prstGeom prst="rect">
              <a:avLst/>
            </a:prstGeom>
            <a:noFill/>
            <a:ln w="6350">
              <a:noFill/>
              <a:miter lim="800000"/>
              <a:headEnd/>
              <a:tailEnd/>
            </a:ln>
          </p:spPr>
          <p:txBody>
            <a:bodyPr wrap="none">
              <a:spAutoFit/>
            </a:bodyPr>
            <a:lstStyle/>
            <a:p>
              <a:pPr algn="ctr">
                <a:spcBef>
                  <a:spcPct val="50000"/>
                </a:spcBef>
              </a:pPr>
              <a:r>
                <a:rPr lang="en-US" b="1" dirty="0">
                  <a:solidFill>
                    <a:srgbClr val="CC0000"/>
                  </a:solidFill>
                </a:rPr>
                <a:t>Security</a:t>
              </a:r>
            </a:p>
          </p:txBody>
        </p:sp>
        <p:sp>
          <p:nvSpPr>
            <p:cNvPr id="44" name="Text Box 14"/>
            <p:cNvSpPr txBox="1">
              <a:spLocks noChangeArrowheads="1"/>
            </p:cNvSpPr>
            <p:nvPr/>
          </p:nvSpPr>
          <p:spPr bwMode="auto">
            <a:xfrm>
              <a:off x="4272" y="1220"/>
              <a:ext cx="960" cy="560"/>
            </a:xfrm>
            <a:prstGeom prst="rect">
              <a:avLst/>
            </a:prstGeom>
            <a:noFill/>
            <a:ln w="28575">
              <a:noFill/>
              <a:miter lim="800000"/>
              <a:headEnd/>
              <a:tailEnd/>
            </a:ln>
          </p:spPr>
          <p:txBody>
            <a:bodyPr wrap="square">
              <a:spAutoFit/>
            </a:bodyPr>
            <a:lstStyle/>
            <a:p>
              <a:pPr algn="l">
                <a:lnSpc>
                  <a:spcPct val="90000"/>
                </a:lnSpc>
                <a:spcBef>
                  <a:spcPct val="50000"/>
                </a:spcBef>
                <a:buFont typeface="Arial" pitchFamily="34" charset="0"/>
                <a:buChar char="•"/>
              </a:pPr>
              <a:r>
                <a:rPr lang="en-US" sz="1400" b="1" dirty="0"/>
                <a:t>Intrusion</a:t>
              </a:r>
            </a:p>
            <a:p>
              <a:pPr algn="l">
                <a:lnSpc>
                  <a:spcPct val="90000"/>
                </a:lnSpc>
                <a:spcBef>
                  <a:spcPct val="50000"/>
                </a:spcBef>
                <a:buFont typeface="Arial" pitchFamily="34" charset="0"/>
                <a:buChar char="•"/>
              </a:pPr>
              <a:r>
                <a:rPr lang="en-US" sz="1400" b="1" dirty="0"/>
                <a:t>Integrity</a:t>
              </a:r>
            </a:p>
            <a:p>
              <a:pPr algn="l">
                <a:lnSpc>
                  <a:spcPct val="90000"/>
                </a:lnSpc>
                <a:spcBef>
                  <a:spcPct val="50000"/>
                </a:spcBef>
                <a:buFont typeface="Arial" pitchFamily="34" charset="0"/>
                <a:buChar char="•"/>
              </a:pPr>
              <a:r>
                <a:rPr lang="en-US" sz="1400" b="1" dirty="0"/>
                <a:t>Confidentiality</a:t>
              </a:r>
            </a:p>
          </p:txBody>
        </p:sp>
      </p:grpSp>
      <p:grpSp>
        <p:nvGrpSpPr>
          <p:cNvPr id="45" name="Group 15"/>
          <p:cNvGrpSpPr>
            <a:grpSpLocks/>
          </p:cNvGrpSpPr>
          <p:nvPr/>
        </p:nvGrpSpPr>
        <p:grpSpPr bwMode="auto">
          <a:xfrm>
            <a:off x="534988" y="1444624"/>
            <a:ext cx="3651251" cy="1692275"/>
            <a:chOff x="481" y="1008"/>
            <a:chExt cx="2300" cy="1066"/>
          </a:xfrm>
        </p:grpSpPr>
        <p:sp>
          <p:nvSpPr>
            <p:cNvPr id="46" name="Line 16"/>
            <p:cNvSpPr>
              <a:spLocks noChangeShapeType="1"/>
            </p:cNvSpPr>
            <p:nvPr/>
          </p:nvSpPr>
          <p:spPr bwMode="auto">
            <a:xfrm>
              <a:off x="1344" y="1392"/>
              <a:ext cx="1437" cy="410"/>
            </a:xfrm>
            <a:prstGeom prst="line">
              <a:avLst/>
            </a:prstGeom>
            <a:noFill/>
            <a:ln w="38100">
              <a:solidFill>
                <a:srgbClr val="003366"/>
              </a:solidFill>
              <a:round/>
              <a:headEnd type="arrow" w="med" len="med"/>
              <a:tailEnd type="arrow" w="med" len="med"/>
            </a:ln>
          </p:spPr>
          <p:txBody>
            <a:bodyPr anchor="ctr">
              <a:spAutoFit/>
            </a:bodyPr>
            <a:lstStyle/>
            <a:p>
              <a:endParaRPr lang="en-US"/>
            </a:p>
          </p:txBody>
        </p:sp>
        <p:sp>
          <p:nvSpPr>
            <p:cNvPr id="47" name="Rectangle 17"/>
            <p:cNvSpPr>
              <a:spLocks noChangeArrowheads="1"/>
            </p:cNvSpPr>
            <p:nvPr/>
          </p:nvSpPr>
          <p:spPr bwMode="auto">
            <a:xfrm>
              <a:off x="481" y="1008"/>
              <a:ext cx="1039" cy="407"/>
            </a:xfrm>
            <a:prstGeom prst="rect">
              <a:avLst/>
            </a:prstGeom>
            <a:noFill/>
            <a:ln w="6350">
              <a:noFill/>
              <a:miter lim="800000"/>
              <a:headEnd/>
              <a:tailEnd/>
            </a:ln>
          </p:spPr>
          <p:txBody>
            <a:bodyPr wrap="none">
              <a:spAutoFit/>
            </a:bodyPr>
            <a:lstStyle/>
            <a:p>
              <a:pPr algn="ctr">
                <a:lnSpc>
                  <a:spcPct val="90000"/>
                </a:lnSpc>
                <a:spcBef>
                  <a:spcPct val="50000"/>
                </a:spcBef>
              </a:pPr>
              <a:r>
                <a:rPr lang="en-US" b="1" dirty="0" smtClean="0">
                  <a:solidFill>
                    <a:srgbClr val="CC0000"/>
                  </a:solidFill>
                </a:rPr>
                <a:t>Safety </a:t>
              </a:r>
              <a:r>
                <a:rPr lang="en-US" b="1" dirty="0">
                  <a:solidFill>
                    <a:srgbClr val="CC0000"/>
                  </a:solidFill>
                </a:rPr>
                <a:t/>
              </a:r>
              <a:br>
                <a:rPr lang="en-US" b="1" dirty="0">
                  <a:solidFill>
                    <a:srgbClr val="CC0000"/>
                  </a:solidFill>
                </a:rPr>
              </a:br>
              <a:r>
                <a:rPr lang="en-US" b="1" dirty="0">
                  <a:solidFill>
                    <a:srgbClr val="CC0000"/>
                  </a:solidFill>
                </a:rPr>
                <a:t>&amp; Reliability</a:t>
              </a:r>
            </a:p>
          </p:txBody>
        </p:sp>
        <p:sp>
          <p:nvSpPr>
            <p:cNvPr id="48" name="Text Box 18"/>
            <p:cNvSpPr txBox="1">
              <a:spLocks noChangeArrowheads="1"/>
            </p:cNvSpPr>
            <p:nvPr/>
          </p:nvSpPr>
          <p:spPr bwMode="auto">
            <a:xfrm>
              <a:off x="558" y="1344"/>
              <a:ext cx="768" cy="730"/>
            </a:xfrm>
            <a:prstGeom prst="rect">
              <a:avLst/>
            </a:prstGeom>
            <a:noFill/>
            <a:ln w="28575">
              <a:noFill/>
              <a:miter lim="800000"/>
              <a:headEnd/>
              <a:tailEnd/>
            </a:ln>
          </p:spPr>
          <p:txBody>
            <a:bodyPr>
              <a:spAutoFit/>
            </a:bodyPr>
            <a:lstStyle/>
            <a:p>
              <a:pPr algn="l">
                <a:lnSpc>
                  <a:spcPct val="90000"/>
                </a:lnSpc>
                <a:spcBef>
                  <a:spcPts val="600"/>
                </a:spcBef>
                <a:buFont typeface="Arial" pitchFamily="34" charset="0"/>
                <a:buChar char="•"/>
              </a:pPr>
              <a:r>
                <a:rPr lang="en-US" sz="1400" b="1" dirty="0"/>
                <a:t>MTBF</a:t>
              </a:r>
            </a:p>
            <a:p>
              <a:pPr algn="l">
                <a:lnSpc>
                  <a:spcPct val="90000"/>
                </a:lnSpc>
                <a:spcBef>
                  <a:spcPct val="50000"/>
                </a:spcBef>
                <a:spcAft>
                  <a:spcPct val="35000"/>
                </a:spcAft>
                <a:buFont typeface="Arial" pitchFamily="34" charset="0"/>
                <a:buChar char="•"/>
              </a:pPr>
              <a:r>
                <a:rPr lang="en-US" sz="1400" b="1" dirty="0"/>
                <a:t>FMEA</a:t>
              </a:r>
            </a:p>
            <a:p>
              <a:pPr algn="l">
                <a:lnSpc>
                  <a:spcPct val="90000"/>
                </a:lnSpc>
                <a:spcBef>
                  <a:spcPct val="50000"/>
                </a:spcBef>
                <a:spcAft>
                  <a:spcPct val="35000"/>
                </a:spcAft>
                <a:buFont typeface="Arial" pitchFamily="34" charset="0"/>
                <a:buChar char="•"/>
              </a:pPr>
              <a:r>
                <a:rPr lang="en-US" sz="1400" b="1" dirty="0"/>
                <a:t>Hazard </a:t>
              </a:r>
              <a:br>
                <a:rPr lang="en-US" sz="1400" b="1" dirty="0"/>
              </a:br>
              <a:r>
                <a:rPr lang="en-US" sz="1400" b="1" dirty="0"/>
                <a:t>analysis</a:t>
              </a:r>
              <a:endParaRPr lang="en-US" b="1" dirty="0"/>
            </a:p>
          </p:txBody>
        </p:sp>
      </p:grpSp>
      <p:grpSp>
        <p:nvGrpSpPr>
          <p:cNvPr id="49" name="Group 19"/>
          <p:cNvGrpSpPr>
            <a:grpSpLocks/>
          </p:cNvGrpSpPr>
          <p:nvPr/>
        </p:nvGrpSpPr>
        <p:grpSpPr bwMode="auto">
          <a:xfrm>
            <a:off x="3692525" y="2892424"/>
            <a:ext cx="2022475" cy="3203576"/>
            <a:chOff x="2326" y="1920"/>
            <a:chExt cx="1274" cy="2018"/>
          </a:xfrm>
        </p:grpSpPr>
        <p:sp>
          <p:nvSpPr>
            <p:cNvPr id="50" name="Rectangle 20"/>
            <p:cNvSpPr>
              <a:spLocks noChangeArrowheads="1"/>
            </p:cNvSpPr>
            <p:nvPr/>
          </p:nvSpPr>
          <p:spPr bwMode="auto">
            <a:xfrm>
              <a:off x="2326" y="2832"/>
              <a:ext cx="1104" cy="407"/>
            </a:xfrm>
            <a:prstGeom prst="rect">
              <a:avLst/>
            </a:prstGeom>
            <a:noFill/>
            <a:ln w="6350">
              <a:noFill/>
              <a:miter lim="800000"/>
              <a:headEnd/>
              <a:tailEnd/>
            </a:ln>
          </p:spPr>
          <p:txBody>
            <a:bodyPr wrap="none">
              <a:spAutoFit/>
            </a:bodyPr>
            <a:lstStyle/>
            <a:p>
              <a:pPr algn="l">
                <a:lnSpc>
                  <a:spcPct val="90000"/>
                </a:lnSpc>
                <a:spcBef>
                  <a:spcPct val="50000"/>
                </a:spcBef>
              </a:pPr>
              <a:r>
                <a:rPr lang="en-US" b="1" dirty="0">
                  <a:solidFill>
                    <a:srgbClr val="CC0000"/>
                  </a:solidFill>
                </a:rPr>
                <a:t>Real-time</a:t>
              </a:r>
              <a:br>
                <a:rPr lang="en-US" b="1" dirty="0">
                  <a:solidFill>
                    <a:srgbClr val="CC0000"/>
                  </a:solidFill>
                </a:rPr>
              </a:br>
              <a:r>
                <a:rPr lang="en-US" b="1" dirty="0">
                  <a:solidFill>
                    <a:srgbClr val="CC0000"/>
                  </a:solidFill>
                </a:rPr>
                <a:t>Performance</a:t>
              </a:r>
            </a:p>
          </p:txBody>
        </p:sp>
        <p:sp>
          <p:nvSpPr>
            <p:cNvPr id="51" name="Text Box 21"/>
            <p:cNvSpPr txBox="1">
              <a:spLocks noChangeArrowheads="1"/>
            </p:cNvSpPr>
            <p:nvPr/>
          </p:nvSpPr>
          <p:spPr bwMode="auto">
            <a:xfrm>
              <a:off x="2328" y="3201"/>
              <a:ext cx="1272" cy="737"/>
            </a:xfrm>
            <a:prstGeom prst="rect">
              <a:avLst/>
            </a:prstGeom>
            <a:noFill/>
            <a:ln w="28575">
              <a:noFill/>
              <a:miter lim="800000"/>
              <a:headEnd/>
              <a:tailEnd/>
            </a:ln>
          </p:spPr>
          <p:txBody>
            <a:bodyPr wrap="square">
              <a:spAutoFit/>
            </a:bodyPr>
            <a:lstStyle/>
            <a:p>
              <a:pPr algn="l">
                <a:spcBef>
                  <a:spcPct val="50000"/>
                </a:spcBef>
                <a:buFont typeface="Arial" pitchFamily="34" charset="0"/>
                <a:buChar char="•"/>
              </a:pPr>
              <a:r>
                <a:rPr lang="en-US" sz="1400" b="1" dirty="0"/>
                <a:t>Execution time/</a:t>
              </a:r>
              <a:br>
                <a:rPr lang="en-US" sz="1400" b="1" dirty="0"/>
              </a:br>
              <a:r>
                <a:rPr lang="en-US" sz="1400" b="1" dirty="0"/>
                <a:t>Deadline </a:t>
              </a:r>
            </a:p>
            <a:p>
              <a:pPr algn="l">
                <a:spcBef>
                  <a:spcPct val="50000"/>
                </a:spcBef>
                <a:buFont typeface="Arial" pitchFamily="34" charset="0"/>
                <a:buChar char="•"/>
              </a:pPr>
              <a:r>
                <a:rPr lang="en-US" sz="1400" b="1" dirty="0"/>
                <a:t>Deadlock/starvation</a:t>
              </a:r>
            </a:p>
            <a:p>
              <a:pPr algn="l">
                <a:spcBef>
                  <a:spcPct val="50000"/>
                </a:spcBef>
                <a:buFont typeface="Arial" pitchFamily="34" charset="0"/>
                <a:buChar char="•"/>
              </a:pPr>
              <a:r>
                <a:rPr lang="en-US" sz="1400" b="1" dirty="0"/>
                <a:t>Latency</a:t>
              </a:r>
            </a:p>
          </p:txBody>
        </p:sp>
        <p:sp>
          <p:nvSpPr>
            <p:cNvPr id="52" name="Line 22"/>
            <p:cNvSpPr>
              <a:spLocks noChangeShapeType="1"/>
            </p:cNvSpPr>
            <p:nvPr/>
          </p:nvSpPr>
          <p:spPr bwMode="auto">
            <a:xfrm flipH="1">
              <a:off x="2776" y="1920"/>
              <a:ext cx="8" cy="864"/>
            </a:xfrm>
            <a:prstGeom prst="line">
              <a:avLst/>
            </a:prstGeom>
            <a:noFill/>
            <a:ln w="38100">
              <a:solidFill>
                <a:srgbClr val="003366"/>
              </a:solidFill>
              <a:round/>
              <a:headEnd type="arrow" w="med" len="med"/>
              <a:tailEnd type="arrow" w="med" len="med"/>
            </a:ln>
          </p:spPr>
          <p:txBody>
            <a:bodyPr anchor="ctr">
              <a:spAutoFit/>
            </a:bodyPr>
            <a:lstStyle/>
            <a:p>
              <a:endParaRPr lang="en-US"/>
            </a:p>
          </p:txBody>
        </p:sp>
      </p:grpSp>
      <p:grpSp>
        <p:nvGrpSpPr>
          <p:cNvPr id="53" name="Group 23"/>
          <p:cNvGrpSpPr>
            <a:grpSpLocks/>
          </p:cNvGrpSpPr>
          <p:nvPr/>
        </p:nvGrpSpPr>
        <p:grpSpPr bwMode="auto">
          <a:xfrm>
            <a:off x="4686300" y="2892424"/>
            <a:ext cx="3552825" cy="2895600"/>
            <a:chOff x="2760" y="1776"/>
            <a:chExt cx="2238" cy="1824"/>
          </a:xfrm>
        </p:grpSpPr>
        <p:sp>
          <p:nvSpPr>
            <p:cNvPr id="55" name="Rectangle 25"/>
            <p:cNvSpPr>
              <a:spLocks noChangeArrowheads="1"/>
            </p:cNvSpPr>
            <p:nvPr/>
          </p:nvSpPr>
          <p:spPr bwMode="auto">
            <a:xfrm>
              <a:off x="3840" y="2544"/>
              <a:ext cx="1158" cy="407"/>
            </a:xfrm>
            <a:prstGeom prst="rect">
              <a:avLst/>
            </a:prstGeom>
            <a:noFill/>
            <a:ln w="6350">
              <a:noFill/>
              <a:miter lim="800000"/>
              <a:headEnd/>
              <a:tailEnd/>
            </a:ln>
          </p:spPr>
          <p:txBody>
            <a:bodyPr wrap="none">
              <a:spAutoFit/>
            </a:bodyPr>
            <a:lstStyle/>
            <a:p>
              <a:pPr algn="l">
                <a:lnSpc>
                  <a:spcPct val="90000"/>
                </a:lnSpc>
                <a:spcBef>
                  <a:spcPct val="50000"/>
                </a:spcBef>
              </a:pPr>
              <a:r>
                <a:rPr lang="en-US" b="1" dirty="0">
                  <a:solidFill>
                    <a:srgbClr val="CC0000"/>
                  </a:solidFill>
                </a:rPr>
                <a:t>Resource</a:t>
              </a:r>
              <a:br>
                <a:rPr lang="en-US" b="1" dirty="0">
                  <a:solidFill>
                    <a:srgbClr val="CC0000"/>
                  </a:solidFill>
                </a:rPr>
              </a:br>
              <a:r>
                <a:rPr lang="en-US" b="1" dirty="0">
                  <a:solidFill>
                    <a:srgbClr val="CC0000"/>
                  </a:solidFill>
                </a:rPr>
                <a:t>Consumption</a:t>
              </a:r>
            </a:p>
          </p:txBody>
        </p:sp>
        <p:sp>
          <p:nvSpPr>
            <p:cNvPr id="56" name="Text Box 26"/>
            <p:cNvSpPr txBox="1">
              <a:spLocks noChangeArrowheads="1"/>
            </p:cNvSpPr>
            <p:nvPr/>
          </p:nvSpPr>
          <p:spPr bwMode="auto">
            <a:xfrm>
              <a:off x="3840" y="2918"/>
              <a:ext cx="960" cy="682"/>
            </a:xfrm>
            <a:prstGeom prst="rect">
              <a:avLst/>
            </a:prstGeom>
            <a:noFill/>
            <a:ln w="28575">
              <a:noFill/>
              <a:miter lim="800000"/>
              <a:headEnd/>
              <a:tailEnd/>
            </a:ln>
          </p:spPr>
          <p:txBody>
            <a:bodyPr>
              <a:spAutoFit/>
            </a:bodyPr>
            <a:lstStyle/>
            <a:p>
              <a:pPr algn="l">
                <a:lnSpc>
                  <a:spcPct val="90000"/>
                </a:lnSpc>
                <a:spcBef>
                  <a:spcPct val="50000"/>
                </a:spcBef>
                <a:buFont typeface="Arial" pitchFamily="34" charset="0"/>
                <a:buChar char="•"/>
              </a:pPr>
              <a:r>
                <a:rPr lang="en-US" sz="1400" b="1" dirty="0"/>
                <a:t>Bandwidth</a:t>
              </a:r>
            </a:p>
            <a:p>
              <a:pPr algn="l">
                <a:lnSpc>
                  <a:spcPct val="90000"/>
                </a:lnSpc>
                <a:spcBef>
                  <a:spcPct val="50000"/>
                </a:spcBef>
                <a:buFont typeface="Arial" pitchFamily="34" charset="0"/>
                <a:buChar char="•"/>
              </a:pPr>
              <a:r>
                <a:rPr lang="en-US" sz="1400" b="1" dirty="0"/>
                <a:t>CPU time</a:t>
              </a:r>
            </a:p>
            <a:p>
              <a:pPr algn="l">
                <a:lnSpc>
                  <a:spcPct val="90000"/>
                </a:lnSpc>
                <a:spcBef>
                  <a:spcPct val="50000"/>
                </a:spcBef>
                <a:buFont typeface="Arial" pitchFamily="34" charset="0"/>
                <a:buChar char="•"/>
              </a:pPr>
              <a:r>
                <a:rPr lang="en-US" sz="1400" b="1" dirty="0"/>
                <a:t>Power consumption</a:t>
              </a:r>
              <a:endParaRPr lang="en-US" b="1" dirty="0"/>
            </a:p>
          </p:txBody>
        </p:sp>
        <p:sp>
          <p:nvSpPr>
            <p:cNvPr id="54" name="Line 24"/>
            <p:cNvSpPr>
              <a:spLocks noChangeShapeType="1"/>
            </p:cNvSpPr>
            <p:nvPr/>
          </p:nvSpPr>
          <p:spPr bwMode="auto">
            <a:xfrm>
              <a:off x="2760" y="1776"/>
              <a:ext cx="1080" cy="768"/>
            </a:xfrm>
            <a:prstGeom prst="line">
              <a:avLst/>
            </a:prstGeom>
            <a:noFill/>
            <a:ln w="38100">
              <a:solidFill>
                <a:srgbClr val="003366"/>
              </a:solidFill>
              <a:round/>
              <a:headEnd type="arrow" w="med" len="med"/>
              <a:tailEnd type="arrow" w="med" len="med"/>
            </a:ln>
          </p:spPr>
          <p:txBody>
            <a:bodyPr wrap="square" anchor="ctr">
              <a:spAutoFit/>
            </a:bodyPr>
            <a:lstStyle/>
            <a:p>
              <a:endParaRPr lang="en-US"/>
            </a:p>
          </p:txBody>
        </p:sp>
      </p:grpSp>
      <p:grpSp>
        <p:nvGrpSpPr>
          <p:cNvPr id="57" name="Group 27"/>
          <p:cNvGrpSpPr>
            <a:grpSpLocks/>
          </p:cNvGrpSpPr>
          <p:nvPr/>
        </p:nvGrpSpPr>
        <p:grpSpPr bwMode="auto">
          <a:xfrm>
            <a:off x="1219200" y="2892424"/>
            <a:ext cx="2971800" cy="2746375"/>
            <a:chOff x="912" y="1776"/>
            <a:chExt cx="1872" cy="1730"/>
          </a:xfrm>
        </p:grpSpPr>
        <p:sp>
          <p:nvSpPr>
            <p:cNvPr id="58" name="Text Box 28"/>
            <p:cNvSpPr txBox="1">
              <a:spLocks noChangeArrowheads="1"/>
            </p:cNvSpPr>
            <p:nvPr/>
          </p:nvSpPr>
          <p:spPr bwMode="auto">
            <a:xfrm>
              <a:off x="912" y="2634"/>
              <a:ext cx="964" cy="872"/>
            </a:xfrm>
            <a:prstGeom prst="rect">
              <a:avLst/>
            </a:prstGeom>
            <a:noFill/>
            <a:ln w="28575">
              <a:noFill/>
              <a:miter lim="800000"/>
              <a:headEnd/>
              <a:tailEnd/>
            </a:ln>
          </p:spPr>
          <p:txBody>
            <a:bodyPr>
              <a:spAutoFit/>
            </a:bodyPr>
            <a:lstStyle/>
            <a:p>
              <a:pPr algn="l">
                <a:spcBef>
                  <a:spcPct val="50000"/>
                </a:spcBef>
                <a:buFont typeface="Arial" pitchFamily="34" charset="0"/>
                <a:buChar char="•"/>
              </a:pPr>
              <a:r>
                <a:rPr lang="en-US" sz="1400" b="1" dirty="0"/>
                <a:t>Data precision/</a:t>
              </a:r>
              <a:br>
                <a:rPr lang="en-US" sz="1400" b="1" dirty="0"/>
              </a:br>
              <a:r>
                <a:rPr lang="en-US" sz="1400" b="1" dirty="0"/>
                <a:t>accuracy</a:t>
              </a:r>
            </a:p>
            <a:p>
              <a:pPr algn="l">
                <a:spcBef>
                  <a:spcPct val="50000"/>
                </a:spcBef>
                <a:buFont typeface="Arial" pitchFamily="34" charset="0"/>
                <a:buChar char="•"/>
              </a:pPr>
              <a:r>
                <a:rPr lang="en-US" sz="1400" b="1" dirty="0"/>
                <a:t>Temporal </a:t>
              </a:r>
              <a:br>
                <a:rPr lang="en-US" sz="1400" b="1" dirty="0"/>
              </a:br>
              <a:r>
                <a:rPr lang="en-US" sz="1400" b="1" dirty="0"/>
                <a:t>correctness</a:t>
              </a:r>
            </a:p>
            <a:p>
              <a:pPr algn="l">
                <a:spcBef>
                  <a:spcPct val="50000"/>
                </a:spcBef>
                <a:buFont typeface="Arial" pitchFamily="34" charset="0"/>
                <a:buChar char="•"/>
              </a:pPr>
              <a:r>
                <a:rPr lang="en-US" sz="1400" b="1" dirty="0"/>
                <a:t>Confidence</a:t>
              </a:r>
            </a:p>
          </p:txBody>
        </p:sp>
        <p:sp>
          <p:nvSpPr>
            <p:cNvPr id="59" name="Rectangle 29"/>
            <p:cNvSpPr>
              <a:spLocks noChangeArrowheads="1"/>
            </p:cNvSpPr>
            <p:nvPr/>
          </p:nvSpPr>
          <p:spPr bwMode="auto">
            <a:xfrm>
              <a:off x="912" y="2255"/>
              <a:ext cx="816" cy="407"/>
            </a:xfrm>
            <a:prstGeom prst="rect">
              <a:avLst/>
            </a:prstGeom>
            <a:noFill/>
            <a:ln w="6350">
              <a:noFill/>
              <a:miter lim="800000"/>
              <a:headEnd/>
              <a:tailEnd/>
            </a:ln>
          </p:spPr>
          <p:txBody>
            <a:bodyPr>
              <a:spAutoFit/>
            </a:bodyPr>
            <a:lstStyle/>
            <a:p>
              <a:pPr algn="l">
                <a:lnSpc>
                  <a:spcPct val="90000"/>
                </a:lnSpc>
                <a:spcBef>
                  <a:spcPct val="50000"/>
                </a:spcBef>
              </a:pPr>
              <a:r>
                <a:rPr lang="en-US" b="1" dirty="0">
                  <a:solidFill>
                    <a:srgbClr val="CC0000"/>
                  </a:solidFill>
                </a:rPr>
                <a:t>Data </a:t>
              </a:r>
              <a:br>
                <a:rPr lang="en-US" b="1" dirty="0">
                  <a:solidFill>
                    <a:srgbClr val="CC0000"/>
                  </a:solidFill>
                </a:rPr>
              </a:br>
              <a:r>
                <a:rPr lang="en-US" b="1" dirty="0">
                  <a:solidFill>
                    <a:srgbClr val="CC0000"/>
                  </a:solidFill>
                </a:rPr>
                <a:t>Quality</a:t>
              </a:r>
            </a:p>
          </p:txBody>
        </p:sp>
        <p:sp>
          <p:nvSpPr>
            <p:cNvPr id="60" name="Line 30"/>
            <p:cNvSpPr>
              <a:spLocks noChangeShapeType="1"/>
            </p:cNvSpPr>
            <p:nvPr/>
          </p:nvSpPr>
          <p:spPr bwMode="auto">
            <a:xfrm flipH="1">
              <a:off x="1920" y="1776"/>
              <a:ext cx="864" cy="624"/>
            </a:xfrm>
            <a:prstGeom prst="line">
              <a:avLst/>
            </a:prstGeom>
            <a:noFill/>
            <a:ln w="38100">
              <a:solidFill>
                <a:srgbClr val="003366"/>
              </a:solidFill>
              <a:round/>
              <a:headEnd type="arrow" w="med" len="med"/>
              <a:tailEnd type="arrow" w="med" len="med"/>
            </a:ln>
          </p:spPr>
          <p:txBody>
            <a:bodyPr anchor="ctr">
              <a:spAutoFit/>
            </a:bodyPr>
            <a:lstStyle/>
            <a:p>
              <a:endParaRPr lang="en-US"/>
            </a:p>
          </p:txBody>
        </p:sp>
      </p:grpSp>
      <p:sp>
        <p:nvSpPr>
          <p:cNvPr id="61" name="Rectangle 31"/>
          <p:cNvSpPr>
            <a:spLocks noChangeArrowheads="1"/>
          </p:cNvSpPr>
          <p:nvPr/>
        </p:nvSpPr>
        <p:spPr bwMode="auto">
          <a:xfrm>
            <a:off x="2971800" y="2282824"/>
            <a:ext cx="2895600" cy="366713"/>
          </a:xfrm>
          <a:prstGeom prst="rect">
            <a:avLst/>
          </a:prstGeom>
          <a:noFill/>
          <a:ln w="6350">
            <a:noFill/>
            <a:miter lim="800000"/>
            <a:headEnd/>
            <a:tailEnd/>
          </a:ln>
        </p:spPr>
        <p:txBody>
          <a:bodyPr>
            <a:spAutoFit/>
          </a:bodyPr>
          <a:lstStyle/>
          <a:p>
            <a:pPr algn="ctr">
              <a:lnSpc>
                <a:spcPct val="90000"/>
              </a:lnSpc>
              <a:spcBef>
                <a:spcPct val="50000"/>
              </a:spcBef>
            </a:pPr>
            <a:r>
              <a:rPr lang="en-US" b="1">
                <a:solidFill>
                  <a:schemeClr val="bg1"/>
                </a:solidFill>
              </a:rPr>
              <a:t>Architecture Model</a:t>
            </a:r>
          </a:p>
        </p:txBody>
      </p:sp>
      <p:sp>
        <p:nvSpPr>
          <p:cNvPr id="62" name="Rectangle 5"/>
          <p:cNvSpPr>
            <a:spLocks noChangeArrowheads="1"/>
          </p:cNvSpPr>
          <p:nvPr/>
        </p:nvSpPr>
        <p:spPr bwMode="auto">
          <a:xfrm>
            <a:off x="1752600" y="914400"/>
            <a:ext cx="5486400" cy="520700"/>
          </a:xfrm>
          <a:prstGeom prst="rect">
            <a:avLst/>
          </a:prstGeom>
          <a:noFill/>
          <a:ln w="9525">
            <a:solidFill>
              <a:schemeClr val="tx1"/>
            </a:solidFill>
            <a:miter lim="800000"/>
            <a:headEnd/>
            <a:tailEnd/>
          </a:ln>
        </p:spPr>
        <p:txBody>
          <a:bodyPr anchor="ctr"/>
          <a:lstStyle/>
          <a:p>
            <a:pPr algn="ctr">
              <a:spcBef>
                <a:spcPct val="50000"/>
              </a:spcBef>
            </a:pPr>
            <a:r>
              <a:rPr lang="en-US" sz="1800" b="1" dirty="0" smtClean="0">
                <a:solidFill>
                  <a:srgbClr val="9B2108"/>
                </a:solidFill>
              </a:rPr>
              <a:t>Single </a:t>
            </a:r>
            <a:r>
              <a:rPr lang="en-US" sz="1800" b="1" dirty="0">
                <a:solidFill>
                  <a:srgbClr val="9B2108"/>
                </a:solidFill>
              </a:rPr>
              <a:t>Annotated Architecture </a:t>
            </a:r>
            <a:r>
              <a:rPr lang="en-US" sz="1800" b="1" dirty="0" smtClean="0">
                <a:solidFill>
                  <a:srgbClr val="9B2108"/>
                </a:solidFill>
              </a:rPr>
              <a:t>Model Addresses Impact Across Operational Quality Attributes</a:t>
            </a:r>
            <a:endParaRPr lang="en-US" sz="1800" b="1" dirty="0">
              <a:solidFill>
                <a:srgbClr val="9B2108"/>
              </a:solidFill>
            </a:endParaRPr>
          </a:p>
        </p:txBody>
      </p:sp>
      <p:sp>
        <p:nvSpPr>
          <p:cNvPr id="63" name="AutoShape 33"/>
          <p:cNvSpPr>
            <a:spLocks noChangeArrowheads="1"/>
          </p:cNvSpPr>
          <p:nvPr/>
        </p:nvSpPr>
        <p:spPr bwMode="auto">
          <a:xfrm>
            <a:off x="3352800" y="3273424"/>
            <a:ext cx="2057400" cy="609600"/>
          </a:xfrm>
          <a:prstGeom prst="roundRect">
            <a:avLst>
              <a:gd name="adj" fmla="val 16667"/>
            </a:avLst>
          </a:prstGeom>
          <a:solidFill>
            <a:srgbClr val="CEC8AE"/>
          </a:solidFill>
          <a:ln w="9525">
            <a:solidFill>
              <a:schemeClr val="tx1"/>
            </a:solidFill>
            <a:miter lim="800000"/>
            <a:headEnd/>
            <a:tailEnd/>
          </a:ln>
        </p:spPr>
        <p:txBody>
          <a:bodyPr lIns="91428" tIns="45714" rIns="91428" bIns="45714"/>
          <a:lstStyle/>
          <a:p>
            <a:pPr algn="ctr">
              <a:spcBef>
                <a:spcPct val="50000"/>
              </a:spcBef>
            </a:pPr>
            <a:r>
              <a:rPr lang="en-US" sz="1600" b="1">
                <a:solidFill>
                  <a:srgbClr val="990000"/>
                </a:solidFill>
              </a:rPr>
              <a:t>Auto-generated analytical models</a:t>
            </a:r>
            <a:endParaRPr lang="en-US" sz="1600">
              <a:solidFill>
                <a:srgbClr val="990000"/>
              </a:solidFill>
            </a:endParaRPr>
          </a:p>
        </p:txBody>
      </p:sp>
      <p:cxnSp>
        <p:nvCxnSpPr>
          <p:cNvPr id="3" name="Curved Connector 2"/>
          <p:cNvCxnSpPr>
            <a:stCxn id="44" idx="3"/>
            <a:endCxn id="56" idx="3"/>
          </p:cNvCxnSpPr>
          <p:nvPr/>
        </p:nvCxnSpPr>
        <p:spPr bwMode="auto">
          <a:xfrm flipH="1">
            <a:off x="7924800" y="2225674"/>
            <a:ext cx="685800" cy="3021013"/>
          </a:xfrm>
          <a:prstGeom prst="curvedConnector3">
            <a:avLst>
              <a:gd name="adj1" fmla="val -33333"/>
            </a:avLst>
          </a:prstGeom>
          <a:solidFill>
            <a:srgbClr val="5CA1FB"/>
          </a:solidFill>
          <a:ln w="38100" cap="flat" cmpd="sng" algn="ctr">
            <a:solidFill>
              <a:srgbClr val="FFC000"/>
            </a:solidFill>
            <a:prstDash val="solid"/>
            <a:round/>
            <a:headEnd type="none" w="med" len="med"/>
            <a:tailEnd type="triangle" w="med" len="med"/>
          </a:ln>
          <a:effectLst/>
        </p:spPr>
      </p:cxnSp>
      <p:cxnSp>
        <p:nvCxnSpPr>
          <p:cNvPr id="64" name="Curved Connector 63"/>
          <p:cNvCxnSpPr>
            <a:stCxn id="56" idx="1"/>
          </p:cNvCxnSpPr>
          <p:nvPr/>
        </p:nvCxnSpPr>
        <p:spPr bwMode="auto">
          <a:xfrm rot="10800000" flipV="1">
            <a:off x="5029200" y="5246686"/>
            <a:ext cx="1371600" cy="769937"/>
          </a:xfrm>
          <a:prstGeom prst="curvedConnector3">
            <a:avLst>
              <a:gd name="adj1" fmla="val 50000"/>
            </a:avLst>
          </a:prstGeom>
          <a:solidFill>
            <a:srgbClr val="5CA1FB"/>
          </a:solidFill>
          <a:ln w="38100" cap="flat" cmpd="sng" algn="ctr">
            <a:solidFill>
              <a:srgbClr val="FFC000"/>
            </a:solidFill>
            <a:prstDash val="solid"/>
            <a:round/>
            <a:headEnd type="none" w="med" len="med"/>
            <a:tailEnd type="triangle" w="med" len="med"/>
          </a:ln>
          <a:effectLst/>
        </p:spPr>
      </p:cxnSp>
      <p:cxnSp>
        <p:nvCxnSpPr>
          <p:cNvPr id="65" name="Curved Connector 64"/>
          <p:cNvCxnSpPr>
            <a:endCxn id="58" idx="3"/>
          </p:cNvCxnSpPr>
          <p:nvPr/>
        </p:nvCxnSpPr>
        <p:spPr bwMode="auto">
          <a:xfrm rot="10800000">
            <a:off x="2749550" y="4946650"/>
            <a:ext cx="952500" cy="917575"/>
          </a:xfrm>
          <a:prstGeom prst="curvedConnector3">
            <a:avLst>
              <a:gd name="adj1" fmla="val 50000"/>
            </a:avLst>
          </a:prstGeom>
          <a:solidFill>
            <a:srgbClr val="5CA1FB"/>
          </a:solidFill>
          <a:ln w="38100" cap="flat" cmpd="sng" algn="ctr">
            <a:solidFill>
              <a:srgbClr val="FFC000"/>
            </a:solidFill>
            <a:prstDash val="solid"/>
            <a:round/>
            <a:headEnd type="none" w="med" len="med"/>
            <a:tailEnd type="triangle" w="med" len="med"/>
          </a:ln>
          <a:effectLst/>
        </p:spPr>
      </p:cxnSp>
      <p:cxnSp>
        <p:nvCxnSpPr>
          <p:cNvPr id="68" name="Curved Connector 67"/>
          <p:cNvCxnSpPr>
            <a:stCxn id="58" idx="1"/>
          </p:cNvCxnSpPr>
          <p:nvPr/>
        </p:nvCxnSpPr>
        <p:spPr bwMode="auto">
          <a:xfrm rot="10800000">
            <a:off x="838200" y="3197225"/>
            <a:ext cx="381000" cy="1749425"/>
          </a:xfrm>
          <a:prstGeom prst="curvedConnector2">
            <a:avLst/>
          </a:prstGeom>
          <a:solidFill>
            <a:srgbClr val="5CA1FB"/>
          </a:solidFill>
          <a:ln w="38100" cap="flat" cmpd="sng" algn="ctr">
            <a:solidFill>
              <a:srgbClr val="FFC000"/>
            </a:solidFill>
            <a:prstDash val="solid"/>
            <a:round/>
            <a:headEnd type="none" w="med" len="med"/>
            <a:tailEnd type="triangle" w="med" len="med"/>
          </a:ln>
          <a:effectLst/>
        </p:spPr>
      </p:cxnSp>
    </p:spTree>
    <p:extLst>
      <p:ext uri="{BB962C8B-B14F-4D97-AF65-F5344CB8AC3E}">
        <p14:creationId xmlns:p14="http://schemas.microsoft.com/office/powerpoint/2010/main" val="38019169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2"/>
          <p:cNvSpPr txBox="1">
            <a:spLocks noChangeArrowheads="1"/>
          </p:cNvSpPr>
          <p:nvPr/>
        </p:nvSpPr>
        <p:spPr bwMode="auto">
          <a:xfrm>
            <a:off x="1058863" y="5105400"/>
            <a:ext cx="7413625" cy="1058862"/>
          </a:xfrm>
          <a:prstGeom prst="rect">
            <a:avLst/>
          </a:prstGeom>
          <a:noFill/>
          <a:ln w="9525">
            <a:noFill/>
            <a:round/>
            <a:headEnd/>
            <a:tailEnd/>
          </a:ln>
        </p:spPr>
        <p:txBody>
          <a:bodyPr lIns="0" tIns="0" rIns="0" bIns="0"/>
          <a:lstStyle/>
          <a:p>
            <a:pPr marL="331788" indent="-331788" algn="l" defTabSz="457200" eaLnBrk="0" hangingPunct="0">
              <a:lnSpc>
                <a:spcPct val="80000"/>
              </a:lnSpc>
              <a:spcBef>
                <a:spcPts val="800"/>
              </a:spcBef>
              <a:buClr>
                <a:srgbClr val="000000"/>
              </a:buClr>
              <a:buSzPct val="100000"/>
              <a:buFont typeface="Times New Roman" pitchFamily="18" charset="0"/>
              <a:buNone/>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endParaRPr lang="en-US" b="0" dirty="0" smtClean="0">
              <a:solidFill>
                <a:srgbClr val="000000"/>
              </a:solidFill>
              <a:latin typeface="Lucida Sans Unicode" pitchFamily="34" charset="0"/>
              <a:ea typeface="Arial Unicode MS" pitchFamily="34" charset="-128"/>
              <a:cs typeface="Arial Unicode MS" pitchFamily="34" charset="-128"/>
            </a:endParaRPr>
          </a:p>
          <a:p>
            <a:pPr marL="331788" indent="-331788" algn="l" defTabSz="457200" eaLnBrk="0" hangingPunct="0">
              <a:lnSpc>
                <a:spcPct val="80000"/>
              </a:lnSpc>
              <a:spcBef>
                <a:spcPts val="800"/>
              </a:spcBef>
              <a:buClr>
                <a:srgbClr val="0000FF"/>
              </a:buClr>
              <a:buSzPct val="100000"/>
              <a:buFont typeface="Wingdings" pitchFamily="2" charset="2"/>
              <a:buChar cha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US" b="0" dirty="0" smtClean="0">
                <a:solidFill>
                  <a:srgbClr val="000000"/>
                </a:solidFill>
                <a:latin typeface="Lucida Sans Unicode" pitchFamily="34" charset="0"/>
                <a:ea typeface="Arial Unicode MS" pitchFamily="34" charset="-128"/>
                <a:cs typeface="Arial Unicode MS" pitchFamily="34" charset="-128"/>
              </a:rPr>
              <a:t>Multi-tier system &amp; software architecture (in AADL)</a:t>
            </a:r>
          </a:p>
          <a:p>
            <a:pPr marL="331788" indent="-331788" algn="l" defTabSz="457200" eaLnBrk="0" hangingPunct="0">
              <a:lnSpc>
                <a:spcPct val="80000"/>
              </a:lnSpc>
              <a:spcBef>
                <a:spcPts val="800"/>
              </a:spcBef>
              <a:buClr>
                <a:srgbClr val="0000FF"/>
              </a:buClr>
              <a:buSzPct val="100000"/>
              <a:buFont typeface="Wingdings" pitchFamily="2" charset="2"/>
              <a:buChar cha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US" b="0" dirty="0" smtClean="0">
                <a:solidFill>
                  <a:srgbClr val="000000"/>
                </a:solidFill>
                <a:latin typeface="Lucida Sans Unicode" pitchFamily="34" charset="0"/>
                <a:ea typeface="Arial Unicode MS" pitchFamily="34" charset="-128"/>
                <a:cs typeface="Arial Unicode MS" pitchFamily="34" charset="-128"/>
              </a:rPr>
              <a:t>Incremental end-to-end validation of system properties</a:t>
            </a:r>
          </a:p>
        </p:txBody>
      </p:sp>
      <p:pic>
        <p:nvPicPr>
          <p:cNvPr id="46084" name="Picture 3"/>
          <p:cNvPicPr>
            <a:picLocks noChangeAspect="1" noChangeArrowheads="1"/>
          </p:cNvPicPr>
          <p:nvPr/>
        </p:nvPicPr>
        <p:blipFill>
          <a:blip r:embed="rId3" cstate="print"/>
          <a:srcRect/>
          <a:stretch>
            <a:fillRect/>
          </a:stretch>
        </p:blipFill>
        <p:spPr bwMode="auto">
          <a:xfrm>
            <a:off x="457200" y="1027112"/>
            <a:ext cx="4019550" cy="2924175"/>
          </a:xfrm>
          <a:prstGeom prst="rect">
            <a:avLst/>
          </a:prstGeom>
          <a:noFill/>
          <a:ln w="9360">
            <a:solidFill>
              <a:srgbClr val="000000"/>
            </a:solidFill>
            <a:miter lim="800000"/>
            <a:headEnd/>
            <a:tailEnd/>
          </a:ln>
        </p:spPr>
      </p:pic>
      <p:pic>
        <p:nvPicPr>
          <p:cNvPr id="46085" name="Picture 4"/>
          <p:cNvPicPr>
            <a:picLocks noChangeAspect="1" noChangeArrowheads="1"/>
          </p:cNvPicPr>
          <p:nvPr/>
        </p:nvPicPr>
        <p:blipFill>
          <a:blip r:embed="rId4" cstate="print"/>
          <a:srcRect/>
          <a:stretch>
            <a:fillRect/>
          </a:stretch>
        </p:blipFill>
        <p:spPr bwMode="auto">
          <a:xfrm>
            <a:off x="4572000" y="1331912"/>
            <a:ext cx="3938588" cy="2600325"/>
          </a:xfrm>
          <a:prstGeom prst="rect">
            <a:avLst/>
          </a:prstGeom>
          <a:noFill/>
          <a:ln w="9360">
            <a:solidFill>
              <a:srgbClr val="000000"/>
            </a:solidFill>
            <a:miter lim="800000"/>
            <a:headEnd/>
            <a:tailEnd/>
          </a:ln>
        </p:spPr>
      </p:pic>
      <p:pic>
        <p:nvPicPr>
          <p:cNvPr id="46086" name="Picture 5"/>
          <p:cNvPicPr>
            <a:picLocks noChangeAspect="1" noChangeArrowheads="1"/>
          </p:cNvPicPr>
          <p:nvPr/>
        </p:nvPicPr>
        <p:blipFill>
          <a:blip r:embed="rId5" cstate="print"/>
          <a:srcRect/>
          <a:stretch>
            <a:fillRect/>
          </a:stretch>
        </p:blipFill>
        <p:spPr bwMode="auto">
          <a:xfrm>
            <a:off x="2209800" y="3465512"/>
            <a:ext cx="4662488" cy="1498600"/>
          </a:xfrm>
          <a:prstGeom prst="rect">
            <a:avLst/>
          </a:prstGeom>
          <a:noFill/>
          <a:ln w="9360">
            <a:solidFill>
              <a:srgbClr val="000000"/>
            </a:solidFill>
            <a:miter lim="800000"/>
            <a:headEnd/>
            <a:tailEnd/>
          </a:ln>
        </p:spPr>
      </p:pic>
      <p:sp>
        <p:nvSpPr>
          <p:cNvPr id="252935" name="AutoShape 7"/>
          <p:cNvSpPr>
            <a:spLocks noChangeArrowheads="1"/>
          </p:cNvSpPr>
          <p:nvPr/>
        </p:nvSpPr>
        <p:spPr bwMode="auto">
          <a:xfrm>
            <a:off x="3162300" y="1693862"/>
            <a:ext cx="4495800" cy="790575"/>
          </a:xfrm>
          <a:prstGeom prst="roundRect">
            <a:avLst>
              <a:gd name="adj" fmla="val 16667"/>
            </a:avLst>
          </a:prstGeom>
          <a:solidFill>
            <a:srgbClr val="CC6633"/>
          </a:solidFill>
          <a:ln w="9360">
            <a:solidFill>
              <a:srgbClr val="000000"/>
            </a:solidFill>
            <a:miter lim="800000"/>
            <a:headEnd/>
            <a:tailEnd/>
          </a:ln>
        </p:spPr>
        <p:txBody>
          <a:bodyPr lIns="90000" tIns="46800" rIns="90000" bIns="46800"/>
          <a:lstStyle/>
          <a:p>
            <a:pPr algn="l" defTabSz="457200">
              <a:lnSpc>
                <a:spcPct val="78000"/>
              </a:lnSpc>
              <a:spcBef>
                <a:spcPct val="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smtClean="0">
                <a:solidFill>
                  <a:srgbClr val="FFFFFF"/>
                </a:solidFill>
                <a:latin typeface="Arial" pitchFamily="34" charset="0"/>
                <a:ea typeface="Arial Unicode MS" pitchFamily="34" charset="-128"/>
                <a:cs typeface="Arial Unicode MS" pitchFamily="34" charset="-128"/>
              </a:rPr>
              <a:t>LRU/IMA System: (Tier 2)</a:t>
            </a:r>
          </a:p>
          <a:p>
            <a:pPr algn="l" defTabSz="457200">
              <a:lnSpc>
                <a:spcPct val="78000"/>
              </a:lnSpc>
              <a:spcBef>
                <a:spcPct val="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smtClean="0">
                <a:solidFill>
                  <a:srgbClr val="FFFFFF"/>
                </a:solidFill>
                <a:latin typeface="Arial" pitchFamily="34" charset="0"/>
                <a:ea typeface="Arial Unicode MS" pitchFamily="34" charset="-128"/>
                <a:cs typeface="Arial Unicode MS" pitchFamily="34" charset="-128"/>
              </a:rPr>
              <a:t>Hardware platform, software partitions</a:t>
            </a:r>
          </a:p>
          <a:p>
            <a:pPr algn="l" defTabSz="457200">
              <a:lnSpc>
                <a:spcPct val="78000"/>
              </a:lnSpc>
              <a:spcBef>
                <a:spcPct val="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smtClean="0">
                <a:solidFill>
                  <a:srgbClr val="FFFFFF"/>
                </a:solidFill>
                <a:latin typeface="Arial" pitchFamily="34" charset="0"/>
                <a:ea typeface="Arial Unicode MS" pitchFamily="34" charset="-128"/>
                <a:cs typeface="Arial Unicode MS" pitchFamily="34" charset="-128"/>
              </a:rPr>
              <a:t>Power, MIPS, RAM capacity &amp; budgets</a:t>
            </a:r>
          </a:p>
          <a:p>
            <a:pPr algn="l" defTabSz="457200">
              <a:lnSpc>
                <a:spcPct val="78000"/>
              </a:lnSpc>
              <a:spcBef>
                <a:spcPct val="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smtClean="0">
                <a:solidFill>
                  <a:srgbClr val="FFFFFF"/>
                </a:solidFill>
                <a:latin typeface="Arial" pitchFamily="34" charset="0"/>
                <a:ea typeface="Arial Unicode MS" pitchFamily="34" charset="-128"/>
                <a:cs typeface="Arial Unicode MS" pitchFamily="34" charset="-128"/>
              </a:rPr>
              <a:t>End-to-end flow latency</a:t>
            </a:r>
          </a:p>
        </p:txBody>
      </p:sp>
      <p:sp>
        <p:nvSpPr>
          <p:cNvPr id="252936" name="AutoShape 8"/>
          <p:cNvSpPr>
            <a:spLocks noChangeArrowheads="1"/>
          </p:cNvSpPr>
          <p:nvPr/>
        </p:nvSpPr>
        <p:spPr bwMode="auto">
          <a:xfrm>
            <a:off x="4572000" y="2484437"/>
            <a:ext cx="3962400" cy="735013"/>
          </a:xfrm>
          <a:prstGeom prst="roundRect">
            <a:avLst>
              <a:gd name="adj" fmla="val 16667"/>
            </a:avLst>
          </a:prstGeom>
          <a:solidFill>
            <a:srgbClr val="666600"/>
          </a:solidFill>
          <a:ln w="9360">
            <a:solidFill>
              <a:srgbClr val="000000"/>
            </a:solidFill>
            <a:miter lim="800000"/>
            <a:headEnd/>
            <a:tailEnd/>
          </a:ln>
        </p:spPr>
        <p:txBody>
          <a:bodyPr lIns="90000" tIns="46800" rIns="90000" bIns="46800"/>
          <a:lstStyle/>
          <a:p>
            <a:pPr algn="l" defTabSz="457200">
              <a:lnSpc>
                <a:spcPct val="78000"/>
              </a:lnSpc>
              <a:spcBef>
                <a:spcPct val="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smtClean="0">
                <a:solidFill>
                  <a:srgbClr val="FFFFFF"/>
                </a:solidFill>
                <a:latin typeface="Arial" pitchFamily="34" charset="0"/>
                <a:ea typeface="Arial Unicode MS" pitchFamily="34" charset="-128"/>
                <a:cs typeface="Arial Unicode MS" pitchFamily="34" charset="-128"/>
              </a:rPr>
              <a:t>Subcontracted software subsystem: (Tier 3)</a:t>
            </a:r>
          </a:p>
          <a:p>
            <a:pPr algn="l" defTabSz="457200">
              <a:lnSpc>
                <a:spcPct val="78000"/>
              </a:lnSpc>
              <a:spcBef>
                <a:spcPct val="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smtClean="0">
                <a:solidFill>
                  <a:srgbClr val="FFFFFF"/>
                </a:solidFill>
                <a:latin typeface="Arial" pitchFamily="34" charset="0"/>
                <a:ea typeface="Arial Unicode MS" pitchFamily="34" charset="-128"/>
                <a:cs typeface="Arial Unicode MS" pitchFamily="34" charset="-128"/>
              </a:rPr>
              <a:t>Tasks, periods, execution time</a:t>
            </a:r>
          </a:p>
          <a:p>
            <a:pPr algn="l" defTabSz="457200">
              <a:lnSpc>
                <a:spcPct val="78000"/>
              </a:lnSpc>
              <a:spcBef>
                <a:spcPct val="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smtClean="0">
                <a:solidFill>
                  <a:srgbClr val="FFFFFF"/>
                </a:solidFill>
                <a:latin typeface="Arial" pitchFamily="34" charset="0"/>
                <a:ea typeface="Arial Unicode MS" pitchFamily="34" charset="-128"/>
                <a:cs typeface="Arial Unicode MS" pitchFamily="34" charset="-128"/>
              </a:rPr>
              <a:t>Software allocation, schedulability</a:t>
            </a:r>
          </a:p>
          <a:p>
            <a:pPr algn="l" defTabSz="457200">
              <a:lnSpc>
                <a:spcPct val="78000"/>
              </a:lnSpc>
              <a:spcBef>
                <a:spcPct val="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smtClean="0">
                <a:solidFill>
                  <a:srgbClr val="FFFFFF"/>
                </a:solidFill>
                <a:latin typeface="Arial" pitchFamily="34" charset="0"/>
                <a:ea typeface="Arial Unicode MS" pitchFamily="34" charset="-128"/>
                <a:cs typeface="Arial Unicode MS" pitchFamily="34" charset="-128"/>
              </a:rPr>
              <a:t>Generated executables</a:t>
            </a:r>
          </a:p>
        </p:txBody>
      </p:sp>
      <p:sp>
        <p:nvSpPr>
          <p:cNvPr id="252937" name="AutoShape 9"/>
          <p:cNvSpPr>
            <a:spLocks noChangeArrowheads="1"/>
          </p:cNvSpPr>
          <p:nvPr/>
        </p:nvSpPr>
        <p:spPr bwMode="auto">
          <a:xfrm>
            <a:off x="393700" y="3398837"/>
            <a:ext cx="3340100" cy="857250"/>
          </a:xfrm>
          <a:prstGeom prst="roundRect">
            <a:avLst>
              <a:gd name="adj" fmla="val 16667"/>
            </a:avLst>
          </a:prstGeom>
          <a:solidFill>
            <a:srgbClr val="2323DC"/>
          </a:solidFill>
          <a:ln w="9360">
            <a:solidFill>
              <a:srgbClr val="000000"/>
            </a:solidFill>
            <a:miter lim="800000"/>
            <a:headEnd/>
            <a:tailEnd/>
          </a:ln>
        </p:spPr>
        <p:txBody>
          <a:bodyPr lIns="90000" tIns="46800" rIns="90000" bIns="46800"/>
          <a:lstStyle/>
          <a:p>
            <a:pPr algn="l" defTabSz="457200">
              <a:lnSpc>
                <a:spcPct val="78000"/>
              </a:lnSpc>
              <a:spcBef>
                <a:spcPct val="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OEM &amp; Subcontractor:</a:t>
            </a:r>
          </a:p>
          <a:p>
            <a:pPr algn="l" defTabSz="457200">
              <a:lnSpc>
                <a:spcPct val="78000"/>
              </a:lnSpc>
              <a:spcBef>
                <a:spcPct val="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Subsystem proposal validation</a:t>
            </a:r>
          </a:p>
          <a:p>
            <a:pPr algn="l" defTabSz="457200">
              <a:lnSpc>
                <a:spcPct val="78000"/>
              </a:lnSpc>
              <a:spcBef>
                <a:spcPct val="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Functional integration consistency</a:t>
            </a:r>
          </a:p>
          <a:p>
            <a:pPr algn="l" defTabSz="457200">
              <a:lnSpc>
                <a:spcPct val="78000"/>
              </a:lnSpc>
              <a:spcBef>
                <a:spcPct val="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Data bus protocol mappings</a:t>
            </a:r>
          </a:p>
        </p:txBody>
      </p:sp>
      <p:sp>
        <p:nvSpPr>
          <p:cNvPr id="46091" name="Text Box 11"/>
          <p:cNvSpPr txBox="1">
            <a:spLocks noChangeArrowheads="1"/>
          </p:cNvSpPr>
          <p:nvPr/>
        </p:nvSpPr>
        <p:spPr bwMode="auto">
          <a:xfrm>
            <a:off x="304800" y="228600"/>
            <a:ext cx="8534400" cy="685800"/>
          </a:xfrm>
          <a:prstGeom prst="rect">
            <a:avLst/>
          </a:prstGeom>
          <a:noFill/>
          <a:ln w="9525">
            <a:noFill/>
            <a:round/>
            <a:headEnd/>
            <a:tailEnd/>
          </a:ln>
        </p:spPr>
        <p:txBody>
          <a:bodyPr anchor="ctr"/>
          <a:lstStyle/>
          <a:p>
            <a:pPr defTabSz="457200">
              <a:spcBef>
                <a:spcPct val="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0" dirty="0" smtClean="0">
                <a:latin typeface="Arial" pitchFamily="34" charset="0"/>
                <a:ea typeface="ＭＳ Ｐゴシック"/>
              </a:rPr>
              <a:t>Early Discovery and Incremental V&amp;V through System Architecture Virtual Integration (SAVI)</a:t>
            </a:r>
          </a:p>
        </p:txBody>
      </p:sp>
      <p:sp>
        <p:nvSpPr>
          <p:cNvPr id="252940" name="AutoShape 12"/>
          <p:cNvSpPr>
            <a:spLocks noChangeArrowheads="1"/>
          </p:cNvSpPr>
          <p:nvPr/>
        </p:nvSpPr>
        <p:spPr bwMode="auto">
          <a:xfrm>
            <a:off x="457200" y="4392612"/>
            <a:ext cx="8229600" cy="1017588"/>
          </a:xfrm>
          <a:prstGeom prst="roundRect">
            <a:avLst>
              <a:gd name="adj" fmla="val 16667"/>
            </a:avLst>
          </a:prstGeom>
          <a:solidFill>
            <a:srgbClr val="FFCC00"/>
          </a:solidFill>
          <a:ln w="9360">
            <a:solidFill>
              <a:srgbClr val="000000"/>
            </a:solidFill>
            <a:miter lim="800000"/>
            <a:headEnd/>
            <a:tailEnd/>
          </a:ln>
        </p:spPr>
        <p:txBody>
          <a:bodyPr lIns="90000" tIns="46800" rIns="90000" bIns="46800"/>
          <a:lstStyle/>
          <a:p>
            <a:pPr algn="l" defTabSz="457200">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600" i="1" dirty="0" smtClean="0">
                <a:solidFill>
                  <a:srgbClr val="000000"/>
                </a:solidFill>
                <a:latin typeface="Arial" pitchFamily="34" charset="0"/>
                <a:ea typeface="ＭＳ Ｐゴシック"/>
              </a:rPr>
              <a:t>Proof of Concept Demonstration and Transition by Aerospace industry initiative</a:t>
            </a:r>
            <a:endParaRPr lang="en-GB" sz="1600" i="1" dirty="0">
              <a:solidFill>
                <a:srgbClr val="000000"/>
              </a:solidFill>
              <a:latin typeface="Arial" pitchFamily="34" charset="0"/>
              <a:ea typeface="ＭＳ Ｐゴシック"/>
            </a:endParaRPr>
          </a:p>
          <a:p>
            <a:pPr marL="742950" lvl="1" indent="-285750" algn="l" defTabSz="457200">
              <a:spcBef>
                <a:spcPct val="0"/>
              </a:spcBef>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dirty="0" smtClean="0">
                <a:solidFill>
                  <a:srgbClr val="000000"/>
                </a:solidFill>
                <a:latin typeface="Arial" pitchFamily="34" charset="0"/>
                <a:ea typeface="ＭＳ Ｐゴシック"/>
              </a:rPr>
              <a:t>Architecture-centric model-based software and system engineering</a:t>
            </a:r>
            <a:endParaRPr lang="en-GB" sz="1400" dirty="0">
              <a:solidFill>
                <a:srgbClr val="000000"/>
              </a:solidFill>
              <a:latin typeface="Arial" pitchFamily="34" charset="0"/>
              <a:ea typeface="ＭＳ Ｐゴシック"/>
            </a:endParaRPr>
          </a:p>
          <a:p>
            <a:pPr marL="742950" lvl="1" indent="-285750" algn="l" defTabSz="457200">
              <a:spcBef>
                <a:spcPct val="0"/>
              </a:spcBef>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dirty="0" smtClean="0">
                <a:solidFill>
                  <a:srgbClr val="000000"/>
                </a:solidFill>
                <a:latin typeface="Arial" pitchFamily="34" charset="0"/>
                <a:ea typeface="ＭＳ Ｐゴシック"/>
              </a:rPr>
              <a:t>Architecture-centric model-based acquisition and development process</a:t>
            </a:r>
            <a:endParaRPr lang="en-GB" sz="1400" dirty="0">
              <a:solidFill>
                <a:srgbClr val="000000"/>
              </a:solidFill>
              <a:latin typeface="Arial" pitchFamily="34" charset="0"/>
              <a:ea typeface="ＭＳ Ｐゴシック"/>
            </a:endParaRPr>
          </a:p>
          <a:p>
            <a:pPr marL="742950" lvl="1" indent="-285750" algn="l" defTabSz="457200">
              <a:spcBef>
                <a:spcPct val="0"/>
              </a:spcBef>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dirty="0" smtClean="0">
                <a:solidFill>
                  <a:srgbClr val="000000"/>
                </a:solidFill>
                <a:latin typeface="Arial" pitchFamily="34" charset="0"/>
                <a:ea typeface="ＭＳ Ｐゴシック"/>
              </a:rPr>
              <a:t>Multi notation, multi team model repository &amp; standardized model interchange</a:t>
            </a:r>
            <a:endParaRPr lang="en-US" sz="1400" dirty="0">
              <a:solidFill>
                <a:srgbClr val="000000"/>
              </a:solidFill>
              <a:latin typeface="Arial" pitchFamily="34" charset="0"/>
              <a:ea typeface="ＭＳ Ｐゴシック"/>
            </a:endParaRPr>
          </a:p>
        </p:txBody>
      </p:sp>
      <p:sp>
        <p:nvSpPr>
          <p:cNvPr id="252941" name="AutoShape 13"/>
          <p:cNvSpPr>
            <a:spLocks noChangeArrowheads="1"/>
          </p:cNvSpPr>
          <p:nvPr/>
        </p:nvSpPr>
        <p:spPr bwMode="auto">
          <a:xfrm>
            <a:off x="88900" y="954088"/>
            <a:ext cx="1663700" cy="341312"/>
          </a:xfrm>
          <a:prstGeom prst="roundRect">
            <a:avLst>
              <a:gd name="adj" fmla="val 16667"/>
            </a:avLst>
          </a:prstGeom>
          <a:solidFill>
            <a:schemeClr val="accent1"/>
          </a:solidFill>
          <a:ln w="9360">
            <a:solidFill>
              <a:srgbClr val="000000"/>
            </a:solidFill>
            <a:miter lim="800000"/>
            <a:headEnd/>
            <a:tailEnd/>
          </a:ln>
        </p:spPr>
        <p:txBody>
          <a:bodyPr lIns="90000" tIns="46800" rIns="90000" bIns="46800"/>
          <a:lstStyle/>
          <a:p>
            <a:pPr algn="l" defTabSz="457200">
              <a:lnSpc>
                <a:spcPct val="78000"/>
              </a:lnSpc>
              <a:spcBef>
                <a:spcPct val="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smtClean="0">
                <a:solidFill>
                  <a:srgbClr val="FFFFFF"/>
                </a:solidFill>
                <a:latin typeface="Arial" pitchFamily="34" charset="0"/>
                <a:ea typeface="Arial Unicode MS" pitchFamily="34" charset="-128"/>
                <a:cs typeface="Arial Unicode MS" pitchFamily="34" charset="-128"/>
              </a:rPr>
              <a:t>Aircraft: (Tier 0)</a:t>
            </a:r>
            <a:endParaRPr lang="en-US" sz="1400" smtClean="0">
              <a:solidFill>
                <a:srgbClr val="FFFFFF"/>
              </a:solidFill>
              <a:latin typeface="Times New Roman" pitchFamily="18" charset="0"/>
              <a:ea typeface="Arial Unicode MS" pitchFamily="34" charset="-128"/>
              <a:cs typeface="Arial Unicode MS" pitchFamily="34" charset="-128"/>
            </a:endParaRPr>
          </a:p>
        </p:txBody>
      </p:sp>
      <p:sp>
        <p:nvSpPr>
          <p:cNvPr id="252938" name="AutoShape 10"/>
          <p:cNvSpPr>
            <a:spLocks noChangeArrowheads="1"/>
          </p:cNvSpPr>
          <p:nvPr/>
        </p:nvSpPr>
        <p:spPr bwMode="auto">
          <a:xfrm>
            <a:off x="5105400" y="3370262"/>
            <a:ext cx="3516086" cy="945078"/>
          </a:xfrm>
          <a:prstGeom prst="roundRect">
            <a:avLst>
              <a:gd name="adj" fmla="val 16667"/>
            </a:avLst>
          </a:prstGeom>
          <a:solidFill>
            <a:srgbClr val="6B0094"/>
          </a:solidFill>
          <a:ln w="9360">
            <a:solidFill>
              <a:srgbClr val="000000"/>
            </a:solidFill>
            <a:miter lim="800000"/>
            <a:headEnd/>
            <a:tailEnd/>
          </a:ln>
        </p:spPr>
        <p:txBody>
          <a:bodyPr lIns="90000" tIns="46800" rIns="90000" bIns="46800"/>
          <a:lstStyle/>
          <a:p>
            <a:pPr algn="l" defTabSz="457200">
              <a:lnSpc>
                <a:spcPct val="78000"/>
              </a:lnSpc>
              <a:spcBef>
                <a:spcPct val="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Repeated Virtual Integration Analyses:</a:t>
            </a:r>
          </a:p>
          <a:p>
            <a:pPr lvl="1" algn="l" defTabSz="457200">
              <a:lnSpc>
                <a:spcPct val="78000"/>
              </a:lnSpc>
              <a:spcBef>
                <a:spcPct val="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Power/weight</a:t>
            </a:r>
          </a:p>
          <a:p>
            <a:pPr lvl="1" algn="l" defTabSz="457200">
              <a:lnSpc>
                <a:spcPct val="78000"/>
              </a:lnSpc>
              <a:spcBef>
                <a:spcPct val="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MIPS/RAM, Scheduling</a:t>
            </a:r>
          </a:p>
          <a:p>
            <a:pPr lvl="1" algn="l" defTabSz="457200">
              <a:lnSpc>
                <a:spcPct val="78000"/>
              </a:lnSpc>
              <a:spcBef>
                <a:spcPct val="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End-to-end latency</a:t>
            </a:r>
          </a:p>
          <a:p>
            <a:pPr lvl="1" algn="l" defTabSz="457200">
              <a:lnSpc>
                <a:spcPct val="78000"/>
              </a:lnSpc>
              <a:spcBef>
                <a:spcPct val="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Network bandwidth</a:t>
            </a:r>
          </a:p>
          <a:p>
            <a:pPr algn="l" defTabSz="457200">
              <a:lnSpc>
                <a:spcPct val="78000"/>
              </a:lnSpc>
              <a:spcBef>
                <a:spcPct val="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dirty="0" smtClean="0">
              <a:solidFill>
                <a:srgbClr val="FFFFFF"/>
              </a:solidFill>
              <a:latin typeface="Arial" pitchFamily="34" charset="0"/>
              <a:ea typeface="Arial Unicode MS" pitchFamily="34" charset="-128"/>
              <a:cs typeface="Arial Unicode MS" pitchFamily="34" charset="-128"/>
            </a:endParaRPr>
          </a:p>
          <a:p>
            <a:pPr algn="l" defTabSz="457200">
              <a:lnSpc>
                <a:spcPct val="78000"/>
              </a:lnSpc>
              <a:spcBef>
                <a:spcPct val="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dirty="0" smtClean="0">
              <a:solidFill>
                <a:srgbClr val="FFFFFF"/>
              </a:solidFill>
              <a:latin typeface="Arial" pitchFamily="34" charset="0"/>
              <a:ea typeface="Arial Unicode MS" pitchFamily="34" charset="-128"/>
              <a:cs typeface="Arial Unicode MS" pitchFamily="34" charset="-128"/>
            </a:endParaRPr>
          </a:p>
        </p:txBody>
      </p:sp>
      <p:sp>
        <p:nvSpPr>
          <p:cNvPr id="16" name="AutoShape 10"/>
          <p:cNvSpPr>
            <a:spLocks noChangeArrowheads="1"/>
          </p:cNvSpPr>
          <p:nvPr/>
        </p:nvSpPr>
        <p:spPr bwMode="auto">
          <a:xfrm>
            <a:off x="270163" y="2418257"/>
            <a:ext cx="3516086" cy="816428"/>
          </a:xfrm>
          <a:prstGeom prst="roundRect">
            <a:avLst>
              <a:gd name="adj" fmla="val 16667"/>
            </a:avLst>
          </a:prstGeom>
          <a:solidFill>
            <a:schemeClr val="bg2">
              <a:lumMod val="50000"/>
            </a:schemeClr>
          </a:solidFill>
          <a:ln w="9360">
            <a:solidFill>
              <a:srgbClr val="000000"/>
            </a:solidFill>
            <a:miter lim="800000"/>
            <a:headEnd/>
            <a:tailEnd/>
          </a:ln>
        </p:spPr>
        <p:txBody>
          <a:bodyPr lIns="90000" tIns="46800" rIns="90000" bIns="46800"/>
          <a:lstStyle/>
          <a:p>
            <a:pPr algn="l" defTabSz="457200">
              <a:lnSpc>
                <a:spcPct val="78000"/>
              </a:lnSpc>
              <a:spcBef>
                <a:spcPct val="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System &amp; SW Engineering:</a:t>
            </a:r>
          </a:p>
          <a:p>
            <a:pPr lvl="1" algn="l" defTabSz="457200">
              <a:lnSpc>
                <a:spcPct val="78000"/>
              </a:lnSpc>
              <a:spcBef>
                <a:spcPct val="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err="1" smtClean="0">
                <a:solidFill>
                  <a:srgbClr val="FFFFFF"/>
                </a:solidFill>
                <a:latin typeface="Arial" pitchFamily="34" charset="0"/>
                <a:ea typeface="Arial Unicode MS" pitchFamily="34" charset="-128"/>
                <a:cs typeface="Arial Unicode MS" pitchFamily="34" charset="-128"/>
              </a:rPr>
              <a:t>Mechatronics</a:t>
            </a:r>
            <a:r>
              <a:rPr lang="en-US" sz="1400" dirty="0" smtClean="0">
                <a:solidFill>
                  <a:srgbClr val="FFFFFF"/>
                </a:solidFill>
                <a:latin typeface="Arial" pitchFamily="34" charset="0"/>
                <a:ea typeface="Arial Unicode MS" pitchFamily="34" charset="-128"/>
                <a:cs typeface="Arial Unicode MS" pitchFamily="34" charset="-128"/>
              </a:rPr>
              <a:t>: Actuator &amp; Wings</a:t>
            </a:r>
          </a:p>
          <a:p>
            <a:pPr lvl="1" algn="l" defTabSz="457200">
              <a:lnSpc>
                <a:spcPct val="78000"/>
              </a:lnSpc>
              <a:spcBef>
                <a:spcPct val="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Safety Analysis (FHA, FMEA)</a:t>
            </a:r>
          </a:p>
          <a:p>
            <a:pPr lvl="1" algn="l" defTabSz="457200">
              <a:lnSpc>
                <a:spcPct val="78000"/>
              </a:lnSpc>
              <a:spcBef>
                <a:spcPct val="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FFFFFF"/>
                </a:solidFill>
                <a:latin typeface="Arial" pitchFamily="34" charset="0"/>
                <a:ea typeface="Arial Unicode MS" pitchFamily="34" charset="-128"/>
                <a:cs typeface="Arial Unicode MS" pitchFamily="34" charset="-128"/>
              </a:rPr>
              <a:t>Reliability Analysis (MTTF)</a:t>
            </a:r>
          </a:p>
          <a:p>
            <a:pPr algn="l" defTabSz="457200">
              <a:lnSpc>
                <a:spcPct val="78000"/>
              </a:lnSpc>
              <a:spcBef>
                <a:spcPct val="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dirty="0" smtClean="0">
              <a:solidFill>
                <a:srgbClr val="FFFFFF"/>
              </a:solidFill>
              <a:latin typeface="Arial" pitchFamily="34" charset="0"/>
              <a:ea typeface="Arial Unicode MS" pitchFamily="34" charset="-128"/>
              <a:cs typeface="Arial Unicode MS" pitchFamily="34" charset="-128"/>
            </a:endParaRPr>
          </a:p>
          <a:p>
            <a:pPr algn="l" defTabSz="457200">
              <a:lnSpc>
                <a:spcPct val="78000"/>
              </a:lnSpc>
              <a:spcBef>
                <a:spcPct val="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dirty="0" smtClean="0">
              <a:solidFill>
                <a:srgbClr val="FFFFFF"/>
              </a:solidFill>
              <a:latin typeface="Arial" pitchFamily="34" charset="0"/>
              <a:ea typeface="Arial Unicode MS" pitchFamily="34" charset="-128"/>
              <a:cs typeface="Arial Unicode MS" pitchFamily="34" charset="-128"/>
            </a:endParaRPr>
          </a:p>
        </p:txBody>
      </p:sp>
      <p:sp>
        <p:nvSpPr>
          <p:cNvPr id="252934" name="AutoShape 6"/>
          <p:cNvSpPr>
            <a:spLocks noChangeArrowheads="1"/>
          </p:cNvSpPr>
          <p:nvPr/>
        </p:nvSpPr>
        <p:spPr bwMode="auto">
          <a:xfrm>
            <a:off x="1676400" y="1027112"/>
            <a:ext cx="3733800" cy="666750"/>
          </a:xfrm>
          <a:prstGeom prst="roundRect">
            <a:avLst>
              <a:gd name="adj" fmla="val 16667"/>
            </a:avLst>
          </a:prstGeom>
          <a:solidFill>
            <a:srgbClr val="33CC66"/>
          </a:solidFill>
          <a:ln w="9360">
            <a:solidFill>
              <a:srgbClr val="000000"/>
            </a:solidFill>
            <a:miter lim="800000"/>
            <a:headEnd/>
            <a:tailEnd/>
          </a:ln>
        </p:spPr>
        <p:txBody>
          <a:bodyPr lIns="90000" tIns="46800" rIns="90000" bIns="46800"/>
          <a:lstStyle/>
          <a:p>
            <a:pPr algn="l" defTabSz="457200">
              <a:lnSpc>
                <a:spcPct val="78000"/>
              </a:lnSpc>
              <a:spcBef>
                <a:spcPct val="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smtClean="0">
                <a:solidFill>
                  <a:srgbClr val="FFFFFF"/>
                </a:solidFill>
                <a:latin typeface="Arial" pitchFamily="34" charset="0"/>
                <a:ea typeface="Arial Unicode MS" pitchFamily="34" charset="-128"/>
                <a:cs typeface="Arial Unicode MS" pitchFamily="34" charset="-128"/>
              </a:rPr>
              <a:t>Aircraft system: (Tier 1)</a:t>
            </a:r>
          </a:p>
          <a:p>
            <a:pPr algn="l" defTabSz="457200">
              <a:lnSpc>
                <a:spcPct val="78000"/>
              </a:lnSpc>
              <a:spcBef>
                <a:spcPct val="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smtClean="0">
                <a:solidFill>
                  <a:srgbClr val="FFFFFF"/>
                </a:solidFill>
                <a:latin typeface="Arial" pitchFamily="34" charset="0"/>
                <a:ea typeface="Arial Unicode MS" pitchFamily="34" charset="-128"/>
                <a:cs typeface="Arial Unicode MS" pitchFamily="34" charset="-128"/>
              </a:rPr>
              <a:t>Engine, Landing Gear, Cockpit, …</a:t>
            </a:r>
          </a:p>
          <a:p>
            <a:pPr algn="l" defTabSz="457200">
              <a:lnSpc>
                <a:spcPct val="78000"/>
              </a:lnSpc>
              <a:spcBef>
                <a:spcPct val="0"/>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smtClean="0">
                <a:solidFill>
                  <a:srgbClr val="FFFFFF"/>
                </a:solidFill>
                <a:latin typeface="Arial" pitchFamily="34" charset="0"/>
                <a:ea typeface="Arial Unicode MS" pitchFamily="34" charset="-128"/>
                <a:cs typeface="Arial Unicode MS" pitchFamily="34" charset="-128"/>
              </a:rPr>
              <a:t>Weight, Electrical, Fuel, Hydraulics,</a:t>
            </a:r>
            <a:r>
              <a:rPr lang="en-US" sz="1400" smtClean="0">
                <a:solidFill>
                  <a:srgbClr val="FFFFFF"/>
                </a:solidFill>
                <a:latin typeface="Times New Roman" pitchFamily="18" charset="0"/>
                <a:ea typeface="Arial Unicode MS" pitchFamily="34" charset="-128"/>
                <a:cs typeface="Arial Unicode MS" pitchFamily="34" charset="-128"/>
              </a:rPr>
              <a:t>…</a:t>
            </a:r>
          </a:p>
        </p:txBody>
      </p:sp>
    </p:spTree>
    <p:extLst>
      <p:ext uri="{BB962C8B-B14F-4D97-AF65-F5344CB8AC3E}">
        <p14:creationId xmlns:p14="http://schemas.microsoft.com/office/powerpoint/2010/main" val="30410677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9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29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29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29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29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29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a:xfrm>
            <a:off x="533400" y="422275"/>
            <a:ext cx="8153400" cy="387798"/>
          </a:xfrm>
        </p:spPr>
        <p:txBody>
          <a:bodyPr/>
          <a:lstStyle/>
          <a:p>
            <a:r>
              <a:rPr lang="en-US" dirty="0" smtClean="0"/>
              <a:t>Rapid Architecture Trade Study</a:t>
            </a:r>
            <a:endParaRPr lang="en-US" dirty="0"/>
          </a:p>
        </p:txBody>
      </p:sp>
      <p:sp>
        <p:nvSpPr>
          <p:cNvPr id="6" name="Rectangle 3"/>
          <p:cNvSpPr txBox="1">
            <a:spLocks noChangeArrowheads="1"/>
          </p:cNvSpPr>
          <p:nvPr/>
        </p:nvSpPr>
        <p:spPr bwMode="gray">
          <a:xfrm>
            <a:off x="500743" y="990600"/>
            <a:ext cx="8839200" cy="4800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a:solidFill>
                  <a:srgbClr val="3C4F82"/>
                </a:solidFill>
                <a:latin typeface="+mn-lt"/>
              </a:defRPr>
            </a:lvl2pPr>
            <a:lvl3pPr marL="576263" indent="-177800" algn="l" rtl="0" eaLnBrk="1" fontAlgn="base" hangingPunct="1">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a:lstStyle>
          <a:p>
            <a:r>
              <a:rPr lang="en-US" kern="0" dirty="0" smtClean="0"/>
              <a:t>Help designers </a:t>
            </a:r>
            <a:r>
              <a:rPr lang="en-US" b="0" kern="0" dirty="0" smtClean="0"/>
              <a:t>to choose the </a:t>
            </a:r>
            <a:r>
              <a:rPr lang="en-US" b="0" i="1" kern="0" dirty="0" smtClean="0"/>
              <a:t>best</a:t>
            </a:r>
            <a:r>
              <a:rPr lang="en-US" b="0" kern="0" dirty="0" smtClean="0"/>
              <a:t> Architecture</a:t>
            </a:r>
          </a:p>
          <a:p>
            <a:r>
              <a:rPr lang="en-US" b="0" kern="0" dirty="0"/>
              <a:t>	</a:t>
            </a:r>
            <a:r>
              <a:rPr lang="en-US" b="0" kern="0" dirty="0" smtClean="0"/>
              <a:t>Best reliability, avoid potential failure/error</a:t>
            </a:r>
          </a:p>
          <a:p>
            <a:r>
              <a:rPr lang="en-US" b="0" kern="0" dirty="0"/>
              <a:t>	</a:t>
            </a:r>
            <a:r>
              <a:rPr lang="en-US" b="0" kern="0" dirty="0" smtClean="0"/>
              <a:t>Meet timing and performance requirements</a:t>
            </a:r>
          </a:p>
          <a:p>
            <a:endParaRPr lang="en-US" b="0" kern="0" dirty="0"/>
          </a:p>
          <a:p>
            <a:r>
              <a:rPr lang="en-US" kern="0" dirty="0" smtClean="0"/>
              <a:t>Analyze operational quality attributes </a:t>
            </a:r>
            <a:r>
              <a:rPr lang="en-US" b="0" kern="0" dirty="0" smtClean="0"/>
              <a:t>from three perspectives</a:t>
            </a:r>
          </a:p>
          <a:p>
            <a:r>
              <a:rPr lang="en-US" kern="0" dirty="0"/>
              <a:t>	</a:t>
            </a:r>
            <a:r>
              <a:rPr lang="en-US" kern="0" dirty="0" smtClean="0"/>
              <a:t>Safety/Reliability</a:t>
            </a:r>
          </a:p>
          <a:p>
            <a:r>
              <a:rPr lang="en-US" kern="0" dirty="0" smtClean="0"/>
              <a:t>	Latency</a:t>
            </a:r>
          </a:p>
          <a:p>
            <a:r>
              <a:rPr lang="en-US" kern="0" dirty="0"/>
              <a:t>	</a:t>
            </a:r>
            <a:r>
              <a:rPr lang="en-US" kern="0" dirty="0" smtClean="0"/>
              <a:t>Resources and Budgets</a:t>
            </a:r>
          </a:p>
          <a:p>
            <a:r>
              <a:rPr lang="en-US" kern="0" dirty="0"/>
              <a:t>	</a:t>
            </a:r>
            <a:endParaRPr lang="en-US" b="0" kern="0" dirty="0"/>
          </a:p>
          <a:p>
            <a:endParaRPr lang="en-US" b="0" kern="0" dirty="0" smtClean="0"/>
          </a:p>
          <a:p>
            <a:endParaRPr lang="en-US" b="0" kern="0" dirty="0" smtClean="0"/>
          </a:p>
          <a:p>
            <a:endParaRPr lang="en-US" b="0" kern="0" dirty="0"/>
          </a:p>
        </p:txBody>
      </p:sp>
    </p:spTree>
    <p:extLst>
      <p:ext uri="{BB962C8B-B14F-4D97-AF65-F5344CB8AC3E}">
        <p14:creationId xmlns:p14="http://schemas.microsoft.com/office/powerpoint/2010/main" val="42267378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a:xfrm>
            <a:off x="276225" y="284860"/>
            <a:ext cx="8153400" cy="886397"/>
          </a:xfrm>
        </p:spPr>
        <p:txBody>
          <a:bodyPr/>
          <a:lstStyle/>
          <a:p>
            <a:r>
              <a:rPr lang="en-US" sz="3200" dirty="0" smtClean="0"/>
              <a:t>Latency Analysis</a:t>
            </a:r>
            <a:br>
              <a:rPr lang="en-US" sz="3200" dirty="0" smtClean="0"/>
            </a:br>
            <a:r>
              <a:rPr lang="en-US" sz="3200" dirty="0" smtClean="0"/>
              <a:t>results</a:t>
            </a:r>
            <a:endParaRPr lang="en-US" sz="3200" dirty="0"/>
          </a:p>
        </p:txBody>
      </p:sp>
      <p:sp>
        <p:nvSpPr>
          <p:cNvPr id="4" name="TextBox 3"/>
          <p:cNvSpPr txBox="1"/>
          <p:nvPr/>
        </p:nvSpPr>
        <p:spPr>
          <a:xfrm>
            <a:off x="1187450" y="1440148"/>
            <a:ext cx="2222500" cy="707886"/>
          </a:xfrm>
          <a:prstGeom prst="rect">
            <a:avLst/>
          </a:prstGeom>
          <a:noFill/>
        </p:spPr>
        <p:txBody>
          <a:bodyPr wrap="square" rtlCol="0">
            <a:spAutoFit/>
          </a:bodyPr>
          <a:lstStyle/>
          <a:p>
            <a:r>
              <a:rPr lang="en-US" dirty="0" smtClean="0"/>
              <a:t>Architecture</a:t>
            </a:r>
            <a:br>
              <a:rPr lang="en-US" dirty="0" smtClean="0"/>
            </a:br>
            <a:r>
              <a:rPr lang="en-US" dirty="0" smtClean="0"/>
              <a:t>Alternative 1</a:t>
            </a:r>
          </a:p>
        </p:txBody>
      </p:sp>
      <p:sp>
        <p:nvSpPr>
          <p:cNvPr id="5" name="TextBox 4"/>
          <p:cNvSpPr txBox="1"/>
          <p:nvPr/>
        </p:nvSpPr>
        <p:spPr>
          <a:xfrm>
            <a:off x="5422900" y="4528929"/>
            <a:ext cx="2355850" cy="707886"/>
          </a:xfrm>
          <a:prstGeom prst="rect">
            <a:avLst/>
          </a:prstGeom>
          <a:noFill/>
        </p:spPr>
        <p:txBody>
          <a:bodyPr wrap="square" rtlCol="0">
            <a:spAutoFit/>
          </a:bodyPr>
          <a:lstStyle/>
          <a:p>
            <a:r>
              <a:rPr lang="en-US" dirty="0" smtClean="0"/>
              <a:t>Architecture</a:t>
            </a:r>
            <a:br>
              <a:rPr lang="en-US" dirty="0" smtClean="0"/>
            </a:br>
            <a:r>
              <a:rPr lang="en-US" dirty="0" smtClean="0"/>
              <a:t>Alternative 2</a:t>
            </a:r>
          </a:p>
        </p:txBody>
      </p:sp>
      <p:pic>
        <p:nvPicPr>
          <p:cNvPr id="7" name="Picture 2" descr="https://cdn2.iconfinder.com/data/icons/kids/128x128/actions/button_o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1855" y="1527391"/>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img2.wikia.nocookie.net/__cb20090625201713/tibasic/images/e/e2/Error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5950" y="4522301"/>
            <a:ext cx="5715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84860"/>
            <a:ext cx="4362450" cy="301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280" y="2963752"/>
            <a:ext cx="4067175" cy="3130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611202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en-US" dirty="0" smtClean="0"/>
              <a:t>Analysis Summary</a:t>
            </a:r>
            <a:endParaRPr lang="en-US" dirty="0"/>
          </a:p>
        </p:txBody>
      </p:sp>
      <p:graphicFrame>
        <p:nvGraphicFramePr>
          <p:cNvPr id="3" name="Table 2"/>
          <p:cNvGraphicFramePr>
            <a:graphicFrameLocks noGrp="1"/>
          </p:cNvGraphicFramePr>
          <p:nvPr>
            <p:extLst/>
          </p:nvPr>
        </p:nvGraphicFramePr>
        <p:xfrm>
          <a:off x="1066800" y="1549400"/>
          <a:ext cx="6781800" cy="3479800"/>
        </p:xfrm>
        <a:graphic>
          <a:graphicData uri="http://schemas.openxmlformats.org/drawingml/2006/table">
            <a:tbl>
              <a:tblPr firstRow="1" bandRow="1">
                <a:tableStyleId>{F5AB1C69-6EDB-4FF4-983F-18BD219EF322}</a:tableStyleId>
              </a:tblPr>
              <a:tblGrid>
                <a:gridCol w="2260600"/>
                <a:gridCol w="2260600"/>
                <a:gridCol w="2260600"/>
              </a:tblGrid>
              <a:tr h="695960">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Architecture 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Architecture 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5960">
                <a:tc>
                  <a:txBody>
                    <a:bodyPr/>
                    <a:lstStyle/>
                    <a:p>
                      <a:r>
                        <a:rPr lang="en-US" dirty="0" smtClean="0"/>
                        <a:t>Latency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5960">
                <a:tc>
                  <a:txBody>
                    <a:bodyPr/>
                    <a:lstStyle/>
                    <a:p>
                      <a:r>
                        <a:rPr lang="en-US" dirty="0" smtClean="0"/>
                        <a:t>Resources Budgets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5960">
                <a:tc>
                  <a:txBody>
                    <a:bodyPr/>
                    <a:lstStyle/>
                    <a:p>
                      <a:r>
                        <a:rPr lang="en-US" dirty="0" smtClean="0"/>
                        <a:t>Safety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5960">
                <a:tc>
                  <a:txBody>
                    <a:bodyPr/>
                    <a:lstStyle/>
                    <a:p>
                      <a:r>
                        <a:rPr lang="en-US" dirty="0" smtClean="0"/>
                        <a:t>Cost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2" descr="https://cdn2.iconfinder.com/data/icons/kids/128x128/actions/button_o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2860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img2.wikia.nocookie.net/__cb20090625201713/tibasic/images/e/e2/Error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281237"/>
            <a:ext cx="5715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img2.wikia.nocookie.net/__cb20090625201713/tibasic/images/e/e2/Error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2900" y="3005138"/>
            <a:ext cx="5715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img2.wikia.nocookie.net/__cb20090625201713/tibasic/images/e/e2/Error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729039"/>
            <a:ext cx="5715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img2.wikia.nocookie.net/__cb20090625201713/tibasic/images/e/e2/Error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452940"/>
            <a:ext cx="5715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cdn2.iconfinder.com/data/icons/kids/128x128/actions/button_o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043239"/>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cdn2.iconfinder.com/data/icons/kids/128x128/actions/button_o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050" y="3729039"/>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cdn2.iconfinder.com/data/icons/kids/128x128/actions/button_o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900" y="445294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22619" y="5486400"/>
            <a:ext cx="5679761" cy="523220"/>
          </a:xfrm>
          <a:prstGeom prst="rect">
            <a:avLst/>
          </a:prstGeom>
          <a:noFill/>
          <a:ln>
            <a:solidFill>
              <a:schemeClr val="tx1"/>
            </a:solidFill>
          </a:ln>
        </p:spPr>
        <p:txBody>
          <a:bodyPr wrap="none" rtlCol="0">
            <a:spAutoFit/>
          </a:bodyPr>
          <a:lstStyle/>
          <a:p>
            <a:r>
              <a:rPr lang="en-US" sz="2800" dirty="0" smtClean="0"/>
              <a:t>What is the </a:t>
            </a:r>
            <a:r>
              <a:rPr lang="en-US" sz="2800" i="1" dirty="0" smtClean="0"/>
              <a:t>“best” </a:t>
            </a:r>
            <a:r>
              <a:rPr lang="en-US" sz="2800" dirty="0" smtClean="0"/>
              <a:t>architecture?</a:t>
            </a:r>
            <a:endParaRPr lang="en-US" sz="2800" dirty="0"/>
          </a:p>
        </p:txBody>
      </p:sp>
    </p:spTree>
    <p:extLst>
      <p:ext uri="{BB962C8B-B14F-4D97-AF65-F5344CB8AC3E}">
        <p14:creationId xmlns:p14="http://schemas.microsoft.com/office/powerpoint/2010/main" val="26586303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p:txBody>
          <a:bodyPr/>
          <a:lstStyle/>
          <a:p>
            <a:r>
              <a:rPr lang="en-US" dirty="0" smtClean="0"/>
              <a:t>Outline</a:t>
            </a:r>
            <a:endParaRPr lang="en-US" dirty="0"/>
          </a:p>
        </p:txBody>
      </p:sp>
      <p:sp>
        <p:nvSpPr>
          <p:cNvPr id="881667" name="Rectangle 3"/>
          <p:cNvSpPr>
            <a:spLocks noGrp="1" noChangeArrowheads="1"/>
          </p:cNvSpPr>
          <p:nvPr>
            <p:ph type="body" idx="1"/>
          </p:nvPr>
        </p:nvSpPr>
        <p:spPr/>
        <p:txBody>
          <a:bodyPr/>
          <a:lstStyle/>
          <a:p>
            <a:r>
              <a:rPr lang="en-US" dirty="0" smtClean="0"/>
              <a:t>Challenges in Safety-critical Software-intensive systems</a:t>
            </a:r>
            <a:endParaRPr lang="en-US" dirty="0"/>
          </a:p>
          <a:p>
            <a:r>
              <a:rPr lang="en-US" dirty="0" smtClean="0"/>
              <a:t>An Architecture-centric Virtual Integration Strategy with SAE AADL</a:t>
            </a:r>
          </a:p>
          <a:p>
            <a:r>
              <a:rPr lang="en-US" dirty="0" smtClean="0"/>
              <a:t>Improving the Quality of Requirements</a:t>
            </a:r>
          </a:p>
          <a:p>
            <a:r>
              <a:rPr lang="en-US" dirty="0"/>
              <a:t>Architecture Fault Modeling and Hazard Analysis</a:t>
            </a:r>
          </a:p>
          <a:p>
            <a:r>
              <a:rPr lang="en-US" dirty="0" smtClean="0"/>
              <a:t>Incremental </a:t>
            </a:r>
            <a:r>
              <a:rPr lang="en-US" dirty="0"/>
              <a:t>Life-cycle Assurance of Systems</a:t>
            </a:r>
          </a:p>
          <a:p>
            <a:r>
              <a:rPr lang="en-US" dirty="0" smtClean="0"/>
              <a:t>Summary and Conclusion</a:t>
            </a:r>
          </a:p>
          <a:p>
            <a:endParaRPr lang="en-US" dirty="0"/>
          </a:p>
        </p:txBody>
      </p:sp>
      <p:sp>
        <p:nvSpPr>
          <p:cNvPr id="881668" name="AutoShape 4"/>
          <p:cNvSpPr>
            <a:spLocks noChangeArrowheads="1"/>
          </p:cNvSpPr>
          <p:nvPr/>
        </p:nvSpPr>
        <p:spPr bwMode="auto">
          <a:xfrm rot="5400000">
            <a:off x="103271" y="2032000"/>
            <a:ext cx="412750" cy="311150"/>
          </a:xfrm>
          <a:prstGeom prst="triangle">
            <a:avLst>
              <a:gd name="adj" fmla="val 50000"/>
            </a:avLst>
          </a:prstGeom>
          <a:solidFill>
            <a:srgbClr val="5CA1FB"/>
          </a:solidFill>
          <a:ln w="38100">
            <a:noFill/>
            <a:miter lim="800000"/>
            <a:headEnd/>
            <a:tailEnd/>
          </a:ln>
          <a:effectLst/>
        </p:spPr>
        <p:txBody>
          <a:bodyPr wrap="none" lIns="92309" tIns="46154" rIns="92309" bIns="46154" anchor="ctr"/>
          <a:lstStyle/>
          <a:p>
            <a:endParaRPr lang="en-US"/>
          </a:p>
        </p:txBody>
      </p:sp>
    </p:spTree>
    <p:extLst>
      <p:ext uri="{BB962C8B-B14F-4D97-AF65-F5344CB8AC3E}">
        <p14:creationId xmlns:p14="http://schemas.microsoft.com/office/powerpoint/2010/main" val="23025050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387798"/>
          </a:xfrm>
        </p:spPr>
        <p:txBody>
          <a:bodyPr/>
          <a:lstStyle/>
          <a:p>
            <a:r>
              <a:rPr lang="en-US" dirty="0" smtClean="0"/>
              <a:t>Certification &amp; Recertification Challenges</a:t>
            </a:r>
            <a:endParaRPr lang="en-US" dirty="0"/>
          </a:p>
        </p:txBody>
      </p:sp>
      <p:sp>
        <p:nvSpPr>
          <p:cNvPr id="3" name="Content Placeholder 2"/>
          <p:cNvSpPr>
            <a:spLocks noGrp="1"/>
          </p:cNvSpPr>
          <p:nvPr>
            <p:ph idx="1"/>
          </p:nvPr>
        </p:nvSpPr>
        <p:spPr>
          <a:xfrm>
            <a:off x="533400" y="838200"/>
            <a:ext cx="8153400" cy="4800600"/>
          </a:xfrm>
        </p:spPr>
        <p:txBody>
          <a:bodyPr/>
          <a:lstStyle/>
          <a:p>
            <a:r>
              <a:rPr lang="en-US" dirty="0" smtClean="0"/>
              <a:t>Certification: assure the quality of the delivered system</a:t>
            </a:r>
          </a:p>
          <a:p>
            <a:pPr lvl="1"/>
            <a:r>
              <a:rPr lang="en-US" u="sng" dirty="0" smtClean="0"/>
              <a:t>Sufficient</a:t>
            </a:r>
            <a:r>
              <a:rPr lang="en-US" dirty="0" smtClean="0"/>
              <a:t> </a:t>
            </a:r>
            <a:r>
              <a:rPr lang="en-US" u="sng" dirty="0" smtClean="0"/>
              <a:t>evidence</a:t>
            </a:r>
            <a:r>
              <a:rPr lang="en-US" dirty="0" smtClean="0"/>
              <a:t> that a </a:t>
            </a:r>
            <a:r>
              <a:rPr lang="en-US" u="sng" dirty="0" smtClean="0"/>
              <a:t>system implementation</a:t>
            </a:r>
            <a:r>
              <a:rPr lang="en-US" dirty="0" smtClean="0"/>
              <a:t> meets </a:t>
            </a:r>
            <a:r>
              <a:rPr lang="en-US" u="sng" dirty="0" smtClean="0"/>
              <a:t>system requirements</a:t>
            </a:r>
          </a:p>
          <a:p>
            <a:pPr lvl="1"/>
            <a:r>
              <a:rPr lang="en-US" u="sng" dirty="0" smtClean="0"/>
              <a:t>Quality of requirements </a:t>
            </a:r>
            <a:r>
              <a:rPr lang="en-US" dirty="0" smtClean="0"/>
              <a:t>and </a:t>
            </a:r>
            <a:r>
              <a:rPr lang="en-US" u="sng" dirty="0" smtClean="0"/>
              <a:t>quality of evidence </a:t>
            </a:r>
            <a:r>
              <a:rPr lang="en-US" dirty="0" smtClean="0"/>
              <a:t>determines quality of system</a:t>
            </a:r>
          </a:p>
          <a:p>
            <a:r>
              <a:rPr lang="en-US" dirty="0" smtClean="0"/>
              <a:t>Certification related rework cost </a:t>
            </a:r>
          </a:p>
          <a:p>
            <a:pPr lvl="1"/>
            <a:r>
              <a:rPr lang="en-US" dirty="0" smtClean="0"/>
              <a:t>Currently 50% of total system cost and growing</a:t>
            </a:r>
          </a:p>
          <a:p>
            <a:r>
              <a:rPr lang="en-US" dirty="0" smtClean="0"/>
              <a:t>Recertification Challenge</a:t>
            </a:r>
          </a:p>
          <a:p>
            <a:pPr lvl="1"/>
            <a:r>
              <a:rPr lang="en-US" dirty="0" smtClean="0"/>
              <a:t>Desired cost of recertification </a:t>
            </a:r>
            <a:r>
              <a:rPr lang="en-US" u="sng" dirty="0" smtClean="0"/>
              <a:t>in proportion </a:t>
            </a:r>
            <a:r>
              <a:rPr lang="en-US" dirty="0" smtClean="0"/>
              <a:t>to change</a:t>
            </a:r>
          </a:p>
        </p:txBody>
      </p:sp>
      <p:sp>
        <p:nvSpPr>
          <p:cNvPr id="4" name="TextBox 3"/>
          <p:cNvSpPr txBox="1"/>
          <p:nvPr/>
        </p:nvSpPr>
        <p:spPr>
          <a:xfrm>
            <a:off x="653538" y="3559018"/>
            <a:ext cx="5511288" cy="4710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anchor="ctr"/>
          <a:lstStyle/>
          <a:p>
            <a:pPr defTabSz="914290">
              <a:spcBef>
                <a:spcPts val="0"/>
              </a:spcBef>
              <a:defRPr/>
            </a:pPr>
            <a:r>
              <a:rPr lang="en-US" b="0" dirty="0" smtClean="0">
                <a:solidFill>
                  <a:schemeClr val="accent1">
                    <a:lumMod val="50000"/>
                  </a:schemeClr>
                </a:solidFill>
                <a:latin typeface="+mn-lt"/>
                <a:ea typeface="+mn-ea"/>
              </a:rPr>
              <a:t>Improve quality of requirements and evidence</a:t>
            </a:r>
            <a:endParaRPr lang="en-US" b="0" dirty="0">
              <a:solidFill>
                <a:schemeClr val="accent1">
                  <a:lumMod val="50000"/>
                </a:schemeClr>
              </a:solidFill>
              <a:latin typeface="+mn-lt"/>
              <a:ea typeface="+mn-ea"/>
            </a:endParaRPr>
          </a:p>
        </p:txBody>
      </p:sp>
      <p:sp>
        <p:nvSpPr>
          <p:cNvPr id="5" name="TextBox 4"/>
          <p:cNvSpPr txBox="1"/>
          <p:nvPr/>
        </p:nvSpPr>
        <p:spPr>
          <a:xfrm>
            <a:off x="653538" y="4363375"/>
            <a:ext cx="5511288" cy="68057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anchor="ctr"/>
          <a:lstStyle/>
          <a:p>
            <a:pPr defTabSz="914290">
              <a:spcBef>
                <a:spcPts val="0"/>
              </a:spcBef>
              <a:defRPr/>
            </a:pPr>
            <a:r>
              <a:rPr lang="en-US" b="0" dirty="0" smtClean="0">
                <a:solidFill>
                  <a:schemeClr val="accent1">
                    <a:lumMod val="50000"/>
                  </a:schemeClr>
                </a:solidFill>
                <a:latin typeface="+mn-lt"/>
                <a:ea typeface="+mn-ea"/>
              </a:rPr>
              <a:t>Perform verification compositionally throughout the life cycle</a:t>
            </a:r>
            <a:endParaRPr lang="en-US" b="0" dirty="0">
              <a:solidFill>
                <a:schemeClr val="accent1">
                  <a:lumMod val="50000"/>
                </a:schemeClr>
              </a:solidFill>
              <a:latin typeface="+mn-lt"/>
              <a:ea typeface="+mn-ea"/>
            </a:endParaRPr>
          </a:p>
        </p:txBody>
      </p:sp>
    </p:spTree>
    <p:extLst>
      <p:ext uri="{BB962C8B-B14F-4D97-AF65-F5344CB8AC3E}">
        <p14:creationId xmlns:p14="http://schemas.microsoft.com/office/powerpoint/2010/main" val="105392433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34930"/>
            <a:ext cx="8991600" cy="332399"/>
          </a:xfrm>
        </p:spPr>
        <p:txBody>
          <a:bodyPr/>
          <a:lstStyle/>
          <a:p>
            <a:pPr algn="ctr"/>
            <a:r>
              <a:rPr lang="en-US" sz="2400" dirty="0" smtClean="0"/>
              <a:t>Requirement Quality Challenge</a:t>
            </a:r>
            <a:endParaRPr lang="en-US" sz="2400" dirty="0"/>
          </a:p>
        </p:txBody>
      </p:sp>
      <p:grpSp>
        <p:nvGrpSpPr>
          <p:cNvPr id="22" name="Group 17"/>
          <p:cNvGrpSpPr/>
          <p:nvPr/>
        </p:nvGrpSpPr>
        <p:grpSpPr>
          <a:xfrm>
            <a:off x="3200400" y="1066800"/>
            <a:ext cx="5190815" cy="2084984"/>
            <a:chOff x="1889158" y="233554"/>
            <a:chExt cx="4038600" cy="1332451"/>
          </a:xfrm>
        </p:grpSpPr>
        <p:pic>
          <p:nvPicPr>
            <p:cNvPr id="23" name="Picture 2"/>
            <p:cNvPicPr>
              <a:picLocks noChangeAspect="1" noChangeArrowheads="1"/>
            </p:cNvPicPr>
            <p:nvPr/>
          </p:nvPicPr>
          <p:blipFill>
            <a:blip r:embed="rId2" cstate="print"/>
            <a:srcRect/>
            <a:stretch>
              <a:fillRect/>
            </a:stretch>
          </p:blipFill>
          <p:spPr bwMode="auto">
            <a:xfrm>
              <a:off x="1889158" y="233554"/>
              <a:ext cx="4038600" cy="1070841"/>
            </a:xfrm>
            <a:prstGeom prst="rect">
              <a:avLst/>
            </a:prstGeom>
            <a:noFill/>
            <a:ln w="9525">
              <a:noFill/>
              <a:miter lim="800000"/>
              <a:headEnd/>
              <a:tailEnd/>
            </a:ln>
          </p:spPr>
        </p:pic>
        <p:sp>
          <p:nvSpPr>
            <p:cNvPr id="24" name="TextBox 23"/>
            <p:cNvSpPr txBox="1"/>
            <p:nvPr/>
          </p:nvSpPr>
          <p:spPr>
            <a:xfrm>
              <a:off x="2514600" y="1304395"/>
              <a:ext cx="2895600" cy="261610"/>
            </a:xfrm>
            <a:prstGeom prst="rect">
              <a:avLst/>
            </a:prstGeom>
            <a:noFill/>
          </p:spPr>
          <p:txBody>
            <a:bodyPr wrap="square" rtlCol="0">
              <a:spAutoFit/>
            </a:bodyPr>
            <a:lstStyle/>
            <a:p>
              <a:r>
                <a:rPr lang="en-US" sz="1100" dirty="0" err="1" smtClean="0">
                  <a:solidFill>
                    <a:srgbClr val="000000"/>
                  </a:solidFill>
                </a:rPr>
                <a:t>Browsable</a:t>
              </a:r>
              <a:r>
                <a:rPr lang="en-US" sz="1100" dirty="0" smtClean="0">
                  <a:solidFill>
                    <a:srgbClr val="000000"/>
                  </a:solidFill>
                </a:rPr>
                <a:t> links/Coverage metrics</a:t>
              </a:r>
              <a:endParaRPr lang="en-US" sz="1100" dirty="0">
                <a:solidFill>
                  <a:srgbClr val="000000"/>
                </a:solidFill>
              </a:endParaRPr>
            </a:p>
          </p:txBody>
        </p:sp>
      </p:grpSp>
      <p:graphicFrame>
        <p:nvGraphicFramePr>
          <p:cNvPr id="6" name="Table 5"/>
          <p:cNvGraphicFramePr>
            <a:graphicFrameLocks noGrp="1"/>
          </p:cNvGraphicFramePr>
          <p:nvPr>
            <p:extLst/>
          </p:nvPr>
        </p:nvGraphicFramePr>
        <p:xfrm>
          <a:off x="762000" y="1102610"/>
          <a:ext cx="2221277" cy="2235200"/>
        </p:xfrm>
        <a:graphic>
          <a:graphicData uri="http://schemas.openxmlformats.org/drawingml/2006/table">
            <a:tbl>
              <a:tblPr firstRow="1" bandRow="1">
                <a:tableStyleId>{5C22544A-7EE6-4342-B048-85BDC9FD1C3A}</a:tableStyleId>
              </a:tblPr>
              <a:tblGrid>
                <a:gridCol w="1295400"/>
                <a:gridCol w="925877"/>
              </a:tblGrid>
              <a:tr h="355600">
                <a:tc>
                  <a:txBody>
                    <a:bodyPr/>
                    <a:lstStyle/>
                    <a:p>
                      <a:r>
                        <a:rPr lang="en-US" sz="1200" dirty="0" smtClean="0"/>
                        <a:t>Requirements </a:t>
                      </a:r>
                    </a:p>
                    <a:p>
                      <a:r>
                        <a:rPr lang="en-US" sz="1200" dirty="0" smtClean="0"/>
                        <a:t>error</a:t>
                      </a:r>
                      <a:endParaRPr lang="en-US" sz="1200" dirty="0"/>
                    </a:p>
                  </a:txBody>
                  <a:tcPr/>
                </a:tc>
                <a:tc>
                  <a:txBody>
                    <a:bodyPr/>
                    <a:lstStyle/>
                    <a:p>
                      <a:r>
                        <a:rPr lang="en-US" sz="1200" dirty="0" smtClean="0"/>
                        <a:t>%</a:t>
                      </a:r>
                      <a:endParaRPr lang="en-US" sz="1200" dirty="0"/>
                    </a:p>
                  </a:txBody>
                  <a:tcPr/>
                </a:tc>
              </a:tr>
              <a:tr h="355600">
                <a:tc>
                  <a:txBody>
                    <a:bodyPr/>
                    <a:lstStyle/>
                    <a:p>
                      <a:r>
                        <a:rPr lang="en-US" sz="1200" dirty="0" smtClean="0"/>
                        <a:t>Incomplete</a:t>
                      </a:r>
                      <a:endParaRPr lang="en-US" sz="1200" dirty="0"/>
                    </a:p>
                  </a:txBody>
                  <a:tcPr/>
                </a:tc>
                <a:tc>
                  <a:txBody>
                    <a:bodyPr/>
                    <a:lstStyle/>
                    <a:p>
                      <a:r>
                        <a:rPr lang="en-US" sz="1200" dirty="0" smtClean="0"/>
                        <a:t>21%</a:t>
                      </a:r>
                      <a:endParaRPr lang="en-US" sz="1200" dirty="0"/>
                    </a:p>
                  </a:txBody>
                  <a:tcPr/>
                </a:tc>
              </a:tr>
              <a:tr h="355600">
                <a:tc>
                  <a:txBody>
                    <a:bodyPr/>
                    <a:lstStyle/>
                    <a:p>
                      <a:r>
                        <a:rPr lang="en-US" sz="1200" dirty="0" smtClean="0"/>
                        <a:t>Missing</a:t>
                      </a:r>
                      <a:endParaRPr lang="en-US" sz="1200" dirty="0"/>
                    </a:p>
                  </a:txBody>
                  <a:tcPr/>
                </a:tc>
                <a:tc>
                  <a:txBody>
                    <a:bodyPr/>
                    <a:lstStyle/>
                    <a:p>
                      <a:r>
                        <a:rPr lang="en-US" sz="1200" dirty="0" smtClean="0"/>
                        <a:t>33%</a:t>
                      </a:r>
                      <a:endParaRPr lang="en-US" sz="1200" dirty="0"/>
                    </a:p>
                  </a:txBody>
                  <a:tcPr/>
                </a:tc>
              </a:tr>
              <a:tr h="355600">
                <a:tc>
                  <a:txBody>
                    <a:bodyPr/>
                    <a:lstStyle/>
                    <a:p>
                      <a:r>
                        <a:rPr lang="en-US" sz="1200" dirty="0" smtClean="0"/>
                        <a:t>Incorrect</a:t>
                      </a:r>
                      <a:endParaRPr lang="en-US" sz="1200" dirty="0"/>
                    </a:p>
                  </a:txBody>
                  <a:tcPr/>
                </a:tc>
                <a:tc>
                  <a:txBody>
                    <a:bodyPr/>
                    <a:lstStyle/>
                    <a:p>
                      <a:r>
                        <a:rPr lang="en-US" sz="1200" dirty="0" smtClean="0"/>
                        <a:t>24%</a:t>
                      </a:r>
                      <a:endParaRPr lang="en-US" sz="1200" dirty="0"/>
                    </a:p>
                  </a:txBody>
                  <a:tcPr/>
                </a:tc>
              </a:tr>
              <a:tr h="355600">
                <a:tc>
                  <a:txBody>
                    <a:bodyPr/>
                    <a:lstStyle/>
                    <a:p>
                      <a:r>
                        <a:rPr lang="en-US" sz="1200" dirty="0" smtClean="0"/>
                        <a:t>Ambiguous</a:t>
                      </a:r>
                      <a:endParaRPr lang="en-US" sz="1200" dirty="0"/>
                    </a:p>
                  </a:txBody>
                  <a:tcPr/>
                </a:tc>
                <a:tc>
                  <a:txBody>
                    <a:bodyPr/>
                    <a:lstStyle/>
                    <a:p>
                      <a:r>
                        <a:rPr lang="en-US" sz="1200" dirty="0" smtClean="0"/>
                        <a:t>6%</a:t>
                      </a:r>
                      <a:endParaRPr lang="en-US" sz="1200" dirty="0"/>
                    </a:p>
                  </a:txBody>
                  <a:tcPr/>
                </a:tc>
              </a:tr>
              <a:tr h="355600">
                <a:tc>
                  <a:txBody>
                    <a:bodyPr/>
                    <a:lstStyle/>
                    <a:p>
                      <a:r>
                        <a:rPr lang="en-US" sz="1200" dirty="0" smtClean="0"/>
                        <a:t>Inconsistent</a:t>
                      </a:r>
                      <a:endParaRPr lang="en-US" sz="1200" dirty="0"/>
                    </a:p>
                  </a:txBody>
                  <a:tcPr/>
                </a:tc>
                <a:tc>
                  <a:txBody>
                    <a:bodyPr/>
                    <a:lstStyle/>
                    <a:p>
                      <a:r>
                        <a:rPr lang="en-US" sz="1200" dirty="0" smtClean="0"/>
                        <a:t>5%</a:t>
                      </a:r>
                      <a:endParaRPr lang="en-US" sz="1200" dirty="0"/>
                    </a:p>
                  </a:txBody>
                  <a:tcPr/>
                </a:tc>
              </a:tr>
            </a:tbl>
          </a:graphicData>
        </a:graphic>
      </p:graphicFrame>
      <p:grpSp>
        <p:nvGrpSpPr>
          <p:cNvPr id="4" name="Group 3"/>
          <p:cNvGrpSpPr/>
          <p:nvPr/>
        </p:nvGrpSpPr>
        <p:grpSpPr>
          <a:xfrm>
            <a:off x="623769" y="891112"/>
            <a:ext cx="8197608" cy="4583630"/>
            <a:chOff x="623769" y="891112"/>
            <a:chExt cx="8197608" cy="4583630"/>
          </a:xfrm>
        </p:grpSpPr>
        <p:pic>
          <p:nvPicPr>
            <p:cNvPr id="3" name="Picture 2"/>
            <p:cNvPicPr>
              <a:picLocks noChangeAspect="1"/>
            </p:cNvPicPr>
            <p:nvPr/>
          </p:nvPicPr>
          <p:blipFill>
            <a:blip r:embed="rId3"/>
            <a:stretch>
              <a:fillRect/>
            </a:stretch>
          </p:blipFill>
          <p:spPr>
            <a:xfrm>
              <a:off x="623769" y="3390712"/>
              <a:ext cx="5593977" cy="2084030"/>
            </a:xfrm>
            <a:prstGeom prst="rect">
              <a:avLst/>
            </a:prstGeom>
          </p:spPr>
        </p:pic>
        <p:sp>
          <p:nvSpPr>
            <p:cNvPr id="9" name="Rounded Rectangular Callout 8"/>
            <p:cNvSpPr/>
            <p:nvPr/>
          </p:nvSpPr>
          <p:spPr>
            <a:xfrm>
              <a:off x="3097162" y="891112"/>
              <a:ext cx="5724215" cy="570369"/>
            </a:xfrm>
            <a:prstGeom prst="wedgeRoundRectCallout">
              <a:avLst>
                <a:gd name="adj1" fmla="val -13703"/>
                <a:gd name="adj2" fmla="val -50658"/>
                <a:gd name="adj3" fmla="val 16667"/>
              </a:avLst>
            </a:prstGeom>
            <a:solidFill>
              <a:srgbClr val="DFF1CB"/>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100" dirty="0" smtClean="0">
                  <a:solidFill>
                    <a:schemeClr val="tx1"/>
                  </a:solidFill>
                </a:rPr>
                <a:t>There is more to requirements quality than “</a:t>
              </a:r>
              <a:r>
                <a:rPr lang="en-US" sz="1100" dirty="0" err="1" smtClean="0">
                  <a:solidFill>
                    <a:schemeClr val="tx1"/>
                  </a:solidFill>
                </a:rPr>
                <a:t>shall”s</a:t>
              </a:r>
              <a:r>
                <a:rPr lang="en-US" sz="1100" dirty="0" smtClean="0">
                  <a:solidFill>
                    <a:schemeClr val="tx1"/>
                  </a:solidFill>
                </a:rPr>
                <a:t> and stakeholder traceability</a:t>
              </a:r>
            </a:p>
            <a:p>
              <a:pPr algn="ctr"/>
              <a:r>
                <a:rPr lang="en-US" sz="1100" i="1" dirty="0" smtClean="0">
                  <a:solidFill>
                    <a:schemeClr val="tx1"/>
                  </a:solidFill>
                </a:rPr>
                <a:t>IEEE 830-1998 Recommended Practice for SW Requirements Specification </a:t>
              </a:r>
              <a:endParaRPr lang="en-US" sz="1100" i="1" dirty="0">
                <a:solidFill>
                  <a:schemeClr val="tx1"/>
                </a:solidFill>
              </a:endParaRPr>
            </a:p>
          </p:txBody>
        </p:sp>
      </p:grpSp>
      <p:grpSp>
        <p:nvGrpSpPr>
          <p:cNvPr id="10" name="Group 7"/>
          <p:cNvGrpSpPr/>
          <p:nvPr/>
        </p:nvGrpSpPr>
        <p:grpSpPr>
          <a:xfrm>
            <a:off x="4594123" y="3751338"/>
            <a:ext cx="4353861" cy="1832457"/>
            <a:chOff x="5125065" y="3906787"/>
            <a:chExt cx="4353861" cy="1832457"/>
          </a:xfrm>
        </p:grpSpPr>
        <p:sp>
          <p:nvSpPr>
            <p:cNvPr id="11" name="Rounded Rectangular Callout 10"/>
            <p:cNvSpPr/>
            <p:nvPr/>
          </p:nvSpPr>
          <p:spPr>
            <a:xfrm>
              <a:off x="5125065" y="3906787"/>
              <a:ext cx="4353861" cy="936427"/>
            </a:xfrm>
            <a:prstGeom prst="wedgeRoundRectCallout">
              <a:avLst>
                <a:gd name="adj1" fmla="val -23281"/>
                <a:gd name="adj2" fmla="val 47660"/>
                <a:gd name="adj3" fmla="val 16667"/>
              </a:avLst>
            </a:prstGeom>
            <a:solidFill>
              <a:srgbClr val="DFF1CB"/>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dirty="0" smtClean="0">
                  <a:solidFill>
                    <a:schemeClr val="tx1"/>
                  </a:solidFill>
                </a:rPr>
                <a:t>System to SW requirements gap [Boehm 2006]</a:t>
              </a:r>
            </a:p>
            <a:p>
              <a:pPr algn="ctr"/>
              <a:r>
                <a:rPr lang="en-US" sz="1400" i="1" dirty="0" smtClean="0">
                  <a:solidFill>
                    <a:schemeClr val="tx1"/>
                  </a:solidFill>
                </a:rPr>
                <a:t>How do we verify low level SW requirements against system requirements?</a:t>
              </a:r>
            </a:p>
          </p:txBody>
        </p:sp>
        <p:sp>
          <p:nvSpPr>
            <p:cNvPr id="12" name="TextBox 11"/>
            <p:cNvSpPr txBox="1"/>
            <p:nvPr/>
          </p:nvSpPr>
          <p:spPr>
            <a:xfrm>
              <a:off x="5375309" y="4969803"/>
              <a:ext cx="3853371" cy="769441"/>
            </a:xfrm>
            <a:prstGeom prst="rect">
              <a:avLst/>
            </a:prstGeom>
            <a:noFill/>
          </p:spPr>
          <p:txBody>
            <a:bodyPr wrap="square" rtlCol="0">
              <a:spAutoFit/>
            </a:bodyPr>
            <a:lstStyle/>
            <a:p>
              <a:pPr algn="l"/>
              <a:r>
                <a:rPr lang="en-US" sz="1100" dirty="0" smtClean="0"/>
                <a:t>When </a:t>
              </a:r>
              <a:r>
                <a:rPr lang="en-US" sz="1100" dirty="0" err="1" smtClean="0"/>
                <a:t>StartUpComplete</a:t>
              </a:r>
              <a:r>
                <a:rPr lang="en-US" sz="1100" dirty="0" smtClean="0"/>
                <a:t> is TRUE in both FADECs and  </a:t>
              </a:r>
              <a:r>
                <a:rPr lang="en-US" sz="1100" dirty="0" err="1" smtClean="0"/>
                <a:t>SlowStartupComplete</a:t>
              </a:r>
              <a:r>
                <a:rPr lang="en-US" sz="1100" dirty="0" smtClean="0"/>
                <a:t> is FALSE, </a:t>
              </a:r>
              <a:br>
                <a:rPr lang="en-US" sz="1100" dirty="0" smtClean="0"/>
              </a:br>
              <a:r>
                <a:rPr lang="en-US" sz="1100" dirty="0" smtClean="0"/>
                <a:t>the </a:t>
              </a:r>
              <a:r>
                <a:rPr lang="en-US" sz="1100" dirty="0" err="1" smtClean="0"/>
                <a:t>FADECStartupSW</a:t>
              </a:r>
              <a:r>
                <a:rPr lang="en-US" sz="1100" dirty="0" smtClean="0"/>
                <a:t> shall set </a:t>
              </a:r>
              <a:r>
                <a:rPr lang="en-US" sz="1100" dirty="0" err="1" smtClean="0"/>
                <a:t>SlowStartupInComplete</a:t>
              </a:r>
              <a:r>
                <a:rPr lang="en-US" sz="1100" dirty="0" smtClean="0"/>
                <a:t> to TRUE</a:t>
              </a:r>
              <a:endParaRPr lang="en-US" sz="1100" dirty="0"/>
            </a:p>
          </p:txBody>
        </p:sp>
      </p:grpSp>
    </p:spTree>
    <p:extLst>
      <p:ext uri="{BB962C8B-B14F-4D97-AF65-F5344CB8AC3E}">
        <p14:creationId xmlns:p14="http://schemas.microsoft.com/office/powerpoint/2010/main" val="278654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533400" y="228600"/>
            <a:ext cx="8153400" cy="5943600"/>
          </a:xfrm>
        </p:spPr>
        <p:txBody>
          <a:bodyPr>
            <a:noAutofit/>
          </a:bodyPr>
          <a:lstStyle/>
          <a:p>
            <a:r>
              <a:rPr lang="en-US" sz="1100" dirty="0"/>
              <a:t>Copyright 2015 Carnegie Mellon University</a:t>
            </a:r>
            <a:br>
              <a:rPr lang="en-US" sz="1100" dirty="0"/>
            </a:br>
            <a:r>
              <a:rPr lang="en-US" sz="1100" dirty="0"/>
              <a:t/>
            </a:r>
            <a:br>
              <a:rPr lang="en-US" sz="1100" dirty="0"/>
            </a:br>
            <a:r>
              <a:rPr lang="en-US" sz="1100" dirty="0"/>
              <a:t>This material is based upon work funded and supported by the Department of Defense under Contract No. FA8721-05-C-0003 with Carnegie Mellon University for the operation of the Software Engineering Institute, a federally funded research and development center.</a:t>
            </a:r>
            <a:br>
              <a:rPr lang="en-US" sz="1100" dirty="0"/>
            </a:br>
            <a:r>
              <a:rPr lang="en-US" sz="1100" dirty="0"/>
              <a:t/>
            </a:r>
            <a:br>
              <a:rPr lang="en-US" sz="1100" dirty="0"/>
            </a:br>
            <a:r>
              <a:rPr lang="en-US" sz="1100" dirty="0"/>
              <a:t>Any opinions, findings and conclusions or recommendations expressed in this material are those of the author(s) and do not necessarily reflect the views of the United States Department of Defense.</a:t>
            </a:r>
            <a:br>
              <a:rPr lang="en-US" sz="1100" dirty="0"/>
            </a:br>
            <a:r>
              <a:rPr lang="en-US" sz="1100" dirty="0"/>
              <a:t/>
            </a:r>
            <a:br>
              <a:rPr lang="en-US" sz="1100" dirty="0"/>
            </a:br>
            <a:r>
              <a:rPr lang="en-US" sz="1100" dirty="0"/>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br>
              <a:rPr lang="en-US" sz="1100" dirty="0"/>
            </a:br>
            <a:r>
              <a:rPr lang="en-US" sz="1100" dirty="0"/>
              <a:t/>
            </a:r>
            <a:br>
              <a:rPr lang="en-US" sz="1100" dirty="0"/>
            </a:br>
            <a:r>
              <a:rPr lang="en-US" sz="1100" dirty="0"/>
              <a:t>This material has been approved for public release and unlimited distribution.</a:t>
            </a:r>
            <a:br>
              <a:rPr lang="en-US" sz="1100" dirty="0"/>
            </a:br>
            <a:r>
              <a:rPr lang="en-US" sz="1100" dirty="0"/>
              <a:t/>
            </a:r>
            <a:br>
              <a:rPr lang="en-US" sz="1100" dirty="0"/>
            </a:br>
            <a:r>
              <a:rPr lang="en-US" sz="1100" dirty="0"/>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permission@sei.cmu.edu.</a:t>
            </a:r>
            <a:br>
              <a:rPr lang="en-US" sz="1100" dirty="0"/>
            </a:br>
            <a:r>
              <a:rPr lang="en-US" sz="1100" dirty="0"/>
              <a:t/>
            </a:r>
            <a:br>
              <a:rPr lang="en-US" sz="1100" dirty="0"/>
            </a:br>
            <a:r>
              <a:rPr lang="en-US" sz="1100" dirty="0"/>
              <a:t>Carnegie Mellon</a:t>
            </a:r>
            <a:r>
              <a:rPr lang="en-US" sz="1100" baseline="30000" dirty="0"/>
              <a:t>®</a:t>
            </a:r>
            <a:r>
              <a:rPr lang="en-US" sz="1100" dirty="0"/>
              <a:t> is registered in the U.S. Patent and Trademark Office by Carnegie Mellon University.</a:t>
            </a:r>
            <a:br>
              <a:rPr lang="en-US" sz="1100" dirty="0"/>
            </a:br>
            <a:r>
              <a:rPr lang="en-US" sz="1100" dirty="0"/>
              <a:t/>
            </a:r>
            <a:br>
              <a:rPr lang="en-US" sz="1100" dirty="0"/>
            </a:br>
            <a:r>
              <a:rPr lang="en-US" sz="1100"/>
              <a:t>DM-0002100</a:t>
            </a:r>
            <a:br>
              <a:rPr lang="en-US" sz="1100"/>
            </a:br>
            <a:endParaRPr lang="en-US" sz="11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228600"/>
            <a:ext cx="8991600" cy="332399"/>
          </a:xfrm>
        </p:spPr>
        <p:txBody>
          <a:bodyPr/>
          <a:lstStyle/>
          <a:p>
            <a:pPr algn="ctr"/>
            <a:r>
              <a:rPr lang="en-US" sz="2400" dirty="0" smtClean="0"/>
              <a:t>Mixture of Requirements &amp; Architecture Design Constraints</a:t>
            </a:r>
            <a:endParaRPr lang="en-US" sz="2400" dirty="0"/>
          </a:p>
        </p:txBody>
      </p:sp>
      <p:grpSp>
        <p:nvGrpSpPr>
          <p:cNvPr id="3" name="Group 16"/>
          <p:cNvGrpSpPr/>
          <p:nvPr/>
        </p:nvGrpSpPr>
        <p:grpSpPr>
          <a:xfrm>
            <a:off x="3041810" y="739748"/>
            <a:ext cx="5558268" cy="5171770"/>
            <a:chOff x="5589160" y="1267238"/>
            <a:chExt cx="4660106" cy="5013984"/>
          </a:xfrm>
        </p:grpSpPr>
        <p:sp>
          <p:nvSpPr>
            <p:cNvPr id="19" name="Rounded Rectangular Callout 18"/>
            <p:cNvSpPr/>
            <p:nvPr/>
          </p:nvSpPr>
          <p:spPr>
            <a:xfrm>
              <a:off x="5942105" y="5026729"/>
              <a:ext cx="4139272" cy="1254493"/>
            </a:xfrm>
            <a:prstGeom prst="wedgeRoundRectCallout">
              <a:avLst>
                <a:gd name="adj1" fmla="val -13703"/>
                <a:gd name="adj2" fmla="val -50658"/>
                <a:gd name="adj3" fmla="val 16667"/>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dirty="0" smtClean="0">
                  <a:solidFill>
                    <a:schemeClr val="tx1"/>
                  </a:solidFill>
                </a:rPr>
                <a:t>Typical requirement documents span multiple levels of a system architecture</a:t>
              </a:r>
            </a:p>
            <a:p>
              <a:pPr algn="ctr"/>
              <a:r>
                <a:rPr lang="en-US" sz="1400" dirty="0" smtClean="0">
                  <a:solidFill>
                    <a:schemeClr val="tx1"/>
                  </a:solidFill>
                </a:rPr>
                <a:t>We have made architecture design decisions.</a:t>
              </a:r>
            </a:p>
            <a:p>
              <a:r>
                <a:rPr lang="en-US" sz="1400" dirty="0" smtClean="0">
                  <a:solidFill>
                    <a:schemeClr val="tx1"/>
                  </a:solidFill>
                </a:rPr>
                <a:t>We have effectively </a:t>
              </a:r>
              <a:r>
                <a:rPr lang="en-US" sz="1400" i="1" dirty="0" smtClean="0">
                  <a:solidFill>
                    <a:schemeClr val="tx1"/>
                  </a:solidFill>
                </a:rPr>
                <a:t>specified a </a:t>
              </a:r>
              <a:r>
                <a:rPr lang="en-US" sz="1400" i="1" u="sng" dirty="0" smtClean="0">
                  <a:solidFill>
                    <a:schemeClr val="tx1"/>
                  </a:solidFill>
                </a:rPr>
                <a:t>partial architecture </a:t>
              </a:r>
              <a:endParaRPr lang="en-US" sz="1400" dirty="0" smtClean="0">
                <a:solidFill>
                  <a:schemeClr val="tx1"/>
                </a:solidFill>
              </a:endParaRPr>
            </a:p>
          </p:txBody>
        </p:sp>
        <p:pic>
          <p:nvPicPr>
            <p:cNvPr id="20" name="Picture 3"/>
            <p:cNvPicPr>
              <a:picLocks noChangeAspect="1" noChangeArrowheads="1"/>
            </p:cNvPicPr>
            <p:nvPr/>
          </p:nvPicPr>
          <p:blipFill>
            <a:blip r:embed="rId2" cstate="print"/>
            <a:srcRect/>
            <a:stretch>
              <a:fillRect/>
            </a:stretch>
          </p:blipFill>
          <p:spPr bwMode="auto">
            <a:xfrm>
              <a:off x="5589160" y="1267238"/>
              <a:ext cx="4660106" cy="3623620"/>
            </a:xfrm>
            <a:prstGeom prst="rect">
              <a:avLst/>
            </a:prstGeom>
            <a:noFill/>
            <a:ln w="9525">
              <a:noFill/>
              <a:miter lim="800000"/>
              <a:headEnd/>
              <a:tailEnd/>
            </a:ln>
          </p:spPr>
        </p:pic>
      </p:grpSp>
      <p:grpSp>
        <p:nvGrpSpPr>
          <p:cNvPr id="13" name="Group 12"/>
          <p:cNvGrpSpPr/>
          <p:nvPr/>
        </p:nvGrpSpPr>
        <p:grpSpPr>
          <a:xfrm>
            <a:off x="297712" y="871867"/>
            <a:ext cx="2456122" cy="3138733"/>
            <a:chOff x="6241312" y="808072"/>
            <a:chExt cx="2456122" cy="3138733"/>
          </a:xfrm>
        </p:grpSpPr>
        <p:pic>
          <p:nvPicPr>
            <p:cNvPr id="2050" name="Picture 2"/>
            <p:cNvPicPr>
              <a:picLocks noChangeAspect="1" noChangeArrowheads="1"/>
            </p:cNvPicPr>
            <p:nvPr/>
          </p:nvPicPr>
          <p:blipFill>
            <a:blip r:embed="rId3" cstate="print"/>
            <a:srcRect/>
            <a:stretch>
              <a:fillRect/>
            </a:stretch>
          </p:blipFill>
          <p:spPr bwMode="auto">
            <a:xfrm>
              <a:off x="6396148" y="1365419"/>
              <a:ext cx="2114550" cy="5334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418078" y="1961619"/>
              <a:ext cx="1943100" cy="63817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6414534" y="2711324"/>
              <a:ext cx="2247900" cy="457200"/>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6421955" y="3251480"/>
              <a:ext cx="1552575" cy="695325"/>
            </a:xfrm>
            <a:prstGeom prst="rect">
              <a:avLst/>
            </a:prstGeom>
            <a:noFill/>
            <a:ln w="9525">
              <a:noFill/>
              <a:miter lim="800000"/>
              <a:headEnd/>
              <a:tailEnd/>
            </a:ln>
          </p:spPr>
        </p:pic>
        <p:sp>
          <p:nvSpPr>
            <p:cNvPr id="12" name="TextBox 11"/>
            <p:cNvSpPr txBox="1"/>
            <p:nvPr/>
          </p:nvSpPr>
          <p:spPr>
            <a:xfrm>
              <a:off x="6241312" y="808072"/>
              <a:ext cx="2456122" cy="523220"/>
            </a:xfrm>
            <a:prstGeom prst="rect">
              <a:avLst/>
            </a:prstGeom>
            <a:noFill/>
          </p:spPr>
          <p:txBody>
            <a:bodyPr wrap="square" rtlCol="0">
              <a:spAutoFit/>
            </a:bodyPr>
            <a:lstStyle/>
            <a:p>
              <a:r>
                <a:rPr lang="en-US" sz="1400" dirty="0" smtClean="0"/>
                <a:t>Requirements for  a Patient Therapy System</a:t>
              </a:r>
              <a:endParaRPr lang="en-US" sz="1400" dirty="0"/>
            </a:p>
          </p:txBody>
        </p:sp>
      </p:grpSp>
      <p:sp>
        <p:nvSpPr>
          <p:cNvPr id="4" name="TextBox 3"/>
          <p:cNvSpPr txBox="1"/>
          <p:nvPr/>
        </p:nvSpPr>
        <p:spPr>
          <a:xfrm>
            <a:off x="99069" y="5911518"/>
            <a:ext cx="2034531" cy="215444"/>
          </a:xfrm>
          <a:prstGeom prst="rect">
            <a:avLst/>
          </a:prstGeom>
          <a:noFill/>
        </p:spPr>
        <p:txBody>
          <a:bodyPr wrap="none" rtlCol="0">
            <a:spAutoFit/>
          </a:bodyPr>
          <a:lstStyle/>
          <a:p>
            <a:r>
              <a:rPr lang="en-US" sz="800" dirty="0" smtClean="0"/>
              <a:t>Adapted from M. Whalen presentation</a:t>
            </a:r>
            <a:endParaRPr lang="en-US" sz="800" dirty="0"/>
          </a:p>
        </p:txBody>
      </p:sp>
    </p:spTree>
    <p:extLst>
      <p:ext uri="{BB962C8B-B14F-4D97-AF65-F5344CB8AC3E}">
        <p14:creationId xmlns:p14="http://schemas.microsoft.com/office/powerpoint/2010/main" val="16341302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2433927" y="2669976"/>
            <a:ext cx="3209635" cy="2283024"/>
          </a:xfrm>
          <a:prstGeom prst="rect">
            <a:avLst/>
          </a:prstGeom>
          <a:noFill/>
          <a:ln w="9525">
            <a:noFill/>
            <a:miter lim="800000"/>
            <a:headEnd/>
            <a:tailEnd/>
          </a:ln>
        </p:spPr>
      </p:pic>
      <p:sp>
        <p:nvSpPr>
          <p:cNvPr id="5" name="TextBox 4"/>
          <p:cNvSpPr txBox="1"/>
          <p:nvPr/>
        </p:nvSpPr>
        <p:spPr>
          <a:xfrm>
            <a:off x="1012580" y="2819400"/>
            <a:ext cx="1208985" cy="646331"/>
          </a:xfrm>
          <a:prstGeom prst="rect">
            <a:avLst/>
          </a:prstGeom>
          <a:noFill/>
          <a:ln>
            <a:solidFill>
              <a:schemeClr val="accent1"/>
            </a:solidFill>
          </a:ln>
        </p:spPr>
        <p:txBody>
          <a:bodyPr wrap="none" rtlCol="0">
            <a:spAutoFit/>
          </a:bodyPr>
          <a:lstStyle/>
          <a:p>
            <a:pPr algn="r">
              <a:spcBef>
                <a:spcPts val="0"/>
              </a:spcBef>
            </a:pPr>
            <a:r>
              <a:rPr lang="en-US" sz="1200" b="1" dirty="0" smtClean="0"/>
              <a:t>Requirements</a:t>
            </a:r>
          </a:p>
          <a:p>
            <a:pPr algn="r">
              <a:spcBef>
                <a:spcPts val="0"/>
              </a:spcBef>
            </a:pPr>
            <a:r>
              <a:rPr lang="en-US" sz="1200" b="1" dirty="0" smtClean="0"/>
              <a:t>Guarantees</a:t>
            </a:r>
          </a:p>
          <a:p>
            <a:pPr algn="r">
              <a:spcBef>
                <a:spcPts val="0"/>
              </a:spcBef>
            </a:pPr>
            <a:r>
              <a:rPr lang="en-US" sz="1200" b="1" dirty="0" smtClean="0"/>
              <a:t>Assumptions</a:t>
            </a:r>
          </a:p>
        </p:txBody>
      </p:sp>
      <p:cxnSp>
        <p:nvCxnSpPr>
          <p:cNvPr id="6" name="Straight Arrow Connector 5"/>
          <p:cNvCxnSpPr/>
          <p:nvPr/>
        </p:nvCxnSpPr>
        <p:spPr>
          <a:xfrm>
            <a:off x="2286000" y="2971800"/>
            <a:ext cx="1371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09800" y="33528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209800" y="3352800"/>
            <a:ext cx="13716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209800" y="3200400"/>
            <a:ext cx="23622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286000" y="2971800"/>
            <a:ext cx="13716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209800" y="2971800"/>
            <a:ext cx="1600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2209800" y="3048000"/>
            <a:ext cx="1600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5791200" y="2971800"/>
            <a:ext cx="2971800" cy="1828800"/>
            <a:chOff x="5791200" y="2971800"/>
            <a:chExt cx="2971800" cy="1828800"/>
          </a:xfrm>
        </p:grpSpPr>
        <p:sp>
          <p:nvSpPr>
            <p:cNvPr id="32" name="Rounded Rectangle 31"/>
            <p:cNvSpPr/>
            <p:nvPr/>
          </p:nvSpPr>
          <p:spPr bwMode="auto">
            <a:xfrm>
              <a:off x="5943600" y="2971800"/>
              <a:ext cx="1219200" cy="1828800"/>
            </a:xfrm>
            <a:prstGeom prst="roundRect">
              <a:avLst/>
            </a:prstGeom>
            <a:noFill/>
            <a:ln w="38100" cap="flat" cmpd="sng" algn="ctr">
              <a:solidFill>
                <a:schemeClr val="tx1"/>
              </a:solidFill>
              <a:prstDash val="dashDot"/>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6" charset="-128"/>
              </a:endParaRPr>
            </a:p>
          </p:txBody>
        </p:sp>
        <p:sp>
          <p:nvSpPr>
            <p:cNvPr id="33" name="Rounded Rectangle 32"/>
            <p:cNvSpPr/>
            <p:nvPr/>
          </p:nvSpPr>
          <p:spPr bwMode="auto">
            <a:xfrm>
              <a:off x="6096000" y="3810000"/>
              <a:ext cx="914400" cy="304800"/>
            </a:xfrm>
            <a:prstGeom prst="roundRect">
              <a:avLst/>
            </a:prstGeom>
            <a:solidFill>
              <a:schemeClr val="accent1">
                <a:lumMod val="40000"/>
                <a:lumOff val="60000"/>
              </a:schemeClr>
            </a:solidFill>
            <a:ln w="19050" cap="flat" cmpd="sng" algn="ctr">
              <a:solidFill>
                <a:schemeClr val="tx1"/>
              </a:solidFill>
              <a:prstDash val="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16" charset="-128"/>
                </a:rPr>
                <a:t>Behavior</a:t>
              </a:r>
            </a:p>
          </p:txBody>
        </p:sp>
        <p:sp>
          <p:nvSpPr>
            <p:cNvPr id="34" name="Rounded Rectangle 33"/>
            <p:cNvSpPr/>
            <p:nvPr/>
          </p:nvSpPr>
          <p:spPr bwMode="auto">
            <a:xfrm>
              <a:off x="6096000" y="4191000"/>
              <a:ext cx="914400" cy="304800"/>
            </a:xfrm>
            <a:prstGeom prst="roundRect">
              <a:avLst/>
            </a:prstGeom>
            <a:solidFill>
              <a:schemeClr val="accent1">
                <a:lumMod val="40000"/>
                <a:lumOff val="60000"/>
              </a:schemeClr>
            </a:solidFill>
            <a:ln w="19050" cap="flat" cmpd="sng" algn="ctr">
              <a:solidFill>
                <a:schemeClr val="tx1"/>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16" charset="-128"/>
                </a:rPr>
                <a:t>Performance</a:t>
              </a:r>
            </a:p>
          </p:txBody>
        </p:sp>
        <p:sp>
          <p:nvSpPr>
            <p:cNvPr id="35" name="Rectangle 34"/>
            <p:cNvSpPr/>
            <p:nvPr/>
          </p:nvSpPr>
          <p:spPr>
            <a:xfrm>
              <a:off x="5791200" y="3048000"/>
              <a:ext cx="1524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990033"/>
                  </a:solidFill>
                </a:rPr>
                <a:t>Mission Requirements</a:t>
              </a:r>
              <a:endParaRPr lang="en-US" sz="1200" dirty="0">
                <a:solidFill>
                  <a:srgbClr val="990033"/>
                </a:solidFill>
              </a:endParaRPr>
            </a:p>
          </p:txBody>
        </p:sp>
        <p:sp>
          <p:nvSpPr>
            <p:cNvPr id="36" name="Rounded Rectangle 35"/>
            <p:cNvSpPr/>
            <p:nvPr/>
          </p:nvSpPr>
          <p:spPr bwMode="auto">
            <a:xfrm>
              <a:off x="6096000" y="3429000"/>
              <a:ext cx="914400" cy="304800"/>
            </a:xfrm>
            <a:prstGeom prst="roundRect">
              <a:avLst/>
            </a:prstGeom>
            <a:solidFill>
              <a:schemeClr val="accent1">
                <a:lumMod val="40000"/>
                <a:lumOff val="60000"/>
              </a:schemeClr>
            </a:solidFill>
            <a:ln w="19050" cap="flat" cmpd="sng" algn="ctr">
              <a:solidFill>
                <a:schemeClr val="tx1"/>
              </a:solidFill>
              <a:prstDash val="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16" charset="-128"/>
                </a:rPr>
                <a:t>Function</a:t>
              </a:r>
            </a:p>
          </p:txBody>
        </p:sp>
        <p:sp>
          <p:nvSpPr>
            <p:cNvPr id="37" name="Rounded Rectangle 36"/>
            <p:cNvSpPr/>
            <p:nvPr/>
          </p:nvSpPr>
          <p:spPr bwMode="auto">
            <a:xfrm>
              <a:off x="7391400" y="2971800"/>
              <a:ext cx="1219200" cy="1828800"/>
            </a:xfrm>
            <a:prstGeom prst="roundRect">
              <a:avLst/>
            </a:prstGeom>
            <a:noFill/>
            <a:ln w="38100" cap="flat" cmpd="sng" algn="ctr">
              <a:solidFill>
                <a:schemeClr val="tx1"/>
              </a:solidFill>
              <a:prstDash val="dashDot"/>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6" charset="-128"/>
              </a:endParaRPr>
            </a:p>
          </p:txBody>
        </p:sp>
        <p:sp>
          <p:nvSpPr>
            <p:cNvPr id="38" name="Rounded Rectangle 37"/>
            <p:cNvSpPr/>
            <p:nvPr/>
          </p:nvSpPr>
          <p:spPr bwMode="auto">
            <a:xfrm>
              <a:off x="7543800" y="3810000"/>
              <a:ext cx="914400" cy="304800"/>
            </a:xfrm>
            <a:prstGeom prst="roundRect">
              <a:avLst/>
            </a:prstGeom>
            <a:solidFill>
              <a:schemeClr val="accent1">
                <a:lumMod val="40000"/>
                <a:lumOff val="60000"/>
              </a:schemeClr>
            </a:solidFill>
            <a:ln w="19050" cap="flat" cmpd="sng" algn="ctr">
              <a:solidFill>
                <a:schemeClr val="tx1"/>
              </a:solidFill>
              <a:prstDash val="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16" charset="-128"/>
                </a:rPr>
                <a:t>Safety</a:t>
              </a:r>
            </a:p>
          </p:txBody>
        </p:sp>
        <p:sp>
          <p:nvSpPr>
            <p:cNvPr id="39" name="Rounded Rectangle 38"/>
            <p:cNvSpPr/>
            <p:nvPr/>
          </p:nvSpPr>
          <p:spPr bwMode="auto">
            <a:xfrm>
              <a:off x="7543800" y="4191000"/>
              <a:ext cx="914400" cy="304800"/>
            </a:xfrm>
            <a:prstGeom prst="roundRect">
              <a:avLst/>
            </a:prstGeom>
            <a:solidFill>
              <a:schemeClr val="accent1">
                <a:lumMod val="40000"/>
                <a:lumOff val="60000"/>
              </a:schemeClr>
            </a:solidFill>
            <a:ln w="19050" cap="flat" cmpd="sng" algn="ctr">
              <a:solidFill>
                <a:schemeClr val="tx1"/>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16" charset="-128"/>
                </a:rPr>
                <a:t>Security</a:t>
              </a:r>
            </a:p>
          </p:txBody>
        </p:sp>
        <p:sp>
          <p:nvSpPr>
            <p:cNvPr id="40" name="Rectangle 39"/>
            <p:cNvSpPr/>
            <p:nvPr/>
          </p:nvSpPr>
          <p:spPr>
            <a:xfrm>
              <a:off x="7239000" y="3048000"/>
              <a:ext cx="1524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990033"/>
                  </a:solidFill>
                </a:rPr>
                <a:t>Dependability Requirements</a:t>
              </a:r>
              <a:endParaRPr lang="en-US" sz="1200" dirty="0">
                <a:solidFill>
                  <a:srgbClr val="990033"/>
                </a:solidFill>
              </a:endParaRPr>
            </a:p>
          </p:txBody>
        </p:sp>
        <p:sp>
          <p:nvSpPr>
            <p:cNvPr id="41" name="Rounded Rectangle 40"/>
            <p:cNvSpPr/>
            <p:nvPr/>
          </p:nvSpPr>
          <p:spPr bwMode="auto">
            <a:xfrm>
              <a:off x="7543800" y="3429000"/>
              <a:ext cx="914400" cy="304800"/>
            </a:xfrm>
            <a:prstGeom prst="roundRect">
              <a:avLst/>
            </a:prstGeom>
            <a:solidFill>
              <a:schemeClr val="accent1">
                <a:lumMod val="40000"/>
                <a:lumOff val="60000"/>
              </a:schemeClr>
            </a:solidFill>
            <a:ln w="19050" cap="flat" cmpd="sng" algn="ctr">
              <a:solidFill>
                <a:schemeClr val="tx1"/>
              </a:solidFill>
              <a:prstDash val="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16" charset="-128"/>
                </a:rPr>
                <a:t>Reliability</a:t>
              </a:r>
            </a:p>
          </p:txBody>
        </p:sp>
      </p:grpSp>
      <p:sp>
        <p:nvSpPr>
          <p:cNvPr id="24" name="TextBox 23"/>
          <p:cNvSpPr txBox="1"/>
          <p:nvPr/>
        </p:nvSpPr>
        <p:spPr>
          <a:xfrm>
            <a:off x="4114800" y="5124155"/>
            <a:ext cx="2209800" cy="276999"/>
          </a:xfrm>
          <a:prstGeom prst="rect">
            <a:avLst/>
          </a:prstGeom>
          <a:noFill/>
          <a:ln>
            <a:solidFill>
              <a:schemeClr val="accent1"/>
            </a:solidFill>
          </a:ln>
        </p:spPr>
        <p:txBody>
          <a:bodyPr wrap="square" rtlCol="0">
            <a:spAutoFit/>
          </a:bodyPr>
          <a:lstStyle/>
          <a:p>
            <a:r>
              <a:rPr lang="en-US" sz="1200" b="1" dirty="0" smtClean="0"/>
              <a:t>Implementation constraints</a:t>
            </a:r>
          </a:p>
        </p:txBody>
      </p:sp>
      <p:sp>
        <p:nvSpPr>
          <p:cNvPr id="25" name="TextBox 24"/>
          <p:cNvSpPr txBox="1"/>
          <p:nvPr/>
        </p:nvSpPr>
        <p:spPr>
          <a:xfrm>
            <a:off x="1142962" y="3962400"/>
            <a:ext cx="1257075" cy="646331"/>
          </a:xfrm>
          <a:prstGeom prst="rect">
            <a:avLst/>
          </a:prstGeom>
          <a:noFill/>
          <a:ln>
            <a:solidFill>
              <a:schemeClr val="accent1"/>
            </a:solidFill>
          </a:ln>
        </p:spPr>
        <p:txBody>
          <a:bodyPr wrap="none" rtlCol="0">
            <a:spAutoFit/>
          </a:bodyPr>
          <a:lstStyle/>
          <a:p>
            <a:pPr>
              <a:spcBef>
                <a:spcPts val="0"/>
              </a:spcBef>
            </a:pPr>
            <a:r>
              <a:rPr lang="en-US" sz="1200" b="1" dirty="0" smtClean="0"/>
              <a:t>Precondition</a:t>
            </a:r>
          </a:p>
          <a:p>
            <a:pPr>
              <a:spcBef>
                <a:spcPts val="0"/>
              </a:spcBef>
            </a:pPr>
            <a:r>
              <a:rPr lang="en-US" sz="1200" b="1" dirty="0" err="1" smtClean="0"/>
              <a:t>Postcondition</a:t>
            </a:r>
            <a:endParaRPr lang="en-US" sz="1200" b="1" dirty="0" smtClean="0"/>
          </a:p>
          <a:p>
            <a:pPr>
              <a:spcBef>
                <a:spcPts val="0"/>
              </a:spcBef>
            </a:pPr>
            <a:r>
              <a:rPr lang="en-US" sz="1200" b="1" dirty="0" smtClean="0"/>
              <a:t>Invariant</a:t>
            </a:r>
          </a:p>
        </p:txBody>
      </p:sp>
      <p:cxnSp>
        <p:nvCxnSpPr>
          <p:cNvPr id="27" name="Straight Arrow Connector 26"/>
          <p:cNvCxnSpPr/>
          <p:nvPr/>
        </p:nvCxnSpPr>
        <p:spPr>
          <a:xfrm>
            <a:off x="2286000" y="4114800"/>
            <a:ext cx="1295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2286000" y="3810000"/>
            <a:ext cx="1371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705600" y="5029200"/>
            <a:ext cx="1828800" cy="276999"/>
          </a:xfrm>
          <a:prstGeom prst="rect">
            <a:avLst/>
          </a:prstGeom>
          <a:noFill/>
          <a:ln>
            <a:solidFill>
              <a:schemeClr val="accent1"/>
            </a:solidFill>
          </a:ln>
        </p:spPr>
        <p:txBody>
          <a:bodyPr wrap="square" rtlCol="0">
            <a:spAutoFit/>
          </a:bodyPr>
          <a:lstStyle/>
          <a:p>
            <a:r>
              <a:rPr lang="en-US" sz="1200" b="1" dirty="0" smtClean="0"/>
              <a:t>Exceptional condition</a:t>
            </a:r>
          </a:p>
        </p:txBody>
      </p:sp>
      <p:sp>
        <p:nvSpPr>
          <p:cNvPr id="61" name="TextBox 60"/>
          <p:cNvSpPr txBox="1"/>
          <p:nvPr/>
        </p:nvSpPr>
        <p:spPr>
          <a:xfrm>
            <a:off x="1905000" y="5262654"/>
            <a:ext cx="2057400" cy="646331"/>
          </a:xfrm>
          <a:prstGeom prst="rect">
            <a:avLst/>
          </a:prstGeom>
          <a:noFill/>
          <a:ln>
            <a:solidFill>
              <a:schemeClr val="accent1"/>
            </a:solidFill>
          </a:ln>
        </p:spPr>
        <p:txBody>
          <a:bodyPr wrap="square" rtlCol="0">
            <a:spAutoFit/>
          </a:bodyPr>
          <a:lstStyle/>
          <a:p>
            <a:r>
              <a:rPr lang="en-US" sz="1200" b="1" dirty="0" smtClean="0"/>
              <a:t>Interaction contract: match input assumption with guarantee</a:t>
            </a:r>
          </a:p>
        </p:txBody>
      </p:sp>
      <p:sp>
        <p:nvSpPr>
          <p:cNvPr id="62" name="TextBox 61"/>
          <p:cNvSpPr txBox="1"/>
          <p:nvPr/>
        </p:nvSpPr>
        <p:spPr>
          <a:xfrm>
            <a:off x="1143000" y="2362200"/>
            <a:ext cx="2362200" cy="276999"/>
          </a:xfrm>
          <a:prstGeom prst="rect">
            <a:avLst/>
          </a:prstGeom>
          <a:noFill/>
          <a:ln>
            <a:solidFill>
              <a:schemeClr val="accent1"/>
            </a:solidFill>
          </a:ln>
        </p:spPr>
        <p:txBody>
          <a:bodyPr wrap="square" rtlCol="0">
            <a:spAutoFit/>
          </a:bodyPr>
          <a:lstStyle/>
          <a:p>
            <a:r>
              <a:rPr lang="en-US" sz="1200" b="1" dirty="0" smtClean="0"/>
              <a:t>Environmental Assumptions</a:t>
            </a:r>
          </a:p>
        </p:txBody>
      </p:sp>
      <p:sp>
        <p:nvSpPr>
          <p:cNvPr id="30" name="Title 1"/>
          <p:cNvSpPr>
            <a:spLocks noGrp="1"/>
          </p:cNvSpPr>
          <p:nvPr>
            <p:ph type="title"/>
          </p:nvPr>
        </p:nvSpPr>
        <p:spPr>
          <a:xfrm>
            <a:off x="495300" y="367403"/>
            <a:ext cx="8153400" cy="775597"/>
          </a:xfrm>
        </p:spPr>
        <p:txBody>
          <a:bodyPr/>
          <a:lstStyle/>
          <a:p>
            <a:r>
              <a:rPr lang="en-US" dirty="0" smtClean="0"/>
              <a:t>System Specification and Requirements Coverage</a:t>
            </a:r>
            <a:endParaRPr lang="en-US" dirty="0"/>
          </a:p>
        </p:txBody>
      </p:sp>
      <p:cxnSp>
        <p:nvCxnSpPr>
          <p:cNvPr id="31" name="Straight Arrow Connector 30"/>
          <p:cNvCxnSpPr>
            <a:stCxn id="60" idx="0"/>
            <a:endCxn id="37" idx="2"/>
          </p:cNvCxnSpPr>
          <p:nvPr/>
        </p:nvCxnSpPr>
        <p:spPr>
          <a:xfrm flipV="1">
            <a:off x="7620000" y="48006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4" idx="2"/>
            <a:endCxn id="61" idx="3"/>
          </p:cNvCxnSpPr>
          <p:nvPr/>
        </p:nvCxnSpPr>
        <p:spPr>
          <a:xfrm flipH="1">
            <a:off x="3962400" y="5401154"/>
            <a:ext cx="1257300" cy="184666"/>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srcRect/>
          <a:stretch>
            <a:fillRect/>
          </a:stretch>
        </p:blipFill>
        <p:spPr bwMode="auto">
          <a:xfrm>
            <a:off x="5715000" y="1143000"/>
            <a:ext cx="2667000" cy="1542322"/>
          </a:xfrm>
          <a:prstGeom prst="rect">
            <a:avLst/>
          </a:prstGeom>
          <a:noFill/>
          <a:ln w="9525">
            <a:noFill/>
            <a:miter lim="800000"/>
            <a:headEnd/>
            <a:tailEnd/>
          </a:ln>
        </p:spPr>
      </p:pic>
      <p:sp>
        <p:nvSpPr>
          <p:cNvPr id="46" name="TextBox 45"/>
          <p:cNvSpPr txBox="1"/>
          <p:nvPr/>
        </p:nvSpPr>
        <p:spPr>
          <a:xfrm>
            <a:off x="5943600" y="838200"/>
            <a:ext cx="2145139" cy="276999"/>
          </a:xfrm>
          <a:prstGeom prst="rect">
            <a:avLst/>
          </a:prstGeom>
          <a:noFill/>
          <a:ln>
            <a:solidFill>
              <a:schemeClr val="accent1"/>
            </a:solidFill>
          </a:ln>
        </p:spPr>
        <p:txBody>
          <a:bodyPr wrap="none" rtlCol="0">
            <a:spAutoFit/>
          </a:bodyPr>
          <a:lstStyle/>
          <a:p>
            <a:r>
              <a:rPr lang="en-US" sz="1200" dirty="0" smtClean="0"/>
              <a:t>Quality attribute utility tree</a:t>
            </a:r>
            <a:endParaRPr lang="en-US" sz="1200" b="1" dirty="0" smtClean="0"/>
          </a:p>
        </p:txBody>
      </p:sp>
      <p:cxnSp>
        <p:nvCxnSpPr>
          <p:cNvPr id="47" name="Straight Arrow Connector 46"/>
          <p:cNvCxnSpPr>
            <a:stCxn id="1026" idx="2"/>
            <a:endCxn id="32" idx="0"/>
          </p:cNvCxnSpPr>
          <p:nvPr/>
        </p:nvCxnSpPr>
        <p:spPr>
          <a:xfrm flipH="1">
            <a:off x="6553200" y="2685322"/>
            <a:ext cx="495300" cy="2864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026" idx="2"/>
            <a:endCxn id="37" idx="0"/>
          </p:cNvCxnSpPr>
          <p:nvPr/>
        </p:nvCxnSpPr>
        <p:spPr>
          <a:xfrm>
            <a:off x="7048500" y="2685322"/>
            <a:ext cx="952500" cy="2864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bwMode="auto">
          <a:xfrm>
            <a:off x="4038600" y="914400"/>
            <a:ext cx="1295400" cy="1600200"/>
          </a:xfrm>
          <a:prstGeom prst="roundRect">
            <a:avLst/>
          </a:prstGeom>
          <a:noFill/>
          <a:ln w="38100" cap="flat" cmpd="sng" algn="ctr">
            <a:solidFill>
              <a:schemeClr val="tx1"/>
            </a:solidFill>
            <a:prstDash val="sysDot"/>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6" charset="-128"/>
            </a:endParaRPr>
          </a:p>
        </p:txBody>
      </p:sp>
      <p:sp>
        <p:nvSpPr>
          <p:cNvPr id="54" name="Rounded Rectangle 53"/>
          <p:cNvSpPr/>
          <p:nvPr/>
        </p:nvSpPr>
        <p:spPr bwMode="auto">
          <a:xfrm>
            <a:off x="4191000" y="1752600"/>
            <a:ext cx="914400" cy="304800"/>
          </a:xfrm>
          <a:prstGeom prst="roundRect">
            <a:avLst/>
          </a:prstGeom>
          <a:solidFill>
            <a:schemeClr val="accent1">
              <a:lumMod val="40000"/>
              <a:lumOff val="60000"/>
            </a:schemeClr>
          </a:solidFill>
          <a:ln w="19050" cap="flat" cmpd="sng" algn="ctr">
            <a:solidFill>
              <a:schemeClr val="tx1"/>
            </a:solidFill>
            <a:prstDash val="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Arial" charset="0"/>
                <a:ea typeface="ＭＳ Ｐゴシック" pitchFamily="-16" charset="-128"/>
              </a:rPr>
              <a:t>Assurability</a:t>
            </a:r>
            <a:endParaRPr kumimoji="0" lang="en-US" sz="1100" b="1" i="0" u="none" strike="noStrike" cap="none" normalizeH="0" baseline="0" dirty="0" smtClean="0">
              <a:ln>
                <a:noFill/>
              </a:ln>
              <a:solidFill>
                <a:schemeClr val="tx1"/>
              </a:solidFill>
              <a:effectLst/>
              <a:latin typeface="Arial" charset="0"/>
              <a:ea typeface="ＭＳ Ｐゴシック" pitchFamily="-16" charset="-128"/>
            </a:endParaRPr>
          </a:p>
        </p:txBody>
      </p:sp>
      <p:sp>
        <p:nvSpPr>
          <p:cNvPr id="56" name="Rounded Rectangle 55"/>
          <p:cNvSpPr/>
          <p:nvPr/>
        </p:nvSpPr>
        <p:spPr bwMode="auto">
          <a:xfrm>
            <a:off x="4191000" y="1371600"/>
            <a:ext cx="914400" cy="304800"/>
          </a:xfrm>
          <a:prstGeom prst="roundRect">
            <a:avLst/>
          </a:prstGeom>
          <a:solidFill>
            <a:schemeClr val="accent1">
              <a:lumMod val="40000"/>
              <a:lumOff val="60000"/>
            </a:schemeClr>
          </a:solidFill>
          <a:ln w="19050" cap="flat" cmpd="sng" algn="ctr">
            <a:solidFill>
              <a:schemeClr val="tx1"/>
            </a:solidFill>
            <a:prstDash val="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16" charset="-128"/>
              </a:rPr>
              <a:t>Modifiability</a:t>
            </a:r>
          </a:p>
        </p:txBody>
      </p:sp>
      <p:sp>
        <p:nvSpPr>
          <p:cNvPr id="57" name="Rectangle 56"/>
          <p:cNvSpPr/>
          <p:nvPr/>
        </p:nvSpPr>
        <p:spPr>
          <a:xfrm>
            <a:off x="3962400" y="990600"/>
            <a:ext cx="1524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990033"/>
                </a:solidFill>
              </a:rPr>
              <a:t>Developmental Requirements</a:t>
            </a:r>
            <a:endParaRPr lang="en-US" sz="1200" dirty="0">
              <a:solidFill>
                <a:srgbClr val="990033"/>
              </a:solidFill>
            </a:endParaRPr>
          </a:p>
        </p:txBody>
      </p:sp>
      <p:cxnSp>
        <p:nvCxnSpPr>
          <p:cNvPr id="63" name="Straight Arrow Connector 62"/>
          <p:cNvCxnSpPr>
            <a:endCxn id="53" idx="3"/>
          </p:cNvCxnSpPr>
          <p:nvPr/>
        </p:nvCxnSpPr>
        <p:spPr>
          <a:xfrm flipH="1">
            <a:off x="5334000" y="1676400"/>
            <a:ext cx="6858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4495800" y="1981200"/>
            <a:ext cx="441147" cy="400110"/>
          </a:xfrm>
          <a:prstGeom prst="rect">
            <a:avLst/>
          </a:prstGeom>
          <a:noFill/>
        </p:spPr>
        <p:txBody>
          <a:bodyPr wrap="square" rtlCol="0">
            <a:spAutoFit/>
          </a:bodyPr>
          <a:lstStyle/>
          <a:p>
            <a:r>
              <a:rPr lang="en-US" dirty="0" smtClean="0"/>
              <a:t>…</a:t>
            </a:r>
            <a:endParaRPr lang="en-US" dirty="0"/>
          </a:p>
        </p:txBody>
      </p:sp>
      <p:sp>
        <p:nvSpPr>
          <p:cNvPr id="72" name="TextBox 71"/>
          <p:cNvSpPr txBox="1"/>
          <p:nvPr/>
        </p:nvSpPr>
        <p:spPr>
          <a:xfrm>
            <a:off x="6400800" y="4343400"/>
            <a:ext cx="441147" cy="400110"/>
          </a:xfrm>
          <a:prstGeom prst="rect">
            <a:avLst/>
          </a:prstGeom>
          <a:noFill/>
        </p:spPr>
        <p:txBody>
          <a:bodyPr wrap="square" rtlCol="0">
            <a:spAutoFit/>
          </a:bodyPr>
          <a:lstStyle/>
          <a:p>
            <a:r>
              <a:rPr lang="en-US" dirty="0" smtClean="0"/>
              <a:t>…</a:t>
            </a:r>
            <a:endParaRPr lang="en-US" dirty="0"/>
          </a:p>
        </p:txBody>
      </p:sp>
      <p:sp>
        <p:nvSpPr>
          <p:cNvPr id="73" name="TextBox 72"/>
          <p:cNvSpPr txBox="1"/>
          <p:nvPr/>
        </p:nvSpPr>
        <p:spPr>
          <a:xfrm>
            <a:off x="7848600" y="4343400"/>
            <a:ext cx="441147" cy="400110"/>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3755273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0"/>
          <p:cNvGrpSpPr/>
          <p:nvPr/>
        </p:nvGrpSpPr>
        <p:grpSpPr>
          <a:xfrm>
            <a:off x="1126649" y="2696548"/>
            <a:ext cx="2374678" cy="3124201"/>
            <a:chOff x="796439" y="3756794"/>
            <a:chExt cx="2374677" cy="3124198"/>
          </a:xfrm>
        </p:grpSpPr>
        <p:pic>
          <p:nvPicPr>
            <p:cNvPr id="49" name="Picture 3"/>
            <p:cNvPicPr>
              <a:picLocks noChangeAspect="1" noChangeArrowheads="1"/>
            </p:cNvPicPr>
            <p:nvPr/>
          </p:nvPicPr>
          <p:blipFill>
            <a:blip r:embed="rId2" cstate="print"/>
            <a:srcRect/>
            <a:stretch>
              <a:fillRect/>
            </a:stretch>
          </p:blipFill>
          <p:spPr bwMode="auto">
            <a:xfrm>
              <a:off x="796439" y="4276909"/>
              <a:ext cx="2374677" cy="2604083"/>
            </a:xfrm>
            <a:prstGeom prst="rect">
              <a:avLst/>
            </a:prstGeom>
            <a:solidFill>
              <a:schemeClr val="bg1"/>
            </a:solidFill>
            <a:ln w="38100">
              <a:solidFill>
                <a:schemeClr val="accent1"/>
              </a:solidFill>
              <a:miter lim="800000"/>
              <a:headEnd/>
              <a:tailEnd/>
            </a:ln>
          </p:spPr>
        </p:pic>
        <p:sp>
          <p:nvSpPr>
            <p:cNvPr id="51" name="TextBox 50"/>
            <p:cNvSpPr txBox="1"/>
            <p:nvPr/>
          </p:nvSpPr>
          <p:spPr>
            <a:xfrm>
              <a:off x="872639" y="3756794"/>
              <a:ext cx="2209799" cy="276999"/>
            </a:xfrm>
            <a:prstGeom prst="rect">
              <a:avLst/>
            </a:prstGeom>
            <a:noFill/>
          </p:spPr>
          <p:txBody>
            <a:bodyPr wrap="square" rtlCol="0">
              <a:spAutoFit/>
            </a:bodyPr>
            <a:lstStyle/>
            <a:p>
              <a:r>
                <a:rPr lang="en-US" sz="1200" dirty="0" smtClean="0"/>
                <a:t>Error Propagation Ontology</a:t>
              </a:r>
              <a:endParaRPr lang="en-US" sz="1200" dirty="0"/>
            </a:p>
          </p:txBody>
        </p:sp>
      </p:grpSp>
      <p:sp>
        <p:nvSpPr>
          <p:cNvPr id="66" name="Right Arrow 65"/>
          <p:cNvSpPr/>
          <p:nvPr/>
        </p:nvSpPr>
        <p:spPr bwMode="auto">
          <a:xfrm>
            <a:off x="3446013" y="4343400"/>
            <a:ext cx="609600" cy="457200"/>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914290"/>
            <a:endParaRPr lang="en-US" dirty="0" smtClean="0"/>
          </a:p>
        </p:txBody>
      </p:sp>
      <p:grpSp>
        <p:nvGrpSpPr>
          <p:cNvPr id="4" name="Group 99"/>
          <p:cNvGrpSpPr/>
          <p:nvPr/>
        </p:nvGrpSpPr>
        <p:grpSpPr>
          <a:xfrm>
            <a:off x="4246749" y="3306148"/>
            <a:ext cx="3814100" cy="2301122"/>
            <a:chOff x="4073236" y="5460663"/>
            <a:chExt cx="4166260" cy="2721429"/>
          </a:xfrm>
        </p:grpSpPr>
        <p:sp>
          <p:nvSpPr>
            <p:cNvPr id="61" name="Rounded Rectangle 60"/>
            <p:cNvSpPr/>
            <p:nvPr/>
          </p:nvSpPr>
          <p:spPr>
            <a:xfrm>
              <a:off x="5284519" y="7125188"/>
              <a:ext cx="1995056" cy="1056904"/>
            </a:xfrm>
            <a:prstGeom prst="round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US" sz="1000" dirty="0" smtClean="0">
                  <a:solidFill>
                    <a:schemeClr val="tx1"/>
                  </a:solidFill>
                </a:rPr>
                <a:t>System Under Control</a:t>
              </a:r>
              <a:endParaRPr lang="en-US" sz="1000" dirty="0">
                <a:solidFill>
                  <a:schemeClr val="tx1"/>
                </a:solidFill>
              </a:endParaRPr>
            </a:p>
          </p:txBody>
        </p:sp>
        <p:sp>
          <p:nvSpPr>
            <p:cNvPr id="64" name="Rounded Rectangle 63"/>
            <p:cNvSpPr/>
            <p:nvPr/>
          </p:nvSpPr>
          <p:spPr>
            <a:xfrm>
              <a:off x="5783283" y="7255027"/>
              <a:ext cx="1009403" cy="273924"/>
            </a:xfrm>
            <a:prstGeom prst="roundRect">
              <a:avLst/>
            </a:prstGeom>
            <a:solidFill>
              <a:srgbClr val="89C4FF"/>
            </a:solidFill>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US" sz="1000" dirty="0" smtClean="0">
                  <a:solidFill>
                    <a:schemeClr val="tx1"/>
                  </a:solidFill>
                </a:rPr>
                <a:t>Behavior</a:t>
              </a:r>
              <a:endParaRPr lang="en-US" sz="1000" dirty="0">
                <a:solidFill>
                  <a:schemeClr val="tx1"/>
                </a:solidFill>
              </a:endParaRPr>
            </a:p>
          </p:txBody>
        </p:sp>
        <p:sp>
          <p:nvSpPr>
            <p:cNvPr id="67" name="Rounded Rectangle 66"/>
            <p:cNvSpPr/>
            <p:nvPr/>
          </p:nvSpPr>
          <p:spPr>
            <a:xfrm>
              <a:off x="4453247" y="7563190"/>
              <a:ext cx="973778" cy="250774"/>
            </a:xfrm>
            <a:prstGeom prst="roundRect">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US" sz="1000" dirty="0" smtClean="0">
                  <a:solidFill>
                    <a:schemeClr val="tx1"/>
                  </a:solidFill>
                </a:rPr>
                <a:t>Actuator</a:t>
              </a:r>
            </a:p>
          </p:txBody>
        </p:sp>
        <p:sp>
          <p:nvSpPr>
            <p:cNvPr id="68" name="Rounded Rectangle 67"/>
            <p:cNvSpPr/>
            <p:nvPr/>
          </p:nvSpPr>
          <p:spPr>
            <a:xfrm>
              <a:off x="7099661" y="7551316"/>
              <a:ext cx="821179" cy="250766"/>
            </a:xfrm>
            <a:prstGeom prst="roundRect">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US" sz="1000" dirty="0" smtClean="0">
                  <a:solidFill>
                    <a:schemeClr val="tx1"/>
                  </a:solidFill>
                </a:rPr>
                <a:t>Sensor</a:t>
              </a:r>
            </a:p>
          </p:txBody>
        </p:sp>
        <p:sp>
          <p:nvSpPr>
            <p:cNvPr id="69" name="Rounded Rectangle 68"/>
            <p:cNvSpPr/>
            <p:nvPr/>
          </p:nvSpPr>
          <p:spPr>
            <a:xfrm>
              <a:off x="5949538" y="7811780"/>
              <a:ext cx="748145" cy="275310"/>
            </a:xfrm>
            <a:prstGeom prst="roundRect">
              <a:avLst/>
            </a:prstGeom>
            <a:solidFill>
              <a:srgbClr val="89C4FF"/>
            </a:solidFill>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US" sz="1000" dirty="0" smtClean="0">
                  <a:solidFill>
                    <a:schemeClr val="tx1"/>
                  </a:solidFill>
                </a:rPr>
                <a:t>State</a:t>
              </a:r>
              <a:endParaRPr lang="en-US" sz="1000" dirty="0">
                <a:solidFill>
                  <a:schemeClr val="tx1"/>
                </a:solidFill>
              </a:endParaRPr>
            </a:p>
          </p:txBody>
        </p:sp>
        <p:sp>
          <p:nvSpPr>
            <p:cNvPr id="70" name="Rounded Rectangle 69"/>
            <p:cNvSpPr/>
            <p:nvPr/>
          </p:nvSpPr>
          <p:spPr>
            <a:xfrm>
              <a:off x="5246913" y="5460663"/>
              <a:ext cx="1995056" cy="1056904"/>
            </a:xfrm>
            <a:prstGeom prst="round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US" sz="1000" dirty="0" smtClean="0">
                  <a:solidFill>
                    <a:schemeClr val="tx1"/>
                  </a:solidFill>
                </a:rPr>
                <a:t>Control System</a:t>
              </a:r>
              <a:endParaRPr lang="en-US" sz="1000" dirty="0">
                <a:solidFill>
                  <a:schemeClr val="tx1"/>
                </a:solidFill>
              </a:endParaRPr>
            </a:p>
          </p:txBody>
        </p:sp>
        <p:sp>
          <p:nvSpPr>
            <p:cNvPr id="74" name="Rounded Rectangle 73"/>
            <p:cNvSpPr/>
            <p:nvPr/>
          </p:nvSpPr>
          <p:spPr>
            <a:xfrm>
              <a:off x="5745677" y="5590502"/>
              <a:ext cx="1009403" cy="273924"/>
            </a:xfrm>
            <a:prstGeom prst="roundRect">
              <a:avLst/>
            </a:prstGeom>
            <a:solidFill>
              <a:srgbClr val="89C4FF"/>
            </a:solidFill>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US" sz="1000" dirty="0" smtClean="0">
                  <a:solidFill>
                    <a:schemeClr val="tx1"/>
                  </a:solidFill>
                </a:rPr>
                <a:t>Behavior</a:t>
              </a:r>
              <a:endParaRPr lang="en-US" sz="1000" dirty="0">
                <a:solidFill>
                  <a:schemeClr val="tx1"/>
                </a:solidFill>
              </a:endParaRPr>
            </a:p>
          </p:txBody>
        </p:sp>
        <p:sp>
          <p:nvSpPr>
            <p:cNvPr id="75" name="Rounded Rectangle 74"/>
            <p:cNvSpPr/>
            <p:nvPr/>
          </p:nvSpPr>
          <p:spPr>
            <a:xfrm>
              <a:off x="4667003" y="5898665"/>
              <a:ext cx="795646" cy="181501"/>
            </a:xfrm>
            <a:prstGeom prst="roundRect">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US" sz="1000" dirty="0" smtClean="0">
                  <a:solidFill>
                    <a:schemeClr val="tx1"/>
                  </a:solidFill>
                </a:rPr>
                <a:t>Output</a:t>
              </a:r>
            </a:p>
          </p:txBody>
        </p:sp>
        <p:sp>
          <p:nvSpPr>
            <p:cNvPr id="77" name="Rounded Rectangle 76"/>
            <p:cNvSpPr/>
            <p:nvPr/>
          </p:nvSpPr>
          <p:spPr>
            <a:xfrm>
              <a:off x="7014555" y="5886791"/>
              <a:ext cx="821179" cy="250766"/>
            </a:xfrm>
            <a:prstGeom prst="roundRect">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US" sz="1000" dirty="0" smtClean="0">
                  <a:solidFill>
                    <a:schemeClr val="tx1"/>
                  </a:solidFill>
                </a:rPr>
                <a:t>Input</a:t>
              </a:r>
            </a:p>
          </p:txBody>
        </p:sp>
        <p:sp>
          <p:nvSpPr>
            <p:cNvPr id="78" name="Rounded Rectangle 77"/>
            <p:cNvSpPr/>
            <p:nvPr/>
          </p:nvSpPr>
          <p:spPr>
            <a:xfrm>
              <a:off x="5911932" y="6147255"/>
              <a:ext cx="748145" cy="275310"/>
            </a:xfrm>
            <a:prstGeom prst="roundRect">
              <a:avLst/>
            </a:prstGeom>
            <a:solidFill>
              <a:srgbClr val="89C4FF"/>
            </a:solidFill>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US" sz="1000" dirty="0" smtClean="0">
                  <a:solidFill>
                    <a:schemeClr val="tx1"/>
                  </a:solidFill>
                </a:rPr>
                <a:t>State</a:t>
              </a:r>
              <a:endParaRPr lang="en-US" sz="1000" dirty="0">
                <a:solidFill>
                  <a:schemeClr val="tx1"/>
                </a:solidFill>
              </a:endParaRPr>
            </a:p>
          </p:txBody>
        </p:sp>
        <p:cxnSp>
          <p:nvCxnSpPr>
            <p:cNvPr id="80" name="Curved Connector 79"/>
            <p:cNvCxnSpPr>
              <a:stCxn id="75" idx="1"/>
              <a:endCxn id="67" idx="1"/>
            </p:cNvCxnSpPr>
            <p:nvPr/>
          </p:nvCxnSpPr>
          <p:spPr>
            <a:xfrm rot="10800000" flipV="1">
              <a:off x="4453247" y="5989415"/>
              <a:ext cx="213756" cy="1699161"/>
            </a:xfrm>
            <a:prstGeom prst="curvedConnector3">
              <a:avLst>
                <a:gd name="adj1" fmla="val 206944"/>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Curved Connector 80"/>
            <p:cNvCxnSpPr>
              <a:stCxn id="68" idx="3"/>
              <a:endCxn id="77" idx="3"/>
            </p:cNvCxnSpPr>
            <p:nvPr/>
          </p:nvCxnSpPr>
          <p:spPr>
            <a:xfrm flipH="1" flipV="1">
              <a:off x="7835734" y="6012174"/>
              <a:ext cx="85106" cy="1664525"/>
            </a:xfrm>
            <a:prstGeom prst="curvedConnector3">
              <a:avLst>
                <a:gd name="adj1" fmla="val -268606"/>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4073236" y="7113319"/>
              <a:ext cx="451262" cy="154379"/>
            </a:xfrm>
            <a:prstGeom prst="rect">
              <a:avLst/>
            </a:prstGeom>
            <a:solidFill>
              <a:srgbClr val="E781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386452" y="7386451"/>
              <a:ext cx="285008" cy="178130"/>
            </a:xfrm>
            <a:prstGeom prst="rect">
              <a:avLst/>
            </a:prstGeom>
            <a:solidFill>
              <a:srgbClr val="AFFB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5092535" y="6090062"/>
              <a:ext cx="285008" cy="178130"/>
            </a:xfrm>
            <a:prstGeom prst="rect">
              <a:avLst/>
            </a:prstGeom>
            <a:solidFill>
              <a:srgbClr val="AFFB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769922" y="7370618"/>
              <a:ext cx="285008" cy="178130"/>
            </a:xfrm>
            <a:prstGeom prst="rect">
              <a:avLst/>
            </a:prstGeom>
            <a:solidFill>
              <a:srgbClr val="AFFB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5694218" y="6109854"/>
              <a:ext cx="285008" cy="17813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497288" y="6107874"/>
              <a:ext cx="285008" cy="17813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6559138" y="6381007"/>
              <a:ext cx="285008" cy="17813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6628411" y="7982197"/>
              <a:ext cx="285008" cy="17813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7788234" y="6695703"/>
              <a:ext cx="451262" cy="15437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2"/>
          <p:cNvSpPr txBox="1">
            <a:spLocks noChangeArrowheads="1"/>
          </p:cNvSpPr>
          <p:nvPr/>
        </p:nvSpPr>
        <p:spPr bwMode="auto">
          <a:xfrm>
            <a:off x="130629" y="288401"/>
            <a:ext cx="8632371" cy="387350"/>
          </a:xfrm>
          <a:prstGeom prst="rect">
            <a:avLst/>
          </a:prstGeom>
          <a:noFill/>
          <a:ln w="9525">
            <a:noFill/>
            <a:miter lim="800000"/>
            <a:headEnd/>
            <a:tailEnd/>
          </a:ln>
        </p:spPr>
        <p:txBody>
          <a:bodyPr lIns="0" tIns="45710" rIns="0" bIns="45710"/>
          <a:lstStyle/>
          <a:p>
            <a:r>
              <a:rPr lang="en-US" sz="2400" dirty="0" smtClean="0"/>
              <a:t>Architecture-led Requirement &amp; Hazard </a:t>
            </a:r>
            <a:r>
              <a:rPr lang="en-US" sz="2400" dirty="0"/>
              <a:t>S</a:t>
            </a:r>
            <a:r>
              <a:rPr lang="en-US" sz="2400" dirty="0" smtClean="0"/>
              <a:t>pecification</a:t>
            </a:r>
          </a:p>
        </p:txBody>
      </p:sp>
      <p:pic>
        <p:nvPicPr>
          <p:cNvPr id="29" name="Picture 28"/>
          <p:cNvPicPr/>
          <p:nvPr/>
        </p:nvPicPr>
        <p:blipFill>
          <a:blip r:embed="rId3" cstate="print"/>
          <a:srcRect/>
          <a:stretch>
            <a:fillRect/>
          </a:stretch>
        </p:blipFill>
        <p:spPr bwMode="auto">
          <a:xfrm>
            <a:off x="4185644" y="2743200"/>
            <a:ext cx="4800600" cy="3352800"/>
          </a:xfrm>
          <a:prstGeom prst="rect">
            <a:avLst/>
          </a:prstGeom>
          <a:noFill/>
          <a:ln w="9525">
            <a:solidFill>
              <a:schemeClr val="accent1"/>
            </a:solidFill>
            <a:miter lim="800000"/>
            <a:headEnd/>
            <a:tailEnd/>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107" y="882176"/>
            <a:ext cx="3474923" cy="1716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bwMode="auto">
          <a:xfrm>
            <a:off x="3352800" y="2057400"/>
            <a:ext cx="893949" cy="457200"/>
          </a:xfrm>
          <a:prstGeom prst="roundRect">
            <a:avLst/>
          </a:prstGeom>
          <a:noFill/>
          <a:ln w="38100"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7517" y="873237"/>
            <a:ext cx="2509467" cy="1429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ounded Rectangle 32"/>
          <p:cNvSpPr/>
          <p:nvPr/>
        </p:nvSpPr>
        <p:spPr bwMode="auto">
          <a:xfrm>
            <a:off x="4624771" y="894790"/>
            <a:ext cx="1014029" cy="1467409"/>
          </a:xfrm>
          <a:prstGeom prst="roundRect">
            <a:avLst/>
          </a:prstGeom>
          <a:noFill/>
          <a:ln w="38100"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5" name="TextBox 4"/>
          <p:cNvSpPr txBox="1"/>
          <p:nvPr/>
        </p:nvSpPr>
        <p:spPr>
          <a:xfrm>
            <a:off x="5583208" y="4350444"/>
            <a:ext cx="1372492" cy="276999"/>
          </a:xfrm>
          <a:prstGeom prst="rect">
            <a:avLst/>
          </a:prstGeom>
          <a:noFill/>
        </p:spPr>
        <p:txBody>
          <a:bodyPr wrap="none" rtlCol="0">
            <a:spAutoFit/>
          </a:bodyPr>
          <a:lstStyle/>
          <a:p>
            <a:r>
              <a:rPr lang="en-US" sz="1200" dirty="0" err="1" smtClean="0"/>
              <a:t>Leveson</a:t>
            </a:r>
            <a:r>
              <a:rPr lang="en-US" sz="1200" dirty="0" smtClean="0"/>
              <a:t> pattern</a:t>
            </a:r>
            <a:endParaRPr lang="en-US" sz="1200" dirty="0"/>
          </a:p>
        </p:txBody>
      </p:sp>
    </p:spTree>
    <p:extLst>
      <p:ext uri="{BB962C8B-B14F-4D97-AF65-F5344CB8AC3E}">
        <p14:creationId xmlns:p14="http://schemas.microsoft.com/office/powerpoint/2010/main" val="232813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p:txBody>
          <a:bodyPr/>
          <a:lstStyle/>
          <a:p>
            <a:r>
              <a:rPr lang="en-US" dirty="0" smtClean="0"/>
              <a:t>Outline</a:t>
            </a:r>
            <a:endParaRPr lang="en-US" dirty="0"/>
          </a:p>
        </p:txBody>
      </p:sp>
      <p:sp>
        <p:nvSpPr>
          <p:cNvPr id="881667" name="Rectangle 3"/>
          <p:cNvSpPr>
            <a:spLocks noGrp="1" noChangeArrowheads="1"/>
          </p:cNvSpPr>
          <p:nvPr>
            <p:ph type="body" idx="1"/>
          </p:nvPr>
        </p:nvSpPr>
        <p:spPr/>
        <p:txBody>
          <a:bodyPr/>
          <a:lstStyle/>
          <a:p>
            <a:r>
              <a:rPr lang="en-US" dirty="0" smtClean="0"/>
              <a:t>Challenges in Safety-critical Software-intensive systems</a:t>
            </a:r>
            <a:endParaRPr lang="en-US" dirty="0"/>
          </a:p>
          <a:p>
            <a:r>
              <a:rPr lang="en-US" dirty="0" smtClean="0"/>
              <a:t>An Architecture-centric Virtual Integration Strategy with SAE AADL</a:t>
            </a:r>
          </a:p>
          <a:p>
            <a:r>
              <a:rPr lang="en-US" dirty="0" smtClean="0"/>
              <a:t>Improving the Quality of Requirements</a:t>
            </a:r>
          </a:p>
          <a:p>
            <a:r>
              <a:rPr lang="en-US" dirty="0" smtClean="0"/>
              <a:t>Architecture Fault Modeling and Safety</a:t>
            </a:r>
          </a:p>
          <a:p>
            <a:r>
              <a:rPr lang="en-US" dirty="0"/>
              <a:t>Incremental Life-cycle Assurance of Systems</a:t>
            </a:r>
          </a:p>
          <a:p>
            <a:r>
              <a:rPr lang="en-US" dirty="0" smtClean="0"/>
              <a:t>Summary and Conclusion</a:t>
            </a:r>
          </a:p>
          <a:p>
            <a:endParaRPr lang="en-US" dirty="0"/>
          </a:p>
        </p:txBody>
      </p:sp>
      <p:sp>
        <p:nvSpPr>
          <p:cNvPr id="881668" name="AutoShape 4"/>
          <p:cNvSpPr>
            <a:spLocks noChangeArrowheads="1"/>
          </p:cNvSpPr>
          <p:nvPr/>
        </p:nvSpPr>
        <p:spPr bwMode="auto">
          <a:xfrm rot="5400000">
            <a:off x="25400" y="2413000"/>
            <a:ext cx="412750" cy="311150"/>
          </a:xfrm>
          <a:prstGeom prst="triangle">
            <a:avLst>
              <a:gd name="adj" fmla="val 50000"/>
            </a:avLst>
          </a:prstGeom>
          <a:solidFill>
            <a:srgbClr val="5CA1FB"/>
          </a:solidFill>
          <a:ln w="38100">
            <a:noFill/>
            <a:miter lim="800000"/>
            <a:headEnd/>
            <a:tailEnd/>
          </a:ln>
          <a:effectLst/>
        </p:spPr>
        <p:txBody>
          <a:bodyPr wrap="none" lIns="92309" tIns="46154" rIns="92309" bIns="46154" anchor="ctr"/>
          <a:lstStyle/>
          <a:p>
            <a:endParaRPr lang="en-US"/>
          </a:p>
        </p:txBody>
      </p:sp>
    </p:spTree>
    <p:extLst>
      <p:ext uri="{BB962C8B-B14F-4D97-AF65-F5344CB8AC3E}">
        <p14:creationId xmlns:p14="http://schemas.microsoft.com/office/powerpoint/2010/main" val="57309087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Safety Practice in Development Process Context</a:t>
            </a:r>
            <a:endParaRPr lang="en-US" dirty="0"/>
          </a:p>
        </p:txBody>
      </p:sp>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1000" y="838201"/>
            <a:ext cx="6245881" cy="4419600"/>
          </a:xfrm>
        </p:spPr>
      </p:pic>
      <p:sp>
        <p:nvSpPr>
          <p:cNvPr id="12" name="Rounded Rectangle 11"/>
          <p:cNvSpPr/>
          <p:nvPr/>
        </p:nvSpPr>
        <p:spPr>
          <a:xfrm>
            <a:off x="457200" y="4343400"/>
            <a:ext cx="2438400" cy="609600"/>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spcBef>
                <a:spcPts val="0"/>
              </a:spcBef>
            </a:pPr>
            <a:r>
              <a:rPr lang="en-US" sz="1200" i="0" dirty="0" smtClean="0"/>
              <a:t>Labor-intensive</a:t>
            </a:r>
          </a:p>
          <a:p>
            <a:pPr>
              <a:spcBef>
                <a:spcPts val="0"/>
              </a:spcBef>
            </a:pPr>
            <a:r>
              <a:rPr lang="en-US" sz="1200" dirty="0" smtClean="0"/>
              <a:t>Early in system engineering</a:t>
            </a:r>
            <a:r>
              <a:rPr lang="en-US" sz="1200" i="0" dirty="0" smtClean="0"/>
              <a:t> </a:t>
            </a:r>
          </a:p>
          <a:p>
            <a:pPr>
              <a:spcBef>
                <a:spcPts val="0"/>
              </a:spcBef>
            </a:pPr>
            <a:r>
              <a:rPr lang="en-US" sz="1200" dirty="0" smtClean="0"/>
              <a:t>Rarely repeated due to cost</a:t>
            </a:r>
            <a:endParaRPr lang="en-US" sz="1200" dirty="0"/>
          </a:p>
        </p:txBody>
      </p:sp>
      <p:pic>
        <p:nvPicPr>
          <p:cNvPr id="5" name="Picture 4"/>
          <p:cNvPicPr/>
          <p:nvPr/>
        </p:nvPicPr>
        <p:blipFill>
          <a:blip r:embed="rId4" cstate="print"/>
          <a:srcRect/>
          <a:stretch>
            <a:fillRect/>
          </a:stretch>
        </p:blipFill>
        <p:spPr bwMode="auto">
          <a:xfrm>
            <a:off x="5334000" y="3429000"/>
            <a:ext cx="3810000" cy="3010535"/>
          </a:xfrm>
          <a:prstGeom prst="rect">
            <a:avLst/>
          </a:prstGeom>
          <a:noFill/>
          <a:ln w="9525">
            <a:solidFill>
              <a:schemeClr val="tx1"/>
            </a:solidFill>
            <a:miter lim="800000"/>
            <a:headEnd/>
            <a:tailEnd/>
          </a:ln>
        </p:spPr>
      </p:pic>
      <p:sp>
        <p:nvSpPr>
          <p:cNvPr id="7" name="Rounded Rectangle 6"/>
          <p:cNvSpPr/>
          <p:nvPr/>
        </p:nvSpPr>
        <p:spPr>
          <a:xfrm>
            <a:off x="6172200" y="4191000"/>
            <a:ext cx="2133600" cy="685800"/>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spcBef>
                <a:spcPts val="0"/>
              </a:spcBef>
            </a:pPr>
            <a:r>
              <a:rPr lang="en-US" sz="1050" i="0" dirty="0" smtClean="0"/>
              <a:t>System Theoretic </a:t>
            </a:r>
            <a:r>
              <a:rPr lang="en-US" sz="1050" dirty="0" smtClean="0"/>
              <a:t>Hazard Analysis (STAMP/STPA) [</a:t>
            </a:r>
            <a:r>
              <a:rPr lang="en-US" sz="1050" dirty="0" err="1" smtClean="0"/>
              <a:t>Leveson</a:t>
            </a:r>
            <a:r>
              <a:rPr lang="en-US" sz="1050" dirty="0" smtClean="0"/>
              <a:t> MIT]</a:t>
            </a:r>
            <a:endParaRPr lang="en-US" sz="1050" dirty="0"/>
          </a:p>
        </p:txBody>
      </p:sp>
      <p:sp>
        <p:nvSpPr>
          <p:cNvPr id="8" name="Rounded Rectangle 7"/>
          <p:cNvSpPr/>
          <p:nvPr/>
        </p:nvSpPr>
        <p:spPr>
          <a:xfrm>
            <a:off x="685800" y="5334000"/>
            <a:ext cx="3886200" cy="533400"/>
          </a:xfrm>
          <a:prstGeom prst="roundRect">
            <a:avLst/>
          </a:prstGeom>
          <a:solidFill>
            <a:schemeClr val="accent2">
              <a:lumMod val="20000"/>
              <a:lumOff val="80000"/>
            </a:schemeClr>
          </a:solidFill>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spcBef>
                <a:spcPts val="0"/>
              </a:spcBef>
            </a:pPr>
            <a:r>
              <a:rPr lang="en-US" sz="1400" i="0" dirty="0" smtClean="0"/>
              <a:t>Focus on System Engineering Largely Ignores Software as Hazard Source</a:t>
            </a:r>
            <a:endParaRPr lang="en-US" sz="1400" dirty="0"/>
          </a:p>
        </p:txBody>
      </p:sp>
    </p:spTree>
    <p:extLst>
      <p:ext uri="{BB962C8B-B14F-4D97-AF65-F5344CB8AC3E}">
        <p14:creationId xmlns:p14="http://schemas.microsoft.com/office/powerpoint/2010/main" val="1616713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381000" y="228600"/>
            <a:ext cx="7413625" cy="468312"/>
          </a:xfrm>
        </p:spPr>
        <p:txBody>
          <a:bodyPr/>
          <a:lstStyle/>
          <a:p>
            <a:r>
              <a:rPr lang="en-US" dirty="0" smtClean="0"/>
              <a:t>AADL </a:t>
            </a:r>
            <a:r>
              <a:rPr lang="en-US" dirty="0"/>
              <a:t>Error Model Scope and Purpose</a:t>
            </a:r>
          </a:p>
        </p:txBody>
      </p:sp>
      <p:sp>
        <p:nvSpPr>
          <p:cNvPr id="174083" name="Rectangle 3"/>
          <p:cNvSpPr>
            <a:spLocks noGrp="1" noChangeArrowheads="1"/>
          </p:cNvSpPr>
          <p:nvPr>
            <p:ph type="body" idx="1"/>
          </p:nvPr>
        </p:nvSpPr>
        <p:spPr>
          <a:xfrm>
            <a:off x="342900" y="909638"/>
            <a:ext cx="8534400" cy="5283200"/>
          </a:xfrm>
        </p:spPr>
        <p:txBody>
          <a:bodyPr/>
          <a:lstStyle/>
          <a:p>
            <a:pPr>
              <a:buFontTx/>
              <a:buNone/>
            </a:pPr>
            <a:r>
              <a:rPr lang="en-US" sz="2000" dirty="0"/>
              <a:t>System safety process uses many individual methods and analyses, e.g.</a:t>
            </a:r>
          </a:p>
          <a:p>
            <a:pPr lvl="1"/>
            <a:r>
              <a:rPr lang="en-US" dirty="0"/>
              <a:t>hazard analysis</a:t>
            </a:r>
          </a:p>
          <a:p>
            <a:pPr lvl="1"/>
            <a:r>
              <a:rPr lang="en-US" dirty="0"/>
              <a:t>failure modes and effects analysis</a:t>
            </a:r>
          </a:p>
          <a:p>
            <a:pPr lvl="1"/>
            <a:r>
              <a:rPr lang="en-US" dirty="0"/>
              <a:t>fault trees</a:t>
            </a:r>
          </a:p>
          <a:p>
            <a:pPr lvl="1"/>
            <a:r>
              <a:rPr lang="en-US" dirty="0"/>
              <a:t>Markov processes</a:t>
            </a:r>
          </a:p>
          <a:p>
            <a:pPr lvl="1"/>
            <a:endParaRPr lang="en-US" dirty="0" smtClean="0"/>
          </a:p>
          <a:p>
            <a:r>
              <a:rPr lang="en-US" dirty="0" smtClean="0"/>
              <a:t>Goal: a general facility for modeling fault/error/failure behaviors that can be used for several modeling and analysis activities.</a:t>
            </a:r>
          </a:p>
          <a:p>
            <a:pPr lvl="1"/>
            <a:endParaRPr lang="en-US" dirty="0" smtClean="0"/>
          </a:p>
          <a:p>
            <a:pPr lvl="1">
              <a:buNone/>
            </a:pPr>
            <a:endParaRPr lang="en-US" dirty="0"/>
          </a:p>
          <a:p>
            <a:pPr>
              <a:buFontTx/>
              <a:buNone/>
            </a:pPr>
            <a:r>
              <a:rPr lang="en-US" sz="2000" dirty="0" smtClean="0"/>
              <a:t>Related </a:t>
            </a:r>
            <a:r>
              <a:rPr lang="en-US" sz="2000" dirty="0"/>
              <a:t>analyses are also useful for other purposes, e.g.</a:t>
            </a:r>
          </a:p>
          <a:p>
            <a:pPr lvl="1"/>
            <a:r>
              <a:rPr lang="en-US" dirty="0"/>
              <a:t>maintainability</a:t>
            </a:r>
          </a:p>
          <a:p>
            <a:pPr lvl="1"/>
            <a:r>
              <a:rPr lang="en-US" dirty="0"/>
              <a:t>availability</a:t>
            </a:r>
          </a:p>
          <a:p>
            <a:pPr lvl="1"/>
            <a:r>
              <a:rPr lang="en-US" dirty="0" smtClean="0"/>
              <a:t>Integrity</a:t>
            </a:r>
          </a:p>
          <a:p>
            <a:pPr lvl="1"/>
            <a:r>
              <a:rPr lang="en-US" dirty="0" smtClean="0"/>
              <a:t>Security</a:t>
            </a:r>
            <a:endParaRPr lang="en-US" dirty="0"/>
          </a:p>
        </p:txBody>
      </p:sp>
      <p:sp>
        <p:nvSpPr>
          <p:cNvPr id="4" name="Text Box 16"/>
          <p:cNvSpPr txBox="1">
            <a:spLocks noChangeArrowheads="1"/>
          </p:cNvSpPr>
          <p:nvPr/>
        </p:nvSpPr>
        <p:spPr bwMode="auto">
          <a:xfrm>
            <a:off x="2514600" y="4572000"/>
            <a:ext cx="6096000" cy="738664"/>
          </a:xfrm>
          <a:prstGeom prst="rect">
            <a:avLst/>
          </a:prstGeom>
          <a:solidFill>
            <a:schemeClr val="accent1">
              <a:lumMod val="20000"/>
              <a:lumOff val="80000"/>
            </a:schemeClr>
          </a:solidFill>
          <a:ln w="9525" algn="ctr">
            <a:noFill/>
            <a:miter lim="800000"/>
            <a:headEnd/>
            <a:tailEnd/>
          </a:ln>
          <a:effectLst/>
        </p:spPr>
        <p:txBody>
          <a:bodyPr wrap="square">
            <a:spAutoFit/>
          </a:bodyPr>
          <a:lstStyle/>
          <a:p>
            <a:pPr>
              <a:spcBef>
                <a:spcPts val="0"/>
              </a:spcBef>
            </a:pPr>
            <a:r>
              <a:rPr lang="en-US" sz="1400" dirty="0" smtClean="0"/>
              <a:t>SAE </a:t>
            </a:r>
            <a:r>
              <a:rPr lang="en-US" sz="1400" dirty="0"/>
              <a:t>ARP 4761 </a:t>
            </a:r>
            <a:r>
              <a:rPr lang="en-US" sz="1400" i="1" dirty="0"/>
              <a:t>Guidelines and Methods for Conducting the Safety Assessment Process on Civil Airborne Systems and </a:t>
            </a:r>
            <a:r>
              <a:rPr lang="en-US" sz="1400" i="1" dirty="0" smtClean="0"/>
              <a:t>Equipment</a:t>
            </a:r>
          </a:p>
          <a:p>
            <a:pPr>
              <a:spcBef>
                <a:spcPts val="0"/>
              </a:spcBef>
            </a:pPr>
            <a:r>
              <a:rPr lang="en-US" sz="1400" i="1" dirty="0" smtClean="0">
                <a:solidFill>
                  <a:srgbClr val="FF0000"/>
                </a:solidFill>
              </a:rPr>
              <a:t>Demonstrated in SAVI Wheel Braking System Example </a:t>
            </a:r>
            <a:endParaRPr lang="en-US" sz="1400" i="1" dirty="0">
              <a:solidFill>
                <a:srgbClr val="FF0000"/>
              </a:solidFill>
            </a:endParaRPr>
          </a:p>
        </p:txBody>
      </p:sp>
      <p:sp>
        <p:nvSpPr>
          <p:cNvPr id="5" name="Text Box 15"/>
          <p:cNvSpPr txBox="1">
            <a:spLocks noChangeArrowheads="1"/>
          </p:cNvSpPr>
          <p:nvPr/>
        </p:nvSpPr>
        <p:spPr bwMode="auto">
          <a:xfrm>
            <a:off x="914400" y="3505200"/>
            <a:ext cx="5562600" cy="523220"/>
          </a:xfrm>
          <a:prstGeom prst="rect">
            <a:avLst/>
          </a:prstGeom>
          <a:solidFill>
            <a:schemeClr val="accent1">
              <a:lumMod val="20000"/>
              <a:lumOff val="80000"/>
            </a:schemeClr>
          </a:solidFill>
          <a:ln w="12700">
            <a:noFill/>
            <a:miter lim="800000"/>
            <a:headEnd/>
            <a:tailEnd/>
          </a:ln>
          <a:effectLst/>
        </p:spPr>
        <p:txBody>
          <a:bodyPr wrap="square">
            <a:spAutoFit/>
          </a:bodyPr>
          <a:lstStyle/>
          <a:p>
            <a:pPr eaLnBrk="0" hangingPunct="0"/>
            <a:r>
              <a:rPr lang="en-US" sz="1400" dirty="0" smtClean="0"/>
              <a:t>Annotated architecture model permits </a:t>
            </a:r>
            <a:r>
              <a:rPr lang="en-US" sz="1400" dirty="0"/>
              <a:t>checking for </a:t>
            </a:r>
            <a:r>
              <a:rPr lang="en-US" sz="1400" dirty="0">
                <a:solidFill>
                  <a:srgbClr val="FC0128"/>
                </a:solidFill>
              </a:rPr>
              <a:t>consistency and completeness</a:t>
            </a:r>
            <a:r>
              <a:rPr lang="en-US" sz="1400" dirty="0"/>
              <a:t> between these various declarations.</a:t>
            </a:r>
          </a:p>
        </p:txBody>
      </p:sp>
      <p:grpSp>
        <p:nvGrpSpPr>
          <p:cNvPr id="2" name="Group 5"/>
          <p:cNvGrpSpPr/>
          <p:nvPr/>
        </p:nvGrpSpPr>
        <p:grpSpPr>
          <a:xfrm>
            <a:off x="3657600" y="1243407"/>
            <a:ext cx="4267200" cy="1490259"/>
            <a:chOff x="939800" y="914400"/>
            <a:chExt cx="7417757" cy="4305300"/>
          </a:xfrm>
        </p:grpSpPr>
        <p:sp>
          <p:nvSpPr>
            <p:cNvPr id="7" name="Oval 3"/>
            <p:cNvSpPr>
              <a:spLocks noChangeArrowheads="1"/>
            </p:cNvSpPr>
            <p:nvPr/>
          </p:nvSpPr>
          <p:spPr bwMode="auto">
            <a:xfrm>
              <a:off x="2387600" y="914400"/>
              <a:ext cx="1485900" cy="647700"/>
            </a:xfrm>
            <a:prstGeom prst="ellipse">
              <a:avLst/>
            </a:prstGeom>
            <a:solidFill>
              <a:schemeClr val="accent1">
                <a:lumMod val="20000"/>
                <a:lumOff val="80000"/>
              </a:schemeClr>
            </a:solidFill>
            <a:ln w="12700">
              <a:solidFill>
                <a:schemeClr val="tx1"/>
              </a:solidFill>
              <a:round/>
              <a:headEnd/>
              <a:tailEnd/>
            </a:ln>
            <a:effectLst/>
          </p:spPr>
          <p:txBody>
            <a:bodyPr wrap="none" anchor="ctr"/>
            <a:lstStyle/>
            <a:p>
              <a:pPr algn="ctr" eaLnBrk="0" hangingPunct="0"/>
              <a:r>
                <a:rPr lang="en-US" sz="1200" dirty="0">
                  <a:latin typeface="Times New Roman" pitchFamily="18" charset="0"/>
                </a:rPr>
                <a:t>System</a:t>
              </a:r>
            </a:p>
          </p:txBody>
        </p:sp>
        <p:sp>
          <p:nvSpPr>
            <p:cNvPr id="8" name="Oval 4"/>
            <p:cNvSpPr>
              <a:spLocks noChangeArrowheads="1"/>
            </p:cNvSpPr>
            <p:nvPr/>
          </p:nvSpPr>
          <p:spPr bwMode="auto">
            <a:xfrm>
              <a:off x="939800" y="4305300"/>
              <a:ext cx="1549400" cy="914400"/>
            </a:xfrm>
            <a:prstGeom prst="ellipse">
              <a:avLst/>
            </a:prstGeom>
            <a:solidFill>
              <a:schemeClr val="accent1">
                <a:lumMod val="20000"/>
                <a:lumOff val="80000"/>
              </a:schemeClr>
            </a:solidFill>
            <a:ln w="12700">
              <a:solidFill>
                <a:schemeClr val="tx1"/>
              </a:solidFill>
              <a:round/>
              <a:headEnd/>
              <a:tailEnd/>
            </a:ln>
            <a:effectLst/>
          </p:spPr>
          <p:txBody>
            <a:bodyPr wrap="none" anchor="ctr"/>
            <a:lstStyle/>
            <a:p>
              <a:pPr algn="ctr" eaLnBrk="0" hangingPunct="0"/>
              <a:r>
                <a:rPr lang="en-US" sz="1200" dirty="0">
                  <a:latin typeface="Times New Roman" pitchFamily="18" charset="0"/>
                </a:rPr>
                <a:t>Component</a:t>
              </a:r>
            </a:p>
          </p:txBody>
        </p:sp>
        <p:sp>
          <p:nvSpPr>
            <p:cNvPr id="9" name="Oval 5"/>
            <p:cNvSpPr>
              <a:spLocks noChangeArrowheads="1"/>
            </p:cNvSpPr>
            <p:nvPr/>
          </p:nvSpPr>
          <p:spPr bwMode="auto">
            <a:xfrm>
              <a:off x="1638300" y="2362200"/>
              <a:ext cx="1587500" cy="914400"/>
            </a:xfrm>
            <a:prstGeom prst="ellipse">
              <a:avLst/>
            </a:prstGeom>
            <a:solidFill>
              <a:schemeClr val="accent1">
                <a:lumMod val="20000"/>
                <a:lumOff val="80000"/>
              </a:schemeClr>
            </a:solidFill>
            <a:ln w="12700">
              <a:solidFill>
                <a:schemeClr val="tx1"/>
              </a:solidFill>
              <a:round/>
              <a:headEnd/>
              <a:tailEnd/>
            </a:ln>
            <a:effectLst/>
          </p:spPr>
          <p:txBody>
            <a:bodyPr wrap="none" anchor="ctr"/>
            <a:lstStyle/>
            <a:p>
              <a:pPr algn="ctr" eaLnBrk="0" hangingPunct="0"/>
              <a:r>
                <a:rPr lang="en-US" sz="1200" dirty="0">
                  <a:latin typeface="Times New Roman" pitchFamily="18" charset="0"/>
                </a:rPr>
                <a:t>Subsystem</a:t>
              </a:r>
            </a:p>
          </p:txBody>
        </p:sp>
        <p:sp>
          <p:nvSpPr>
            <p:cNvPr id="10" name="Line 6"/>
            <p:cNvSpPr>
              <a:spLocks noChangeShapeType="1"/>
            </p:cNvSpPr>
            <p:nvPr/>
          </p:nvSpPr>
          <p:spPr bwMode="auto">
            <a:xfrm flipH="1">
              <a:off x="2438400" y="1549400"/>
              <a:ext cx="469900" cy="800100"/>
            </a:xfrm>
            <a:prstGeom prst="line">
              <a:avLst/>
            </a:prstGeom>
            <a:noFill/>
            <a:ln w="12700">
              <a:solidFill>
                <a:schemeClr val="tx1"/>
              </a:solidFill>
              <a:round/>
              <a:headEnd/>
              <a:tailEnd type="triangle" w="med" len="med"/>
            </a:ln>
            <a:effectLst/>
          </p:spPr>
          <p:txBody>
            <a:bodyPr/>
            <a:lstStyle/>
            <a:p>
              <a:endParaRPr lang="en-US" sz="1200"/>
            </a:p>
          </p:txBody>
        </p:sp>
        <p:sp>
          <p:nvSpPr>
            <p:cNvPr id="11" name="Line 7"/>
            <p:cNvSpPr>
              <a:spLocks noChangeShapeType="1"/>
            </p:cNvSpPr>
            <p:nvPr/>
          </p:nvSpPr>
          <p:spPr bwMode="auto">
            <a:xfrm>
              <a:off x="3200400" y="1562100"/>
              <a:ext cx="127000" cy="673100"/>
            </a:xfrm>
            <a:prstGeom prst="line">
              <a:avLst/>
            </a:prstGeom>
            <a:noFill/>
            <a:ln w="12700">
              <a:solidFill>
                <a:schemeClr val="tx1"/>
              </a:solidFill>
              <a:round/>
              <a:headEnd/>
              <a:tailEnd type="triangle" w="med" len="med"/>
            </a:ln>
            <a:effectLst/>
          </p:spPr>
          <p:txBody>
            <a:bodyPr/>
            <a:lstStyle/>
            <a:p>
              <a:endParaRPr lang="en-US" sz="1200"/>
            </a:p>
          </p:txBody>
        </p:sp>
        <p:sp>
          <p:nvSpPr>
            <p:cNvPr id="12" name="Line 8"/>
            <p:cNvSpPr>
              <a:spLocks noChangeShapeType="1"/>
            </p:cNvSpPr>
            <p:nvPr/>
          </p:nvSpPr>
          <p:spPr bwMode="auto">
            <a:xfrm>
              <a:off x="3632200" y="1485900"/>
              <a:ext cx="152400" cy="381000"/>
            </a:xfrm>
            <a:prstGeom prst="line">
              <a:avLst/>
            </a:prstGeom>
            <a:noFill/>
            <a:ln w="12700">
              <a:solidFill>
                <a:schemeClr val="tx1"/>
              </a:solidFill>
              <a:round/>
              <a:headEnd/>
              <a:tailEnd type="triangle" w="med" len="med"/>
            </a:ln>
            <a:effectLst/>
          </p:spPr>
          <p:txBody>
            <a:bodyPr/>
            <a:lstStyle/>
            <a:p>
              <a:endParaRPr lang="en-US" sz="1200"/>
            </a:p>
          </p:txBody>
        </p:sp>
        <p:sp>
          <p:nvSpPr>
            <p:cNvPr id="13" name="Line 9"/>
            <p:cNvSpPr>
              <a:spLocks noChangeShapeType="1"/>
            </p:cNvSpPr>
            <p:nvPr/>
          </p:nvSpPr>
          <p:spPr bwMode="auto">
            <a:xfrm flipH="1">
              <a:off x="1676400" y="3238500"/>
              <a:ext cx="469900" cy="1054100"/>
            </a:xfrm>
            <a:prstGeom prst="line">
              <a:avLst/>
            </a:prstGeom>
            <a:noFill/>
            <a:ln w="12700">
              <a:solidFill>
                <a:schemeClr val="tx1"/>
              </a:solidFill>
              <a:round/>
              <a:headEnd/>
              <a:tailEnd type="triangle" w="med" len="med"/>
            </a:ln>
            <a:effectLst/>
          </p:spPr>
          <p:txBody>
            <a:bodyPr/>
            <a:lstStyle/>
            <a:p>
              <a:endParaRPr lang="en-US" sz="1200"/>
            </a:p>
          </p:txBody>
        </p:sp>
        <p:sp>
          <p:nvSpPr>
            <p:cNvPr id="14" name="Line 10"/>
            <p:cNvSpPr>
              <a:spLocks noChangeShapeType="1"/>
            </p:cNvSpPr>
            <p:nvPr/>
          </p:nvSpPr>
          <p:spPr bwMode="auto">
            <a:xfrm flipH="1">
              <a:off x="2349500" y="3276600"/>
              <a:ext cx="114300" cy="647700"/>
            </a:xfrm>
            <a:prstGeom prst="line">
              <a:avLst/>
            </a:prstGeom>
            <a:noFill/>
            <a:ln w="12700">
              <a:solidFill>
                <a:schemeClr val="tx1"/>
              </a:solidFill>
              <a:round/>
              <a:headEnd/>
              <a:tailEnd type="triangle" w="med" len="med"/>
            </a:ln>
            <a:effectLst/>
          </p:spPr>
          <p:txBody>
            <a:bodyPr/>
            <a:lstStyle/>
            <a:p>
              <a:endParaRPr lang="en-US" sz="1200"/>
            </a:p>
          </p:txBody>
        </p:sp>
        <p:sp>
          <p:nvSpPr>
            <p:cNvPr id="15" name="Line 11"/>
            <p:cNvSpPr>
              <a:spLocks noChangeShapeType="1"/>
            </p:cNvSpPr>
            <p:nvPr/>
          </p:nvSpPr>
          <p:spPr bwMode="auto">
            <a:xfrm>
              <a:off x="2895600" y="3200400"/>
              <a:ext cx="63500" cy="444500"/>
            </a:xfrm>
            <a:prstGeom prst="line">
              <a:avLst/>
            </a:prstGeom>
            <a:noFill/>
            <a:ln w="12700">
              <a:solidFill>
                <a:schemeClr val="tx1"/>
              </a:solidFill>
              <a:round/>
              <a:headEnd/>
              <a:tailEnd type="triangle" w="med" len="med"/>
            </a:ln>
            <a:effectLst/>
          </p:spPr>
          <p:txBody>
            <a:bodyPr/>
            <a:lstStyle/>
            <a:p>
              <a:endParaRPr lang="en-US" sz="1200"/>
            </a:p>
          </p:txBody>
        </p:sp>
        <p:sp>
          <p:nvSpPr>
            <p:cNvPr id="16" name="Text Box 12"/>
            <p:cNvSpPr txBox="1">
              <a:spLocks noChangeArrowheads="1"/>
            </p:cNvSpPr>
            <p:nvPr/>
          </p:nvSpPr>
          <p:spPr bwMode="auto">
            <a:xfrm>
              <a:off x="2661779" y="4366688"/>
              <a:ext cx="2962635" cy="610154"/>
            </a:xfrm>
            <a:prstGeom prst="rect">
              <a:avLst/>
            </a:prstGeom>
            <a:noFill/>
            <a:ln w="12700">
              <a:noFill/>
              <a:miter lim="800000"/>
              <a:headEnd/>
              <a:tailEnd/>
            </a:ln>
            <a:effectLst/>
          </p:spPr>
          <p:txBody>
            <a:bodyPr wrap="none">
              <a:spAutoFit/>
            </a:bodyPr>
            <a:lstStyle/>
            <a:p>
              <a:pPr eaLnBrk="0" hangingPunct="0"/>
              <a:r>
                <a:rPr lang="en-US" sz="1400" dirty="0"/>
                <a:t>Capture FMEA model</a:t>
              </a:r>
            </a:p>
          </p:txBody>
        </p:sp>
        <p:sp>
          <p:nvSpPr>
            <p:cNvPr id="17" name="Text Box 13"/>
            <p:cNvSpPr txBox="1">
              <a:spLocks noChangeArrowheads="1"/>
            </p:cNvSpPr>
            <p:nvPr/>
          </p:nvSpPr>
          <p:spPr bwMode="auto">
            <a:xfrm>
              <a:off x="4162406" y="966788"/>
              <a:ext cx="2363826" cy="610154"/>
            </a:xfrm>
            <a:prstGeom prst="rect">
              <a:avLst/>
            </a:prstGeom>
            <a:noFill/>
            <a:ln w="12700">
              <a:noFill/>
              <a:miter lim="800000"/>
              <a:headEnd/>
              <a:tailEnd/>
            </a:ln>
            <a:effectLst/>
          </p:spPr>
          <p:txBody>
            <a:bodyPr wrap="none">
              <a:spAutoFit/>
            </a:bodyPr>
            <a:lstStyle/>
            <a:p>
              <a:pPr eaLnBrk="0" hangingPunct="0"/>
              <a:r>
                <a:rPr lang="en-US" sz="1400"/>
                <a:t>Capture hazards</a:t>
              </a:r>
            </a:p>
          </p:txBody>
        </p:sp>
        <p:sp>
          <p:nvSpPr>
            <p:cNvPr id="18" name="Text Box 14"/>
            <p:cNvSpPr txBox="1">
              <a:spLocks noChangeArrowheads="1"/>
            </p:cNvSpPr>
            <p:nvPr/>
          </p:nvSpPr>
          <p:spPr bwMode="auto">
            <a:xfrm>
              <a:off x="3580252" y="2655840"/>
              <a:ext cx="4777305" cy="610154"/>
            </a:xfrm>
            <a:prstGeom prst="rect">
              <a:avLst/>
            </a:prstGeom>
            <a:noFill/>
            <a:ln w="12700">
              <a:noFill/>
              <a:miter lim="800000"/>
              <a:headEnd/>
              <a:tailEnd/>
            </a:ln>
            <a:effectLst/>
          </p:spPr>
          <p:txBody>
            <a:bodyPr wrap="none">
              <a:spAutoFit/>
            </a:bodyPr>
            <a:lstStyle/>
            <a:p>
              <a:pPr eaLnBrk="0" hangingPunct="0"/>
              <a:r>
                <a:rPr lang="en-US" sz="1400" dirty="0"/>
                <a:t>Capture risk mitigation architecture</a:t>
              </a:r>
            </a:p>
          </p:txBody>
        </p:sp>
      </p:grpSp>
      <p:sp>
        <p:nvSpPr>
          <p:cNvPr id="19" name="Text Box 16"/>
          <p:cNvSpPr txBox="1">
            <a:spLocks noChangeArrowheads="1"/>
          </p:cNvSpPr>
          <p:nvPr/>
        </p:nvSpPr>
        <p:spPr bwMode="auto">
          <a:xfrm>
            <a:off x="3810000" y="5638800"/>
            <a:ext cx="4419600" cy="307777"/>
          </a:xfrm>
          <a:prstGeom prst="rect">
            <a:avLst/>
          </a:prstGeom>
          <a:solidFill>
            <a:schemeClr val="accent1">
              <a:lumMod val="20000"/>
              <a:lumOff val="80000"/>
            </a:schemeClr>
          </a:solidFill>
          <a:ln w="9525" algn="ctr">
            <a:noFill/>
            <a:miter lim="800000"/>
            <a:headEnd/>
            <a:tailEnd/>
          </a:ln>
          <a:effectLst/>
        </p:spPr>
        <p:txBody>
          <a:bodyPr wrap="square">
            <a:spAutoFit/>
          </a:bodyPr>
          <a:lstStyle/>
          <a:p>
            <a:pPr>
              <a:spcBef>
                <a:spcPts val="0"/>
              </a:spcBef>
            </a:pPr>
            <a:r>
              <a:rPr lang="en-US" sz="1400" dirty="0" smtClean="0"/>
              <a:t>Error Model Annex can be adapted to other ADLs </a:t>
            </a:r>
            <a:endParaRPr lang="en-US" sz="1400" i="1" dirty="0">
              <a:solidFill>
                <a:srgbClr val="FF0000"/>
              </a:solidFill>
            </a:endParaRPr>
          </a:p>
        </p:txBody>
      </p:sp>
    </p:spTree>
    <p:extLst>
      <p:ext uri="{BB962C8B-B14F-4D97-AF65-F5344CB8AC3E}">
        <p14:creationId xmlns:p14="http://schemas.microsoft.com/office/powerpoint/2010/main" val="136904270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29213"/>
            <a:ext cx="8229600" cy="387798"/>
          </a:xfrm>
        </p:spPr>
        <p:txBody>
          <a:bodyPr/>
          <a:lstStyle/>
          <a:p>
            <a:pPr eaLnBrk="1" hangingPunct="1"/>
            <a:r>
              <a:rPr lang="en-US" dirty="0" smtClean="0">
                <a:solidFill>
                  <a:schemeClr val="tx1"/>
                </a:solidFill>
              </a:rPr>
              <a:t>Error Propagation Contracts</a:t>
            </a:r>
          </a:p>
        </p:txBody>
      </p:sp>
      <p:sp>
        <p:nvSpPr>
          <p:cNvPr id="3075" name="AutoShape 5"/>
          <p:cNvSpPr>
            <a:spLocks noChangeArrowheads="1"/>
          </p:cNvSpPr>
          <p:nvPr/>
        </p:nvSpPr>
        <p:spPr bwMode="auto">
          <a:xfrm>
            <a:off x="1520825" y="1643063"/>
            <a:ext cx="2316163" cy="1144587"/>
          </a:xfrm>
          <a:prstGeom prst="parallelogram">
            <a:avLst>
              <a:gd name="adj" fmla="val 18165"/>
            </a:avLst>
          </a:prstGeom>
          <a:solidFill>
            <a:schemeClr val="accent1">
              <a:lumMod val="40000"/>
              <a:lumOff val="60000"/>
            </a:schemeClr>
          </a:solidFill>
          <a:ln w="12700">
            <a:solidFill>
              <a:schemeClr val="tx1"/>
            </a:solidFill>
            <a:miter lim="800000"/>
            <a:headEnd/>
            <a:tailEnd/>
          </a:ln>
        </p:spPr>
        <p:txBody>
          <a:bodyPr wrap="none"/>
          <a:lstStyle/>
          <a:p>
            <a:pPr algn="ctr" eaLnBrk="0" hangingPunct="0"/>
            <a:r>
              <a:rPr lang="en-US" sz="1000"/>
              <a:t>Component </a:t>
            </a:r>
            <a:r>
              <a:rPr lang="en-US" sz="1000" smtClean="0"/>
              <a:t> C</a:t>
            </a:r>
            <a:endParaRPr lang="en-US" sz="1000"/>
          </a:p>
        </p:txBody>
      </p:sp>
      <p:sp>
        <p:nvSpPr>
          <p:cNvPr id="3076" name="AutoShape 6"/>
          <p:cNvSpPr>
            <a:spLocks noChangeArrowheads="1"/>
          </p:cNvSpPr>
          <p:nvPr/>
        </p:nvSpPr>
        <p:spPr bwMode="auto">
          <a:xfrm rot="5400000">
            <a:off x="3675856" y="2164557"/>
            <a:ext cx="269875" cy="214312"/>
          </a:xfrm>
          <a:prstGeom prst="triangle">
            <a:avLst>
              <a:gd name="adj" fmla="val 50000"/>
            </a:avLst>
          </a:prstGeom>
          <a:solidFill>
            <a:schemeClr val="tx2"/>
          </a:solidFill>
          <a:ln w="12700">
            <a:solidFill>
              <a:schemeClr val="tx1"/>
            </a:solidFill>
            <a:miter lim="800000"/>
            <a:headEnd/>
            <a:tailEnd/>
          </a:ln>
        </p:spPr>
        <p:txBody>
          <a:bodyPr wrap="none"/>
          <a:lstStyle/>
          <a:p>
            <a:endParaRPr lang="en-US" sz="1100">
              <a:solidFill>
                <a:schemeClr val="bg1"/>
              </a:solidFill>
            </a:endParaRPr>
          </a:p>
        </p:txBody>
      </p:sp>
      <p:sp>
        <p:nvSpPr>
          <p:cNvPr id="3077" name="Line 57"/>
          <p:cNvSpPr>
            <a:spLocks noChangeShapeType="1"/>
          </p:cNvSpPr>
          <p:nvPr/>
        </p:nvSpPr>
        <p:spPr bwMode="auto">
          <a:xfrm>
            <a:off x="3332163" y="2205038"/>
            <a:ext cx="828675" cy="0"/>
          </a:xfrm>
          <a:prstGeom prst="line">
            <a:avLst/>
          </a:prstGeom>
          <a:noFill/>
          <a:ln w="28575">
            <a:solidFill>
              <a:srgbClr val="FF9933"/>
            </a:solidFill>
            <a:round/>
            <a:headEnd/>
            <a:tailEnd type="triangle" w="med" len="med"/>
          </a:ln>
        </p:spPr>
        <p:txBody>
          <a:bodyPr/>
          <a:lstStyle/>
          <a:p>
            <a:endParaRPr lang="en-US"/>
          </a:p>
        </p:txBody>
      </p:sp>
      <p:sp>
        <p:nvSpPr>
          <p:cNvPr id="3078" name="AutoShape 6"/>
          <p:cNvSpPr>
            <a:spLocks noChangeArrowheads="1"/>
          </p:cNvSpPr>
          <p:nvPr/>
        </p:nvSpPr>
        <p:spPr bwMode="auto">
          <a:xfrm rot="5400000">
            <a:off x="1534319" y="1856581"/>
            <a:ext cx="269875" cy="214313"/>
          </a:xfrm>
          <a:prstGeom prst="triangle">
            <a:avLst>
              <a:gd name="adj" fmla="val 50000"/>
            </a:avLst>
          </a:prstGeom>
          <a:solidFill>
            <a:schemeClr val="tx2"/>
          </a:solidFill>
          <a:ln w="12700">
            <a:solidFill>
              <a:schemeClr val="tx1"/>
            </a:solidFill>
            <a:miter lim="800000"/>
            <a:headEnd/>
            <a:tailEnd/>
          </a:ln>
        </p:spPr>
        <p:txBody>
          <a:bodyPr wrap="none"/>
          <a:lstStyle/>
          <a:p>
            <a:endParaRPr lang="en-US" sz="700">
              <a:solidFill>
                <a:schemeClr val="bg1"/>
              </a:solidFill>
            </a:endParaRPr>
          </a:p>
        </p:txBody>
      </p:sp>
      <p:sp>
        <p:nvSpPr>
          <p:cNvPr id="61" name="Rounded Rectangle 60"/>
          <p:cNvSpPr/>
          <p:nvPr/>
        </p:nvSpPr>
        <p:spPr>
          <a:xfrm>
            <a:off x="3792538" y="1914525"/>
            <a:ext cx="569912" cy="2413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err="1">
                <a:solidFill>
                  <a:schemeClr val="tx1"/>
                </a:solidFill>
              </a:rPr>
              <a:t>NoData</a:t>
            </a:r>
            <a:endParaRPr lang="en-US" sz="800">
              <a:solidFill>
                <a:schemeClr val="tx1"/>
              </a:solidFill>
            </a:endParaRPr>
          </a:p>
        </p:txBody>
      </p:sp>
      <p:sp>
        <p:nvSpPr>
          <p:cNvPr id="62" name="Rounded Rectangle 61"/>
          <p:cNvSpPr/>
          <p:nvPr/>
        </p:nvSpPr>
        <p:spPr>
          <a:xfrm>
            <a:off x="990600" y="1600200"/>
            <a:ext cx="569912" cy="2413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err="1" smtClean="0">
                <a:solidFill>
                  <a:schemeClr val="tx1"/>
                </a:solidFill>
              </a:rPr>
              <a:t>NoData</a:t>
            </a:r>
            <a:endParaRPr lang="en-US" sz="800">
              <a:solidFill>
                <a:schemeClr val="tx1"/>
              </a:solidFill>
            </a:endParaRPr>
          </a:p>
        </p:txBody>
      </p:sp>
      <p:sp>
        <p:nvSpPr>
          <p:cNvPr id="63" name="Rounded Rectangle 62"/>
          <p:cNvSpPr/>
          <p:nvPr/>
        </p:nvSpPr>
        <p:spPr>
          <a:xfrm>
            <a:off x="3908424" y="1719263"/>
            <a:ext cx="815976" cy="19843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err="1" smtClean="0">
                <a:solidFill>
                  <a:schemeClr val="tx1"/>
                </a:solidFill>
              </a:rPr>
              <a:t>BadValue</a:t>
            </a:r>
            <a:endParaRPr lang="en-US" sz="800">
              <a:solidFill>
                <a:schemeClr val="tx1"/>
              </a:solidFill>
            </a:endParaRPr>
          </a:p>
        </p:txBody>
      </p:sp>
      <p:sp>
        <p:nvSpPr>
          <p:cNvPr id="64" name="Rectangle 63"/>
          <p:cNvSpPr/>
          <p:nvPr/>
        </p:nvSpPr>
        <p:spPr>
          <a:xfrm>
            <a:off x="2335213" y="2708275"/>
            <a:ext cx="663575" cy="3190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defRPr/>
            </a:pPr>
            <a:r>
              <a:rPr lang="en-US" sz="700"/>
              <a:t>Processor</a:t>
            </a:r>
          </a:p>
          <a:p>
            <a:pPr algn="ctr">
              <a:spcBef>
                <a:spcPts val="0"/>
              </a:spcBef>
              <a:defRPr/>
            </a:pPr>
            <a:r>
              <a:rPr lang="en-US" sz="700"/>
              <a:t>Memory Bus</a:t>
            </a:r>
          </a:p>
        </p:txBody>
      </p:sp>
      <p:sp>
        <p:nvSpPr>
          <p:cNvPr id="65" name="Rounded Rectangle 64"/>
          <p:cNvSpPr/>
          <p:nvPr/>
        </p:nvSpPr>
        <p:spPr>
          <a:xfrm>
            <a:off x="2889250" y="2857500"/>
            <a:ext cx="920750" cy="2032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err="1">
                <a:solidFill>
                  <a:schemeClr val="tx1"/>
                </a:solidFill>
              </a:rPr>
              <a:t>NoResource</a:t>
            </a:r>
            <a:endParaRPr lang="en-US" sz="800">
              <a:solidFill>
                <a:schemeClr val="tx1"/>
              </a:solidFill>
            </a:endParaRPr>
          </a:p>
        </p:txBody>
      </p:sp>
      <p:sp>
        <p:nvSpPr>
          <p:cNvPr id="3084" name="Line 57"/>
          <p:cNvSpPr>
            <a:spLocks noChangeShapeType="1"/>
          </p:cNvSpPr>
          <p:nvPr/>
        </p:nvSpPr>
        <p:spPr bwMode="auto">
          <a:xfrm>
            <a:off x="1095375" y="1865312"/>
            <a:ext cx="828675" cy="0"/>
          </a:xfrm>
          <a:prstGeom prst="line">
            <a:avLst/>
          </a:prstGeom>
          <a:noFill/>
          <a:ln w="28575">
            <a:solidFill>
              <a:srgbClr val="FF9933"/>
            </a:solidFill>
            <a:round/>
            <a:headEnd/>
            <a:tailEnd type="triangle" w="med" len="med"/>
          </a:ln>
        </p:spPr>
        <p:txBody>
          <a:bodyPr/>
          <a:lstStyle/>
          <a:p>
            <a:endParaRPr lang="en-US"/>
          </a:p>
        </p:txBody>
      </p:sp>
      <p:sp>
        <p:nvSpPr>
          <p:cNvPr id="3085" name="Line 57"/>
          <p:cNvSpPr>
            <a:spLocks noChangeShapeType="1"/>
          </p:cNvSpPr>
          <p:nvPr/>
        </p:nvSpPr>
        <p:spPr bwMode="auto">
          <a:xfrm flipH="1" flipV="1">
            <a:off x="2895600" y="2552700"/>
            <a:ext cx="9525" cy="706438"/>
          </a:xfrm>
          <a:prstGeom prst="line">
            <a:avLst/>
          </a:prstGeom>
          <a:noFill/>
          <a:ln w="28575">
            <a:solidFill>
              <a:srgbClr val="FF9933"/>
            </a:solidFill>
            <a:round/>
            <a:headEnd/>
            <a:tailEnd type="triangle" w="med" len="med"/>
          </a:ln>
        </p:spPr>
        <p:txBody>
          <a:bodyPr/>
          <a:lstStyle/>
          <a:p>
            <a:endParaRPr lang="en-US"/>
          </a:p>
        </p:txBody>
      </p:sp>
      <p:sp>
        <p:nvSpPr>
          <p:cNvPr id="3087" name="TextBox 68"/>
          <p:cNvSpPr txBox="1">
            <a:spLocks noChangeArrowheads="1"/>
          </p:cNvSpPr>
          <p:nvPr/>
        </p:nvSpPr>
        <p:spPr bwMode="auto">
          <a:xfrm>
            <a:off x="3663959" y="2181225"/>
            <a:ext cx="293671" cy="200055"/>
          </a:xfrm>
          <a:prstGeom prst="rect">
            <a:avLst/>
          </a:prstGeom>
          <a:noFill/>
          <a:ln w="9525">
            <a:noFill/>
            <a:miter lim="800000"/>
            <a:headEnd/>
            <a:tailEnd/>
          </a:ln>
        </p:spPr>
        <p:txBody>
          <a:bodyPr wrap="none">
            <a:spAutoFit/>
          </a:bodyPr>
          <a:lstStyle/>
          <a:p>
            <a:r>
              <a:rPr lang="en-US" sz="700" smtClean="0">
                <a:solidFill>
                  <a:schemeClr val="bg1"/>
                </a:solidFill>
              </a:rPr>
              <a:t>P3</a:t>
            </a:r>
            <a:endParaRPr lang="en-US" sz="700">
              <a:solidFill>
                <a:schemeClr val="bg1"/>
              </a:solidFill>
            </a:endParaRPr>
          </a:p>
        </p:txBody>
      </p:sp>
      <p:sp>
        <p:nvSpPr>
          <p:cNvPr id="3088" name="TextBox 69"/>
          <p:cNvSpPr txBox="1">
            <a:spLocks noChangeArrowheads="1"/>
          </p:cNvSpPr>
          <p:nvPr/>
        </p:nvSpPr>
        <p:spPr bwMode="auto">
          <a:xfrm>
            <a:off x="1520834" y="1865312"/>
            <a:ext cx="293671" cy="200055"/>
          </a:xfrm>
          <a:prstGeom prst="rect">
            <a:avLst/>
          </a:prstGeom>
          <a:noFill/>
          <a:ln w="9525">
            <a:noFill/>
            <a:miter lim="800000"/>
            <a:headEnd/>
            <a:tailEnd/>
          </a:ln>
        </p:spPr>
        <p:txBody>
          <a:bodyPr wrap="none">
            <a:spAutoFit/>
          </a:bodyPr>
          <a:lstStyle/>
          <a:p>
            <a:r>
              <a:rPr lang="en-US" sz="700" smtClean="0">
                <a:solidFill>
                  <a:schemeClr val="bg1"/>
                </a:solidFill>
              </a:rPr>
              <a:t>P1</a:t>
            </a:r>
            <a:endParaRPr lang="en-US" sz="700">
              <a:solidFill>
                <a:schemeClr val="bg1"/>
              </a:solidFill>
            </a:endParaRPr>
          </a:p>
        </p:txBody>
      </p:sp>
      <p:sp>
        <p:nvSpPr>
          <p:cNvPr id="24" name="Rounded Rectangle 23"/>
          <p:cNvSpPr/>
          <p:nvPr/>
        </p:nvSpPr>
        <p:spPr>
          <a:xfrm>
            <a:off x="3879850" y="2298700"/>
            <a:ext cx="692150" cy="241300"/>
          </a:xfrm>
          <a:prstGeom prst="roundRect">
            <a:avLst/>
          </a:prstGeom>
          <a:solidFill>
            <a:srgbClr val="92D05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err="1" smtClean="0">
                <a:solidFill>
                  <a:schemeClr val="tx1"/>
                </a:solidFill>
              </a:rPr>
              <a:t>LateData</a:t>
            </a:r>
            <a:endParaRPr lang="en-US" sz="800">
              <a:solidFill>
                <a:schemeClr val="tx1"/>
              </a:solidFill>
            </a:endParaRPr>
          </a:p>
        </p:txBody>
      </p:sp>
      <p:sp>
        <p:nvSpPr>
          <p:cNvPr id="27" name="Rounded Rectangle 26"/>
          <p:cNvSpPr/>
          <p:nvPr/>
        </p:nvSpPr>
        <p:spPr>
          <a:xfrm>
            <a:off x="762000" y="1917700"/>
            <a:ext cx="769938" cy="228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err="1" smtClean="0">
                <a:solidFill>
                  <a:schemeClr val="tx1"/>
                </a:solidFill>
              </a:rPr>
              <a:t>ValueError</a:t>
            </a:r>
            <a:endParaRPr lang="en-US" sz="800">
              <a:solidFill>
                <a:schemeClr val="tx1"/>
              </a:solidFill>
            </a:endParaRPr>
          </a:p>
        </p:txBody>
      </p:sp>
      <p:sp>
        <p:nvSpPr>
          <p:cNvPr id="3093" name="TextBox 27"/>
          <p:cNvSpPr txBox="1">
            <a:spLocks noChangeArrowheads="1"/>
          </p:cNvSpPr>
          <p:nvPr/>
        </p:nvSpPr>
        <p:spPr bwMode="auto">
          <a:xfrm>
            <a:off x="171449" y="3433792"/>
            <a:ext cx="2371725" cy="1154162"/>
          </a:xfrm>
          <a:prstGeom prst="rect">
            <a:avLst/>
          </a:prstGeom>
          <a:noFill/>
          <a:ln w="9525">
            <a:noFill/>
            <a:miter lim="800000"/>
            <a:headEnd/>
            <a:tailEnd/>
          </a:ln>
        </p:spPr>
        <p:txBody>
          <a:bodyPr>
            <a:spAutoFit/>
          </a:bodyPr>
          <a:lstStyle/>
          <a:p>
            <a:pPr algn="l"/>
            <a:r>
              <a:rPr lang="en-US" sz="1400" dirty="0" smtClean="0"/>
              <a:t>Incoming/Assumed</a:t>
            </a:r>
            <a:endParaRPr lang="en-US" sz="1400" dirty="0"/>
          </a:p>
          <a:p>
            <a:pPr algn="l">
              <a:buFont typeface="Arial" charset="0"/>
              <a:buChar char="•"/>
            </a:pPr>
            <a:r>
              <a:rPr lang="en-US" sz="1100" dirty="0"/>
              <a:t> </a:t>
            </a:r>
            <a:r>
              <a:rPr lang="en-US" sz="1100" dirty="0" smtClean="0"/>
              <a:t>Error Propagation </a:t>
            </a:r>
            <a:r>
              <a:rPr lang="en-US" sz="1100" b="0" dirty="0" smtClean="0"/>
              <a:t>Propagated </a:t>
            </a:r>
            <a:r>
              <a:rPr lang="en-US" sz="1100" b="0" dirty="0"/>
              <a:t>errors</a:t>
            </a:r>
          </a:p>
          <a:p>
            <a:pPr algn="l">
              <a:buFont typeface="Arial" charset="0"/>
              <a:buChar char="•"/>
            </a:pPr>
            <a:r>
              <a:rPr lang="en-US" sz="1100" dirty="0"/>
              <a:t> </a:t>
            </a:r>
            <a:r>
              <a:rPr lang="en-US" sz="1100" dirty="0" smtClean="0"/>
              <a:t>Error Containment: </a:t>
            </a:r>
            <a:r>
              <a:rPr lang="en-US" sz="1100" b="0" dirty="0" smtClean="0"/>
              <a:t>Errors </a:t>
            </a:r>
            <a:r>
              <a:rPr lang="en-US" sz="1100" b="0" dirty="0"/>
              <a:t>not </a:t>
            </a:r>
            <a:r>
              <a:rPr lang="en-US" sz="1100" b="0" dirty="0" smtClean="0"/>
              <a:t>propagated </a:t>
            </a:r>
            <a:endParaRPr lang="en-US" sz="1100" b="0" dirty="0"/>
          </a:p>
        </p:txBody>
      </p:sp>
      <p:sp>
        <p:nvSpPr>
          <p:cNvPr id="3094" name="TextBox 28"/>
          <p:cNvSpPr txBox="1">
            <a:spLocks noChangeArrowheads="1"/>
          </p:cNvSpPr>
          <p:nvPr/>
        </p:nvSpPr>
        <p:spPr bwMode="auto">
          <a:xfrm>
            <a:off x="141288" y="4669114"/>
            <a:ext cx="2487612" cy="815608"/>
          </a:xfrm>
          <a:prstGeom prst="rect">
            <a:avLst/>
          </a:prstGeom>
          <a:noFill/>
          <a:ln w="9525">
            <a:noFill/>
            <a:miter lim="800000"/>
            <a:headEnd/>
            <a:tailEnd/>
          </a:ln>
        </p:spPr>
        <p:txBody>
          <a:bodyPr>
            <a:spAutoFit/>
          </a:bodyPr>
          <a:lstStyle/>
          <a:p>
            <a:pPr algn="l"/>
            <a:r>
              <a:rPr lang="en-US" sz="1400" dirty="0" smtClean="0"/>
              <a:t>Outgoing/Contract</a:t>
            </a:r>
            <a:endParaRPr lang="en-US" sz="1400" dirty="0"/>
          </a:p>
          <a:p>
            <a:pPr algn="l">
              <a:buFont typeface="Arial" charset="0"/>
              <a:buChar char="•"/>
            </a:pPr>
            <a:r>
              <a:rPr lang="en-US" sz="1100" dirty="0"/>
              <a:t> Error Propagation</a:t>
            </a:r>
          </a:p>
          <a:p>
            <a:pPr algn="l">
              <a:buFont typeface="Arial" charset="0"/>
              <a:buChar char="•"/>
            </a:pPr>
            <a:r>
              <a:rPr lang="en-US" sz="1100" dirty="0"/>
              <a:t> Error </a:t>
            </a:r>
            <a:r>
              <a:rPr lang="en-US" sz="1100" dirty="0" smtClean="0"/>
              <a:t>Containment</a:t>
            </a:r>
            <a:endParaRPr lang="en-US" sz="1100" dirty="0"/>
          </a:p>
        </p:txBody>
      </p:sp>
      <p:sp>
        <p:nvSpPr>
          <p:cNvPr id="3095" name="TextBox 29"/>
          <p:cNvSpPr txBox="1">
            <a:spLocks noChangeArrowheads="1"/>
          </p:cNvSpPr>
          <p:nvPr/>
        </p:nvSpPr>
        <p:spPr bwMode="auto">
          <a:xfrm>
            <a:off x="2003425" y="4687559"/>
            <a:ext cx="2371725" cy="1069524"/>
          </a:xfrm>
          <a:prstGeom prst="rect">
            <a:avLst/>
          </a:prstGeom>
          <a:noFill/>
          <a:ln w="9525">
            <a:noFill/>
            <a:miter lim="800000"/>
            <a:headEnd/>
            <a:tailEnd/>
          </a:ln>
        </p:spPr>
        <p:txBody>
          <a:bodyPr>
            <a:spAutoFit/>
          </a:bodyPr>
          <a:lstStyle/>
          <a:p>
            <a:pPr algn="l"/>
            <a:r>
              <a:rPr lang="en-US" sz="1400" dirty="0"/>
              <a:t>Bound resources</a:t>
            </a:r>
          </a:p>
          <a:p>
            <a:pPr algn="l">
              <a:buFont typeface="Arial" charset="0"/>
              <a:buChar char="•"/>
            </a:pPr>
            <a:r>
              <a:rPr lang="en-US" sz="1100" dirty="0"/>
              <a:t> Error Propagation</a:t>
            </a:r>
          </a:p>
          <a:p>
            <a:pPr algn="l">
              <a:buFont typeface="Arial" charset="0"/>
              <a:buChar char="•"/>
            </a:pPr>
            <a:r>
              <a:rPr lang="en-US" sz="1100" dirty="0"/>
              <a:t> Error </a:t>
            </a:r>
            <a:r>
              <a:rPr lang="en-US" sz="1100" dirty="0" smtClean="0"/>
              <a:t>Containment</a:t>
            </a:r>
            <a:endParaRPr lang="en-US" sz="1100" dirty="0"/>
          </a:p>
          <a:p>
            <a:pPr algn="l">
              <a:buFont typeface="Arial" charset="0"/>
              <a:buChar char="•"/>
            </a:pPr>
            <a:r>
              <a:rPr lang="en-US" sz="1100" dirty="0" smtClean="0"/>
              <a:t> Propagation to resource</a:t>
            </a:r>
            <a:endParaRPr lang="en-US" sz="1400" dirty="0"/>
          </a:p>
        </p:txBody>
      </p:sp>
      <p:cxnSp>
        <p:nvCxnSpPr>
          <p:cNvPr id="34" name="Straight Arrow Connector 33"/>
          <p:cNvCxnSpPr/>
          <p:nvPr/>
        </p:nvCxnSpPr>
        <p:spPr>
          <a:xfrm>
            <a:off x="1747838" y="1992313"/>
            <a:ext cx="1949450" cy="33337"/>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3029744" y="2108994"/>
            <a:ext cx="776287" cy="66357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63" idx="1"/>
          </p:cNvCxnSpPr>
          <p:nvPr/>
        </p:nvCxnSpPr>
        <p:spPr>
          <a:xfrm flipV="1">
            <a:off x="3189288" y="1818482"/>
            <a:ext cx="719136" cy="26194"/>
          </a:xfrm>
          <a:prstGeom prst="straightConnector1">
            <a:avLst/>
          </a:prstGeom>
          <a:ln w="28575">
            <a:solidFill>
              <a:schemeClr val="accent1">
                <a:lumMod val="50000"/>
              </a:schemeClr>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3099" name="TextBox 27"/>
          <p:cNvSpPr txBox="1">
            <a:spLocks noChangeArrowheads="1"/>
          </p:cNvSpPr>
          <p:nvPr/>
        </p:nvSpPr>
        <p:spPr bwMode="auto">
          <a:xfrm>
            <a:off x="0" y="1676400"/>
            <a:ext cx="855663" cy="261937"/>
          </a:xfrm>
          <a:prstGeom prst="rect">
            <a:avLst/>
          </a:prstGeom>
          <a:noFill/>
          <a:ln w="9525">
            <a:noFill/>
            <a:miter lim="800000"/>
            <a:headEnd/>
            <a:tailEnd/>
          </a:ln>
        </p:spPr>
        <p:txBody>
          <a:bodyPr>
            <a:spAutoFit/>
          </a:bodyPr>
          <a:lstStyle/>
          <a:p>
            <a:r>
              <a:rPr lang="en-US" sz="1100" dirty="0"/>
              <a:t>Incoming</a:t>
            </a:r>
          </a:p>
        </p:txBody>
      </p:sp>
      <p:sp>
        <p:nvSpPr>
          <p:cNvPr id="3100" name="TextBox 28"/>
          <p:cNvSpPr txBox="1">
            <a:spLocks noChangeArrowheads="1"/>
          </p:cNvSpPr>
          <p:nvPr/>
        </p:nvSpPr>
        <p:spPr bwMode="auto">
          <a:xfrm>
            <a:off x="4249737" y="2070100"/>
            <a:ext cx="855663" cy="261937"/>
          </a:xfrm>
          <a:prstGeom prst="rect">
            <a:avLst/>
          </a:prstGeom>
          <a:noFill/>
          <a:ln w="9525">
            <a:noFill/>
            <a:miter lim="800000"/>
            <a:headEnd/>
            <a:tailEnd/>
          </a:ln>
        </p:spPr>
        <p:txBody>
          <a:bodyPr>
            <a:spAutoFit/>
          </a:bodyPr>
          <a:lstStyle/>
          <a:p>
            <a:r>
              <a:rPr lang="en-US" sz="1100"/>
              <a:t>Outgoing</a:t>
            </a:r>
          </a:p>
        </p:txBody>
      </p:sp>
      <p:sp>
        <p:nvSpPr>
          <p:cNvPr id="3101" name="TextBox 29"/>
          <p:cNvSpPr txBox="1">
            <a:spLocks noChangeArrowheads="1"/>
          </p:cNvSpPr>
          <p:nvPr/>
        </p:nvSpPr>
        <p:spPr bwMode="auto">
          <a:xfrm>
            <a:off x="2266950" y="3027363"/>
            <a:ext cx="723900" cy="261937"/>
          </a:xfrm>
          <a:prstGeom prst="rect">
            <a:avLst/>
          </a:prstGeom>
          <a:noFill/>
          <a:ln w="9525">
            <a:noFill/>
            <a:miter lim="800000"/>
            <a:headEnd/>
            <a:tailEnd/>
          </a:ln>
        </p:spPr>
        <p:txBody>
          <a:bodyPr>
            <a:spAutoFit/>
          </a:bodyPr>
          <a:lstStyle/>
          <a:p>
            <a:r>
              <a:rPr lang="en-US" sz="1100"/>
              <a:t>Binding</a:t>
            </a:r>
          </a:p>
        </p:txBody>
      </p:sp>
      <p:sp>
        <p:nvSpPr>
          <p:cNvPr id="32" name="AutoShape 6"/>
          <p:cNvSpPr>
            <a:spLocks noChangeArrowheads="1"/>
          </p:cNvSpPr>
          <p:nvPr/>
        </p:nvSpPr>
        <p:spPr bwMode="auto">
          <a:xfrm rot="5400000">
            <a:off x="1381919" y="2542381"/>
            <a:ext cx="269875" cy="214313"/>
          </a:xfrm>
          <a:prstGeom prst="triangle">
            <a:avLst>
              <a:gd name="adj" fmla="val 50000"/>
            </a:avLst>
          </a:prstGeom>
          <a:solidFill>
            <a:schemeClr val="tx2"/>
          </a:solidFill>
          <a:ln w="12700">
            <a:solidFill>
              <a:schemeClr val="tx1"/>
            </a:solidFill>
            <a:miter lim="800000"/>
            <a:headEnd/>
            <a:tailEnd/>
          </a:ln>
        </p:spPr>
        <p:txBody>
          <a:bodyPr wrap="none"/>
          <a:lstStyle/>
          <a:p>
            <a:endParaRPr lang="en-US" sz="700">
              <a:solidFill>
                <a:schemeClr val="bg1"/>
              </a:solidFill>
            </a:endParaRPr>
          </a:p>
        </p:txBody>
      </p:sp>
      <p:sp>
        <p:nvSpPr>
          <p:cNvPr id="33" name="Rounded Rectangle 32"/>
          <p:cNvSpPr/>
          <p:nvPr/>
        </p:nvSpPr>
        <p:spPr>
          <a:xfrm>
            <a:off x="838200" y="2286000"/>
            <a:ext cx="569912" cy="2413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err="1" smtClean="0">
                <a:solidFill>
                  <a:schemeClr val="tx1"/>
                </a:solidFill>
              </a:rPr>
              <a:t>NoData</a:t>
            </a:r>
            <a:endParaRPr lang="en-US" sz="800">
              <a:solidFill>
                <a:schemeClr val="tx1"/>
              </a:solidFill>
            </a:endParaRPr>
          </a:p>
        </p:txBody>
      </p:sp>
      <p:sp>
        <p:nvSpPr>
          <p:cNvPr id="36" name="Line 57"/>
          <p:cNvSpPr>
            <a:spLocks noChangeShapeType="1"/>
          </p:cNvSpPr>
          <p:nvPr/>
        </p:nvSpPr>
        <p:spPr bwMode="auto">
          <a:xfrm>
            <a:off x="942975" y="2551112"/>
            <a:ext cx="828675" cy="0"/>
          </a:xfrm>
          <a:prstGeom prst="line">
            <a:avLst/>
          </a:prstGeom>
          <a:noFill/>
          <a:ln w="28575">
            <a:solidFill>
              <a:srgbClr val="FF9933"/>
            </a:solidFill>
            <a:round/>
            <a:headEnd/>
            <a:tailEnd type="triangle" w="med" len="med"/>
          </a:ln>
        </p:spPr>
        <p:txBody>
          <a:bodyPr/>
          <a:lstStyle/>
          <a:p>
            <a:endParaRPr lang="en-US"/>
          </a:p>
        </p:txBody>
      </p:sp>
      <p:sp>
        <p:nvSpPr>
          <p:cNvPr id="37" name="TextBox 69"/>
          <p:cNvSpPr txBox="1">
            <a:spLocks noChangeArrowheads="1"/>
          </p:cNvSpPr>
          <p:nvPr/>
        </p:nvSpPr>
        <p:spPr bwMode="auto">
          <a:xfrm>
            <a:off x="1368434" y="2551112"/>
            <a:ext cx="293671" cy="200055"/>
          </a:xfrm>
          <a:prstGeom prst="rect">
            <a:avLst/>
          </a:prstGeom>
          <a:noFill/>
          <a:ln w="9525">
            <a:noFill/>
            <a:miter lim="800000"/>
            <a:headEnd/>
            <a:tailEnd/>
          </a:ln>
        </p:spPr>
        <p:txBody>
          <a:bodyPr wrap="none">
            <a:spAutoFit/>
          </a:bodyPr>
          <a:lstStyle/>
          <a:p>
            <a:r>
              <a:rPr lang="en-US" sz="700" smtClean="0">
                <a:solidFill>
                  <a:schemeClr val="bg1"/>
                </a:solidFill>
              </a:rPr>
              <a:t>P2</a:t>
            </a:r>
            <a:endParaRPr lang="en-US" sz="700">
              <a:solidFill>
                <a:schemeClr val="bg1"/>
              </a:solidFill>
            </a:endParaRPr>
          </a:p>
        </p:txBody>
      </p:sp>
      <p:sp>
        <p:nvSpPr>
          <p:cNvPr id="38" name="Rounded Rectangle 37"/>
          <p:cNvSpPr/>
          <p:nvPr/>
        </p:nvSpPr>
        <p:spPr>
          <a:xfrm>
            <a:off x="685800" y="2603500"/>
            <a:ext cx="693738" cy="241300"/>
          </a:xfrm>
          <a:prstGeom prst="roundRect">
            <a:avLst/>
          </a:prstGeom>
          <a:solidFill>
            <a:srgbClr val="92D05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err="1" smtClean="0">
                <a:solidFill>
                  <a:schemeClr val="tx1"/>
                </a:solidFill>
              </a:rPr>
              <a:t>BadValue</a:t>
            </a:r>
            <a:endParaRPr lang="en-US" sz="800">
              <a:solidFill>
                <a:schemeClr val="tx1"/>
              </a:solidFill>
            </a:endParaRPr>
          </a:p>
        </p:txBody>
      </p:sp>
      <p:sp>
        <p:nvSpPr>
          <p:cNvPr id="39" name="Rounded Rectangle 38"/>
          <p:cNvSpPr/>
          <p:nvPr/>
        </p:nvSpPr>
        <p:spPr bwMode="auto">
          <a:xfrm>
            <a:off x="5029200" y="2868612"/>
            <a:ext cx="3544888" cy="1246187"/>
          </a:xfrm>
          <a:prstGeom prst="roundRect">
            <a:avLst/>
          </a:prstGeom>
          <a:solidFill>
            <a:srgbClr val="FFE2C5"/>
          </a:solidFill>
          <a:ln w="381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16" charset="-128"/>
              </a:rPr>
              <a:t>“Not“ on propagated</a:t>
            </a:r>
            <a:r>
              <a:rPr kumimoji="0" lang="en-US" sz="1400" b="1" i="0" u="none" strike="noStrike" cap="none" normalizeH="0" dirty="0" smtClean="0">
                <a:ln>
                  <a:noFill/>
                </a:ln>
                <a:solidFill>
                  <a:schemeClr val="tx1"/>
                </a:solidFill>
                <a:effectLst/>
                <a:latin typeface="Arial" charset="0"/>
                <a:ea typeface="ＭＳ Ｐゴシック" pitchFamily="-16" charset="-128"/>
              </a:rPr>
              <a:t> </a:t>
            </a:r>
            <a:r>
              <a:rPr kumimoji="0" lang="en-US" sz="1400" b="1" i="0" u="none" strike="noStrike" cap="none" normalizeH="0" baseline="0" dirty="0" smtClean="0">
                <a:ln>
                  <a:noFill/>
                </a:ln>
                <a:solidFill>
                  <a:schemeClr val="tx1"/>
                </a:solidFill>
                <a:effectLst/>
                <a:latin typeface="Arial" charset="0"/>
                <a:ea typeface="ＭＳ Ｐゴシック" pitchFamily="-16" charset="-128"/>
              </a:rPr>
              <a:t>indicates that this error type is intended to be contained. </a:t>
            </a:r>
          </a:p>
          <a:p>
            <a:pPr marL="0" marR="0" indent="0" algn="l" defTabSz="914400" rtl="0" eaLnBrk="1" fontAlgn="base" latinLnBrk="0" hangingPunct="1">
              <a:lnSpc>
                <a:spcPct val="100000"/>
              </a:lnSpc>
              <a:spcBef>
                <a:spcPct val="50000"/>
              </a:spcBef>
              <a:spcAft>
                <a:spcPct val="0"/>
              </a:spcAft>
              <a:buClrTx/>
              <a:buSzTx/>
              <a:buFontTx/>
              <a:buNone/>
              <a:tabLst/>
            </a:pPr>
            <a:r>
              <a:rPr lang="en-US" sz="1400" dirty="0" smtClean="0"/>
              <a:t>This allows us to determine whether propagation specification is complete.</a:t>
            </a:r>
            <a:endParaRPr kumimoji="0" lang="en-US" sz="1400" b="1" i="0" u="none" strike="noStrike" cap="none" normalizeH="0" baseline="0" dirty="0" smtClean="0">
              <a:ln>
                <a:noFill/>
              </a:ln>
              <a:solidFill>
                <a:schemeClr val="tx1"/>
              </a:solidFill>
              <a:effectLst/>
              <a:latin typeface="Arial" charset="0"/>
              <a:ea typeface="ＭＳ Ｐゴシック" pitchFamily="-16" charset="-128"/>
            </a:endParaRPr>
          </a:p>
        </p:txBody>
      </p:sp>
      <p:grpSp>
        <p:nvGrpSpPr>
          <p:cNvPr id="2" name="Group 40"/>
          <p:cNvGrpSpPr/>
          <p:nvPr/>
        </p:nvGrpSpPr>
        <p:grpSpPr>
          <a:xfrm>
            <a:off x="5867400" y="457200"/>
            <a:ext cx="3048000" cy="2133600"/>
            <a:chOff x="5334000" y="2057400"/>
            <a:chExt cx="3048000" cy="2133600"/>
          </a:xfrm>
        </p:grpSpPr>
        <p:sp>
          <p:nvSpPr>
            <p:cNvPr id="42" name="TextBox 67"/>
            <p:cNvSpPr txBox="1">
              <a:spLocks noChangeArrowheads="1"/>
            </p:cNvSpPr>
            <p:nvPr/>
          </p:nvSpPr>
          <p:spPr bwMode="auto">
            <a:xfrm>
              <a:off x="7086600" y="2133600"/>
              <a:ext cx="1219200" cy="369332"/>
            </a:xfrm>
            <a:prstGeom prst="rect">
              <a:avLst/>
            </a:prstGeom>
            <a:noFill/>
            <a:ln w="9525">
              <a:noFill/>
              <a:miter lim="800000"/>
              <a:headEnd/>
              <a:tailEnd/>
            </a:ln>
          </p:spPr>
          <p:txBody>
            <a:bodyPr wrap="square">
              <a:spAutoFit/>
            </a:bodyPr>
            <a:lstStyle/>
            <a:p>
              <a:pPr algn="l">
                <a:spcBef>
                  <a:spcPts val="0"/>
                </a:spcBef>
              </a:pPr>
              <a:r>
                <a:rPr lang="en-US" sz="900" smtClean="0"/>
                <a:t>Propagation </a:t>
              </a:r>
            </a:p>
            <a:p>
              <a:pPr algn="l">
                <a:spcBef>
                  <a:spcPts val="0"/>
                </a:spcBef>
              </a:pPr>
              <a:r>
                <a:rPr lang="en-US" sz="900" smtClean="0"/>
                <a:t>of Error Types</a:t>
              </a:r>
              <a:endParaRPr lang="en-US" sz="900"/>
            </a:p>
          </p:txBody>
        </p:sp>
        <p:sp>
          <p:nvSpPr>
            <p:cNvPr id="43" name="Rounded Rectangle 42"/>
            <p:cNvSpPr/>
            <p:nvPr/>
          </p:nvSpPr>
          <p:spPr>
            <a:xfrm>
              <a:off x="7086600" y="2959100"/>
              <a:ext cx="954088" cy="241300"/>
            </a:xfrm>
            <a:prstGeom prst="roundRect">
              <a:avLst/>
            </a:prstGeom>
            <a:solidFill>
              <a:srgbClr val="92D05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defRPr/>
              </a:pPr>
              <a:r>
                <a:rPr lang="en-US" sz="800">
                  <a:solidFill>
                    <a:schemeClr val="tx1"/>
                  </a:solidFill>
                </a:rPr>
                <a:t>Not propagated</a:t>
              </a:r>
            </a:p>
          </p:txBody>
        </p:sp>
        <p:sp>
          <p:nvSpPr>
            <p:cNvPr id="44" name="Rounded Rectangle 43"/>
            <p:cNvSpPr/>
            <p:nvPr/>
          </p:nvSpPr>
          <p:spPr>
            <a:xfrm>
              <a:off x="7086600" y="2654300"/>
              <a:ext cx="896938" cy="2413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smtClean="0">
                  <a:solidFill>
                    <a:schemeClr val="tx1"/>
                  </a:solidFill>
                </a:rPr>
                <a:t>Propagated Error Type</a:t>
              </a:r>
              <a:endParaRPr lang="en-US" sz="800">
                <a:solidFill>
                  <a:schemeClr val="tx1"/>
                </a:solidFill>
              </a:endParaRPr>
            </a:p>
          </p:txBody>
        </p:sp>
        <p:sp>
          <p:nvSpPr>
            <p:cNvPr id="45" name="TextBox 67"/>
            <p:cNvSpPr txBox="1">
              <a:spLocks noChangeArrowheads="1"/>
            </p:cNvSpPr>
            <p:nvPr/>
          </p:nvSpPr>
          <p:spPr bwMode="auto">
            <a:xfrm>
              <a:off x="5334000" y="3276600"/>
              <a:ext cx="3048000" cy="784830"/>
            </a:xfrm>
            <a:prstGeom prst="rect">
              <a:avLst/>
            </a:prstGeom>
            <a:noFill/>
            <a:ln w="9525">
              <a:noFill/>
              <a:miter lim="800000"/>
              <a:headEnd/>
              <a:tailEnd/>
            </a:ln>
          </p:spPr>
          <p:txBody>
            <a:bodyPr wrap="square">
              <a:spAutoFit/>
            </a:bodyPr>
            <a:lstStyle/>
            <a:p>
              <a:pPr algn="l"/>
              <a:r>
                <a:rPr lang="en-US" sz="900"/>
                <a:t>Error </a:t>
              </a:r>
              <a:r>
                <a:rPr lang="en-US" sz="900" smtClean="0"/>
                <a:t>Flow through component</a:t>
              </a:r>
              <a:endParaRPr lang="en-US" sz="900"/>
            </a:p>
            <a:p>
              <a:pPr algn="l"/>
              <a:r>
                <a:rPr lang="en-US" sz="800"/>
                <a:t>Path </a:t>
              </a:r>
              <a:r>
                <a:rPr lang="en-US" sz="800" b="0"/>
                <a:t>P1.NoData-&gt;</a:t>
              </a:r>
              <a:r>
                <a:rPr lang="en-US" sz="800" b="0" smtClean="0"/>
                <a:t>P2.NoData</a:t>
              </a:r>
              <a:endParaRPr lang="en-US" sz="800" b="0"/>
            </a:p>
            <a:p>
              <a:pPr algn="l"/>
              <a:r>
                <a:rPr lang="en-US" sz="800" b="1"/>
                <a:t>Source </a:t>
              </a:r>
              <a:r>
                <a:rPr lang="en-US" sz="800" b="0" smtClean="0"/>
                <a:t>P2.BadData</a:t>
              </a:r>
              <a:endParaRPr lang="en-US" sz="800" b="0"/>
            </a:p>
            <a:p>
              <a:pPr algn="l"/>
              <a:r>
                <a:rPr lang="en-US" sz="800" b="1"/>
                <a:t>Path </a:t>
              </a:r>
              <a:r>
                <a:rPr lang="en-US" sz="800" err="1"/>
                <a:t>processor</a:t>
              </a:r>
              <a:r>
                <a:rPr lang="en-US" sz="800" b="0" err="1"/>
                <a:t>.NoResource</a:t>
              </a:r>
              <a:r>
                <a:rPr lang="en-US" sz="800" b="0"/>
                <a:t> -&gt; P2.NoData</a:t>
              </a:r>
            </a:p>
          </p:txBody>
        </p:sp>
        <p:sp>
          <p:nvSpPr>
            <p:cNvPr id="46" name="AutoShape 6"/>
            <p:cNvSpPr>
              <a:spLocks noChangeArrowheads="1"/>
            </p:cNvSpPr>
            <p:nvPr/>
          </p:nvSpPr>
          <p:spPr bwMode="auto">
            <a:xfrm rot="5400000">
              <a:off x="5926948" y="2389981"/>
              <a:ext cx="269875" cy="214313"/>
            </a:xfrm>
            <a:prstGeom prst="triangle">
              <a:avLst>
                <a:gd name="adj" fmla="val 50000"/>
              </a:avLst>
            </a:prstGeom>
            <a:solidFill>
              <a:schemeClr val="tx2"/>
            </a:solidFill>
            <a:ln w="12700">
              <a:solidFill>
                <a:schemeClr val="tx1"/>
              </a:solidFill>
              <a:miter lim="800000"/>
              <a:headEnd/>
              <a:tailEnd/>
            </a:ln>
          </p:spPr>
          <p:txBody>
            <a:bodyPr wrap="none"/>
            <a:lstStyle/>
            <a:p>
              <a:endParaRPr lang="en-US" sz="700">
                <a:solidFill>
                  <a:schemeClr val="bg1"/>
                </a:solidFill>
              </a:endParaRPr>
            </a:p>
          </p:txBody>
        </p:sp>
        <p:sp>
          <p:nvSpPr>
            <p:cNvPr id="47" name="TextBox 69"/>
            <p:cNvSpPr txBox="1">
              <a:spLocks noChangeArrowheads="1"/>
            </p:cNvSpPr>
            <p:nvPr/>
          </p:nvSpPr>
          <p:spPr bwMode="auto">
            <a:xfrm>
              <a:off x="5878529" y="2390745"/>
              <a:ext cx="293671" cy="200055"/>
            </a:xfrm>
            <a:prstGeom prst="rect">
              <a:avLst/>
            </a:prstGeom>
            <a:noFill/>
            <a:ln w="9525">
              <a:noFill/>
              <a:miter lim="800000"/>
              <a:headEnd/>
              <a:tailEnd/>
            </a:ln>
          </p:spPr>
          <p:txBody>
            <a:bodyPr wrap="none">
              <a:spAutoFit/>
            </a:bodyPr>
            <a:lstStyle/>
            <a:p>
              <a:r>
                <a:rPr lang="en-US" sz="700" smtClean="0">
                  <a:solidFill>
                    <a:schemeClr val="bg1"/>
                  </a:solidFill>
                </a:rPr>
                <a:t>P1</a:t>
              </a:r>
              <a:endParaRPr lang="en-US" sz="700">
                <a:solidFill>
                  <a:schemeClr val="bg1"/>
                </a:solidFill>
              </a:endParaRPr>
            </a:p>
          </p:txBody>
        </p:sp>
        <p:sp>
          <p:nvSpPr>
            <p:cNvPr id="48" name="TextBox 67"/>
            <p:cNvSpPr txBox="1">
              <a:spLocks noChangeArrowheads="1"/>
            </p:cNvSpPr>
            <p:nvPr/>
          </p:nvSpPr>
          <p:spPr bwMode="auto">
            <a:xfrm>
              <a:off x="6248400" y="2362200"/>
              <a:ext cx="533400" cy="215444"/>
            </a:xfrm>
            <a:prstGeom prst="rect">
              <a:avLst/>
            </a:prstGeom>
            <a:noFill/>
            <a:ln w="9525">
              <a:noFill/>
              <a:miter lim="800000"/>
              <a:headEnd/>
              <a:tailEnd/>
            </a:ln>
          </p:spPr>
          <p:txBody>
            <a:bodyPr wrap="square">
              <a:spAutoFit/>
            </a:bodyPr>
            <a:lstStyle/>
            <a:p>
              <a:pPr algn="l"/>
              <a:r>
                <a:rPr lang="en-US" sz="800" smtClean="0"/>
                <a:t>Port</a:t>
              </a:r>
              <a:endParaRPr lang="en-US" sz="800"/>
            </a:p>
          </p:txBody>
        </p:sp>
        <p:sp>
          <p:nvSpPr>
            <p:cNvPr id="49" name="Rectangle 48"/>
            <p:cNvSpPr/>
            <p:nvPr/>
          </p:nvSpPr>
          <p:spPr>
            <a:xfrm>
              <a:off x="5562600" y="2743200"/>
              <a:ext cx="685799"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defRPr/>
              </a:pPr>
              <a:r>
                <a:rPr lang="en-US" sz="700" smtClean="0"/>
                <a:t>Processor</a:t>
              </a:r>
              <a:endParaRPr lang="en-US" sz="700"/>
            </a:p>
          </p:txBody>
        </p:sp>
        <p:sp>
          <p:nvSpPr>
            <p:cNvPr id="50" name="TextBox 67"/>
            <p:cNvSpPr txBox="1">
              <a:spLocks noChangeArrowheads="1"/>
            </p:cNvSpPr>
            <p:nvPr/>
          </p:nvSpPr>
          <p:spPr bwMode="auto">
            <a:xfrm>
              <a:off x="6248400" y="2667000"/>
              <a:ext cx="762000" cy="215444"/>
            </a:xfrm>
            <a:prstGeom prst="rect">
              <a:avLst/>
            </a:prstGeom>
            <a:noFill/>
            <a:ln w="9525">
              <a:noFill/>
              <a:miter lim="800000"/>
              <a:headEnd/>
              <a:tailEnd/>
            </a:ln>
          </p:spPr>
          <p:txBody>
            <a:bodyPr wrap="square">
              <a:spAutoFit/>
            </a:bodyPr>
            <a:lstStyle/>
            <a:p>
              <a:pPr algn="l"/>
              <a:r>
                <a:rPr lang="en-US" sz="800" smtClean="0"/>
                <a:t>HW Binding</a:t>
              </a:r>
              <a:endParaRPr lang="en-US" sz="800"/>
            </a:p>
          </p:txBody>
        </p:sp>
        <p:sp>
          <p:nvSpPr>
            <p:cNvPr id="51" name="Line 57"/>
            <p:cNvSpPr>
              <a:spLocks noChangeShapeType="1"/>
            </p:cNvSpPr>
            <p:nvPr/>
          </p:nvSpPr>
          <p:spPr bwMode="auto">
            <a:xfrm>
              <a:off x="7620000" y="2514600"/>
              <a:ext cx="371475" cy="0"/>
            </a:xfrm>
            <a:prstGeom prst="line">
              <a:avLst/>
            </a:prstGeom>
            <a:noFill/>
            <a:ln w="28575">
              <a:solidFill>
                <a:srgbClr val="FF9933"/>
              </a:solidFill>
              <a:round/>
              <a:headEnd/>
              <a:tailEnd type="triangle" w="med" len="med"/>
            </a:ln>
          </p:spPr>
          <p:txBody>
            <a:bodyPr/>
            <a:lstStyle/>
            <a:p>
              <a:endParaRPr lang="en-US"/>
            </a:p>
          </p:txBody>
        </p:sp>
        <p:cxnSp>
          <p:nvCxnSpPr>
            <p:cNvPr id="52" name="Straight Arrow Connector 51"/>
            <p:cNvCxnSpPr/>
            <p:nvPr/>
          </p:nvCxnSpPr>
          <p:spPr>
            <a:xfrm>
              <a:off x="7620000" y="3771900"/>
              <a:ext cx="381000" cy="0"/>
            </a:xfrm>
            <a:prstGeom prst="straightConnector1">
              <a:avLst/>
            </a:prstGeom>
            <a:ln w="28575">
              <a:solidFill>
                <a:schemeClr val="accent1">
                  <a:lumMod val="50000"/>
                </a:schemeClr>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7620000" y="3581400"/>
              <a:ext cx="381000"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7620000" y="3962400"/>
              <a:ext cx="381000"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bwMode="auto">
            <a:xfrm>
              <a:off x="5334000" y="2057400"/>
              <a:ext cx="2895600" cy="2133600"/>
            </a:xfrm>
            <a:prstGeom prst="rect">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56" name="TextBox 67"/>
            <p:cNvSpPr txBox="1">
              <a:spLocks noChangeArrowheads="1"/>
            </p:cNvSpPr>
            <p:nvPr/>
          </p:nvSpPr>
          <p:spPr bwMode="auto">
            <a:xfrm>
              <a:off x="5410200" y="2057400"/>
              <a:ext cx="685800" cy="253916"/>
            </a:xfrm>
            <a:prstGeom prst="rect">
              <a:avLst/>
            </a:prstGeom>
            <a:noFill/>
            <a:ln w="9525">
              <a:noFill/>
              <a:miter lim="800000"/>
              <a:headEnd/>
              <a:tailEnd/>
            </a:ln>
          </p:spPr>
          <p:txBody>
            <a:bodyPr wrap="square">
              <a:spAutoFit/>
            </a:bodyPr>
            <a:lstStyle/>
            <a:p>
              <a:pPr algn="l"/>
              <a:r>
                <a:rPr lang="en-US" sz="1050" smtClean="0"/>
                <a:t>Legend</a:t>
              </a:r>
              <a:endParaRPr lang="en-US" sz="1050"/>
            </a:p>
          </p:txBody>
        </p:sp>
        <p:sp>
          <p:nvSpPr>
            <p:cNvPr id="57" name="TextBox 67"/>
            <p:cNvSpPr txBox="1">
              <a:spLocks noChangeArrowheads="1"/>
            </p:cNvSpPr>
            <p:nvPr/>
          </p:nvSpPr>
          <p:spPr bwMode="auto">
            <a:xfrm>
              <a:off x="7010400" y="2438400"/>
              <a:ext cx="762000" cy="215444"/>
            </a:xfrm>
            <a:prstGeom prst="rect">
              <a:avLst/>
            </a:prstGeom>
            <a:noFill/>
            <a:ln w="9525">
              <a:noFill/>
              <a:miter lim="800000"/>
              <a:headEnd/>
              <a:tailEnd/>
            </a:ln>
          </p:spPr>
          <p:txBody>
            <a:bodyPr wrap="square">
              <a:spAutoFit/>
            </a:bodyPr>
            <a:lstStyle/>
            <a:p>
              <a:pPr algn="l"/>
              <a:r>
                <a:rPr lang="en-US" sz="800" smtClean="0"/>
                <a:t>Direction</a:t>
              </a:r>
              <a:endParaRPr lang="en-US" sz="800"/>
            </a:p>
          </p:txBody>
        </p:sp>
      </p:grpSp>
      <p:pic>
        <p:nvPicPr>
          <p:cNvPr id="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0015" y="4222150"/>
            <a:ext cx="4210050" cy="1709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1333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387798"/>
          </a:xfrm>
        </p:spPr>
        <p:txBody>
          <a:bodyPr/>
          <a:lstStyle/>
          <a:p>
            <a:r>
              <a:rPr lang="en-US" dirty="0" smtClean="0"/>
              <a:t>Original Preliminary System Safety Analysis (PSSA)</a:t>
            </a:r>
            <a:endParaRPr lang="en-US" dirty="0"/>
          </a:p>
        </p:txBody>
      </p:sp>
      <p:sp>
        <p:nvSpPr>
          <p:cNvPr id="8" name="Rounded Rectangle 7"/>
          <p:cNvSpPr/>
          <p:nvPr/>
        </p:nvSpPr>
        <p:spPr bwMode="auto">
          <a:xfrm>
            <a:off x="4686300" y="1505585"/>
            <a:ext cx="2946307" cy="2874456"/>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a typeface="ＭＳ Ｐゴシック" pitchFamily="1" charset="-128"/>
            </a:endParaRPr>
          </a:p>
        </p:txBody>
      </p:sp>
      <p:grpSp>
        <p:nvGrpSpPr>
          <p:cNvPr id="3" name="Group 5"/>
          <p:cNvGrpSpPr/>
          <p:nvPr/>
        </p:nvGrpSpPr>
        <p:grpSpPr>
          <a:xfrm>
            <a:off x="5597867" y="1990895"/>
            <a:ext cx="1288281" cy="981251"/>
            <a:chOff x="4897993" y="1971498"/>
            <a:chExt cx="1288281" cy="981251"/>
          </a:xfrm>
        </p:grpSpPr>
        <p:sp>
          <p:nvSpPr>
            <p:cNvPr id="9" name="Rounded Rectangle 8"/>
            <p:cNvSpPr/>
            <p:nvPr/>
          </p:nvSpPr>
          <p:spPr bwMode="auto">
            <a:xfrm>
              <a:off x="4897993" y="1971498"/>
              <a:ext cx="1288281" cy="981251"/>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4" name="TextBox 3"/>
            <p:cNvSpPr txBox="1"/>
            <p:nvPr/>
          </p:nvSpPr>
          <p:spPr>
            <a:xfrm>
              <a:off x="4901797" y="2004517"/>
              <a:ext cx="1274708" cy="369332"/>
            </a:xfrm>
            <a:prstGeom prst="rect">
              <a:avLst/>
            </a:prstGeom>
            <a:noFill/>
          </p:spPr>
          <p:txBody>
            <a:bodyPr wrap="none" rtlCol="0">
              <a:spAutoFit/>
            </a:bodyPr>
            <a:lstStyle/>
            <a:p>
              <a:r>
                <a:rPr lang="en-US" sz="1800" dirty="0" smtClean="0"/>
                <a:t>Auto Pilot</a:t>
              </a:r>
              <a:endParaRPr lang="en-US" sz="1800" dirty="0"/>
            </a:p>
          </p:txBody>
        </p:sp>
      </p:grpSp>
      <p:sp>
        <p:nvSpPr>
          <p:cNvPr id="11" name="Rounded Rectangle 10"/>
          <p:cNvSpPr/>
          <p:nvPr/>
        </p:nvSpPr>
        <p:spPr bwMode="auto">
          <a:xfrm>
            <a:off x="5562600" y="3133818"/>
            <a:ext cx="1323548" cy="1071542"/>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2" name="TextBox 11"/>
          <p:cNvSpPr txBox="1"/>
          <p:nvPr/>
        </p:nvSpPr>
        <p:spPr>
          <a:xfrm>
            <a:off x="5667029" y="3069250"/>
            <a:ext cx="1061509" cy="523220"/>
          </a:xfrm>
          <a:prstGeom prst="rect">
            <a:avLst/>
          </a:prstGeom>
          <a:noFill/>
        </p:spPr>
        <p:txBody>
          <a:bodyPr wrap="none" rtlCol="0">
            <a:spAutoFit/>
          </a:bodyPr>
          <a:lstStyle/>
          <a:p>
            <a:pPr>
              <a:spcBef>
                <a:spcPts val="0"/>
              </a:spcBef>
            </a:pPr>
            <a:r>
              <a:rPr lang="en-US" sz="1400" dirty="0" smtClean="0"/>
              <a:t>FMS</a:t>
            </a:r>
          </a:p>
          <a:p>
            <a:pPr>
              <a:spcBef>
                <a:spcPts val="0"/>
              </a:spcBef>
            </a:pPr>
            <a:r>
              <a:rPr lang="en-US" sz="1400" dirty="0" smtClean="0"/>
              <a:t>Processor</a:t>
            </a:r>
            <a:endParaRPr lang="en-US" sz="1400" dirty="0"/>
          </a:p>
        </p:txBody>
      </p:sp>
      <p:sp>
        <p:nvSpPr>
          <p:cNvPr id="21" name="Rounded Rectangle 20"/>
          <p:cNvSpPr/>
          <p:nvPr/>
        </p:nvSpPr>
        <p:spPr bwMode="auto">
          <a:xfrm>
            <a:off x="5638945" y="3594772"/>
            <a:ext cx="1171575" cy="250476"/>
          </a:xfrm>
          <a:prstGeom prst="roundRect">
            <a:avLst/>
          </a:prstGeom>
          <a:solidFill>
            <a:srgbClr val="C0E399"/>
          </a:solidFill>
          <a:ln w="28575" cap="flat" cmpd="sng" algn="ctr">
            <a:solidFill>
              <a:srgbClr val="00B05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1" charset="-128"/>
              </a:rPr>
              <a:t>Operationa</a:t>
            </a:r>
            <a:r>
              <a:rPr lang="en-US" sz="1400" dirty="0"/>
              <a:t>l</a:t>
            </a:r>
            <a:endParaRPr kumimoji="0" lang="en-US" sz="14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22" name="Rounded Rectangle 21"/>
          <p:cNvSpPr/>
          <p:nvPr/>
        </p:nvSpPr>
        <p:spPr bwMode="auto">
          <a:xfrm>
            <a:off x="5638945" y="3904296"/>
            <a:ext cx="1171575" cy="250476"/>
          </a:xfrm>
          <a:prstGeom prst="roundRect">
            <a:avLst/>
          </a:prstGeom>
          <a:solidFill>
            <a:srgbClr val="FFB3B3"/>
          </a:solidFill>
          <a:ln w="2857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1" charset="-128"/>
              </a:rPr>
              <a:t>Failed</a:t>
            </a:r>
          </a:p>
        </p:txBody>
      </p:sp>
      <p:sp>
        <p:nvSpPr>
          <p:cNvPr id="27" name="TextBox 26"/>
          <p:cNvSpPr txBox="1"/>
          <p:nvPr/>
        </p:nvSpPr>
        <p:spPr>
          <a:xfrm>
            <a:off x="4953000" y="1539815"/>
            <a:ext cx="2547492" cy="400110"/>
          </a:xfrm>
          <a:prstGeom prst="rect">
            <a:avLst/>
          </a:prstGeom>
          <a:noFill/>
        </p:spPr>
        <p:txBody>
          <a:bodyPr wrap="none" rtlCol="0">
            <a:spAutoFit/>
          </a:bodyPr>
          <a:lstStyle/>
          <a:p>
            <a:r>
              <a:rPr lang="en-US" dirty="0" smtClean="0"/>
              <a:t>Flight </a:t>
            </a:r>
            <a:r>
              <a:rPr lang="en-US" dirty="0" err="1" smtClean="0"/>
              <a:t>Mgnt</a:t>
            </a:r>
            <a:r>
              <a:rPr lang="en-US" dirty="0" smtClean="0"/>
              <a:t> System</a:t>
            </a:r>
            <a:endParaRPr lang="en-US" dirty="0"/>
          </a:p>
        </p:txBody>
      </p:sp>
      <p:sp>
        <p:nvSpPr>
          <p:cNvPr id="40" name="Rounded Rectangular Callout 39"/>
          <p:cNvSpPr/>
          <p:nvPr/>
        </p:nvSpPr>
        <p:spPr bwMode="auto">
          <a:xfrm>
            <a:off x="7537239" y="3307563"/>
            <a:ext cx="1246098" cy="408623"/>
          </a:xfrm>
          <a:prstGeom prst="wedgeRoundRectCallout">
            <a:avLst>
              <a:gd name="adj1" fmla="val 8011"/>
              <a:gd name="adj2" fmla="val -130493"/>
              <a:gd name="adj3" fmla="val 16667"/>
            </a:avLst>
          </a:prstGeom>
          <a:solidFill>
            <a:srgbClr val="DFF1CB"/>
          </a:solid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 charset="-128"/>
              </a:rPr>
              <a:t>Anticipated: No Stall Propagation</a:t>
            </a:r>
          </a:p>
        </p:txBody>
      </p:sp>
      <p:sp>
        <p:nvSpPr>
          <p:cNvPr id="5" name="Rectangle 4"/>
          <p:cNvSpPr/>
          <p:nvPr/>
        </p:nvSpPr>
        <p:spPr bwMode="auto">
          <a:xfrm>
            <a:off x="6802042" y="4339657"/>
            <a:ext cx="346816" cy="80766"/>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32" name="TextBox 30"/>
          <p:cNvSpPr txBox="1">
            <a:spLocks noChangeArrowheads="1"/>
          </p:cNvSpPr>
          <p:nvPr/>
        </p:nvSpPr>
        <p:spPr bwMode="auto">
          <a:xfrm>
            <a:off x="6344641" y="4482326"/>
            <a:ext cx="9148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0"/>
              </a:spcBef>
            </a:pPr>
            <a:r>
              <a:rPr lang="en-US" sz="1200" dirty="0" smtClean="0"/>
              <a:t>FMS Power</a:t>
            </a:r>
            <a:endParaRPr lang="en-US" sz="1200" dirty="0"/>
          </a:p>
        </p:txBody>
      </p:sp>
      <p:sp>
        <p:nvSpPr>
          <p:cNvPr id="33" name="TextBox 30"/>
          <p:cNvSpPr txBox="1">
            <a:spLocks noChangeArrowheads="1"/>
          </p:cNvSpPr>
          <p:nvPr/>
        </p:nvSpPr>
        <p:spPr bwMode="auto">
          <a:xfrm>
            <a:off x="3760847" y="2312474"/>
            <a:ext cx="750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0"/>
              </a:spcBef>
            </a:pPr>
            <a:r>
              <a:rPr lang="en-US" sz="1200" dirty="0" smtClean="0"/>
              <a:t>Airspeed</a:t>
            </a:r>
          </a:p>
          <a:p>
            <a:pPr>
              <a:spcBef>
                <a:spcPts val="0"/>
              </a:spcBef>
            </a:pPr>
            <a:r>
              <a:rPr lang="en-US" sz="1200" dirty="0" smtClean="0"/>
              <a:t>Data</a:t>
            </a:r>
            <a:endParaRPr lang="en-US" sz="1200" dirty="0"/>
          </a:p>
        </p:txBody>
      </p:sp>
      <p:cxnSp>
        <p:nvCxnSpPr>
          <p:cNvPr id="7" name="Straight Connector 6"/>
          <p:cNvCxnSpPr>
            <a:stCxn id="5" idx="0"/>
          </p:cNvCxnSpPr>
          <p:nvPr/>
        </p:nvCxnSpPr>
        <p:spPr bwMode="auto">
          <a:xfrm flipH="1" flipV="1">
            <a:off x="6216254" y="4205360"/>
            <a:ext cx="759196" cy="134297"/>
          </a:xfrm>
          <a:prstGeom prst="line">
            <a:avLst/>
          </a:prstGeom>
          <a:solidFill>
            <a:srgbClr val="5CA1FB"/>
          </a:solidFill>
          <a:ln w="38100" cap="flat" cmpd="sng" algn="ctr">
            <a:solidFill>
              <a:schemeClr val="tx1"/>
            </a:solidFill>
            <a:prstDash val="solid"/>
            <a:round/>
            <a:headEnd type="none" w="med" len="med"/>
            <a:tailEnd type="none" w="med" len="med"/>
          </a:ln>
          <a:effectLst/>
        </p:spPr>
      </p:cxnSp>
      <p:grpSp>
        <p:nvGrpSpPr>
          <p:cNvPr id="6" name="Group 9"/>
          <p:cNvGrpSpPr/>
          <p:nvPr/>
        </p:nvGrpSpPr>
        <p:grpSpPr>
          <a:xfrm flipH="1">
            <a:off x="4686301" y="2471718"/>
            <a:ext cx="971548" cy="184716"/>
            <a:chOff x="8938399" y="4284522"/>
            <a:chExt cx="971548" cy="184716"/>
          </a:xfrm>
        </p:grpSpPr>
        <p:sp>
          <p:nvSpPr>
            <p:cNvPr id="47" name="Isosceles Triangle 46"/>
            <p:cNvSpPr/>
            <p:nvPr/>
          </p:nvSpPr>
          <p:spPr bwMode="auto">
            <a:xfrm rot="16200000" flipH="1">
              <a:off x="9785319" y="4344610"/>
              <a:ext cx="154007" cy="95249"/>
            </a:xfrm>
            <a:prstGeom prst="triangle">
              <a:avLst/>
            </a:prstGeom>
            <a:solidFill>
              <a:schemeClr val="tx1"/>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ＭＳ Ｐゴシック" pitchFamily="1" charset="-128"/>
              </a:endParaRPr>
            </a:p>
          </p:txBody>
        </p:sp>
        <p:sp>
          <p:nvSpPr>
            <p:cNvPr id="49" name="Isosceles Triangle 48"/>
            <p:cNvSpPr/>
            <p:nvPr/>
          </p:nvSpPr>
          <p:spPr bwMode="auto">
            <a:xfrm rot="16200000" flipH="1">
              <a:off x="8909020" y="4313901"/>
              <a:ext cx="154007" cy="95249"/>
            </a:xfrm>
            <a:prstGeom prst="triangle">
              <a:avLst/>
            </a:prstGeom>
            <a:solidFill>
              <a:schemeClr val="tx1"/>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50" name="Straight Connector 49"/>
            <p:cNvCxnSpPr>
              <a:stCxn id="47" idx="0"/>
              <a:endCxn id="49" idx="3"/>
            </p:cNvCxnSpPr>
            <p:nvPr/>
          </p:nvCxnSpPr>
          <p:spPr bwMode="auto">
            <a:xfrm flipH="1" flipV="1">
              <a:off x="9033648" y="4361526"/>
              <a:ext cx="781050" cy="30709"/>
            </a:xfrm>
            <a:prstGeom prst="line">
              <a:avLst/>
            </a:prstGeom>
            <a:solidFill>
              <a:srgbClr val="5CA1FB"/>
            </a:solidFill>
            <a:ln w="38100" cap="flat" cmpd="sng" algn="ctr">
              <a:solidFill>
                <a:schemeClr val="tx1"/>
              </a:solidFill>
              <a:prstDash val="solid"/>
              <a:round/>
              <a:headEnd type="none" w="med" len="med"/>
              <a:tailEnd type="none" w="med" len="med"/>
            </a:ln>
            <a:effectLst/>
          </p:spPr>
        </p:cxnSp>
      </p:grpSp>
      <p:sp>
        <p:nvSpPr>
          <p:cNvPr id="65" name="Rounded Rectangle 64"/>
          <p:cNvSpPr/>
          <p:nvPr/>
        </p:nvSpPr>
        <p:spPr bwMode="auto">
          <a:xfrm>
            <a:off x="5664782" y="2700842"/>
            <a:ext cx="1171575" cy="250476"/>
          </a:xfrm>
          <a:prstGeom prst="roundRect">
            <a:avLst/>
          </a:prstGeom>
          <a:solidFill>
            <a:srgbClr val="FFB3B3"/>
          </a:solidFill>
          <a:ln w="2857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1" charset="-128"/>
              </a:rPr>
              <a:t>Failed</a:t>
            </a:r>
          </a:p>
        </p:txBody>
      </p:sp>
      <p:grpSp>
        <p:nvGrpSpPr>
          <p:cNvPr id="10" name="Group 65"/>
          <p:cNvGrpSpPr/>
          <p:nvPr/>
        </p:nvGrpSpPr>
        <p:grpSpPr>
          <a:xfrm flipH="1">
            <a:off x="6886146" y="2318855"/>
            <a:ext cx="810050" cy="290696"/>
            <a:chOff x="7963828" y="3976300"/>
            <a:chExt cx="944047" cy="290696"/>
          </a:xfrm>
        </p:grpSpPr>
        <p:sp>
          <p:nvSpPr>
            <p:cNvPr id="67" name="Isosceles Triangle 66"/>
            <p:cNvSpPr/>
            <p:nvPr/>
          </p:nvSpPr>
          <p:spPr bwMode="auto">
            <a:xfrm rot="16200000" flipH="1">
              <a:off x="8783247" y="4142368"/>
              <a:ext cx="154007" cy="95249"/>
            </a:xfrm>
            <a:prstGeom prst="triangle">
              <a:avLst/>
            </a:prstGeom>
            <a:solidFill>
              <a:schemeClr val="tx1"/>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ＭＳ Ｐゴシック" pitchFamily="1" charset="-128"/>
              </a:endParaRPr>
            </a:p>
          </p:txBody>
        </p:sp>
        <p:sp>
          <p:nvSpPr>
            <p:cNvPr id="68" name="Isosceles Triangle 67"/>
            <p:cNvSpPr/>
            <p:nvPr/>
          </p:nvSpPr>
          <p:spPr bwMode="auto">
            <a:xfrm rot="16200000" flipH="1">
              <a:off x="7934449" y="4005679"/>
              <a:ext cx="154007" cy="95249"/>
            </a:xfrm>
            <a:prstGeom prst="triangle">
              <a:avLst/>
            </a:prstGeom>
            <a:solidFill>
              <a:schemeClr val="tx1"/>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69" name="Straight Connector 68"/>
            <p:cNvCxnSpPr>
              <a:stCxn id="67" idx="0"/>
              <a:endCxn id="68" idx="3"/>
            </p:cNvCxnSpPr>
            <p:nvPr/>
          </p:nvCxnSpPr>
          <p:spPr bwMode="auto">
            <a:xfrm flipH="1" flipV="1">
              <a:off x="8059076" y="4053304"/>
              <a:ext cx="753550" cy="136689"/>
            </a:xfrm>
            <a:prstGeom prst="line">
              <a:avLst/>
            </a:prstGeom>
            <a:solidFill>
              <a:srgbClr val="5CA1FB"/>
            </a:solidFill>
            <a:ln w="38100" cap="flat" cmpd="sng" algn="ctr">
              <a:solidFill>
                <a:schemeClr val="tx1"/>
              </a:solidFill>
              <a:prstDash val="solid"/>
              <a:round/>
              <a:headEnd type="none" w="med" len="med"/>
              <a:tailEnd type="none" w="med" len="med"/>
            </a:ln>
            <a:effectLst/>
          </p:spPr>
        </p:cxnSp>
      </p:grpSp>
      <p:sp>
        <p:nvSpPr>
          <p:cNvPr id="70" name="TextBox 30"/>
          <p:cNvSpPr txBox="1">
            <a:spLocks noChangeArrowheads="1"/>
          </p:cNvSpPr>
          <p:nvPr/>
        </p:nvSpPr>
        <p:spPr bwMode="auto">
          <a:xfrm>
            <a:off x="7632607" y="1825436"/>
            <a:ext cx="741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0"/>
              </a:spcBef>
            </a:pPr>
            <a:r>
              <a:rPr lang="en-US" sz="1200" dirty="0" smtClean="0"/>
              <a:t>Actuator</a:t>
            </a:r>
          </a:p>
          <a:p>
            <a:pPr>
              <a:spcBef>
                <a:spcPts val="0"/>
              </a:spcBef>
            </a:pPr>
            <a:r>
              <a:rPr lang="en-US" sz="1200" dirty="0" smtClean="0"/>
              <a:t>Cmd</a:t>
            </a:r>
            <a:endParaRPr lang="en-US" sz="1200" dirty="0"/>
          </a:p>
        </p:txBody>
      </p:sp>
      <p:sp>
        <p:nvSpPr>
          <p:cNvPr id="71" name="Rounded Rectangle 70"/>
          <p:cNvSpPr/>
          <p:nvPr/>
        </p:nvSpPr>
        <p:spPr bwMode="auto">
          <a:xfrm>
            <a:off x="7631132" y="2662062"/>
            <a:ext cx="1058312" cy="250476"/>
          </a:xfrm>
          <a:prstGeom prst="roundRect">
            <a:avLst/>
          </a:prstGeom>
          <a:solidFill>
            <a:srgbClr val="DFF1CB"/>
          </a:solidFill>
          <a:ln w="28575" cap="flat" cmpd="sng" algn="ctr">
            <a:solidFill>
              <a:srgbClr val="C00000"/>
            </a:solidFill>
            <a:prstDash val="sys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1" charset="-128"/>
              </a:rPr>
              <a:t>Stall</a:t>
            </a:r>
          </a:p>
        </p:txBody>
      </p:sp>
      <p:sp>
        <p:nvSpPr>
          <p:cNvPr id="72" name="Rounded Rectangle 71"/>
          <p:cNvSpPr/>
          <p:nvPr/>
        </p:nvSpPr>
        <p:spPr bwMode="auto">
          <a:xfrm>
            <a:off x="7631132" y="2375249"/>
            <a:ext cx="1058312" cy="250476"/>
          </a:xfrm>
          <a:prstGeom prst="roundRect">
            <a:avLst/>
          </a:prstGeom>
          <a:solidFill>
            <a:srgbClr val="FFE181"/>
          </a:solidFill>
          <a:ln w="2857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1" charset="-128"/>
              </a:rPr>
              <a:t>NoService</a:t>
            </a:r>
          </a:p>
        </p:txBody>
      </p:sp>
      <p:sp>
        <p:nvSpPr>
          <p:cNvPr id="73" name="Rounded Rectangular Callout 72"/>
          <p:cNvSpPr/>
          <p:nvPr/>
        </p:nvSpPr>
        <p:spPr bwMode="auto">
          <a:xfrm>
            <a:off x="7259443" y="1397899"/>
            <a:ext cx="1215894" cy="408623"/>
          </a:xfrm>
          <a:prstGeom prst="wedgeRoundRectCallout">
            <a:avLst>
              <a:gd name="adj1" fmla="val -18060"/>
              <a:gd name="adj2" fmla="val 167331"/>
              <a:gd name="adj3" fmla="val 16667"/>
            </a:avLst>
          </a:prstGeom>
          <a:solidFill>
            <a:srgbClr val="FFECAF"/>
          </a:solid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 charset="-128"/>
              </a:rPr>
              <a:t>Anticipated: NoService</a:t>
            </a:r>
            <a:r>
              <a:rPr kumimoji="0" lang="en-US" sz="1200" b="0" i="0" u="none" strike="noStrike" cap="none" normalizeH="0" dirty="0" smtClean="0">
                <a:ln>
                  <a:noFill/>
                </a:ln>
                <a:solidFill>
                  <a:schemeClr val="tx1"/>
                </a:solidFill>
                <a:effectLst/>
                <a:latin typeface="Arial" charset="0"/>
                <a:ea typeface="ＭＳ Ｐゴシック" pitchFamily="1" charset="-128"/>
              </a:rPr>
              <a:t>  </a:t>
            </a:r>
            <a:endParaRPr kumimoji="0" lang="en-US" sz="12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76" name="Rounded Rectangle 75"/>
          <p:cNvSpPr/>
          <p:nvPr/>
        </p:nvSpPr>
        <p:spPr bwMode="auto">
          <a:xfrm>
            <a:off x="5664782" y="2391318"/>
            <a:ext cx="1171575" cy="250476"/>
          </a:xfrm>
          <a:prstGeom prst="roundRect">
            <a:avLst/>
          </a:prstGeom>
          <a:solidFill>
            <a:srgbClr val="C0E399"/>
          </a:solidFill>
          <a:ln w="28575" cap="flat" cmpd="sng" algn="ctr">
            <a:solidFill>
              <a:srgbClr val="00B05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1" charset="-128"/>
              </a:rPr>
              <a:t>Operationa</a:t>
            </a:r>
            <a:r>
              <a:rPr lang="en-US" sz="1400" dirty="0"/>
              <a:t>l</a:t>
            </a:r>
            <a:endParaRPr kumimoji="0" lang="en-US" sz="14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77" name="Rounded Rectangle 76"/>
          <p:cNvSpPr/>
          <p:nvPr/>
        </p:nvSpPr>
        <p:spPr bwMode="auto">
          <a:xfrm>
            <a:off x="3645003" y="2114953"/>
            <a:ext cx="969372" cy="250476"/>
          </a:xfrm>
          <a:prstGeom prst="roundRect">
            <a:avLst/>
          </a:prstGeom>
          <a:solidFill>
            <a:srgbClr val="FFE181"/>
          </a:solidFill>
          <a:ln w="2857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400" dirty="0" smtClean="0"/>
              <a:t>NoData</a:t>
            </a:r>
            <a:endParaRPr kumimoji="0" lang="en-US" sz="1400" b="1" i="0" u="none" strike="noStrike" cap="none" normalizeH="0" baseline="0" dirty="0" smtClean="0">
              <a:ln>
                <a:noFill/>
              </a:ln>
              <a:solidFill>
                <a:schemeClr val="tx1"/>
              </a:solidFill>
              <a:effectLst/>
              <a:latin typeface="Arial" charset="0"/>
              <a:ea typeface="ＭＳ Ｐゴシック" pitchFamily="1" charset="-128"/>
            </a:endParaRPr>
          </a:p>
        </p:txBody>
      </p:sp>
      <p:cxnSp>
        <p:nvCxnSpPr>
          <p:cNvPr id="43" name="Straight Connector 42"/>
          <p:cNvCxnSpPr>
            <a:stCxn id="11" idx="0"/>
            <a:endCxn id="65" idx="2"/>
          </p:cNvCxnSpPr>
          <p:nvPr/>
        </p:nvCxnSpPr>
        <p:spPr bwMode="auto">
          <a:xfrm flipV="1">
            <a:off x="6224374" y="2951318"/>
            <a:ext cx="26196" cy="182500"/>
          </a:xfrm>
          <a:prstGeom prst="line">
            <a:avLst/>
          </a:prstGeom>
          <a:solidFill>
            <a:srgbClr val="5CA1FB"/>
          </a:solidFill>
          <a:ln w="38100" cap="flat" cmpd="sng" algn="ctr">
            <a:solidFill>
              <a:schemeClr val="tx1"/>
            </a:solidFill>
            <a:prstDash val="solid"/>
            <a:round/>
            <a:headEnd type="none" w="med" len="med"/>
            <a:tailEnd type="none" w="med" len="med"/>
          </a:ln>
          <a:effectLst/>
        </p:spPr>
      </p:cxnSp>
      <p:sp>
        <p:nvSpPr>
          <p:cNvPr id="48" name="Rounded Rectangle 47"/>
          <p:cNvSpPr/>
          <p:nvPr/>
        </p:nvSpPr>
        <p:spPr bwMode="auto">
          <a:xfrm>
            <a:off x="1219200" y="1406525"/>
            <a:ext cx="1192530" cy="1752600"/>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51" name="TextBox 50"/>
          <p:cNvSpPr txBox="1"/>
          <p:nvPr/>
        </p:nvSpPr>
        <p:spPr>
          <a:xfrm>
            <a:off x="1520550" y="1437190"/>
            <a:ext cx="582211" cy="369332"/>
          </a:xfrm>
          <a:prstGeom prst="rect">
            <a:avLst/>
          </a:prstGeom>
          <a:noFill/>
        </p:spPr>
        <p:txBody>
          <a:bodyPr wrap="none" rtlCol="0">
            <a:spAutoFit/>
          </a:bodyPr>
          <a:lstStyle/>
          <a:p>
            <a:r>
              <a:rPr lang="en-US" sz="1800" dirty="0" smtClean="0"/>
              <a:t>EGI</a:t>
            </a:r>
            <a:endParaRPr lang="en-US" sz="1800" dirty="0"/>
          </a:p>
        </p:txBody>
      </p:sp>
      <p:sp>
        <p:nvSpPr>
          <p:cNvPr id="58" name="Isosceles Triangle 57"/>
          <p:cNvSpPr/>
          <p:nvPr/>
        </p:nvSpPr>
        <p:spPr bwMode="auto">
          <a:xfrm rot="5400000">
            <a:off x="2332822" y="2512488"/>
            <a:ext cx="154007" cy="95249"/>
          </a:xfrm>
          <a:prstGeom prst="triangle">
            <a:avLst/>
          </a:prstGeom>
          <a:solidFill>
            <a:schemeClr val="tx1"/>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60" name="Straight Connector 59"/>
          <p:cNvCxnSpPr>
            <a:stCxn id="58" idx="0"/>
            <a:endCxn id="47" idx="3"/>
          </p:cNvCxnSpPr>
          <p:nvPr/>
        </p:nvCxnSpPr>
        <p:spPr bwMode="auto">
          <a:xfrm>
            <a:off x="2457450" y="2560113"/>
            <a:ext cx="2228851" cy="19318"/>
          </a:xfrm>
          <a:prstGeom prst="line">
            <a:avLst/>
          </a:prstGeom>
          <a:solidFill>
            <a:srgbClr val="5CA1FB"/>
          </a:solidFill>
          <a:ln w="38100" cap="flat" cmpd="sng" algn="ctr">
            <a:solidFill>
              <a:schemeClr val="tx1"/>
            </a:solidFill>
            <a:prstDash val="solid"/>
            <a:round/>
            <a:headEnd type="none" w="med" len="med"/>
            <a:tailEnd type="none" w="med" len="med"/>
          </a:ln>
          <a:effectLst/>
        </p:spPr>
      </p:cxnSp>
      <p:sp>
        <p:nvSpPr>
          <p:cNvPr id="80" name="Rounded Rectangle 79"/>
          <p:cNvSpPr/>
          <p:nvPr/>
        </p:nvSpPr>
        <p:spPr bwMode="auto">
          <a:xfrm>
            <a:off x="1424347" y="2145472"/>
            <a:ext cx="762594" cy="250476"/>
          </a:xfrm>
          <a:prstGeom prst="roundRect">
            <a:avLst/>
          </a:prstGeom>
          <a:solidFill>
            <a:srgbClr val="C0E399"/>
          </a:solidFill>
          <a:ln w="28575" cap="flat" cmpd="sng" algn="ctr">
            <a:solidFill>
              <a:srgbClr val="00B05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Oper’l</a:t>
            </a:r>
          </a:p>
        </p:txBody>
      </p:sp>
      <p:sp>
        <p:nvSpPr>
          <p:cNvPr id="81" name="Rounded Rectangle 80"/>
          <p:cNvSpPr/>
          <p:nvPr/>
        </p:nvSpPr>
        <p:spPr bwMode="auto">
          <a:xfrm>
            <a:off x="1439586" y="2462616"/>
            <a:ext cx="762595" cy="250476"/>
          </a:xfrm>
          <a:prstGeom prst="roundRect">
            <a:avLst/>
          </a:prstGeom>
          <a:solidFill>
            <a:srgbClr val="FFB3B3"/>
          </a:solidFill>
          <a:ln w="2857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Failed</a:t>
            </a:r>
          </a:p>
        </p:txBody>
      </p:sp>
      <p:sp>
        <p:nvSpPr>
          <p:cNvPr id="86" name="Rounded Rectangular Callout 85"/>
          <p:cNvSpPr/>
          <p:nvPr/>
        </p:nvSpPr>
        <p:spPr bwMode="auto">
          <a:xfrm>
            <a:off x="3857152" y="1423020"/>
            <a:ext cx="972495" cy="408623"/>
          </a:xfrm>
          <a:prstGeom prst="wedgeRoundRectCallout">
            <a:avLst>
              <a:gd name="adj1" fmla="val -19646"/>
              <a:gd name="adj2" fmla="val 97366"/>
              <a:gd name="adj3" fmla="val 16667"/>
            </a:avLst>
          </a:prstGeom>
          <a:solidFill>
            <a:srgbClr val="FFECAF"/>
          </a:solid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 charset="-128"/>
              </a:rPr>
              <a:t>Anticipated:</a:t>
            </a:r>
            <a:r>
              <a:rPr kumimoji="0" lang="en-US" sz="1200" b="0" i="0" u="none" strike="noStrike" cap="none" normalizeH="0" dirty="0" smtClean="0">
                <a:ln>
                  <a:noFill/>
                </a:ln>
                <a:solidFill>
                  <a:schemeClr val="tx1"/>
                </a:solidFill>
                <a:effectLst/>
                <a:latin typeface="Arial" charset="0"/>
                <a:ea typeface="ＭＳ Ｐゴシック" pitchFamily="1" charset="-128"/>
              </a:rPr>
              <a:t> No EGI data</a:t>
            </a:r>
            <a:endParaRPr kumimoji="0" lang="en-US" sz="1200" b="0" i="1" u="none" strike="noStrike" cap="none" normalizeH="0" baseline="0" dirty="0" smtClean="0">
              <a:ln>
                <a:noFill/>
              </a:ln>
              <a:solidFill>
                <a:schemeClr val="tx1"/>
              </a:solidFill>
              <a:effectLst/>
            </a:endParaRPr>
          </a:p>
        </p:txBody>
      </p:sp>
      <p:sp>
        <p:nvSpPr>
          <p:cNvPr id="57" name="Rounded Rectangle 56"/>
          <p:cNvSpPr/>
          <p:nvPr/>
        </p:nvSpPr>
        <p:spPr bwMode="auto">
          <a:xfrm>
            <a:off x="2362200" y="2146649"/>
            <a:ext cx="969372" cy="250476"/>
          </a:xfrm>
          <a:prstGeom prst="roundRect">
            <a:avLst/>
          </a:prstGeom>
          <a:solidFill>
            <a:srgbClr val="FFE181"/>
          </a:solidFill>
          <a:ln w="2857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400" dirty="0" smtClean="0"/>
              <a:t>NoData</a:t>
            </a:r>
            <a:endParaRPr kumimoji="0" lang="en-US" sz="14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53" name="Rounded Rectangular Callout 52"/>
          <p:cNvSpPr/>
          <p:nvPr/>
        </p:nvSpPr>
        <p:spPr bwMode="auto">
          <a:xfrm>
            <a:off x="2079433" y="5013151"/>
            <a:ext cx="4080020" cy="612934"/>
          </a:xfrm>
          <a:prstGeom prst="wedgeRoundRectCallout">
            <a:avLst>
              <a:gd name="adj1" fmla="val -48411"/>
              <a:gd name="adj2" fmla="val 23334"/>
              <a:gd name="adj3" fmla="val 16667"/>
            </a:avLst>
          </a:prstGeom>
          <a:solidFill>
            <a:schemeClr val="accent1">
              <a:lumMod val="20000"/>
              <a:lumOff val="80000"/>
            </a:schemeClr>
          </a:solid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sz="1800" i="0" u="none" strike="noStrike" cap="none" normalizeH="0" baseline="0" dirty="0" smtClean="0">
                <a:ln>
                  <a:noFill/>
                </a:ln>
                <a:solidFill>
                  <a:schemeClr val="tx1"/>
                </a:solidFill>
                <a:effectLst/>
              </a:rPr>
              <a:t>System engineering activity with focus on failing components.</a:t>
            </a:r>
            <a:endParaRPr kumimoji="0" lang="en-US" sz="1800" i="1"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24955428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691" y="3562287"/>
            <a:ext cx="4043362" cy="2220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985" y="983656"/>
            <a:ext cx="4004930" cy="2421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228600"/>
            <a:ext cx="8153400" cy="664797"/>
          </a:xfrm>
        </p:spPr>
        <p:txBody>
          <a:bodyPr/>
          <a:lstStyle/>
          <a:p>
            <a:r>
              <a:rPr lang="en-US" sz="2400" dirty="0" smtClean="0"/>
              <a:t>Discovery of Unexpected PSSA Hazard through Repeated Virtual Integration</a:t>
            </a:r>
            <a:endParaRPr lang="en-US" sz="2400" dirty="0"/>
          </a:p>
        </p:txBody>
      </p:sp>
      <p:sp>
        <p:nvSpPr>
          <p:cNvPr id="8" name="Rounded Rectangle 7"/>
          <p:cNvSpPr/>
          <p:nvPr/>
        </p:nvSpPr>
        <p:spPr bwMode="auto">
          <a:xfrm>
            <a:off x="4686300" y="1429385"/>
            <a:ext cx="2946307" cy="2874456"/>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a typeface="ＭＳ Ｐゴシック" pitchFamily="1" charset="-128"/>
            </a:endParaRPr>
          </a:p>
        </p:txBody>
      </p:sp>
      <p:grpSp>
        <p:nvGrpSpPr>
          <p:cNvPr id="6" name="Group 5"/>
          <p:cNvGrpSpPr/>
          <p:nvPr/>
        </p:nvGrpSpPr>
        <p:grpSpPr>
          <a:xfrm>
            <a:off x="5597867" y="1914695"/>
            <a:ext cx="1288281" cy="981251"/>
            <a:chOff x="4897993" y="1971498"/>
            <a:chExt cx="1288281" cy="981251"/>
          </a:xfrm>
        </p:grpSpPr>
        <p:sp>
          <p:nvSpPr>
            <p:cNvPr id="9" name="Rounded Rectangle 8"/>
            <p:cNvSpPr/>
            <p:nvPr/>
          </p:nvSpPr>
          <p:spPr bwMode="auto">
            <a:xfrm>
              <a:off x="4897993" y="1971498"/>
              <a:ext cx="1288281" cy="981251"/>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4" name="TextBox 3"/>
            <p:cNvSpPr txBox="1"/>
            <p:nvPr/>
          </p:nvSpPr>
          <p:spPr>
            <a:xfrm>
              <a:off x="4901797" y="2004517"/>
              <a:ext cx="1274708" cy="369332"/>
            </a:xfrm>
            <a:prstGeom prst="rect">
              <a:avLst/>
            </a:prstGeom>
            <a:noFill/>
          </p:spPr>
          <p:txBody>
            <a:bodyPr wrap="none" rtlCol="0">
              <a:spAutoFit/>
            </a:bodyPr>
            <a:lstStyle/>
            <a:p>
              <a:r>
                <a:rPr lang="en-US" sz="1800" dirty="0" smtClean="0"/>
                <a:t>Auto Pilot</a:t>
              </a:r>
              <a:endParaRPr lang="en-US" sz="1800" dirty="0"/>
            </a:p>
          </p:txBody>
        </p:sp>
      </p:grpSp>
      <p:sp>
        <p:nvSpPr>
          <p:cNvPr id="11" name="Rounded Rectangle 10"/>
          <p:cNvSpPr/>
          <p:nvPr/>
        </p:nvSpPr>
        <p:spPr bwMode="auto">
          <a:xfrm>
            <a:off x="5562600" y="3057618"/>
            <a:ext cx="1323548" cy="1071542"/>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2" name="TextBox 11"/>
          <p:cNvSpPr txBox="1"/>
          <p:nvPr/>
        </p:nvSpPr>
        <p:spPr>
          <a:xfrm>
            <a:off x="5667029" y="2993050"/>
            <a:ext cx="1061509" cy="523220"/>
          </a:xfrm>
          <a:prstGeom prst="rect">
            <a:avLst/>
          </a:prstGeom>
          <a:noFill/>
        </p:spPr>
        <p:txBody>
          <a:bodyPr wrap="none" rtlCol="0">
            <a:spAutoFit/>
          </a:bodyPr>
          <a:lstStyle/>
          <a:p>
            <a:pPr>
              <a:spcBef>
                <a:spcPts val="0"/>
              </a:spcBef>
            </a:pPr>
            <a:r>
              <a:rPr lang="en-US" sz="1400" dirty="0" smtClean="0"/>
              <a:t>FMS</a:t>
            </a:r>
          </a:p>
          <a:p>
            <a:pPr>
              <a:spcBef>
                <a:spcPts val="0"/>
              </a:spcBef>
            </a:pPr>
            <a:r>
              <a:rPr lang="en-US" sz="1400" dirty="0" smtClean="0"/>
              <a:t>Processor</a:t>
            </a:r>
            <a:endParaRPr lang="en-US" sz="1400" dirty="0"/>
          </a:p>
        </p:txBody>
      </p:sp>
      <p:sp>
        <p:nvSpPr>
          <p:cNvPr id="21" name="Rounded Rectangle 20"/>
          <p:cNvSpPr/>
          <p:nvPr/>
        </p:nvSpPr>
        <p:spPr bwMode="auto">
          <a:xfrm>
            <a:off x="5638945" y="3518572"/>
            <a:ext cx="1171575" cy="250476"/>
          </a:xfrm>
          <a:prstGeom prst="roundRect">
            <a:avLst/>
          </a:prstGeom>
          <a:solidFill>
            <a:srgbClr val="C0E399"/>
          </a:solidFill>
          <a:ln w="28575" cap="flat" cmpd="sng" algn="ctr">
            <a:solidFill>
              <a:srgbClr val="00B05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1" charset="-128"/>
              </a:rPr>
              <a:t>Operationa</a:t>
            </a:r>
            <a:r>
              <a:rPr lang="en-US" sz="1400" dirty="0"/>
              <a:t>l</a:t>
            </a:r>
            <a:endParaRPr kumimoji="0" lang="en-US" sz="14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22" name="Rounded Rectangle 21"/>
          <p:cNvSpPr/>
          <p:nvPr/>
        </p:nvSpPr>
        <p:spPr bwMode="auto">
          <a:xfrm>
            <a:off x="5638945" y="3828096"/>
            <a:ext cx="1171575" cy="250476"/>
          </a:xfrm>
          <a:prstGeom prst="roundRect">
            <a:avLst/>
          </a:prstGeom>
          <a:solidFill>
            <a:srgbClr val="FFB3B3"/>
          </a:solidFill>
          <a:ln w="2857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1" charset="-128"/>
              </a:rPr>
              <a:t>Failed</a:t>
            </a:r>
          </a:p>
        </p:txBody>
      </p:sp>
      <p:sp>
        <p:nvSpPr>
          <p:cNvPr id="27" name="TextBox 26"/>
          <p:cNvSpPr txBox="1"/>
          <p:nvPr/>
        </p:nvSpPr>
        <p:spPr>
          <a:xfrm>
            <a:off x="4953000" y="1463615"/>
            <a:ext cx="2547492" cy="400110"/>
          </a:xfrm>
          <a:prstGeom prst="rect">
            <a:avLst/>
          </a:prstGeom>
          <a:noFill/>
        </p:spPr>
        <p:txBody>
          <a:bodyPr wrap="none" rtlCol="0">
            <a:spAutoFit/>
          </a:bodyPr>
          <a:lstStyle/>
          <a:p>
            <a:r>
              <a:rPr lang="en-US" dirty="0" smtClean="0"/>
              <a:t>Flight </a:t>
            </a:r>
            <a:r>
              <a:rPr lang="en-US" dirty="0" err="1" smtClean="0"/>
              <a:t>Mgnt</a:t>
            </a:r>
            <a:r>
              <a:rPr lang="en-US" dirty="0" smtClean="0"/>
              <a:t> System</a:t>
            </a:r>
            <a:endParaRPr lang="en-US" dirty="0"/>
          </a:p>
        </p:txBody>
      </p:sp>
      <p:sp>
        <p:nvSpPr>
          <p:cNvPr id="40" name="Rounded Rectangular Callout 39"/>
          <p:cNvSpPr/>
          <p:nvPr/>
        </p:nvSpPr>
        <p:spPr bwMode="auto">
          <a:xfrm>
            <a:off x="7537239" y="3231363"/>
            <a:ext cx="1246098" cy="408623"/>
          </a:xfrm>
          <a:prstGeom prst="wedgeRoundRectCallout">
            <a:avLst>
              <a:gd name="adj1" fmla="val 8011"/>
              <a:gd name="adj2" fmla="val -130493"/>
              <a:gd name="adj3" fmla="val 16667"/>
            </a:avLst>
          </a:prstGeom>
          <a:solidFill>
            <a:srgbClr val="DFF1CB"/>
          </a:solid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 charset="-128"/>
              </a:rPr>
              <a:t>Anticipated: No Stall Propagation</a:t>
            </a:r>
          </a:p>
        </p:txBody>
      </p:sp>
      <p:sp>
        <p:nvSpPr>
          <p:cNvPr id="5" name="Rectangle 4"/>
          <p:cNvSpPr/>
          <p:nvPr/>
        </p:nvSpPr>
        <p:spPr bwMode="auto">
          <a:xfrm>
            <a:off x="6802042" y="4263457"/>
            <a:ext cx="346816" cy="80766"/>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32" name="TextBox 30"/>
          <p:cNvSpPr txBox="1">
            <a:spLocks noChangeArrowheads="1"/>
          </p:cNvSpPr>
          <p:nvPr/>
        </p:nvSpPr>
        <p:spPr bwMode="auto">
          <a:xfrm>
            <a:off x="6344641" y="4406126"/>
            <a:ext cx="9148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0"/>
              </a:spcBef>
            </a:pPr>
            <a:r>
              <a:rPr lang="en-US" sz="1200" dirty="0" smtClean="0"/>
              <a:t>FMS Power</a:t>
            </a:r>
            <a:endParaRPr lang="en-US" sz="1200" dirty="0"/>
          </a:p>
        </p:txBody>
      </p:sp>
      <p:sp>
        <p:nvSpPr>
          <p:cNvPr id="33" name="TextBox 30"/>
          <p:cNvSpPr txBox="1">
            <a:spLocks noChangeArrowheads="1"/>
          </p:cNvSpPr>
          <p:nvPr/>
        </p:nvSpPr>
        <p:spPr bwMode="auto">
          <a:xfrm>
            <a:off x="3760847" y="2236274"/>
            <a:ext cx="750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0"/>
              </a:spcBef>
            </a:pPr>
            <a:r>
              <a:rPr lang="en-US" sz="1200" dirty="0" smtClean="0"/>
              <a:t>Airspeed</a:t>
            </a:r>
          </a:p>
          <a:p>
            <a:pPr>
              <a:spcBef>
                <a:spcPts val="0"/>
              </a:spcBef>
            </a:pPr>
            <a:r>
              <a:rPr lang="en-US" sz="1200" dirty="0" smtClean="0"/>
              <a:t>Data</a:t>
            </a:r>
            <a:endParaRPr lang="en-US" sz="1200" dirty="0"/>
          </a:p>
        </p:txBody>
      </p:sp>
      <p:cxnSp>
        <p:nvCxnSpPr>
          <p:cNvPr id="7" name="Straight Connector 6"/>
          <p:cNvCxnSpPr>
            <a:stCxn id="5" idx="0"/>
          </p:cNvCxnSpPr>
          <p:nvPr/>
        </p:nvCxnSpPr>
        <p:spPr bwMode="auto">
          <a:xfrm flipH="1" flipV="1">
            <a:off x="6216254" y="4129160"/>
            <a:ext cx="759196" cy="134297"/>
          </a:xfrm>
          <a:prstGeom prst="line">
            <a:avLst/>
          </a:prstGeom>
          <a:solidFill>
            <a:srgbClr val="5CA1FB"/>
          </a:solidFill>
          <a:ln w="38100" cap="flat" cmpd="sng" algn="ctr">
            <a:solidFill>
              <a:schemeClr val="tx1"/>
            </a:solidFill>
            <a:prstDash val="solid"/>
            <a:round/>
            <a:headEnd type="none" w="med" len="med"/>
            <a:tailEnd type="none" w="med" len="med"/>
          </a:ln>
          <a:effectLst/>
        </p:spPr>
      </p:cxnSp>
      <p:grpSp>
        <p:nvGrpSpPr>
          <p:cNvPr id="10" name="Group 9"/>
          <p:cNvGrpSpPr/>
          <p:nvPr/>
        </p:nvGrpSpPr>
        <p:grpSpPr>
          <a:xfrm flipH="1">
            <a:off x="4686301" y="2395518"/>
            <a:ext cx="971548" cy="184716"/>
            <a:chOff x="8938399" y="4284522"/>
            <a:chExt cx="971548" cy="184716"/>
          </a:xfrm>
        </p:grpSpPr>
        <p:sp>
          <p:nvSpPr>
            <p:cNvPr id="47" name="Isosceles Triangle 46"/>
            <p:cNvSpPr/>
            <p:nvPr/>
          </p:nvSpPr>
          <p:spPr bwMode="auto">
            <a:xfrm rot="16200000" flipH="1">
              <a:off x="9785319" y="4344610"/>
              <a:ext cx="154007" cy="95249"/>
            </a:xfrm>
            <a:prstGeom prst="triangle">
              <a:avLst/>
            </a:prstGeom>
            <a:solidFill>
              <a:schemeClr val="tx1"/>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ＭＳ Ｐゴシック" pitchFamily="1" charset="-128"/>
              </a:endParaRPr>
            </a:p>
          </p:txBody>
        </p:sp>
        <p:sp>
          <p:nvSpPr>
            <p:cNvPr id="49" name="Isosceles Triangle 48"/>
            <p:cNvSpPr/>
            <p:nvPr/>
          </p:nvSpPr>
          <p:spPr bwMode="auto">
            <a:xfrm rot="16200000" flipH="1">
              <a:off x="8909020" y="4313901"/>
              <a:ext cx="154007" cy="95249"/>
            </a:xfrm>
            <a:prstGeom prst="triangle">
              <a:avLst/>
            </a:prstGeom>
            <a:solidFill>
              <a:schemeClr val="tx1"/>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50" name="Straight Connector 49"/>
            <p:cNvCxnSpPr>
              <a:stCxn id="47" idx="0"/>
              <a:endCxn id="49" idx="3"/>
            </p:cNvCxnSpPr>
            <p:nvPr/>
          </p:nvCxnSpPr>
          <p:spPr bwMode="auto">
            <a:xfrm flipH="1" flipV="1">
              <a:off x="9033648" y="4361526"/>
              <a:ext cx="781050" cy="30709"/>
            </a:xfrm>
            <a:prstGeom prst="line">
              <a:avLst/>
            </a:prstGeom>
            <a:solidFill>
              <a:srgbClr val="5CA1FB"/>
            </a:solidFill>
            <a:ln w="38100" cap="flat" cmpd="sng" algn="ctr">
              <a:solidFill>
                <a:schemeClr val="tx1"/>
              </a:solidFill>
              <a:prstDash val="solid"/>
              <a:round/>
              <a:headEnd type="none" w="med" len="med"/>
              <a:tailEnd type="none" w="med" len="med"/>
            </a:ln>
            <a:effectLst/>
          </p:spPr>
        </p:cxnSp>
      </p:grpSp>
      <p:sp>
        <p:nvSpPr>
          <p:cNvPr id="65" name="Rounded Rectangle 64"/>
          <p:cNvSpPr/>
          <p:nvPr/>
        </p:nvSpPr>
        <p:spPr bwMode="auto">
          <a:xfrm>
            <a:off x="5664782" y="2624642"/>
            <a:ext cx="1171575" cy="250476"/>
          </a:xfrm>
          <a:prstGeom prst="roundRect">
            <a:avLst/>
          </a:prstGeom>
          <a:solidFill>
            <a:srgbClr val="FFB3B3"/>
          </a:solidFill>
          <a:ln w="2857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1" charset="-128"/>
              </a:rPr>
              <a:t>Failed</a:t>
            </a:r>
          </a:p>
        </p:txBody>
      </p:sp>
      <p:grpSp>
        <p:nvGrpSpPr>
          <p:cNvPr id="14" name="Group 65"/>
          <p:cNvGrpSpPr/>
          <p:nvPr/>
        </p:nvGrpSpPr>
        <p:grpSpPr>
          <a:xfrm flipH="1">
            <a:off x="6886146" y="2242655"/>
            <a:ext cx="810050" cy="290696"/>
            <a:chOff x="7963828" y="3976300"/>
            <a:chExt cx="944047" cy="290696"/>
          </a:xfrm>
        </p:grpSpPr>
        <p:sp>
          <p:nvSpPr>
            <p:cNvPr id="67" name="Isosceles Triangle 66"/>
            <p:cNvSpPr/>
            <p:nvPr/>
          </p:nvSpPr>
          <p:spPr bwMode="auto">
            <a:xfrm rot="16200000" flipH="1">
              <a:off x="8783247" y="4142368"/>
              <a:ext cx="154007" cy="95249"/>
            </a:xfrm>
            <a:prstGeom prst="triangle">
              <a:avLst/>
            </a:prstGeom>
            <a:solidFill>
              <a:schemeClr val="tx1"/>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ＭＳ Ｐゴシック" pitchFamily="1" charset="-128"/>
              </a:endParaRPr>
            </a:p>
          </p:txBody>
        </p:sp>
        <p:sp>
          <p:nvSpPr>
            <p:cNvPr id="68" name="Isosceles Triangle 67"/>
            <p:cNvSpPr/>
            <p:nvPr/>
          </p:nvSpPr>
          <p:spPr bwMode="auto">
            <a:xfrm rot="16200000" flipH="1">
              <a:off x="7934449" y="4005679"/>
              <a:ext cx="154007" cy="95249"/>
            </a:xfrm>
            <a:prstGeom prst="triangle">
              <a:avLst/>
            </a:prstGeom>
            <a:solidFill>
              <a:schemeClr val="tx1"/>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69" name="Straight Connector 68"/>
            <p:cNvCxnSpPr>
              <a:stCxn id="67" idx="0"/>
              <a:endCxn id="68" idx="3"/>
            </p:cNvCxnSpPr>
            <p:nvPr/>
          </p:nvCxnSpPr>
          <p:spPr bwMode="auto">
            <a:xfrm flipH="1" flipV="1">
              <a:off x="8059076" y="4053304"/>
              <a:ext cx="753550" cy="136689"/>
            </a:xfrm>
            <a:prstGeom prst="line">
              <a:avLst/>
            </a:prstGeom>
            <a:solidFill>
              <a:srgbClr val="5CA1FB"/>
            </a:solidFill>
            <a:ln w="38100" cap="flat" cmpd="sng" algn="ctr">
              <a:solidFill>
                <a:schemeClr val="tx1"/>
              </a:solidFill>
              <a:prstDash val="solid"/>
              <a:round/>
              <a:headEnd type="none" w="med" len="med"/>
              <a:tailEnd type="none" w="med" len="med"/>
            </a:ln>
            <a:effectLst/>
          </p:spPr>
        </p:cxnSp>
      </p:grpSp>
      <p:sp>
        <p:nvSpPr>
          <p:cNvPr id="70" name="TextBox 30"/>
          <p:cNvSpPr txBox="1">
            <a:spLocks noChangeArrowheads="1"/>
          </p:cNvSpPr>
          <p:nvPr/>
        </p:nvSpPr>
        <p:spPr bwMode="auto">
          <a:xfrm>
            <a:off x="7632607" y="1749236"/>
            <a:ext cx="741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0"/>
              </a:spcBef>
            </a:pPr>
            <a:r>
              <a:rPr lang="en-US" sz="1200" dirty="0" smtClean="0"/>
              <a:t>Actuator</a:t>
            </a:r>
          </a:p>
          <a:p>
            <a:pPr>
              <a:spcBef>
                <a:spcPts val="0"/>
              </a:spcBef>
            </a:pPr>
            <a:r>
              <a:rPr lang="en-US" sz="1200" dirty="0" smtClean="0"/>
              <a:t>Cmd</a:t>
            </a:r>
            <a:endParaRPr lang="en-US" sz="1200" dirty="0"/>
          </a:p>
        </p:txBody>
      </p:sp>
      <p:sp>
        <p:nvSpPr>
          <p:cNvPr id="71" name="Rounded Rectangle 70"/>
          <p:cNvSpPr/>
          <p:nvPr/>
        </p:nvSpPr>
        <p:spPr bwMode="auto">
          <a:xfrm>
            <a:off x="7631132" y="2585862"/>
            <a:ext cx="1058312" cy="250476"/>
          </a:xfrm>
          <a:prstGeom prst="roundRect">
            <a:avLst/>
          </a:prstGeom>
          <a:solidFill>
            <a:srgbClr val="DFF1CB"/>
          </a:solidFill>
          <a:ln w="28575" cap="flat" cmpd="sng" algn="ctr">
            <a:solidFill>
              <a:srgbClr val="C00000"/>
            </a:solidFill>
            <a:prstDash val="sys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1" charset="-128"/>
              </a:rPr>
              <a:t>Stall</a:t>
            </a:r>
          </a:p>
        </p:txBody>
      </p:sp>
      <p:sp>
        <p:nvSpPr>
          <p:cNvPr id="72" name="Rounded Rectangle 71"/>
          <p:cNvSpPr/>
          <p:nvPr/>
        </p:nvSpPr>
        <p:spPr bwMode="auto">
          <a:xfrm>
            <a:off x="7631132" y="2299049"/>
            <a:ext cx="1058312" cy="250476"/>
          </a:xfrm>
          <a:prstGeom prst="roundRect">
            <a:avLst/>
          </a:prstGeom>
          <a:solidFill>
            <a:srgbClr val="FFE181"/>
          </a:solidFill>
          <a:ln w="2857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1" charset="-128"/>
              </a:rPr>
              <a:t>NoService</a:t>
            </a:r>
          </a:p>
        </p:txBody>
      </p:sp>
      <p:sp>
        <p:nvSpPr>
          <p:cNvPr id="73" name="Rounded Rectangular Callout 72"/>
          <p:cNvSpPr/>
          <p:nvPr/>
        </p:nvSpPr>
        <p:spPr bwMode="auto">
          <a:xfrm>
            <a:off x="7259443" y="1321699"/>
            <a:ext cx="1215894" cy="408623"/>
          </a:xfrm>
          <a:prstGeom prst="wedgeRoundRectCallout">
            <a:avLst>
              <a:gd name="adj1" fmla="val -18060"/>
              <a:gd name="adj2" fmla="val 167331"/>
              <a:gd name="adj3" fmla="val 16667"/>
            </a:avLst>
          </a:prstGeom>
          <a:solidFill>
            <a:srgbClr val="FFECAF"/>
          </a:solid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 charset="-128"/>
              </a:rPr>
              <a:t>Anticipated: NoService</a:t>
            </a:r>
            <a:r>
              <a:rPr kumimoji="0" lang="en-US" sz="1200" b="0" i="0" u="none" strike="noStrike" cap="none" normalizeH="0" dirty="0" smtClean="0">
                <a:ln>
                  <a:noFill/>
                </a:ln>
                <a:solidFill>
                  <a:schemeClr val="tx1"/>
                </a:solidFill>
                <a:effectLst/>
                <a:latin typeface="Arial" charset="0"/>
                <a:ea typeface="ＭＳ Ｐゴシック" pitchFamily="1" charset="-128"/>
              </a:rPr>
              <a:t>  </a:t>
            </a:r>
            <a:endParaRPr kumimoji="0" lang="en-US" sz="12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74" name="Rounded Rectangle 73"/>
          <p:cNvSpPr/>
          <p:nvPr/>
        </p:nvSpPr>
        <p:spPr bwMode="auto">
          <a:xfrm>
            <a:off x="2407921" y="2551464"/>
            <a:ext cx="1237082" cy="277567"/>
          </a:xfrm>
          <a:prstGeom prst="roundRect">
            <a:avLst/>
          </a:prstGeom>
          <a:solidFill>
            <a:srgbClr val="FFE181"/>
          </a:solidFill>
          <a:ln w="2857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200" dirty="0" err="1" smtClean="0"/>
              <a:t>CorruptedData</a:t>
            </a:r>
            <a:endParaRPr kumimoji="0" lang="en-US" sz="1200" b="1" i="0" u="none" strike="noStrike" cap="none" normalizeH="0" baseline="0" dirty="0" smtClean="0">
              <a:ln>
                <a:noFill/>
              </a:ln>
              <a:solidFill>
                <a:schemeClr val="tx1"/>
              </a:solidFill>
              <a:effectLst/>
            </a:endParaRPr>
          </a:p>
        </p:txBody>
      </p:sp>
      <p:sp>
        <p:nvSpPr>
          <p:cNvPr id="75" name="Rounded Rectangular Callout 74"/>
          <p:cNvSpPr/>
          <p:nvPr/>
        </p:nvSpPr>
        <p:spPr bwMode="auto">
          <a:xfrm>
            <a:off x="2540438" y="3215162"/>
            <a:ext cx="2412562" cy="612934"/>
          </a:xfrm>
          <a:prstGeom prst="wedgeRoundRectCallout">
            <a:avLst>
              <a:gd name="adj1" fmla="val 17203"/>
              <a:gd name="adj2" fmla="val -105690"/>
              <a:gd name="adj3" fmla="val 16667"/>
            </a:avLst>
          </a:prstGeom>
          <a:solidFill>
            <a:schemeClr val="accent1">
              <a:lumMod val="20000"/>
              <a:lumOff val="80000"/>
            </a:schemeClr>
          </a:solid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a:spcBef>
                <a:spcPts val="0"/>
              </a:spcBef>
            </a:pPr>
            <a:r>
              <a:rPr kumimoji="0" lang="en-US" sz="1200" i="0" u="none" strike="noStrike" cap="none" normalizeH="0" baseline="0" dirty="0" smtClean="0">
                <a:ln>
                  <a:noFill/>
                </a:ln>
                <a:solidFill>
                  <a:schemeClr val="tx1"/>
                </a:solidFill>
                <a:effectLst/>
              </a:rPr>
              <a:t>Unexpected </a:t>
            </a:r>
            <a:r>
              <a:rPr lang="en-US" sz="1200" dirty="0" smtClean="0"/>
              <a:t>propagation of corrupted </a:t>
            </a:r>
            <a:r>
              <a:rPr lang="en-US" sz="1200" dirty="0"/>
              <a:t>Airspeed </a:t>
            </a:r>
            <a:r>
              <a:rPr lang="en-US" sz="1200" dirty="0" smtClean="0"/>
              <a:t>data </a:t>
            </a:r>
            <a:r>
              <a:rPr kumimoji="0" lang="en-US" sz="1200" i="0" u="none" strike="noStrike" cap="none" normalizeH="0" baseline="0" dirty="0" smtClean="0">
                <a:ln>
                  <a:noFill/>
                </a:ln>
                <a:solidFill>
                  <a:schemeClr val="tx1"/>
                </a:solidFill>
                <a:effectLst/>
              </a:rPr>
              <a:t>results in Stall due to miss-correction</a:t>
            </a:r>
            <a:endParaRPr kumimoji="0" lang="en-US" sz="1200" i="1" u="none" strike="noStrike" cap="none" normalizeH="0" baseline="0" dirty="0" smtClean="0">
              <a:ln>
                <a:noFill/>
              </a:ln>
              <a:solidFill>
                <a:schemeClr val="tx1"/>
              </a:solidFill>
              <a:effectLst/>
            </a:endParaRPr>
          </a:p>
        </p:txBody>
      </p:sp>
      <p:sp>
        <p:nvSpPr>
          <p:cNvPr id="76" name="Rounded Rectangle 75"/>
          <p:cNvSpPr/>
          <p:nvPr/>
        </p:nvSpPr>
        <p:spPr bwMode="auto">
          <a:xfrm>
            <a:off x="5664782" y="2315118"/>
            <a:ext cx="1171575" cy="250476"/>
          </a:xfrm>
          <a:prstGeom prst="roundRect">
            <a:avLst/>
          </a:prstGeom>
          <a:solidFill>
            <a:srgbClr val="C0E399"/>
          </a:solidFill>
          <a:ln w="28575" cap="flat" cmpd="sng" algn="ctr">
            <a:solidFill>
              <a:srgbClr val="00B05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1" charset="-128"/>
              </a:rPr>
              <a:t>Operationa</a:t>
            </a:r>
            <a:r>
              <a:rPr lang="en-US" sz="1400" dirty="0"/>
              <a:t>l</a:t>
            </a:r>
            <a:endParaRPr kumimoji="0" lang="en-US" sz="14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77" name="Rounded Rectangle 76"/>
          <p:cNvSpPr/>
          <p:nvPr/>
        </p:nvSpPr>
        <p:spPr bwMode="auto">
          <a:xfrm>
            <a:off x="3645003" y="2038753"/>
            <a:ext cx="969372" cy="250476"/>
          </a:xfrm>
          <a:prstGeom prst="roundRect">
            <a:avLst/>
          </a:prstGeom>
          <a:solidFill>
            <a:srgbClr val="FFE181"/>
          </a:solidFill>
          <a:ln w="2857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400" dirty="0" smtClean="0"/>
              <a:t>NoData</a:t>
            </a:r>
            <a:endParaRPr kumimoji="0" lang="en-US" sz="1400" b="1" i="0" u="none" strike="noStrike" cap="none" normalizeH="0" baseline="0" dirty="0" smtClean="0">
              <a:ln>
                <a:noFill/>
              </a:ln>
              <a:solidFill>
                <a:schemeClr val="tx1"/>
              </a:solidFill>
              <a:effectLst/>
              <a:latin typeface="Arial" charset="0"/>
              <a:ea typeface="ＭＳ Ｐゴシック" pitchFamily="1" charset="-128"/>
            </a:endParaRPr>
          </a:p>
        </p:txBody>
      </p:sp>
      <p:cxnSp>
        <p:nvCxnSpPr>
          <p:cNvPr id="43" name="Straight Connector 42"/>
          <p:cNvCxnSpPr>
            <a:stCxn id="11" idx="0"/>
            <a:endCxn id="65" idx="2"/>
          </p:cNvCxnSpPr>
          <p:nvPr/>
        </p:nvCxnSpPr>
        <p:spPr bwMode="auto">
          <a:xfrm flipV="1">
            <a:off x="6224374" y="2875118"/>
            <a:ext cx="26196" cy="182500"/>
          </a:xfrm>
          <a:prstGeom prst="line">
            <a:avLst/>
          </a:prstGeom>
          <a:solidFill>
            <a:srgbClr val="5CA1FB"/>
          </a:solidFill>
          <a:ln w="38100" cap="flat" cmpd="sng" algn="ctr">
            <a:solidFill>
              <a:schemeClr val="tx1"/>
            </a:solidFill>
            <a:prstDash val="solid"/>
            <a:round/>
            <a:headEnd type="none" w="med" len="med"/>
            <a:tailEnd type="none" w="med" len="med"/>
          </a:ln>
          <a:effectLst/>
        </p:spPr>
      </p:cxnSp>
      <p:sp>
        <p:nvSpPr>
          <p:cNvPr id="48" name="Rounded Rectangle 47"/>
          <p:cNvSpPr/>
          <p:nvPr/>
        </p:nvSpPr>
        <p:spPr bwMode="auto">
          <a:xfrm>
            <a:off x="1215391" y="1382566"/>
            <a:ext cx="1192530" cy="2757256"/>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51" name="TextBox 50"/>
          <p:cNvSpPr txBox="1"/>
          <p:nvPr/>
        </p:nvSpPr>
        <p:spPr>
          <a:xfrm>
            <a:off x="1520550" y="1360990"/>
            <a:ext cx="582211" cy="369332"/>
          </a:xfrm>
          <a:prstGeom prst="rect">
            <a:avLst/>
          </a:prstGeom>
          <a:noFill/>
        </p:spPr>
        <p:txBody>
          <a:bodyPr wrap="none" rtlCol="0">
            <a:spAutoFit/>
          </a:bodyPr>
          <a:lstStyle/>
          <a:p>
            <a:r>
              <a:rPr lang="en-US" sz="1800" dirty="0" smtClean="0"/>
              <a:t>EGI</a:t>
            </a:r>
            <a:endParaRPr lang="en-US" sz="1800" dirty="0"/>
          </a:p>
        </p:txBody>
      </p:sp>
      <p:sp>
        <p:nvSpPr>
          <p:cNvPr id="52" name="Rounded Rectangle 51"/>
          <p:cNvSpPr/>
          <p:nvPr/>
        </p:nvSpPr>
        <p:spPr bwMode="auto">
          <a:xfrm>
            <a:off x="1373505" y="3137499"/>
            <a:ext cx="876302" cy="957183"/>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1" charset="-128"/>
              </a:rPr>
              <a:t>EGI HW</a:t>
            </a:r>
          </a:p>
          <a:p>
            <a:pPr marL="0" marR="0" indent="0" algn="ctr" defTabSz="914400" rtl="0" eaLnBrk="1" fontAlgn="base" latinLnBrk="0" hangingPunct="1">
              <a:lnSpc>
                <a:spcPct val="100000"/>
              </a:lnSpc>
              <a:spcBef>
                <a:spcPct val="50000"/>
              </a:spcBef>
              <a:spcAft>
                <a:spcPct val="0"/>
              </a:spcAft>
              <a:buClrTx/>
              <a:buSzTx/>
              <a:buFontTx/>
              <a:buNone/>
              <a:tabLst/>
            </a:pPr>
            <a:endParaRPr lang="en-US" sz="1400" dirty="0">
              <a:ea typeface="ＭＳ Ｐゴシック" pitchFamily="1" charset="-128"/>
            </a:endParaRPr>
          </a:p>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55" name="Rounded Rectangle 54"/>
          <p:cNvSpPr/>
          <p:nvPr/>
        </p:nvSpPr>
        <p:spPr bwMode="auto">
          <a:xfrm>
            <a:off x="1373505" y="1792420"/>
            <a:ext cx="876302" cy="1219841"/>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1" charset="-128"/>
              </a:rPr>
              <a:t>EGI Logic</a:t>
            </a:r>
          </a:p>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a typeface="ＭＳ Ｐゴシック" pitchFamily="1" charset="-128"/>
            </a:endParaRPr>
          </a:p>
          <a:p>
            <a:pPr marL="0" marR="0" indent="0" algn="ctr" defTabSz="914400" rtl="0" eaLnBrk="1" fontAlgn="base" latinLnBrk="0" hangingPunct="1">
              <a:lnSpc>
                <a:spcPct val="100000"/>
              </a:lnSpc>
              <a:spcBef>
                <a:spcPct val="50000"/>
              </a:spcBef>
              <a:spcAft>
                <a:spcPct val="0"/>
              </a:spcAft>
              <a:buClrTx/>
              <a:buSzTx/>
              <a:buFontTx/>
              <a:buNone/>
              <a:tabLst/>
            </a:pPr>
            <a:endParaRPr lang="en-US" sz="1400" dirty="0">
              <a:ea typeface="ＭＳ Ｐゴシック" pitchFamily="1" charset="-128"/>
            </a:endParaRPr>
          </a:p>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58" name="Isosceles Triangle 57"/>
          <p:cNvSpPr/>
          <p:nvPr/>
        </p:nvSpPr>
        <p:spPr bwMode="auto">
          <a:xfrm rot="5400000">
            <a:off x="2332822" y="2436288"/>
            <a:ext cx="154007" cy="95249"/>
          </a:xfrm>
          <a:prstGeom prst="triangle">
            <a:avLst/>
          </a:prstGeom>
          <a:solidFill>
            <a:schemeClr val="tx1"/>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ＭＳ Ｐゴシック" pitchFamily="1" charset="-128"/>
            </a:endParaRPr>
          </a:p>
        </p:txBody>
      </p:sp>
      <p:sp>
        <p:nvSpPr>
          <p:cNvPr id="59" name="Isosceles Triangle 58"/>
          <p:cNvSpPr/>
          <p:nvPr/>
        </p:nvSpPr>
        <p:spPr bwMode="auto">
          <a:xfrm rot="5400000">
            <a:off x="2172803" y="2164601"/>
            <a:ext cx="154007" cy="95249"/>
          </a:xfrm>
          <a:prstGeom prst="triangle">
            <a:avLst/>
          </a:prstGeom>
          <a:solidFill>
            <a:schemeClr val="tx1"/>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60" name="Straight Connector 59"/>
          <p:cNvCxnSpPr>
            <a:stCxn id="58" idx="0"/>
            <a:endCxn id="47" idx="3"/>
          </p:cNvCxnSpPr>
          <p:nvPr/>
        </p:nvCxnSpPr>
        <p:spPr bwMode="auto">
          <a:xfrm>
            <a:off x="2457450" y="2483913"/>
            <a:ext cx="2228851" cy="19318"/>
          </a:xfrm>
          <a:prstGeom prst="line">
            <a:avLst/>
          </a:prstGeom>
          <a:solidFill>
            <a:srgbClr val="5CA1FB"/>
          </a:solidFill>
          <a:ln w="38100" cap="flat" cmpd="sng" algn="ctr">
            <a:solidFill>
              <a:schemeClr val="tx1"/>
            </a:solidFill>
            <a:prstDash val="solid"/>
            <a:round/>
            <a:headEnd type="none" w="med" len="med"/>
            <a:tailEnd type="none" w="med" len="med"/>
          </a:ln>
          <a:effectLst/>
        </p:spPr>
      </p:cxnSp>
      <p:cxnSp>
        <p:nvCxnSpPr>
          <p:cNvPr id="61" name="Straight Connector 60"/>
          <p:cNvCxnSpPr>
            <a:stCxn id="59" idx="0"/>
            <a:endCxn id="58" idx="3"/>
          </p:cNvCxnSpPr>
          <p:nvPr/>
        </p:nvCxnSpPr>
        <p:spPr bwMode="auto">
          <a:xfrm>
            <a:off x="2297431" y="2212226"/>
            <a:ext cx="64770" cy="271687"/>
          </a:xfrm>
          <a:prstGeom prst="line">
            <a:avLst/>
          </a:prstGeom>
          <a:solidFill>
            <a:srgbClr val="5CA1FB"/>
          </a:solidFill>
          <a:ln w="38100" cap="flat" cmpd="sng" algn="ctr">
            <a:solidFill>
              <a:schemeClr val="tx1"/>
            </a:solidFill>
            <a:prstDash val="solid"/>
            <a:round/>
            <a:headEnd type="none" w="med" len="med"/>
            <a:tailEnd type="none" w="med" len="med"/>
          </a:ln>
          <a:effectLst/>
        </p:spPr>
      </p:cxnSp>
      <p:sp>
        <p:nvSpPr>
          <p:cNvPr id="78" name="Rounded Rectangle 77"/>
          <p:cNvSpPr/>
          <p:nvPr/>
        </p:nvSpPr>
        <p:spPr bwMode="auto">
          <a:xfrm>
            <a:off x="1439586" y="3447753"/>
            <a:ext cx="661571" cy="250476"/>
          </a:xfrm>
          <a:prstGeom prst="roundRect">
            <a:avLst/>
          </a:prstGeom>
          <a:solidFill>
            <a:srgbClr val="C0E399"/>
          </a:solidFill>
          <a:ln w="28575" cap="flat" cmpd="sng" algn="ctr">
            <a:solidFill>
              <a:srgbClr val="00B05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1" charset="-128"/>
              </a:rPr>
              <a:t>Oper’l</a:t>
            </a:r>
          </a:p>
        </p:txBody>
      </p:sp>
      <p:sp>
        <p:nvSpPr>
          <p:cNvPr id="79" name="Rounded Rectangle 78"/>
          <p:cNvSpPr/>
          <p:nvPr/>
        </p:nvSpPr>
        <p:spPr bwMode="auto">
          <a:xfrm>
            <a:off x="1439586" y="3757277"/>
            <a:ext cx="661571" cy="250476"/>
          </a:xfrm>
          <a:prstGeom prst="roundRect">
            <a:avLst/>
          </a:prstGeom>
          <a:solidFill>
            <a:srgbClr val="FFB3B3"/>
          </a:solidFill>
          <a:ln w="2857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1" charset="-128"/>
              </a:rPr>
              <a:t>Failed</a:t>
            </a:r>
          </a:p>
        </p:txBody>
      </p:sp>
      <p:sp>
        <p:nvSpPr>
          <p:cNvPr id="80" name="Rounded Rectangle 79"/>
          <p:cNvSpPr/>
          <p:nvPr/>
        </p:nvSpPr>
        <p:spPr bwMode="auto">
          <a:xfrm>
            <a:off x="1424347" y="2069272"/>
            <a:ext cx="762594" cy="250476"/>
          </a:xfrm>
          <a:prstGeom prst="roundRect">
            <a:avLst/>
          </a:prstGeom>
          <a:solidFill>
            <a:srgbClr val="C0E399"/>
          </a:solidFill>
          <a:ln w="28575" cap="flat" cmpd="sng" algn="ctr">
            <a:solidFill>
              <a:srgbClr val="00B05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Oper’l</a:t>
            </a:r>
          </a:p>
        </p:txBody>
      </p:sp>
      <p:sp>
        <p:nvSpPr>
          <p:cNvPr id="81" name="Rounded Rectangle 80"/>
          <p:cNvSpPr/>
          <p:nvPr/>
        </p:nvSpPr>
        <p:spPr bwMode="auto">
          <a:xfrm>
            <a:off x="1439586" y="2386416"/>
            <a:ext cx="762595" cy="250476"/>
          </a:xfrm>
          <a:prstGeom prst="roundRect">
            <a:avLst/>
          </a:prstGeom>
          <a:solidFill>
            <a:srgbClr val="FFB3B3"/>
          </a:solidFill>
          <a:ln w="28575"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Failed</a:t>
            </a:r>
          </a:p>
        </p:txBody>
      </p:sp>
      <p:sp>
        <p:nvSpPr>
          <p:cNvPr id="82" name="Rounded Rectangle 81"/>
          <p:cNvSpPr/>
          <p:nvPr/>
        </p:nvSpPr>
        <p:spPr bwMode="auto">
          <a:xfrm>
            <a:off x="1439586" y="2709068"/>
            <a:ext cx="762595" cy="250476"/>
          </a:xfrm>
          <a:prstGeom prst="roundRect">
            <a:avLst/>
          </a:prstGeom>
          <a:solidFill>
            <a:schemeClr val="accent6">
              <a:lumMod val="20000"/>
              <a:lumOff val="80000"/>
            </a:schemeClr>
          </a:solidFill>
          <a:ln w="28575" cap="flat" cmpd="sng" algn="ctr">
            <a:solidFill>
              <a:schemeClr val="accent6">
                <a:lumMod val="75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Corrupted</a:t>
            </a:r>
          </a:p>
        </p:txBody>
      </p:sp>
      <p:cxnSp>
        <p:nvCxnSpPr>
          <p:cNvPr id="31" name="Curved Connector 30"/>
          <p:cNvCxnSpPr>
            <a:stCxn id="79" idx="3"/>
            <a:endCxn id="82" idx="3"/>
          </p:cNvCxnSpPr>
          <p:nvPr/>
        </p:nvCxnSpPr>
        <p:spPr bwMode="auto">
          <a:xfrm flipV="1">
            <a:off x="2101157" y="2834306"/>
            <a:ext cx="101024" cy="1048209"/>
          </a:xfrm>
          <a:prstGeom prst="curvedConnector3">
            <a:avLst>
              <a:gd name="adj1" fmla="val 243312"/>
            </a:avLst>
          </a:prstGeom>
          <a:solidFill>
            <a:srgbClr val="5CA1FB"/>
          </a:solidFill>
          <a:ln w="38100" cap="flat" cmpd="sng" algn="ctr">
            <a:solidFill>
              <a:schemeClr val="accent6">
                <a:lumMod val="75000"/>
              </a:schemeClr>
            </a:solidFill>
            <a:prstDash val="sysDash"/>
            <a:round/>
            <a:headEnd type="none" w="med" len="med"/>
            <a:tailEnd type="triangle" w="med" len="med"/>
          </a:ln>
          <a:effectLst/>
        </p:spPr>
      </p:cxnSp>
      <p:cxnSp>
        <p:nvCxnSpPr>
          <p:cNvPr id="83" name="Curved Connector 82"/>
          <p:cNvCxnSpPr>
            <a:stCxn id="82" idx="3"/>
            <a:endCxn id="74" idx="1"/>
          </p:cNvCxnSpPr>
          <p:nvPr/>
        </p:nvCxnSpPr>
        <p:spPr bwMode="auto">
          <a:xfrm flipV="1">
            <a:off x="2202181" y="2690248"/>
            <a:ext cx="205740" cy="144058"/>
          </a:xfrm>
          <a:prstGeom prst="curvedConnector3">
            <a:avLst>
              <a:gd name="adj1" fmla="val 50000"/>
            </a:avLst>
          </a:prstGeom>
          <a:solidFill>
            <a:srgbClr val="5CA1FB"/>
          </a:solidFill>
          <a:ln w="38100" cap="flat" cmpd="sng" algn="ctr">
            <a:solidFill>
              <a:schemeClr val="accent6">
                <a:lumMod val="75000"/>
              </a:schemeClr>
            </a:solidFill>
            <a:prstDash val="sysDash"/>
            <a:round/>
            <a:headEnd type="none" w="med" len="med"/>
            <a:tailEnd type="triangle" w="med" len="med"/>
          </a:ln>
          <a:effectLst/>
        </p:spPr>
      </p:cxnSp>
      <p:sp>
        <p:nvSpPr>
          <p:cNvPr id="13" name="Right Arrow 12"/>
          <p:cNvSpPr/>
          <p:nvPr/>
        </p:nvSpPr>
        <p:spPr bwMode="auto">
          <a:xfrm>
            <a:off x="3571875" y="2585862"/>
            <a:ext cx="1042500" cy="250476"/>
          </a:xfrm>
          <a:prstGeom prst="rightArrow">
            <a:avLst/>
          </a:prstGeom>
          <a:solidFill>
            <a:srgbClr val="C00000"/>
          </a:solidFill>
          <a:ln w="38100"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84" name="Rounded Rectangular Callout 83"/>
          <p:cNvSpPr/>
          <p:nvPr/>
        </p:nvSpPr>
        <p:spPr bwMode="auto">
          <a:xfrm>
            <a:off x="4800600" y="4759325"/>
            <a:ext cx="3933353" cy="612934"/>
          </a:xfrm>
          <a:prstGeom prst="wedgeRoundRectCallout">
            <a:avLst>
              <a:gd name="adj1" fmla="val -61229"/>
              <a:gd name="adj2" fmla="val 30657"/>
              <a:gd name="adj3" fmla="val 16667"/>
            </a:avLst>
          </a:prstGeom>
          <a:solidFill>
            <a:schemeClr val="accent1">
              <a:lumMod val="20000"/>
              <a:lumOff val="80000"/>
            </a:schemeClr>
          </a:solid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sz="1200" i="0" u="none" strike="noStrike" cap="none" normalizeH="0" baseline="0" dirty="0" smtClean="0">
                <a:ln>
                  <a:noFill/>
                </a:ln>
                <a:solidFill>
                  <a:schemeClr val="tx1"/>
                </a:solidFill>
                <a:effectLst/>
              </a:rPr>
              <a:t>EGI maintainer adds corrupted data hazard to model. </a:t>
            </a:r>
          </a:p>
          <a:p>
            <a:pPr marL="0" marR="0" indent="0" algn="ctr" defTabSz="914400" rtl="0" eaLnBrk="1" fontAlgn="base" latinLnBrk="0" hangingPunct="1">
              <a:lnSpc>
                <a:spcPct val="100000"/>
              </a:lnSpc>
              <a:spcBef>
                <a:spcPts val="0"/>
              </a:spcBef>
              <a:spcAft>
                <a:spcPct val="0"/>
              </a:spcAft>
              <a:buClrTx/>
              <a:buSzTx/>
              <a:buFontTx/>
              <a:buNone/>
              <a:tabLst/>
            </a:pPr>
            <a:r>
              <a:rPr kumimoji="0" lang="en-US" sz="1200" u="none" strike="noStrike" cap="none" normalizeH="0" baseline="0" dirty="0" smtClean="0">
                <a:ln>
                  <a:noFill/>
                </a:ln>
                <a:solidFill>
                  <a:schemeClr val="tx1"/>
                </a:solidFill>
                <a:effectLst/>
              </a:rPr>
              <a:t>Error Model analysis of integrated model</a:t>
            </a:r>
            <a:r>
              <a:rPr kumimoji="0" lang="en-US" sz="1200" u="none" strike="noStrike" cap="none" normalizeH="0" dirty="0" smtClean="0">
                <a:ln>
                  <a:noFill/>
                </a:ln>
                <a:solidFill>
                  <a:schemeClr val="tx1"/>
                </a:solidFill>
                <a:effectLst/>
              </a:rPr>
              <a:t> detects unhandled propagation</a:t>
            </a:r>
            <a:r>
              <a:rPr kumimoji="0" lang="en-US" sz="1200" i="1" u="none" strike="noStrike" cap="none" normalizeH="0" dirty="0" smtClean="0">
                <a:ln>
                  <a:noFill/>
                </a:ln>
                <a:solidFill>
                  <a:schemeClr val="tx1"/>
                </a:solidFill>
                <a:effectLst/>
              </a:rPr>
              <a:t>.</a:t>
            </a:r>
            <a:endParaRPr kumimoji="0" lang="en-US" sz="1200" i="1" u="none" strike="noStrike" cap="none" normalizeH="0" baseline="0" dirty="0" smtClean="0">
              <a:ln>
                <a:noFill/>
              </a:ln>
              <a:solidFill>
                <a:schemeClr val="tx1"/>
              </a:solidFill>
              <a:effectLst/>
            </a:endParaRPr>
          </a:p>
        </p:txBody>
      </p:sp>
      <p:sp>
        <p:nvSpPr>
          <p:cNvPr id="85" name="Rounded Rectangular Callout 84"/>
          <p:cNvSpPr/>
          <p:nvPr/>
        </p:nvSpPr>
        <p:spPr bwMode="auto">
          <a:xfrm>
            <a:off x="2286000" y="4122589"/>
            <a:ext cx="2057400" cy="612934"/>
          </a:xfrm>
          <a:prstGeom prst="wedgeRoundRectCallout">
            <a:avLst>
              <a:gd name="adj1" fmla="val -61689"/>
              <a:gd name="adj2" fmla="val -115978"/>
              <a:gd name="adj3" fmla="val 16667"/>
            </a:avLst>
          </a:prstGeom>
          <a:solidFill>
            <a:schemeClr val="accent1">
              <a:lumMod val="20000"/>
              <a:lumOff val="80000"/>
            </a:schemeClr>
          </a:solid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sz="1200" i="0" u="none" strike="noStrike" cap="none" normalizeH="0" baseline="0" dirty="0" smtClean="0">
                <a:ln>
                  <a:noFill/>
                </a:ln>
                <a:solidFill>
                  <a:schemeClr val="tx1"/>
                </a:solidFill>
                <a:effectLst/>
                <a:latin typeface="Arial" charset="0"/>
                <a:ea typeface="ＭＳ Ｐゴシック" pitchFamily="1" charset="-128"/>
              </a:rPr>
              <a:t>Vibration causes boards to touch which causes EGI</a:t>
            </a:r>
            <a:r>
              <a:rPr kumimoji="0" lang="en-US" sz="1200" i="0" u="none" strike="noStrike" cap="none" normalizeH="0" dirty="0" smtClean="0">
                <a:ln>
                  <a:noFill/>
                </a:ln>
                <a:solidFill>
                  <a:schemeClr val="tx1"/>
                </a:solidFill>
                <a:effectLst/>
                <a:latin typeface="Arial" charset="0"/>
                <a:ea typeface="ＭＳ Ｐゴシック" pitchFamily="1" charset="-128"/>
              </a:rPr>
              <a:t> data corruption</a:t>
            </a:r>
            <a:endParaRPr kumimoji="0" lang="en-US" sz="1200" i="1" u="none" strike="noStrike" cap="none" normalizeH="0" baseline="0" dirty="0" smtClean="0">
              <a:ln>
                <a:noFill/>
              </a:ln>
              <a:solidFill>
                <a:schemeClr val="tx1"/>
              </a:solidFill>
              <a:effectLst/>
            </a:endParaRPr>
          </a:p>
        </p:txBody>
      </p:sp>
      <p:sp>
        <p:nvSpPr>
          <p:cNvPr id="86" name="Rounded Rectangular Callout 85"/>
          <p:cNvSpPr/>
          <p:nvPr/>
        </p:nvSpPr>
        <p:spPr bwMode="auto">
          <a:xfrm>
            <a:off x="3857152" y="1346820"/>
            <a:ext cx="972495" cy="408623"/>
          </a:xfrm>
          <a:prstGeom prst="wedgeRoundRectCallout">
            <a:avLst>
              <a:gd name="adj1" fmla="val -19646"/>
              <a:gd name="adj2" fmla="val 97366"/>
              <a:gd name="adj3" fmla="val 16667"/>
            </a:avLst>
          </a:prstGeom>
          <a:solidFill>
            <a:srgbClr val="FFECAF"/>
          </a:solid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 charset="-128"/>
              </a:rPr>
              <a:t>Anticipated:</a:t>
            </a:r>
            <a:r>
              <a:rPr kumimoji="0" lang="en-US" sz="1200" b="0" i="0" u="none" strike="noStrike" cap="none" normalizeH="0" dirty="0" smtClean="0">
                <a:ln>
                  <a:noFill/>
                </a:ln>
                <a:solidFill>
                  <a:schemeClr val="tx1"/>
                </a:solidFill>
                <a:effectLst/>
                <a:latin typeface="Arial" charset="0"/>
                <a:ea typeface="ＭＳ Ｐゴシック" pitchFamily="1" charset="-128"/>
              </a:rPr>
              <a:t> No EGI data</a:t>
            </a:r>
            <a:endParaRPr kumimoji="0" lang="en-US" sz="1200" b="0" i="1"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52021416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512" y="484188"/>
            <a:ext cx="8509103" cy="492443"/>
          </a:xfrm>
        </p:spPr>
        <p:txBody>
          <a:bodyPr>
            <a:normAutofit/>
          </a:bodyPr>
          <a:lstStyle/>
          <a:p>
            <a:r>
              <a:rPr lang="en-US" dirty="0" smtClean="0"/>
              <a:t>Recent Automated FMEA Experience</a:t>
            </a:r>
            <a:endParaRPr lang="en-US" dirty="0"/>
          </a:p>
        </p:txBody>
      </p:sp>
      <p:sp>
        <p:nvSpPr>
          <p:cNvPr id="3" name="Content Placeholder 2"/>
          <p:cNvSpPr>
            <a:spLocks noGrp="1"/>
          </p:cNvSpPr>
          <p:nvPr>
            <p:ph idx="1"/>
          </p:nvPr>
        </p:nvSpPr>
        <p:spPr>
          <a:xfrm>
            <a:off x="381000" y="1066800"/>
            <a:ext cx="8351837" cy="5201424"/>
          </a:xfrm>
        </p:spPr>
        <p:txBody>
          <a:bodyPr>
            <a:normAutofit/>
          </a:bodyPr>
          <a:lstStyle/>
          <a:p>
            <a:r>
              <a:rPr lang="en-US" dirty="0" smtClean="0"/>
              <a:t>Failure Modes and Effects Analyses are rigorous and comprehensive reliability and safety design evaluations</a:t>
            </a:r>
          </a:p>
          <a:p>
            <a:pPr lvl="1"/>
            <a:r>
              <a:rPr lang="en-US" dirty="0" smtClean="0"/>
              <a:t>Required by industry standards and Government policies</a:t>
            </a:r>
          </a:p>
          <a:p>
            <a:pPr lvl="1"/>
            <a:r>
              <a:rPr lang="en-US" dirty="0" smtClean="0"/>
              <a:t>When performed manually are usually done once due to cost and schedule</a:t>
            </a:r>
          </a:p>
          <a:p>
            <a:pPr lvl="1"/>
            <a:r>
              <a:rPr lang="en-US" dirty="0" smtClean="0"/>
              <a:t>If automated allows for </a:t>
            </a:r>
          </a:p>
          <a:p>
            <a:pPr lvl="2"/>
            <a:r>
              <a:rPr lang="en-US" dirty="0" smtClean="0"/>
              <a:t>multiple iterations from conceptual to detailed design</a:t>
            </a:r>
          </a:p>
          <a:p>
            <a:pPr lvl="2"/>
            <a:r>
              <a:rPr lang="en-US" dirty="0" smtClean="0"/>
              <a:t>Tradeoff studies and evaluation of alternatives</a:t>
            </a:r>
          </a:p>
          <a:p>
            <a:pPr lvl="2"/>
            <a:r>
              <a:rPr lang="en-US" dirty="0" smtClean="0"/>
              <a:t>Early identification of potential problems</a:t>
            </a:r>
          </a:p>
          <a:p>
            <a:endParaRPr lang="en-US" dirty="0" smtClean="0"/>
          </a:p>
          <a:p>
            <a:endParaRPr lang="en-US" dirty="0"/>
          </a:p>
          <a:p>
            <a:r>
              <a:rPr lang="en-US" dirty="0" smtClean="0"/>
              <a:t>Largest analysis of satellite to date consists of 26,000 failure modes</a:t>
            </a:r>
          </a:p>
          <a:p>
            <a:pPr lvl="1"/>
            <a:r>
              <a:rPr lang="en-US" dirty="0" smtClean="0"/>
              <a:t>Includes detailed model of satellite bus</a:t>
            </a:r>
          </a:p>
          <a:p>
            <a:pPr lvl="1"/>
            <a:r>
              <a:rPr lang="en-US" dirty="0" smtClean="0"/>
              <a:t>20 states perform failure mode</a:t>
            </a:r>
          </a:p>
          <a:p>
            <a:pPr lvl="1"/>
            <a:r>
              <a:rPr lang="en-US" dirty="0" smtClean="0"/>
              <a:t>Longest failure mode sequences have 25 transitions (i.e., 25 effects)</a:t>
            </a:r>
          </a:p>
        </p:txBody>
      </p:sp>
      <p:sp>
        <p:nvSpPr>
          <p:cNvPr id="4" name="Slide Number Placeholder 3"/>
          <p:cNvSpPr>
            <a:spLocks noGrp="1"/>
          </p:cNvSpPr>
          <p:nvPr>
            <p:ph type="sldNum" sz="quarter" idx="10"/>
          </p:nvPr>
        </p:nvSpPr>
        <p:spPr/>
        <p:txBody>
          <a:bodyPr/>
          <a:lstStyle/>
          <a:p>
            <a:pPr>
              <a:defRPr/>
            </a:pPr>
            <a:fld id="{407F0214-B0F9-43B2-B056-51860E0FFE25}" type="slidenum">
              <a:rPr lang="en-US" smtClean="0">
                <a:solidFill>
                  <a:srgbClr val="000000"/>
                </a:solidFill>
              </a:rPr>
              <a:pPr>
                <a:defRPr/>
              </a:pPr>
              <a:t>29</a:t>
            </a:fld>
            <a:endParaRPr lang="en-US">
              <a:solidFill>
                <a:srgbClr val="000000"/>
              </a:solidFill>
            </a:endParaRPr>
          </a:p>
        </p:txBody>
      </p:sp>
      <p:pic>
        <p:nvPicPr>
          <p:cNvPr id="5" name="Picture 2"/>
          <p:cNvPicPr>
            <a:picLocks noChangeAspect="1" noChangeArrowheads="1"/>
          </p:cNvPicPr>
          <p:nvPr/>
        </p:nvPicPr>
        <p:blipFill>
          <a:blip r:embed="rId3" cstate="print"/>
          <a:srcRect t="12899" b="73524"/>
          <a:stretch>
            <a:fillRect/>
          </a:stretch>
        </p:blipFill>
        <p:spPr bwMode="auto">
          <a:xfrm>
            <a:off x="381000" y="3694320"/>
            <a:ext cx="7974335" cy="725280"/>
          </a:xfrm>
          <a:prstGeom prst="rect">
            <a:avLst/>
          </a:prstGeom>
          <a:noFill/>
          <a:ln w="9525">
            <a:noFill/>
            <a:miter lim="800000"/>
            <a:headEnd/>
            <a:tailEnd/>
          </a:ln>
        </p:spPr>
      </p:pic>
      <p:sp>
        <p:nvSpPr>
          <p:cNvPr id="6" name="TextBox 5"/>
          <p:cNvSpPr txBox="1"/>
          <p:nvPr/>
        </p:nvSpPr>
        <p:spPr>
          <a:xfrm>
            <a:off x="5029200" y="5848350"/>
            <a:ext cx="3764171" cy="415498"/>
          </a:xfrm>
          <a:prstGeom prst="rect">
            <a:avLst/>
          </a:prstGeom>
          <a:solidFill>
            <a:schemeClr val="accent1">
              <a:lumMod val="20000"/>
              <a:lumOff val="80000"/>
            </a:schemeClr>
          </a:solidFill>
          <a:ln>
            <a:solidFill>
              <a:schemeClr val="tx1"/>
            </a:solidFill>
          </a:ln>
        </p:spPr>
        <p:txBody>
          <a:bodyPr wrap="none" rtlCol="0">
            <a:spAutoFit/>
          </a:bodyPr>
          <a:lstStyle/>
          <a:p>
            <a:pPr>
              <a:spcBef>
                <a:spcPts val="0"/>
              </a:spcBef>
            </a:pPr>
            <a:r>
              <a:rPr lang="en-US" sz="1050" dirty="0" smtClean="0"/>
              <a:t>Myron Hecht, Aerospace Corp.</a:t>
            </a:r>
          </a:p>
          <a:p>
            <a:pPr>
              <a:spcBef>
                <a:spcPts val="0"/>
              </a:spcBef>
            </a:pPr>
            <a:r>
              <a:rPr lang="en-US" sz="1050" dirty="0" smtClean="0"/>
              <a:t>Safety Analysis for JPL, member of DO-178C committee</a:t>
            </a:r>
            <a:endParaRPr lang="en-US" sz="1050" dirty="0"/>
          </a:p>
        </p:txBody>
      </p:sp>
    </p:spTree>
    <p:extLst>
      <p:ext uri="{BB962C8B-B14F-4D97-AF65-F5344CB8AC3E}">
        <p14:creationId xmlns:p14="http://schemas.microsoft.com/office/powerpoint/2010/main" val="264970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p:txBody>
          <a:bodyPr/>
          <a:lstStyle/>
          <a:p>
            <a:r>
              <a:rPr lang="en-US" dirty="0" smtClean="0"/>
              <a:t>Outline</a:t>
            </a:r>
            <a:endParaRPr lang="en-US" dirty="0"/>
          </a:p>
        </p:txBody>
      </p:sp>
      <p:sp>
        <p:nvSpPr>
          <p:cNvPr id="881667" name="Rectangle 3"/>
          <p:cNvSpPr>
            <a:spLocks noGrp="1" noChangeArrowheads="1"/>
          </p:cNvSpPr>
          <p:nvPr>
            <p:ph type="body" idx="1"/>
          </p:nvPr>
        </p:nvSpPr>
        <p:spPr/>
        <p:txBody>
          <a:bodyPr/>
          <a:lstStyle/>
          <a:p>
            <a:r>
              <a:rPr lang="en-US" dirty="0" smtClean="0"/>
              <a:t>Challenges in Safety-critical Software-intensive systems</a:t>
            </a:r>
            <a:endParaRPr lang="en-US" dirty="0"/>
          </a:p>
          <a:p>
            <a:r>
              <a:rPr lang="en-US" dirty="0" smtClean="0"/>
              <a:t>An Architecture-centric Virtual Integration Strategy with SAE AADL</a:t>
            </a:r>
          </a:p>
          <a:p>
            <a:r>
              <a:rPr lang="en-US" dirty="0" smtClean="0"/>
              <a:t>Improving the Quality of Requirements</a:t>
            </a:r>
          </a:p>
          <a:p>
            <a:r>
              <a:rPr lang="en-US" dirty="0"/>
              <a:t>Architecture Fault Modeling and Hazard Analysis</a:t>
            </a:r>
          </a:p>
          <a:p>
            <a:r>
              <a:rPr lang="en-US" dirty="0" smtClean="0"/>
              <a:t>Incremental </a:t>
            </a:r>
            <a:r>
              <a:rPr lang="en-US" dirty="0" smtClean="0"/>
              <a:t>Life-cycle Assurance of Systems</a:t>
            </a:r>
            <a:endParaRPr lang="en-US" dirty="0"/>
          </a:p>
          <a:p>
            <a:r>
              <a:rPr lang="en-US" dirty="0" smtClean="0"/>
              <a:t>Summary and Conclusion</a:t>
            </a:r>
          </a:p>
          <a:p>
            <a:endParaRPr lang="en-US" dirty="0"/>
          </a:p>
        </p:txBody>
      </p:sp>
      <p:sp>
        <p:nvSpPr>
          <p:cNvPr id="881668" name="AutoShape 4"/>
          <p:cNvSpPr>
            <a:spLocks noChangeArrowheads="1"/>
          </p:cNvSpPr>
          <p:nvPr/>
        </p:nvSpPr>
        <p:spPr bwMode="auto">
          <a:xfrm rot="5400000">
            <a:off x="101600" y="1270000"/>
            <a:ext cx="412750" cy="311150"/>
          </a:xfrm>
          <a:prstGeom prst="triangle">
            <a:avLst>
              <a:gd name="adj" fmla="val 50000"/>
            </a:avLst>
          </a:prstGeom>
          <a:solidFill>
            <a:srgbClr val="5CA1FB"/>
          </a:solidFill>
          <a:ln w="38100">
            <a:noFill/>
            <a:miter lim="800000"/>
            <a:headEnd/>
            <a:tailEnd/>
          </a:ln>
          <a:effectLst/>
        </p:spPr>
        <p:txBody>
          <a:bodyPr wrap="none" lIns="92309" tIns="46154" rIns="92309" bIns="46154" anchor="ctr"/>
          <a:lstStyle/>
          <a:p>
            <a:endParaRPr lang="en-US"/>
          </a:p>
        </p:txBody>
      </p:sp>
    </p:spTree>
    <p:extLst>
      <p:ext uri="{BB962C8B-B14F-4D97-AF65-F5344CB8AC3E}">
        <p14:creationId xmlns:p14="http://schemas.microsoft.com/office/powerpoint/2010/main" val="255741418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p:txBody>
          <a:bodyPr/>
          <a:lstStyle/>
          <a:p>
            <a:r>
              <a:rPr lang="en-US" dirty="0" smtClean="0"/>
              <a:t>Outline</a:t>
            </a:r>
            <a:endParaRPr lang="en-US" dirty="0"/>
          </a:p>
        </p:txBody>
      </p:sp>
      <p:sp>
        <p:nvSpPr>
          <p:cNvPr id="881667" name="Rectangle 3"/>
          <p:cNvSpPr>
            <a:spLocks noGrp="1" noChangeArrowheads="1"/>
          </p:cNvSpPr>
          <p:nvPr>
            <p:ph type="body" idx="1"/>
          </p:nvPr>
        </p:nvSpPr>
        <p:spPr/>
        <p:txBody>
          <a:bodyPr/>
          <a:lstStyle/>
          <a:p>
            <a:r>
              <a:rPr lang="en-US" dirty="0" smtClean="0"/>
              <a:t>Challenges in Safety-critical Software-intensive systems</a:t>
            </a:r>
            <a:endParaRPr lang="en-US" dirty="0"/>
          </a:p>
          <a:p>
            <a:r>
              <a:rPr lang="en-US" dirty="0" smtClean="0"/>
              <a:t>An Architecture-centric Virtual Integration Strategy with SAE AADL</a:t>
            </a:r>
          </a:p>
          <a:p>
            <a:r>
              <a:rPr lang="en-US" dirty="0" smtClean="0"/>
              <a:t>Improving the Quality of Requirements</a:t>
            </a:r>
          </a:p>
          <a:p>
            <a:r>
              <a:rPr lang="en-US" dirty="0" smtClean="0"/>
              <a:t>Architecture Fault Modeling and </a:t>
            </a:r>
            <a:r>
              <a:rPr lang="en-US" dirty="0" smtClean="0"/>
              <a:t>Hazard Analysis</a:t>
            </a:r>
            <a:endParaRPr lang="en-US" dirty="0" smtClean="0"/>
          </a:p>
          <a:p>
            <a:r>
              <a:rPr lang="en-US" dirty="0"/>
              <a:t>Incremental Life-cycle Assurance of Systems</a:t>
            </a:r>
          </a:p>
          <a:p>
            <a:r>
              <a:rPr lang="en-US" dirty="0" smtClean="0"/>
              <a:t>Summary and Conclusion</a:t>
            </a:r>
          </a:p>
          <a:p>
            <a:endParaRPr lang="en-US" dirty="0"/>
          </a:p>
        </p:txBody>
      </p:sp>
      <p:sp>
        <p:nvSpPr>
          <p:cNvPr id="881668" name="AutoShape 4"/>
          <p:cNvSpPr>
            <a:spLocks noChangeArrowheads="1"/>
          </p:cNvSpPr>
          <p:nvPr/>
        </p:nvSpPr>
        <p:spPr bwMode="auto">
          <a:xfrm rot="5400000">
            <a:off x="101600" y="2762250"/>
            <a:ext cx="412750" cy="311150"/>
          </a:xfrm>
          <a:prstGeom prst="triangle">
            <a:avLst>
              <a:gd name="adj" fmla="val 50000"/>
            </a:avLst>
          </a:prstGeom>
          <a:solidFill>
            <a:srgbClr val="5CA1FB"/>
          </a:solidFill>
          <a:ln w="38100">
            <a:noFill/>
            <a:miter lim="800000"/>
            <a:headEnd/>
            <a:tailEnd/>
          </a:ln>
          <a:effectLst/>
        </p:spPr>
        <p:txBody>
          <a:bodyPr wrap="none" lIns="92309" tIns="46154" rIns="92309" bIns="46154" anchor="ctr"/>
          <a:lstStyle/>
          <a:p>
            <a:endParaRPr lang="en-US"/>
          </a:p>
        </p:txBody>
      </p:sp>
    </p:spTree>
    <p:extLst>
      <p:ext uri="{BB962C8B-B14F-4D97-AF65-F5344CB8AC3E}">
        <p14:creationId xmlns:p14="http://schemas.microsoft.com/office/powerpoint/2010/main" val="173440656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4801" y="617792"/>
            <a:ext cx="8610600" cy="387798"/>
          </a:xfrm>
        </p:spPr>
        <p:txBody>
          <a:bodyPr>
            <a:noAutofit/>
          </a:bodyPr>
          <a:lstStyle/>
          <a:p>
            <a:r>
              <a:rPr lang="en-US" dirty="0" smtClean="0"/>
              <a:t>Quality </a:t>
            </a:r>
            <a:r>
              <a:rPr lang="en-US" dirty="0" smtClean="0"/>
              <a:t>&amp; </a:t>
            </a:r>
            <a:r>
              <a:rPr lang="en-US" dirty="0" smtClean="0"/>
              <a:t>Certification </a:t>
            </a:r>
            <a:r>
              <a:rPr lang="en-US" dirty="0" smtClean="0"/>
              <a:t>Improvement Strategy</a:t>
            </a:r>
          </a:p>
        </p:txBody>
      </p:sp>
      <p:sp>
        <p:nvSpPr>
          <p:cNvPr id="5" name="Rounded Rectangle 4"/>
          <p:cNvSpPr>
            <a:spLocks noChangeArrowheads="1"/>
          </p:cNvSpPr>
          <p:nvPr/>
        </p:nvSpPr>
        <p:spPr bwMode="auto">
          <a:xfrm>
            <a:off x="4038600" y="3124200"/>
            <a:ext cx="1295400" cy="2133600"/>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9525">
            <a:solidFill>
              <a:srgbClr val="42AFDA"/>
            </a:solidFill>
            <a:round/>
            <a:headEnd/>
            <a:tailEnd/>
          </a:ln>
          <a:effectLst>
            <a:outerShdw dist="23000" dir="5400000" rotWithShape="0">
              <a:srgbClr val="808080">
                <a:alpha val="34999"/>
              </a:srgbClr>
            </a:outerShdw>
          </a:effectLst>
        </p:spPr>
        <p:txBody>
          <a:bodyPr lIns="91429" tIns="45715" rIns="91429" bIns="45715" anchor="ctr"/>
          <a:lstStyle/>
          <a:p>
            <a:pPr algn="ctr">
              <a:spcBef>
                <a:spcPts val="0"/>
              </a:spcBef>
              <a:defRPr/>
            </a:pPr>
            <a:r>
              <a:rPr lang="en-US" sz="1100" dirty="0" smtClean="0">
                <a:solidFill>
                  <a:srgbClr val="000000"/>
                </a:solidFill>
              </a:rPr>
              <a:t>Model Repository</a:t>
            </a:r>
          </a:p>
          <a:p>
            <a:pPr algn="ctr">
              <a:spcBef>
                <a:spcPts val="0"/>
              </a:spcBef>
              <a:defRPr/>
            </a:pPr>
            <a:endParaRPr lang="en-US" sz="1100" dirty="0" smtClean="0">
              <a:solidFill>
                <a:srgbClr val="000000"/>
              </a:solidFill>
            </a:endParaRPr>
          </a:p>
          <a:p>
            <a:pPr algn="ctr">
              <a:spcBef>
                <a:spcPts val="0"/>
              </a:spcBef>
              <a:defRPr/>
            </a:pPr>
            <a:endParaRPr lang="en-US" sz="1100" dirty="0" smtClean="0">
              <a:solidFill>
                <a:srgbClr val="000000"/>
              </a:solidFill>
            </a:endParaRPr>
          </a:p>
          <a:p>
            <a:pPr algn="ctr">
              <a:spcBef>
                <a:spcPts val="0"/>
              </a:spcBef>
              <a:defRPr/>
            </a:pPr>
            <a:endParaRPr lang="en-US" sz="1100" dirty="0" smtClean="0">
              <a:solidFill>
                <a:srgbClr val="000000"/>
              </a:solidFill>
            </a:endParaRPr>
          </a:p>
          <a:p>
            <a:pPr algn="ctr">
              <a:spcBef>
                <a:spcPts val="0"/>
              </a:spcBef>
              <a:defRPr/>
            </a:pPr>
            <a:endParaRPr lang="en-US" sz="1100" dirty="0" smtClean="0">
              <a:solidFill>
                <a:srgbClr val="000000"/>
              </a:solidFill>
            </a:endParaRPr>
          </a:p>
          <a:p>
            <a:pPr algn="ctr">
              <a:spcBef>
                <a:spcPts val="0"/>
              </a:spcBef>
              <a:defRPr/>
            </a:pPr>
            <a:endParaRPr lang="en-US" sz="1100" dirty="0" smtClean="0">
              <a:solidFill>
                <a:srgbClr val="000000"/>
              </a:solidFill>
            </a:endParaRPr>
          </a:p>
          <a:p>
            <a:pPr algn="ctr">
              <a:spcBef>
                <a:spcPts val="0"/>
              </a:spcBef>
              <a:defRPr/>
            </a:pPr>
            <a:endParaRPr lang="en-US" sz="1100" dirty="0" smtClean="0">
              <a:solidFill>
                <a:srgbClr val="000000"/>
              </a:solidFill>
            </a:endParaRPr>
          </a:p>
          <a:p>
            <a:pPr algn="ctr">
              <a:spcBef>
                <a:spcPts val="0"/>
              </a:spcBef>
              <a:defRPr/>
            </a:pPr>
            <a:endParaRPr lang="en-US" sz="1100" dirty="0" smtClean="0">
              <a:solidFill>
                <a:srgbClr val="000000"/>
              </a:solidFill>
            </a:endParaRPr>
          </a:p>
          <a:p>
            <a:pPr algn="ctr">
              <a:spcBef>
                <a:spcPts val="0"/>
              </a:spcBef>
              <a:defRPr/>
            </a:pPr>
            <a:endParaRPr lang="en-US" sz="1050" dirty="0">
              <a:solidFill>
                <a:srgbClr val="000000"/>
              </a:solidFill>
            </a:endParaRPr>
          </a:p>
          <a:p>
            <a:pPr algn="ctr">
              <a:spcBef>
                <a:spcPts val="0"/>
              </a:spcBef>
              <a:defRPr/>
            </a:pPr>
            <a:endParaRPr lang="en-US" sz="1050" dirty="0">
              <a:solidFill>
                <a:srgbClr val="000000"/>
              </a:solidFill>
            </a:endParaRPr>
          </a:p>
          <a:p>
            <a:pPr algn="ctr">
              <a:spcBef>
                <a:spcPts val="0"/>
              </a:spcBef>
              <a:defRPr/>
            </a:pPr>
            <a:endParaRPr lang="en-US" sz="1100" dirty="0">
              <a:solidFill>
                <a:srgbClr val="000000"/>
              </a:solidFill>
            </a:endParaRPr>
          </a:p>
        </p:txBody>
      </p:sp>
      <p:sp>
        <p:nvSpPr>
          <p:cNvPr id="18" name="Rounded Rectangle 17"/>
          <p:cNvSpPr/>
          <p:nvPr/>
        </p:nvSpPr>
        <p:spPr>
          <a:xfrm>
            <a:off x="2209800" y="3276600"/>
            <a:ext cx="1123949" cy="809625"/>
          </a:xfrm>
          <a:prstGeom prst="roundRect">
            <a:avLst/>
          </a:prstGeom>
          <a:gradFill flip="none" rotWithShape="1">
            <a:gsLst>
              <a:gs pos="0">
                <a:srgbClr val="5E9EFF"/>
              </a:gs>
              <a:gs pos="39999">
                <a:srgbClr val="85C2FF"/>
              </a:gs>
              <a:gs pos="70000">
                <a:srgbClr val="C4D6EB"/>
              </a:gs>
              <a:gs pos="100000">
                <a:srgbClr val="FFEBFA"/>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spcBef>
                <a:spcPts val="0"/>
              </a:spcBef>
            </a:pPr>
            <a:r>
              <a:rPr lang="en-US" sz="1000" dirty="0" smtClean="0">
                <a:solidFill>
                  <a:schemeClr val="tx1"/>
                </a:solidFill>
              </a:rPr>
              <a:t>Mission Requirements</a:t>
            </a:r>
          </a:p>
          <a:p>
            <a:pPr algn="ctr">
              <a:spcBef>
                <a:spcPts val="0"/>
              </a:spcBef>
            </a:pPr>
            <a:r>
              <a:rPr lang="en-US" sz="1000" b="0" dirty="0" smtClean="0">
                <a:solidFill>
                  <a:schemeClr val="tx1"/>
                </a:solidFill>
              </a:rPr>
              <a:t>Function</a:t>
            </a:r>
          </a:p>
          <a:p>
            <a:pPr algn="ctr">
              <a:spcBef>
                <a:spcPts val="0"/>
              </a:spcBef>
            </a:pPr>
            <a:r>
              <a:rPr lang="en-US" sz="1000" b="0" dirty="0" smtClean="0">
                <a:solidFill>
                  <a:schemeClr val="tx1"/>
                </a:solidFill>
              </a:rPr>
              <a:t>Behavior</a:t>
            </a:r>
          </a:p>
          <a:p>
            <a:pPr algn="ctr">
              <a:spcBef>
                <a:spcPts val="0"/>
              </a:spcBef>
            </a:pPr>
            <a:r>
              <a:rPr lang="en-US" sz="1000" b="0" dirty="0" smtClean="0">
                <a:solidFill>
                  <a:schemeClr val="tx1"/>
                </a:solidFill>
              </a:rPr>
              <a:t>Performance</a:t>
            </a:r>
            <a:endParaRPr lang="en-US" sz="1000" b="0" dirty="0">
              <a:solidFill>
                <a:schemeClr val="tx1"/>
              </a:solidFill>
            </a:endParaRPr>
          </a:p>
        </p:txBody>
      </p:sp>
      <p:sp>
        <p:nvSpPr>
          <p:cNvPr id="19" name="Rounded Rectangle 18"/>
          <p:cNvSpPr/>
          <p:nvPr/>
        </p:nvSpPr>
        <p:spPr>
          <a:xfrm>
            <a:off x="2143125" y="4191000"/>
            <a:ext cx="1209675" cy="795754"/>
          </a:xfrm>
          <a:prstGeom prst="roundRect">
            <a:avLst/>
          </a:prstGeom>
          <a:gradFill flip="none" rotWithShape="1">
            <a:gsLst>
              <a:gs pos="0">
                <a:srgbClr val="5E9EFF"/>
              </a:gs>
              <a:gs pos="39999">
                <a:srgbClr val="85C2FF"/>
              </a:gs>
              <a:gs pos="70000">
                <a:srgbClr val="C4D6EB"/>
              </a:gs>
              <a:gs pos="100000">
                <a:srgbClr val="FFEBFA"/>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spcBef>
                <a:spcPts val="0"/>
              </a:spcBef>
            </a:pPr>
            <a:r>
              <a:rPr lang="en-US" sz="1000" dirty="0" smtClean="0">
                <a:solidFill>
                  <a:schemeClr val="tx1"/>
                </a:solidFill>
              </a:rPr>
              <a:t>Survivability Requirements</a:t>
            </a:r>
          </a:p>
          <a:p>
            <a:pPr>
              <a:spcBef>
                <a:spcPts val="0"/>
              </a:spcBef>
            </a:pPr>
            <a:r>
              <a:rPr lang="en-US" sz="1000" b="0" dirty="0" smtClean="0">
                <a:solidFill>
                  <a:schemeClr val="tx1"/>
                </a:solidFill>
              </a:rPr>
              <a:t>Reliability</a:t>
            </a:r>
          </a:p>
          <a:p>
            <a:pPr>
              <a:spcBef>
                <a:spcPts val="0"/>
              </a:spcBef>
            </a:pPr>
            <a:r>
              <a:rPr lang="en-US" sz="1000" b="0" dirty="0" smtClean="0">
                <a:solidFill>
                  <a:schemeClr val="tx1"/>
                </a:solidFill>
              </a:rPr>
              <a:t>Safety</a:t>
            </a:r>
          </a:p>
          <a:p>
            <a:pPr>
              <a:spcBef>
                <a:spcPts val="0"/>
              </a:spcBef>
            </a:pPr>
            <a:r>
              <a:rPr lang="en-US" sz="1000" b="0" dirty="0" smtClean="0">
                <a:solidFill>
                  <a:schemeClr val="tx1"/>
                </a:solidFill>
              </a:rPr>
              <a:t>Security</a:t>
            </a:r>
            <a:endParaRPr lang="en-US" sz="1000" b="0" dirty="0">
              <a:solidFill>
                <a:schemeClr val="tx1"/>
              </a:solidFill>
            </a:endParaRPr>
          </a:p>
        </p:txBody>
      </p:sp>
      <p:sp>
        <p:nvSpPr>
          <p:cNvPr id="34" name="Rectangle 33"/>
          <p:cNvSpPr/>
          <p:nvPr/>
        </p:nvSpPr>
        <p:spPr>
          <a:xfrm>
            <a:off x="609601" y="1981200"/>
            <a:ext cx="2057400" cy="590551"/>
          </a:xfrm>
          <a:prstGeom prst="rect">
            <a:avLst/>
          </a:prstGeom>
          <a:solidFill>
            <a:schemeClr val="accent3">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spcBef>
                <a:spcPts val="0"/>
              </a:spcBef>
            </a:pPr>
            <a:r>
              <a:rPr lang="en-US" sz="1200" dirty="0" smtClean="0">
                <a:solidFill>
                  <a:schemeClr val="tx1"/>
                </a:solidFill>
              </a:rPr>
              <a:t>Architecture-led Requirement Specification</a:t>
            </a:r>
            <a:endParaRPr lang="en-US" sz="1200" dirty="0">
              <a:solidFill>
                <a:schemeClr val="tx1"/>
              </a:solidFill>
            </a:endParaRPr>
          </a:p>
        </p:txBody>
      </p:sp>
      <p:sp>
        <p:nvSpPr>
          <p:cNvPr id="36" name="Rounded Rectangle 35"/>
          <p:cNvSpPr>
            <a:spLocks noChangeArrowheads="1"/>
          </p:cNvSpPr>
          <p:nvPr/>
        </p:nvSpPr>
        <p:spPr bwMode="auto">
          <a:xfrm>
            <a:off x="4172973" y="3581400"/>
            <a:ext cx="1026655" cy="304800"/>
          </a:xfrm>
          <a:prstGeom prst="roundRect">
            <a:avLst>
              <a:gd name="adj" fmla="val 16667"/>
            </a:avLst>
          </a:prstGeom>
          <a:solidFill>
            <a:srgbClr val="0070C0"/>
          </a:solidFill>
          <a:ln w="9525">
            <a:solidFill>
              <a:srgbClr val="42AFDA"/>
            </a:solidFill>
            <a:round/>
            <a:headEnd/>
            <a:tailEnd/>
          </a:ln>
          <a:effectLst>
            <a:outerShdw dist="23000" dir="5400000" rotWithShape="0">
              <a:srgbClr val="808080">
                <a:alpha val="34999"/>
              </a:srgbClr>
            </a:outerShdw>
          </a:effectLst>
        </p:spPr>
        <p:txBody>
          <a:bodyPr lIns="91429" tIns="45715" rIns="91429" bIns="45715" anchor="ctr"/>
          <a:lstStyle/>
          <a:p>
            <a:pPr>
              <a:spcBef>
                <a:spcPts val="0"/>
              </a:spcBef>
              <a:defRPr/>
            </a:pPr>
            <a:r>
              <a:rPr lang="en-US" sz="1000" dirty="0" smtClean="0">
                <a:solidFill>
                  <a:schemeClr val="bg1"/>
                </a:solidFill>
              </a:rPr>
              <a:t>Architecture Model</a:t>
            </a:r>
            <a:endParaRPr lang="en-US" sz="1000" dirty="0">
              <a:solidFill>
                <a:schemeClr val="bg1"/>
              </a:solidFill>
            </a:endParaRPr>
          </a:p>
        </p:txBody>
      </p:sp>
      <p:sp>
        <p:nvSpPr>
          <p:cNvPr id="17" name="Rounded Rectangle 16"/>
          <p:cNvSpPr>
            <a:spLocks noChangeArrowheads="1"/>
          </p:cNvSpPr>
          <p:nvPr/>
        </p:nvSpPr>
        <p:spPr bwMode="auto">
          <a:xfrm>
            <a:off x="4114801" y="3962400"/>
            <a:ext cx="1142999" cy="314326"/>
          </a:xfrm>
          <a:prstGeom prst="roundRect">
            <a:avLst>
              <a:gd name="adj" fmla="val 16667"/>
            </a:avLst>
          </a:prstGeom>
          <a:solidFill>
            <a:srgbClr val="0070C0"/>
          </a:solidFill>
          <a:ln w="9525">
            <a:solidFill>
              <a:srgbClr val="42AFDA"/>
            </a:solidFill>
            <a:round/>
            <a:headEnd/>
            <a:tailEnd/>
          </a:ln>
          <a:effectLst>
            <a:outerShdw dist="23000" dir="5400000" rotWithShape="0">
              <a:srgbClr val="808080">
                <a:alpha val="34999"/>
              </a:srgbClr>
            </a:outerShdw>
          </a:effectLst>
        </p:spPr>
        <p:txBody>
          <a:bodyPr lIns="91429" tIns="45715" rIns="91429" bIns="45715" anchor="ctr"/>
          <a:lstStyle/>
          <a:p>
            <a:pPr>
              <a:spcBef>
                <a:spcPts val="0"/>
              </a:spcBef>
              <a:defRPr/>
            </a:pPr>
            <a:r>
              <a:rPr lang="en-US" sz="1000" dirty="0" smtClean="0">
                <a:solidFill>
                  <a:schemeClr val="bg1"/>
                </a:solidFill>
              </a:rPr>
              <a:t>Component Models</a:t>
            </a:r>
            <a:endParaRPr lang="en-US" sz="1000" dirty="0">
              <a:solidFill>
                <a:schemeClr val="bg1"/>
              </a:solidFill>
            </a:endParaRPr>
          </a:p>
        </p:txBody>
      </p:sp>
      <p:sp>
        <p:nvSpPr>
          <p:cNvPr id="29" name="Rounded Rectangle 28"/>
          <p:cNvSpPr>
            <a:spLocks noChangeArrowheads="1"/>
          </p:cNvSpPr>
          <p:nvPr/>
        </p:nvSpPr>
        <p:spPr bwMode="auto">
          <a:xfrm>
            <a:off x="4076700" y="4419600"/>
            <a:ext cx="1219200" cy="304800"/>
          </a:xfrm>
          <a:prstGeom prst="roundRect">
            <a:avLst>
              <a:gd name="adj" fmla="val 16667"/>
            </a:avLst>
          </a:prstGeom>
          <a:solidFill>
            <a:srgbClr val="0070C0"/>
          </a:solidFill>
          <a:ln w="9525">
            <a:solidFill>
              <a:srgbClr val="42AFDA"/>
            </a:solidFill>
            <a:round/>
            <a:headEnd/>
            <a:tailEnd/>
          </a:ln>
          <a:effectLst>
            <a:outerShdw dist="23000" dir="5400000" rotWithShape="0">
              <a:srgbClr val="808080">
                <a:alpha val="34999"/>
              </a:srgbClr>
            </a:outerShdw>
          </a:effectLst>
        </p:spPr>
        <p:txBody>
          <a:bodyPr lIns="91429" tIns="45715" rIns="91429" bIns="45715" anchor="ctr"/>
          <a:lstStyle/>
          <a:p>
            <a:pPr>
              <a:spcBef>
                <a:spcPts val="0"/>
              </a:spcBef>
              <a:defRPr/>
            </a:pPr>
            <a:r>
              <a:rPr lang="en-US" sz="1000" dirty="0" smtClean="0">
                <a:solidFill>
                  <a:schemeClr val="bg1"/>
                </a:solidFill>
              </a:rPr>
              <a:t>System Implementation</a:t>
            </a:r>
            <a:endParaRPr lang="en-US" sz="1000" dirty="0">
              <a:solidFill>
                <a:schemeClr val="bg1"/>
              </a:solidFill>
            </a:endParaRP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3127" y="1219200"/>
            <a:ext cx="88582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 Box 55"/>
          <p:cNvSpPr txBox="1">
            <a:spLocks noChangeArrowheads="1"/>
          </p:cNvSpPr>
          <p:nvPr/>
        </p:nvSpPr>
        <p:spPr bwMode="auto">
          <a:xfrm>
            <a:off x="5105401" y="1226031"/>
            <a:ext cx="2795572" cy="503590"/>
          </a:xfrm>
          <a:prstGeom prst="rect">
            <a:avLst/>
          </a:prstGeom>
          <a:noFill/>
          <a:ln w="9525" algn="ctr">
            <a:noFill/>
            <a:miter lim="800000"/>
            <a:headEnd/>
            <a:tailEnd/>
          </a:ln>
        </p:spPr>
        <p:txBody>
          <a:bodyPr wrap="square" lIns="102480" tIns="51240" rIns="102480" bIns="51240">
            <a:spAutoFit/>
          </a:bodyPr>
          <a:lstStyle/>
          <a:p>
            <a:pPr algn="r" defTabSz="811116">
              <a:spcBef>
                <a:spcPct val="0"/>
              </a:spcBef>
            </a:pPr>
            <a:r>
              <a:rPr lang="en-US" sz="1300" i="1" dirty="0" smtClean="0">
                <a:solidFill>
                  <a:srgbClr val="000000"/>
                </a:solidFill>
                <a:latin typeface="Arial" pitchFamily="34" charset="0"/>
              </a:rPr>
              <a:t>2010 SEI Study for AMRDEC Aviation Engineering Directorate</a:t>
            </a:r>
            <a:endParaRPr lang="en-US" sz="1600" i="1" dirty="0">
              <a:solidFill>
                <a:srgbClr val="000000"/>
              </a:solidFill>
              <a:latin typeface="Arial" pitchFamily="34" charset="0"/>
            </a:endParaRPr>
          </a:p>
        </p:txBody>
      </p:sp>
      <p:sp>
        <p:nvSpPr>
          <p:cNvPr id="30" name="TextBox 29"/>
          <p:cNvSpPr txBox="1"/>
          <p:nvPr/>
        </p:nvSpPr>
        <p:spPr>
          <a:xfrm>
            <a:off x="609600" y="5833656"/>
            <a:ext cx="7696200" cy="338544"/>
          </a:xfrm>
          <a:prstGeom prst="rect">
            <a:avLst/>
          </a:prstGeom>
          <a:solidFill>
            <a:srgbClr val="FFE38B"/>
          </a:solidFill>
          <a:ln>
            <a:solidFill>
              <a:srgbClr val="FFC000"/>
            </a:solidFill>
          </a:ln>
        </p:spPr>
        <p:txBody>
          <a:bodyPr wrap="square" lIns="91429" tIns="45715" rIns="91429" bIns="45715" rtlCol="0">
            <a:spAutoFit/>
          </a:bodyPr>
          <a:lstStyle/>
          <a:p>
            <a:r>
              <a:rPr lang="en-US" sz="1600" dirty="0" smtClean="0"/>
              <a:t>Four pillars for Improving Quality of Critical Software-reliant Systems</a:t>
            </a:r>
            <a:endParaRPr lang="en-US" sz="1600" dirty="0"/>
          </a:p>
        </p:txBody>
      </p:sp>
      <p:pic>
        <p:nvPicPr>
          <p:cNvPr id="2051" name="Picture 3" descr="C:\Users\phf\AppData\Local\Microsoft\Windows\Temporary Internet Files\Content.IE5\UAOIBEMX\MC900361502[1].wmf"/>
          <p:cNvPicPr>
            <a:picLocks noChangeAspect="1" noChangeArrowheads="1"/>
          </p:cNvPicPr>
          <p:nvPr/>
        </p:nvPicPr>
        <p:blipFill>
          <a:blip r:embed="rId4" cstate="print"/>
          <a:srcRect/>
          <a:stretch>
            <a:fillRect/>
          </a:stretch>
        </p:blipFill>
        <p:spPr bwMode="auto">
          <a:xfrm>
            <a:off x="990600" y="2590800"/>
            <a:ext cx="1547483" cy="3200400"/>
          </a:xfrm>
          <a:prstGeom prst="rect">
            <a:avLst/>
          </a:prstGeom>
          <a:noFill/>
        </p:spPr>
      </p:pic>
      <p:pic>
        <p:nvPicPr>
          <p:cNvPr id="44" name="Picture 3" descr="C:\Users\phf\AppData\Local\Microsoft\Windows\Temporary Internet Files\Content.IE5\UAOIBEMX\MC900361502[1].wmf"/>
          <p:cNvPicPr>
            <a:picLocks noChangeAspect="1" noChangeArrowheads="1"/>
          </p:cNvPicPr>
          <p:nvPr/>
        </p:nvPicPr>
        <p:blipFill>
          <a:blip r:embed="rId4" cstate="print"/>
          <a:srcRect/>
          <a:stretch>
            <a:fillRect/>
          </a:stretch>
        </p:blipFill>
        <p:spPr bwMode="auto">
          <a:xfrm>
            <a:off x="2895600" y="2590800"/>
            <a:ext cx="1547483" cy="3200400"/>
          </a:xfrm>
          <a:prstGeom prst="rect">
            <a:avLst/>
          </a:prstGeom>
          <a:noFill/>
        </p:spPr>
      </p:pic>
      <p:pic>
        <p:nvPicPr>
          <p:cNvPr id="45" name="Picture 3" descr="C:\Users\phf\AppData\Local\Microsoft\Windows\Temporary Internet Files\Content.IE5\UAOIBEMX\MC900361502[1].wmf"/>
          <p:cNvPicPr>
            <a:picLocks noChangeAspect="1" noChangeArrowheads="1"/>
          </p:cNvPicPr>
          <p:nvPr/>
        </p:nvPicPr>
        <p:blipFill>
          <a:blip r:embed="rId4" cstate="print"/>
          <a:srcRect/>
          <a:stretch>
            <a:fillRect/>
          </a:stretch>
        </p:blipFill>
        <p:spPr bwMode="auto">
          <a:xfrm>
            <a:off x="4876800" y="2590800"/>
            <a:ext cx="1547483" cy="3200400"/>
          </a:xfrm>
          <a:prstGeom prst="rect">
            <a:avLst/>
          </a:prstGeom>
          <a:noFill/>
        </p:spPr>
      </p:pic>
      <p:pic>
        <p:nvPicPr>
          <p:cNvPr id="46" name="Picture 3" descr="C:\Users\phf\AppData\Local\Microsoft\Windows\Temporary Internet Files\Content.IE5\UAOIBEMX\MC900361502[1].wmf"/>
          <p:cNvPicPr>
            <a:picLocks noChangeAspect="1" noChangeArrowheads="1"/>
          </p:cNvPicPr>
          <p:nvPr/>
        </p:nvPicPr>
        <p:blipFill>
          <a:blip r:embed="rId4" cstate="print"/>
          <a:srcRect/>
          <a:stretch>
            <a:fillRect/>
          </a:stretch>
        </p:blipFill>
        <p:spPr bwMode="auto">
          <a:xfrm>
            <a:off x="6834517" y="2590800"/>
            <a:ext cx="1547483" cy="3200400"/>
          </a:xfrm>
          <a:prstGeom prst="rect">
            <a:avLst/>
          </a:prstGeom>
          <a:noFill/>
        </p:spPr>
      </p:pic>
      <p:sp>
        <p:nvSpPr>
          <p:cNvPr id="47" name="Rectangle 46"/>
          <p:cNvSpPr/>
          <p:nvPr/>
        </p:nvSpPr>
        <p:spPr>
          <a:xfrm>
            <a:off x="2667000" y="1981200"/>
            <a:ext cx="2057400" cy="590551"/>
          </a:xfrm>
          <a:prstGeom prst="rect">
            <a:avLst/>
          </a:prstGeom>
          <a:solidFill>
            <a:schemeClr val="accent3">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spcBef>
                <a:spcPts val="0"/>
              </a:spcBef>
            </a:pPr>
            <a:r>
              <a:rPr lang="en-US" sz="1200" dirty="0" smtClean="0">
                <a:solidFill>
                  <a:schemeClr val="tx1"/>
                </a:solidFill>
              </a:rPr>
              <a:t>Architecture-centric Virtual System Integration</a:t>
            </a:r>
            <a:endParaRPr lang="en-US" sz="1200" dirty="0">
              <a:solidFill>
                <a:schemeClr val="tx1"/>
              </a:solidFill>
            </a:endParaRPr>
          </a:p>
        </p:txBody>
      </p:sp>
      <p:sp>
        <p:nvSpPr>
          <p:cNvPr id="49" name="Rounded Rectangle 48"/>
          <p:cNvSpPr>
            <a:spLocks noChangeArrowheads="1"/>
          </p:cNvSpPr>
          <p:nvPr/>
        </p:nvSpPr>
        <p:spPr bwMode="auto">
          <a:xfrm>
            <a:off x="6096000" y="3886200"/>
            <a:ext cx="1056549" cy="584454"/>
          </a:xfrm>
          <a:prstGeom prst="roundRect">
            <a:avLst>
              <a:gd name="adj" fmla="val 16667"/>
            </a:avLst>
          </a:prstGeom>
          <a:gradFill>
            <a:gsLst>
              <a:gs pos="0">
                <a:schemeClr val="accent2">
                  <a:lumMod val="60000"/>
                  <a:lumOff val="40000"/>
                </a:schemeClr>
              </a:gs>
              <a:gs pos="100000">
                <a:schemeClr val="bg1"/>
              </a:gs>
              <a:gs pos="100000">
                <a:schemeClr val="accent1">
                  <a:tint val="23500"/>
                  <a:satMod val="160000"/>
                </a:schemeClr>
              </a:gs>
            </a:gsLst>
            <a:lin ang="5400000" scaled="0"/>
          </a:gradFill>
          <a:ln w="9525">
            <a:solidFill>
              <a:srgbClr val="42AFDA"/>
            </a:solidFill>
            <a:round/>
            <a:headEnd/>
            <a:tailEnd/>
          </a:ln>
          <a:effectLst>
            <a:outerShdw dist="23000" dir="5400000" rotWithShape="0">
              <a:srgbClr val="808080">
                <a:alpha val="34999"/>
              </a:srgbClr>
            </a:outerShdw>
          </a:effectLst>
        </p:spPr>
        <p:txBody>
          <a:bodyPr lIns="91429" tIns="45715" rIns="91429" bIns="45715" anchor="ctr"/>
          <a:lstStyle/>
          <a:p>
            <a:pPr>
              <a:spcBef>
                <a:spcPts val="0"/>
              </a:spcBef>
              <a:defRPr/>
            </a:pPr>
            <a:r>
              <a:rPr lang="en-US" sz="1000" dirty="0" smtClean="0">
                <a:solidFill>
                  <a:srgbClr val="000000"/>
                </a:solidFill>
              </a:rPr>
              <a:t>Resource, Timing &amp; Performance Analysis</a:t>
            </a:r>
            <a:endParaRPr lang="en-US" sz="1000" dirty="0">
              <a:solidFill>
                <a:srgbClr val="000000"/>
              </a:solidFill>
            </a:endParaRPr>
          </a:p>
        </p:txBody>
      </p:sp>
      <p:sp>
        <p:nvSpPr>
          <p:cNvPr id="12" name="Rounded Rectangle 11"/>
          <p:cNvSpPr>
            <a:spLocks noChangeArrowheads="1"/>
          </p:cNvSpPr>
          <p:nvPr/>
        </p:nvSpPr>
        <p:spPr bwMode="auto">
          <a:xfrm>
            <a:off x="6172200" y="4572000"/>
            <a:ext cx="904149" cy="598714"/>
          </a:xfrm>
          <a:prstGeom prst="roundRect">
            <a:avLst>
              <a:gd name="adj" fmla="val 16667"/>
            </a:avLst>
          </a:prstGeom>
          <a:gradFill>
            <a:gsLst>
              <a:gs pos="0">
                <a:schemeClr val="accent2">
                  <a:lumMod val="60000"/>
                  <a:lumOff val="40000"/>
                </a:schemeClr>
              </a:gs>
              <a:gs pos="100000">
                <a:schemeClr val="bg1"/>
              </a:gs>
              <a:gs pos="100000">
                <a:schemeClr val="accent1">
                  <a:tint val="23500"/>
                  <a:satMod val="160000"/>
                </a:schemeClr>
              </a:gs>
            </a:gsLst>
            <a:lin ang="5400000" scaled="0"/>
          </a:gradFill>
          <a:ln w="9525">
            <a:solidFill>
              <a:srgbClr val="42AFDA"/>
            </a:solidFill>
            <a:round/>
            <a:headEnd/>
            <a:tailEnd/>
          </a:ln>
          <a:effectLst>
            <a:outerShdw dist="23000" dir="5400000" rotWithShape="0">
              <a:srgbClr val="808080">
                <a:alpha val="34999"/>
              </a:srgbClr>
            </a:outerShdw>
          </a:effectLst>
        </p:spPr>
        <p:txBody>
          <a:bodyPr lIns="91429" tIns="45715" rIns="91429" bIns="45715" anchor="ctr"/>
          <a:lstStyle/>
          <a:p>
            <a:pPr>
              <a:spcBef>
                <a:spcPts val="0"/>
              </a:spcBef>
              <a:defRPr/>
            </a:pPr>
            <a:r>
              <a:rPr lang="en-US" sz="1000" dirty="0" smtClean="0">
                <a:solidFill>
                  <a:srgbClr val="000000"/>
                </a:solidFill>
              </a:rPr>
              <a:t>Reliability, Safety, Security Analysis</a:t>
            </a:r>
            <a:endParaRPr lang="en-US" sz="1000" dirty="0">
              <a:solidFill>
                <a:srgbClr val="000000"/>
              </a:solidFill>
            </a:endParaRPr>
          </a:p>
        </p:txBody>
      </p:sp>
      <p:sp>
        <p:nvSpPr>
          <p:cNvPr id="13" name="Rounded Rectangle 12"/>
          <p:cNvSpPr>
            <a:spLocks noChangeArrowheads="1"/>
          </p:cNvSpPr>
          <p:nvPr/>
        </p:nvSpPr>
        <p:spPr bwMode="auto">
          <a:xfrm>
            <a:off x="6096000" y="3200400"/>
            <a:ext cx="990600" cy="576074"/>
          </a:xfrm>
          <a:prstGeom prst="roundRect">
            <a:avLst>
              <a:gd name="adj" fmla="val 16667"/>
            </a:avLst>
          </a:prstGeom>
          <a:gradFill>
            <a:gsLst>
              <a:gs pos="0">
                <a:schemeClr val="accent2">
                  <a:lumMod val="60000"/>
                  <a:lumOff val="40000"/>
                </a:schemeClr>
              </a:gs>
              <a:gs pos="100000">
                <a:schemeClr val="bg1"/>
              </a:gs>
              <a:gs pos="100000">
                <a:schemeClr val="accent1">
                  <a:tint val="23500"/>
                  <a:satMod val="160000"/>
                </a:schemeClr>
              </a:gs>
            </a:gsLst>
            <a:lin ang="5400000" scaled="0"/>
          </a:gradFill>
          <a:ln w="9525">
            <a:solidFill>
              <a:srgbClr val="42AFDA"/>
            </a:solidFill>
            <a:round/>
            <a:headEnd/>
            <a:tailEnd/>
          </a:ln>
          <a:effectLst>
            <a:outerShdw dist="23000" dir="5400000" rotWithShape="0">
              <a:srgbClr val="808080">
                <a:alpha val="34999"/>
              </a:srgbClr>
            </a:outerShdw>
          </a:effectLst>
        </p:spPr>
        <p:txBody>
          <a:bodyPr lIns="91429" tIns="45715" rIns="91429" bIns="45715" anchor="ctr"/>
          <a:lstStyle/>
          <a:p>
            <a:pPr>
              <a:spcBef>
                <a:spcPts val="0"/>
              </a:spcBef>
              <a:defRPr/>
            </a:pPr>
            <a:r>
              <a:rPr lang="en-US" sz="1000" dirty="0" smtClean="0">
                <a:solidFill>
                  <a:srgbClr val="000000"/>
                </a:solidFill>
              </a:rPr>
              <a:t>Operational &amp; failure modes</a:t>
            </a:r>
            <a:endParaRPr lang="en-US" sz="1000" dirty="0">
              <a:solidFill>
                <a:srgbClr val="000000"/>
              </a:solidFill>
            </a:endParaRPr>
          </a:p>
        </p:txBody>
      </p:sp>
      <p:sp>
        <p:nvSpPr>
          <p:cNvPr id="48" name="Rectangle 47"/>
          <p:cNvSpPr/>
          <p:nvPr/>
        </p:nvSpPr>
        <p:spPr>
          <a:xfrm>
            <a:off x="4724400" y="1981200"/>
            <a:ext cx="2057400" cy="590551"/>
          </a:xfrm>
          <a:prstGeom prst="rect">
            <a:avLst/>
          </a:prstGeom>
          <a:solidFill>
            <a:schemeClr val="accent3">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spcBef>
                <a:spcPts val="0"/>
              </a:spcBef>
            </a:pPr>
            <a:r>
              <a:rPr lang="en-US" sz="1200" dirty="0" smtClean="0">
                <a:solidFill>
                  <a:schemeClr val="tx1"/>
                </a:solidFill>
              </a:rPr>
              <a:t>Static Analysis &amp; Compositional Verification</a:t>
            </a:r>
            <a:endParaRPr lang="en-US" sz="1200" dirty="0">
              <a:solidFill>
                <a:schemeClr val="tx1"/>
              </a:solidFill>
            </a:endParaRPr>
          </a:p>
        </p:txBody>
      </p:sp>
      <p:sp>
        <p:nvSpPr>
          <p:cNvPr id="50" name="Rectangle 49"/>
          <p:cNvSpPr/>
          <p:nvPr/>
        </p:nvSpPr>
        <p:spPr>
          <a:xfrm>
            <a:off x="6781800" y="1981200"/>
            <a:ext cx="2057400" cy="590551"/>
          </a:xfrm>
          <a:prstGeom prst="rect">
            <a:avLst/>
          </a:prstGeom>
          <a:solidFill>
            <a:schemeClr val="accent3">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spcBef>
                <a:spcPts val="0"/>
              </a:spcBef>
            </a:pPr>
            <a:r>
              <a:rPr lang="en-US" sz="1200" dirty="0" smtClean="0">
                <a:solidFill>
                  <a:schemeClr val="tx1"/>
                </a:solidFill>
              </a:rPr>
              <a:t>Incremental Assurance Plans &amp; Cases throughout Life Cycle</a:t>
            </a:r>
            <a:endParaRPr lang="en-US" sz="1200" dirty="0">
              <a:solidFill>
                <a:schemeClr val="tx1"/>
              </a:solidFill>
            </a:endParaRPr>
          </a:p>
        </p:txBody>
      </p:sp>
      <p:sp>
        <p:nvSpPr>
          <p:cNvPr id="51" name="Rounded Rectangle 50"/>
          <p:cNvSpPr>
            <a:spLocks noChangeArrowheads="1"/>
          </p:cNvSpPr>
          <p:nvPr/>
        </p:nvSpPr>
        <p:spPr bwMode="auto">
          <a:xfrm>
            <a:off x="4152900" y="4876800"/>
            <a:ext cx="1066800" cy="304800"/>
          </a:xfrm>
          <a:prstGeom prst="roundRect">
            <a:avLst>
              <a:gd name="adj" fmla="val 16667"/>
            </a:avLst>
          </a:prstGeom>
          <a:solidFill>
            <a:srgbClr val="0070C0"/>
          </a:solidFill>
          <a:ln w="9525">
            <a:solidFill>
              <a:srgbClr val="42AFDA"/>
            </a:solidFill>
            <a:round/>
            <a:headEnd/>
            <a:tailEnd/>
          </a:ln>
          <a:effectLst>
            <a:outerShdw dist="23000" dir="5400000" rotWithShape="0">
              <a:srgbClr val="808080">
                <a:alpha val="34999"/>
              </a:srgbClr>
            </a:outerShdw>
          </a:effectLst>
        </p:spPr>
        <p:txBody>
          <a:bodyPr lIns="91429" tIns="45715" rIns="91429" bIns="45715" anchor="ctr"/>
          <a:lstStyle/>
          <a:p>
            <a:pPr>
              <a:spcBef>
                <a:spcPts val="0"/>
              </a:spcBef>
              <a:defRPr/>
            </a:pPr>
            <a:r>
              <a:rPr lang="en-US" sz="1000" dirty="0" smtClean="0">
                <a:solidFill>
                  <a:schemeClr val="bg1"/>
                </a:solidFill>
              </a:rPr>
              <a:t>System configuration</a:t>
            </a:r>
            <a:endParaRPr lang="en-US" sz="1000" dirty="0">
              <a:solidFill>
                <a:schemeClr val="bg1"/>
              </a:solidFill>
            </a:endParaRPr>
          </a:p>
        </p:txBody>
      </p:sp>
    </p:spTree>
    <p:extLst>
      <p:ext uri="{BB962C8B-B14F-4D97-AF65-F5344CB8AC3E}">
        <p14:creationId xmlns:p14="http://schemas.microsoft.com/office/powerpoint/2010/main" val="298732306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147" y="1094227"/>
            <a:ext cx="8171705" cy="4669546"/>
          </a:xfrm>
          <a:prstGeom prst="rect">
            <a:avLst/>
          </a:prstGeom>
        </p:spPr>
      </p:pic>
      <p:sp>
        <p:nvSpPr>
          <p:cNvPr id="3" name="Rectangle 2"/>
          <p:cNvSpPr txBox="1">
            <a:spLocks noChangeArrowheads="1"/>
          </p:cNvSpPr>
          <p:nvPr/>
        </p:nvSpPr>
        <p:spPr bwMode="auto">
          <a:xfrm>
            <a:off x="486147" y="304800"/>
            <a:ext cx="8092134" cy="387350"/>
          </a:xfrm>
          <a:prstGeom prst="rect">
            <a:avLst/>
          </a:prstGeom>
          <a:noFill/>
          <a:ln w="9525">
            <a:noFill/>
            <a:miter lim="800000"/>
            <a:headEnd/>
            <a:tailEnd/>
          </a:ln>
        </p:spPr>
        <p:txBody>
          <a:bodyPr lIns="0" tIns="45710" rIns="0" bIns="45710"/>
          <a:lstStyle/>
          <a:p>
            <a:pPr>
              <a:lnSpc>
                <a:spcPct val="90000"/>
              </a:lnSpc>
            </a:pPr>
            <a:r>
              <a:rPr lang="en-US" sz="2400" dirty="0" smtClean="0"/>
              <a:t>Building the Assurance Case throughout the Life Cycle</a:t>
            </a:r>
            <a:endParaRPr lang="en-US" sz="2400" dirty="0"/>
          </a:p>
        </p:txBody>
      </p:sp>
    </p:spTree>
    <p:extLst>
      <p:ext uri="{BB962C8B-B14F-4D97-AF65-F5344CB8AC3E}">
        <p14:creationId xmlns:p14="http://schemas.microsoft.com/office/powerpoint/2010/main" val="328312149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p:nvPr/>
        </p:nvGrpSpPr>
        <p:grpSpPr>
          <a:xfrm>
            <a:off x="1034706" y="1651452"/>
            <a:ext cx="3806117" cy="2997379"/>
            <a:chOff x="2895183" y="1470477"/>
            <a:chExt cx="3806117" cy="2997379"/>
          </a:xfrm>
        </p:grpSpPr>
        <p:sp>
          <p:nvSpPr>
            <p:cNvPr id="69" name="Parallelogram 68"/>
            <p:cNvSpPr/>
            <p:nvPr/>
          </p:nvSpPr>
          <p:spPr>
            <a:xfrm rot="17500163" flipH="1">
              <a:off x="4826066" y="2542129"/>
              <a:ext cx="2891369" cy="859099"/>
            </a:xfrm>
            <a:prstGeom prst="parallelogram">
              <a:avLst>
                <a:gd name="adj" fmla="val 37930"/>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defTabSz="914290">
                <a:spcBef>
                  <a:spcPts val="0"/>
                </a:spcBef>
                <a:defRPr/>
              </a:pPr>
              <a:endParaRPr lang="en-US">
                <a:solidFill>
                  <a:srgbClr val="FFFFFF"/>
                </a:solidFill>
              </a:endParaRPr>
            </a:p>
          </p:txBody>
        </p:sp>
        <p:sp>
          <p:nvSpPr>
            <p:cNvPr id="86" name="Parallelogram 85"/>
            <p:cNvSpPr/>
            <p:nvPr/>
          </p:nvSpPr>
          <p:spPr>
            <a:xfrm rot="4099837" flipH="1" flipV="1">
              <a:off x="1928123" y="2437537"/>
              <a:ext cx="2997379" cy="1063259"/>
            </a:xfrm>
            <a:prstGeom prst="parallelogram">
              <a:avLst>
                <a:gd name="adj" fmla="val 37930"/>
              </a:avLst>
            </a:prstGeom>
            <a:solidFill>
              <a:schemeClr val="accent1">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anchor="ctr"/>
            <a:lstStyle/>
            <a:p>
              <a:pPr defTabSz="914290">
                <a:spcBef>
                  <a:spcPts val="0"/>
                </a:spcBef>
                <a:defRPr/>
              </a:pPr>
              <a:endParaRPr lang="en-US">
                <a:solidFill>
                  <a:srgbClr val="FFFFFF"/>
                </a:solidFill>
              </a:endParaRPr>
            </a:p>
          </p:txBody>
        </p:sp>
      </p:grpSp>
      <p:sp>
        <p:nvSpPr>
          <p:cNvPr id="40003" name="Rectangle 2"/>
          <p:cNvSpPr txBox="1">
            <a:spLocks noChangeArrowheads="1"/>
          </p:cNvSpPr>
          <p:nvPr/>
        </p:nvSpPr>
        <p:spPr bwMode="auto">
          <a:xfrm>
            <a:off x="447675" y="228600"/>
            <a:ext cx="8092134" cy="387350"/>
          </a:xfrm>
          <a:prstGeom prst="rect">
            <a:avLst/>
          </a:prstGeom>
          <a:noFill/>
          <a:ln w="9525">
            <a:noFill/>
            <a:miter lim="800000"/>
            <a:headEnd/>
            <a:tailEnd/>
          </a:ln>
        </p:spPr>
        <p:txBody>
          <a:bodyPr lIns="0" tIns="45710" rIns="0" bIns="45710"/>
          <a:lstStyle/>
          <a:p>
            <a:pPr>
              <a:lnSpc>
                <a:spcPct val="90000"/>
              </a:lnSpc>
            </a:pPr>
            <a:r>
              <a:rPr lang="en-US" sz="2400" dirty="0" smtClean="0"/>
              <a:t>Virtual System Integration &amp; Compositional Verification</a:t>
            </a:r>
            <a:endParaRPr lang="en-US" sz="2400" dirty="0"/>
          </a:p>
        </p:txBody>
      </p:sp>
      <p:grpSp>
        <p:nvGrpSpPr>
          <p:cNvPr id="3" name="Group 131"/>
          <p:cNvGrpSpPr/>
          <p:nvPr/>
        </p:nvGrpSpPr>
        <p:grpSpPr>
          <a:xfrm>
            <a:off x="761214" y="1541621"/>
            <a:ext cx="4328840" cy="3073234"/>
            <a:chOff x="1037439" y="1360646"/>
            <a:chExt cx="4328840" cy="3073234"/>
          </a:xfrm>
        </p:grpSpPr>
        <p:sp>
          <p:nvSpPr>
            <p:cNvPr id="76" name="Rectangle 19"/>
            <p:cNvSpPr>
              <a:spLocks noChangeArrowheads="1"/>
            </p:cNvSpPr>
            <p:nvPr/>
          </p:nvSpPr>
          <p:spPr bwMode="auto">
            <a:xfrm>
              <a:off x="4713137" y="1924305"/>
              <a:ext cx="653142" cy="326571"/>
            </a:xfrm>
            <a:prstGeom prst="bevel">
              <a:avLst/>
            </a:prstGeom>
            <a:solidFill>
              <a:schemeClr val="accent2">
                <a:lumMod val="40000"/>
                <a:lumOff val="60000"/>
              </a:schemeClr>
            </a:solidFill>
            <a:ln w="9525">
              <a:noFill/>
              <a:miter lim="800000"/>
              <a:headEnd/>
              <a:tailEnd/>
            </a:ln>
            <a:effectLst/>
          </p:spPr>
          <p:txBody>
            <a:bodyPr wrap="none" lIns="91418" tIns="45710" rIns="91418" bIns="45710" anchor="ctr"/>
            <a:lstStyle/>
            <a:p>
              <a:pPr defTabSz="914290">
                <a:spcBef>
                  <a:spcPts val="0"/>
                </a:spcBef>
                <a:defRPr/>
              </a:pPr>
              <a:r>
                <a:rPr lang="en-US" sz="700" dirty="0" smtClean="0">
                  <a:ea typeface="ＭＳ Ｐゴシック"/>
                  <a:cs typeface="ＭＳ Ｐゴシック"/>
                </a:rPr>
                <a:t>Acceptance</a:t>
              </a:r>
            </a:p>
            <a:p>
              <a:pPr defTabSz="914290">
                <a:spcBef>
                  <a:spcPts val="0"/>
                </a:spcBef>
                <a:defRPr/>
              </a:pPr>
              <a:r>
                <a:rPr lang="en-US" sz="700" dirty="0" smtClean="0">
                  <a:ea typeface="ＭＳ Ｐゴシック"/>
                  <a:cs typeface="ＭＳ Ｐゴシック"/>
                </a:rPr>
                <a:t>Test</a:t>
              </a:r>
            </a:p>
          </p:txBody>
        </p:sp>
        <p:sp>
          <p:nvSpPr>
            <p:cNvPr id="70" name="Parallelogram 69"/>
            <p:cNvSpPr/>
            <p:nvPr/>
          </p:nvSpPr>
          <p:spPr>
            <a:xfrm rot="4082120" flipH="1" flipV="1">
              <a:off x="1386447" y="2554213"/>
              <a:ext cx="2939421" cy="819914"/>
            </a:xfrm>
            <a:prstGeom prst="parallelogram">
              <a:avLst>
                <a:gd name="adj" fmla="val 43243"/>
              </a:avLst>
            </a:prstGeom>
            <a:solidFill>
              <a:schemeClr val="bg1">
                <a:lumMod val="6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defTabSz="914290">
                <a:spcBef>
                  <a:spcPts val="0"/>
                </a:spcBef>
                <a:defRPr/>
              </a:pPr>
              <a:endParaRPr lang="en-US">
                <a:solidFill>
                  <a:srgbClr val="FFFFFF"/>
                </a:solidFill>
              </a:endParaRPr>
            </a:p>
          </p:txBody>
        </p:sp>
        <p:sp>
          <p:nvSpPr>
            <p:cNvPr id="71" name="Parallelogram 70"/>
            <p:cNvSpPr/>
            <p:nvPr/>
          </p:nvSpPr>
          <p:spPr>
            <a:xfrm rot="17538954" flipH="1">
              <a:off x="2326427" y="2559780"/>
              <a:ext cx="2923239" cy="818436"/>
            </a:xfrm>
            <a:prstGeom prst="parallelogram">
              <a:avLst>
                <a:gd name="adj" fmla="val 40165"/>
              </a:avLst>
            </a:prstGeom>
            <a:solidFill>
              <a:schemeClr val="bg1">
                <a:lumMod val="6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defTabSz="914290">
                <a:spcBef>
                  <a:spcPts val="0"/>
                </a:spcBef>
                <a:defRPr/>
              </a:pPr>
              <a:endParaRPr lang="en-US">
                <a:solidFill>
                  <a:srgbClr val="FFFFFF"/>
                </a:solidFill>
              </a:endParaRPr>
            </a:p>
          </p:txBody>
        </p:sp>
        <p:sp>
          <p:nvSpPr>
            <p:cNvPr id="72" name="Rectangle 7"/>
            <p:cNvSpPr>
              <a:spLocks noChangeArrowheads="1"/>
            </p:cNvSpPr>
            <p:nvPr/>
          </p:nvSpPr>
          <p:spPr bwMode="auto">
            <a:xfrm flipH="1">
              <a:off x="2289296" y="2445293"/>
              <a:ext cx="742406" cy="489857"/>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lIns="91418" tIns="45710" rIns="91418" bIns="45710" anchor="ctr"/>
            <a:lstStyle/>
            <a:p>
              <a:pPr defTabSz="914290">
                <a:spcBef>
                  <a:spcPts val="0"/>
                </a:spcBef>
                <a:defRPr/>
              </a:pPr>
              <a:r>
                <a:rPr lang="en-US" sz="700" dirty="0" smtClean="0">
                  <a:solidFill>
                    <a:srgbClr val="000000"/>
                  </a:solidFill>
                  <a:ea typeface="ＭＳ Ｐゴシック"/>
                  <a:cs typeface="ＭＳ Ｐゴシック"/>
                </a:rPr>
                <a:t>System &amp; SW</a:t>
              </a:r>
            </a:p>
            <a:p>
              <a:pPr defTabSz="914290">
                <a:spcBef>
                  <a:spcPts val="0"/>
                </a:spcBef>
                <a:defRPr/>
              </a:pPr>
              <a:r>
                <a:rPr lang="en-US" sz="700" dirty="0" smtClean="0">
                  <a:solidFill>
                    <a:srgbClr val="000000"/>
                  </a:solidFill>
                  <a:ea typeface="ＭＳ Ｐゴシック"/>
                  <a:cs typeface="ＭＳ Ｐゴシック"/>
                </a:rPr>
                <a:t>Architectural</a:t>
              </a:r>
              <a:endParaRPr lang="en-US" sz="700" dirty="0">
                <a:solidFill>
                  <a:srgbClr val="000000"/>
                </a:solidFill>
                <a:ea typeface="ＭＳ Ｐゴシック"/>
                <a:cs typeface="ＭＳ Ｐゴシック"/>
              </a:endParaRPr>
            </a:p>
            <a:p>
              <a:pPr defTabSz="914290">
                <a:spcBef>
                  <a:spcPts val="0"/>
                </a:spcBef>
                <a:defRPr/>
              </a:pPr>
              <a:r>
                <a:rPr lang="en-US" sz="700" dirty="0">
                  <a:solidFill>
                    <a:srgbClr val="000000"/>
                  </a:solidFill>
                  <a:ea typeface="ＭＳ Ｐゴシック"/>
                  <a:cs typeface="ＭＳ Ｐゴシック"/>
                </a:rPr>
                <a:t>Design</a:t>
              </a:r>
            </a:p>
          </p:txBody>
        </p:sp>
        <p:sp>
          <p:nvSpPr>
            <p:cNvPr id="73" name="Rectangle 11"/>
            <p:cNvSpPr>
              <a:spLocks noChangeArrowheads="1"/>
            </p:cNvSpPr>
            <p:nvPr/>
          </p:nvSpPr>
          <p:spPr bwMode="auto">
            <a:xfrm>
              <a:off x="3608934" y="2608578"/>
              <a:ext cx="656141" cy="326571"/>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lIns="91418" tIns="45710" rIns="91418" bIns="45710" anchor="ctr"/>
            <a:lstStyle/>
            <a:p>
              <a:pPr defTabSz="914290">
                <a:spcBef>
                  <a:spcPts val="0"/>
                </a:spcBef>
                <a:defRPr/>
              </a:pPr>
              <a:r>
                <a:rPr lang="en-US" sz="700" smtClean="0">
                  <a:solidFill>
                    <a:srgbClr val="000000"/>
                  </a:solidFill>
                  <a:ea typeface="ＭＳ Ｐゴシック"/>
                  <a:cs typeface="ＭＳ Ｐゴシック"/>
                </a:rPr>
                <a:t>Target</a:t>
              </a:r>
              <a:endParaRPr lang="en-US" sz="700">
                <a:solidFill>
                  <a:srgbClr val="000000"/>
                </a:solidFill>
                <a:ea typeface="ＭＳ Ｐゴシック"/>
                <a:cs typeface="ＭＳ Ｐゴシック"/>
              </a:endParaRPr>
            </a:p>
            <a:p>
              <a:pPr defTabSz="914290">
                <a:spcBef>
                  <a:spcPts val="0"/>
                </a:spcBef>
                <a:defRPr/>
              </a:pPr>
              <a:r>
                <a:rPr lang="en-US" sz="700" smtClean="0">
                  <a:solidFill>
                    <a:srgbClr val="000000"/>
                  </a:solidFill>
                  <a:ea typeface="ＭＳ Ｐゴシック"/>
                  <a:cs typeface="ＭＳ Ｐゴシック"/>
                </a:rPr>
                <a:t>Build</a:t>
              </a:r>
              <a:endParaRPr lang="en-US" sz="700">
                <a:solidFill>
                  <a:srgbClr val="000000"/>
                </a:solidFill>
                <a:ea typeface="ＭＳ Ｐゴシック"/>
                <a:cs typeface="ＭＳ Ｐゴシック"/>
              </a:endParaRPr>
            </a:p>
          </p:txBody>
        </p:sp>
        <p:sp>
          <p:nvSpPr>
            <p:cNvPr id="74" name="Rectangle 13"/>
            <p:cNvSpPr>
              <a:spLocks noChangeArrowheads="1"/>
            </p:cNvSpPr>
            <p:nvPr/>
          </p:nvSpPr>
          <p:spPr bwMode="auto">
            <a:xfrm>
              <a:off x="3773325" y="1975936"/>
              <a:ext cx="742406" cy="326571"/>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lIns="91418" tIns="45710" rIns="91418" bIns="45710" anchor="ctr"/>
            <a:lstStyle/>
            <a:p>
              <a:pPr defTabSz="914290">
                <a:spcBef>
                  <a:spcPts val="0"/>
                </a:spcBef>
                <a:defRPr/>
              </a:pPr>
              <a:r>
                <a:rPr lang="en-US" sz="700" smtClean="0">
                  <a:solidFill>
                    <a:srgbClr val="000000"/>
                  </a:solidFill>
                  <a:ea typeface="ＭＳ Ｐゴシック"/>
                  <a:cs typeface="ＭＳ Ｐゴシック"/>
                </a:rPr>
                <a:t>Deployment</a:t>
              </a:r>
            </a:p>
            <a:p>
              <a:pPr defTabSz="914290">
                <a:spcBef>
                  <a:spcPts val="0"/>
                </a:spcBef>
                <a:defRPr/>
              </a:pPr>
              <a:r>
                <a:rPr lang="en-US" sz="700" smtClean="0">
                  <a:solidFill>
                    <a:srgbClr val="000000"/>
                  </a:solidFill>
                  <a:ea typeface="ＭＳ Ｐゴシック"/>
                  <a:cs typeface="ＭＳ Ｐゴシック"/>
                </a:rPr>
                <a:t>Build</a:t>
              </a:r>
              <a:endParaRPr lang="en-US" sz="700">
                <a:solidFill>
                  <a:srgbClr val="000000"/>
                </a:solidFill>
                <a:ea typeface="ＭＳ Ｐゴシック"/>
                <a:cs typeface="ＭＳ Ｐゴシック"/>
              </a:endParaRPr>
            </a:p>
          </p:txBody>
        </p:sp>
        <p:sp>
          <p:nvSpPr>
            <p:cNvPr id="75" name="Rectangle 4"/>
            <p:cNvSpPr>
              <a:spLocks noChangeArrowheads="1"/>
            </p:cNvSpPr>
            <p:nvPr/>
          </p:nvSpPr>
          <p:spPr bwMode="auto">
            <a:xfrm flipH="1">
              <a:off x="2071582" y="1901007"/>
              <a:ext cx="742406" cy="385355"/>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lIns="91418" tIns="45710" rIns="91418" bIns="45710" anchor="ctr"/>
            <a:lstStyle/>
            <a:p>
              <a:pPr defTabSz="914290">
                <a:spcBef>
                  <a:spcPts val="0"/>
                </a:spcBef>
                <a:defRPr/>
              </a:pPr>
              <a:r>
                <a:rPr lang="en-US" sz="700">
                  <a:solidFill>
                    <a:srgbClr val="000000"/>
                  </a:solidFill>
                  <a:ea typeface="ＭＳ Ｐゴシック"/>
                  <a:cs typeface="ＭＳ Ｐゴシック"/>
                </a:rPr>
                <a:t>Requirements</a:t>
              </a:r>
            </a:p>
            <a:p>
              <a:pPr defTabSz="914290">
                <a:spcBef>
                  <a:spcPts val="0"/>
                </a:spcBef>
                <a:defRPr/>
              </a:pPr>
              <a:r>
                <a:rPr lang="en-US" sz="700">
                  <a:solidFill>
                    <a:srgbClr val="000000"/>
                  </a:solidFill>
                  <a:ea typeface="ＭＳ Ｐゴシック"/>
                  <a:cs typeface="ＭＳ Ｐゴシック"/>
                </a:rPr>
                <a:t>Engineering</a:t>
              </a:r>
            </a:p>
          </p:txBody>
        </p:sp>
        <p:sp>
          <p:nvSpPr>
            <p:cNvPr id="77" name="Rectangle 19"/>
            <p:cNvSpPr>
              <a:spLocks noChangeArrowheads="1"/>
            </p:cNvSpPr>
            <p:nvPr/>
          </p:nvSpPr>
          <p:spPr bwMode="auto">
            <a:xfrm>
              <a:off x="4298208" y="3086112"/>
              <a:ext cx="653142" cy="272143"/>
            </a:xfrm>
            <a:prstGeom prst="bevel">
              <a:avLst/>
            </a:prstGeom>
            <a:solidFill>
              <a:schemeClr val="accent2">
                <a:lumMod val="40000"/>
                <a:lumOff val="60000"/>
              </a:schemeClr>
            </a:solidFill>
            <a:ln w="9525">
              <a:noFill/>
              <a:miter lim="800000"/>
              <a:headEnd/>
              <a:tailEnd/>
            </a:ln>
            <a:effectLst/>
          </p:spPr>
          <p:txBody>
            <a:bodyPr wrap="none" lIns="91418" tIns="45710" rIns="91418" bIns="45710" anchor="ctr"/>
            <a:lstStyle/>
            <a:p>
              <a:pPr defTabSz="914290">
                <a:spcBef>
                  <a:spcPts val="0"/>
                </a:spcBef>
                <a:defRPr/>
              </a:pPr>
              <a:r>
                <a:rPr lang="en-US" sz="700" smtClean="0">
                  <a:ea typeface="ＭＳ Ｐゴシック"/>
                  <a:cs typeface="ＭＳ Ｐゴシック"/>
                </a:rPr>
                <a:t>Integration</a:t>
              </a:r>
            </a:p>
            <a:p>
              <a:pPr defTabSz="914290">
                <a:spcBef>
                  <a:spcPts val="0"/>
                </a:spcBef>
                <a:defRPr/>
              </a:pPr>
              <a:r>
                <a:rPr lang="en-US" sz="700" smtClean="0">
                  <a:ea typeface="ＭＳ Ｐゴシック"/>
                  <a:cs typeface="ＭＳ Ｐゴシック"/>
                </a:rPr>
                <a:t>Test</a:t>
              </a:r>
            </a:p>
          </p:txBody>
        </p:sp>
        <p:sp>
          <p:nvSpPr>
            <p:cNvPr id="78" name="Rectangle 19"/>
            <p:cNvSpPr>
              <a:spLocks noChangeArrowheads="1"/>
            </p:cNvSpPr>
            <p:nvPr/>
          </p:nvSpPr>
          <p:spPr bwMode="auto">
            <a:xfrm>
              <a:off x="4085440" y="3642721"/>
              <a:ext cx="580118" cy="257855"/>
            </a:xfrm>
            <a:prstGeom prst="bevel">
              <a:avLst/>
            </a:prstGeom>
            <a:solidFill>
              <a:schemeClr val="accent2">
                <a:lumMod val="40000"/>
                <a:lumOff val="60000"/>
              </a:schemeClr>
            </a:solidFill>
            <a:ln w="9525">
              <a:noFill/>
              <a:miter lim="800000"/>
              <a:headEnd/>
              <a:tailEnd/>
            </a:ln>
            <a:effectLst/>
          </p:spPr>
          <p:txBody>
            <a:bodyPr wrap="none" lIns="91418" tIns="45710" rIns="91418" bIns="45710" anchor="ctr"/>
            <a:lstStyle/>
            <a:p>
              <a:pPr defTabSz="914290">
                <a:spcBef>
                  <a:spcPts val="0"/>
                </a:spcBef>
                <a:defRPr/>
              </a:pPr>
              <a:r>
                <a:rPr lang="en-US" sz="700" smtClean="0">
                  <a:ea typeface="ＭＳ Ｐゴシック"/>
                  <a:cs typeface="ＭＳ Ｐゴシック"/>
                </a:rPr>
                <a:t>Unit</a:t>
              </a:r>
            </a:p>
            <a:p>
              <a:pPr defTabSz="914290">
                <a:spcBef>
                  <a:spcPts val="0"/>
                </a:spcBef>
                <a:defRPr/>
              </a:pPr>
              <a:r>
                <a:rPr lang="en-US" sz="700" smtClean="0">
                  <a:ea typeface="ＭＳ Ｐゴシック"/>
                  <a:cs typeface="ＭＳ Ｐゴシック"/>
                </a:rPr>
                <a:t>Test</a:t>
              </a:r>
            </a:p>
          </p:txBody>
        </p:sp>
        <p:cxnSp>
          <p:nvCxnSpPr>
            <p:cNvPr id="79" name="Straight Arrow Connector 78"/>
            <p:cNvCxnSpPr>
              <a:stCxn id="83" idx="5"/>
              <a:endCxn id="78" idx="4"/>
            </p:cNvCxnSpPr>
            <p:nvPr/>
          </p:nvCxnSpPr>
          <p:spPr bwMode="auto">
            <a:xfrm>
              <a:off x="3729085" y="3761920"/>
              <a:ext cx="356355" cy="9729"/>
            </a:xfrm>
            <a:prstGeom prst="straightConnector1">
              <a:avLst/>
            </a:prstGeom>
            <a:solidFill>
              <a:srgbClr val="5CA1FB"/>
            </a:solidFill>
            <a:ln w="12700" cap="flat" cmpd="sng" algn="ctr">
              <a:solidFill>
                <a:schemeClr val="tx1"/>
              </a:solidFill>
              <a:prstDash val="solid"/>
              <a:round/>
              <a:headEnd type="triangle" w="med" len="med"/>
              <a:tailEnd type="triangle" w="med" len="med"/>
            </a:ln>
            <a:effectLst/>
          </p:spPr>
        </p:cxnSp>
        <p:cxnSp>
          <p:nvCxnSpPr>
            <p:cNvPr id="80" name="Straight Arrow Connector 79"/>
            <p:cNvCxnSpPr>
              <a:stCxn id="84" idx="5"/>
              <a:endCxn id="77" idx="4"/>
            </p:cNvCxnSpPr>
            <p:nvPr/>
          </p:nvCxnSpPr>
          <p:spPr bwMode="auto">
            <a:xfrm>
              <a:off x="4066340" y="3220900"/>
              <a:ext cx="231868" cy="1284"/>
            </a:xfrm>
            <a:prstGeom prst="straightConnector1">
              <a:avLst/>
            </a:prstGeom>
            <a:solidFill>
              <a:srgbClr val="5CA1FB"/>
            </a:solidFill>
            <a:ln w="12700" cap="flat" cmpd="sng" algn="ctr">
              <a:solidFill>
                <a:schemeClr val="tx1"/>
              </a:solidFill>
              <a:prstDash val="solid"/>
              <a:round/>
              <a:headEnd type="triangle" w="med" len="med"/>
              <a:tailEnd type="triangle" w="med" len="med"/>
            </a:ln>
            <a:effectLst/>
          </p:spPr>
        </p:cxnSp>
        <p:cxnSp>
          <p:nvCxnSpPr>
            <p:cNvPr id="81" name="Straight Arrow Connector 80"/>
            <p:cNvCxnSpPr>
              <a:stCxn id="73" idx="5"/>
              <a:endCxn id="96" idx="4"/>
            </p:cNvCxnSpPr>
            <p:nvPr/>
          </p:nvCxnSpPr>
          <p:spPr bwMode="auto">
            <a:xfrm flipV="1">
              <a:off x="4265075" y="2729758"/>
              <a:ext cx="259330" cy="1284"/>
            </a:xfrm>
            <a:prstGeom prst="straightConnector1">
              <a:avLst/>
            </a:prstGeom>
            <a:solidFill>
              <a:srgbClr val="5CA1FB"/>
            </a:solidFill>
            <a:ln w="12700" cap="flat" cmpd="sng" algn="ctr">
              <a:solidFill>
                <a:schemeClr val="tx1"/>
              </a:solidFill>
              <a:prstDash val="solid"/>
              <a:round/>
              <a:headEnd type="triangle" w="med" len="med"/>
              <a:tailEnd type="triangle" w="med" len="med"/>
            </a:ln>
            <a:effectLst/>
          </p:spPr>
        </p:cxnSp>
        <p:cxnSp>
          <p:nvCxnSpPr>
            <p:cNvPr id="82" name="Straight Arrow Connector 81"/>
            <p:cNvCxnSpPr>
              <a:stCxn id="74" idx="5"/>
              <a:endCxn id="76" idx="4"/>
            </p:cNvCxnSpPr>
            <p:nvPr/>
          </p:nvCxnSpPr>
          <p:spPr bwMode="auto">
            <a:xfrm flipV="1">
              <a:off x="4515731" y="2087591"/>
              <a:ext cx="197406" cy="10809"/>
            </a:xfrm>
            <a:prstGeom prst="straightConnector1">
              <a:avLst/>
            </a:prstGeom>
            <a:solidFill>
              <a:srgbClr val="5CA1FB"/>
            </a:solidFill>
            <a:ln w="12700" cap="flat" cmpd="sng" algn="ctr">
              <a:solidFill>
                <a:schemeClr val="tx1"/>
              </a:solidFill>
              <a:prstDash val="solid"/>
              <a:round/>
              <a:headEnd type="triangle" w="med" len="med"/>
              <a:tailEnd type="triangle" w="med" len="med"/>
            </a:ln>
            <a:effectLst/>
          </p:spPr>
        </p:cxnSp>
        <p:sp>
          <p:nvSpPr>
            <p:cNvPr id="83" name="Rectangle 9"/>
            <p:cNvSpPr>
              <a:spLocks noChangeArrowheads="1"/>
            </p:cNvSpPr>
            <p:nvPr/>
          </p:nvSpPr>
          <p:spPr bwMode="auto">
            <a:xfrm>
              <a:off x="2967085" y="3642721"/>
              <a:ext cx="762000" cy="317863"/>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lIns="91418" tIns="45710" rIns="91418" bIns="45710" anchor="ctr"/>
            <a:lstStyle/>
            <a:p>
              <a:pPr defTabSz="914290">
                <a:spcBef>
                  <a:spcPts val="0"/>
                </a:spcBef>
                <a:defRPr/>
              </a:pPr>
              <a:r>
                <a:rPr lang="en-US" sz="700" dirty="0">
                  <a:solidFill>
                    <a:srgbClr val="000000"/>
                  </a:solidFill>
                  <a:ea typeface="ＭＳ Ｐゴシック"/>
                  <a:cs typeface="ＭＳ Ｐゴシック"/>
                </a:rPr>
                <a:t>Code</a:t>
              </a:r>
            </a:p>
            <a:p>
              <a:pPr defTabSz="914290">
                <a:spcBef>
                  <a:spcPts val="0"/>
                </a:spcBef>
                <a:defRPr/>
              </a:pPr>
              <a:r>
                <a:rPr lang="en-US" sz="700" dirty="0">
                  <a:solidFill>
                    <a:srgbClr val="000000"/>
                  </a:solidFill>
                  <a:ea typeface="ＭＳ Ｐゴシック"/>
                  <a:cs typeface="ＭＳ Ｐゴシック"/>
                </a:rPr>
                <a:t>Development</a:t>
              </a:r>
            </a:p>
          </p:txBody>
        </p:sp>
        <p:sp>
          <p:nvSpPr>
            <p:cNvPr id="84" name="Rectangle 12"/>
            <p:cNvSpPr>
              <a:spLocks noChangeArrowheads="1"/>
            </p:cNvSpPr>
            <p:nvPr/>
          </p:nvSpPr>
          <p:spPr bwMode="auto">
            <a:xfrm>
              <a:off x="3413279" y="3098436"/>
              <a:ext cx="653061" cy="326571"/>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lIns="91418" tIns="45710" rIns="91418" bIns="45710" anchor="ctr"/>
            <a:lstStyle/>
            <a:p>
              <a:pPr defTabSz="914290">
                <a:spcBef>
                  <a:spcPts val="0"/>
                </a:spcBef>
                <a:defRPr/>
              </a:pPr>
              <a:r>
                <a:rPr lang="en-US" sz="700">
                  <a:solidFill>
                    <a:srgbClr val="000000"/>
                  </a:solidFill>
                  <a:ea typeface="ＭＳ Ｐゴシック"/>
                  <a:cs typeface="ＭＳ Ｐゴシック"/>
                </a:rPr>
                <a:t>Integration </a:t>
              </a:r>
            </a:p>
            <a:p>
              <a:pPr defTabSz="914290">
                <a:spcBef>
                  <a:spcPts val="0"/>
                </a:spcBef>
                <a:defRPr/>
              </a:pPr>
              <a:r>
                <a:rPr lang="en-US" sz="700" smtClean="0">
                  <a:solidFill>
                    <a:srgbClr val="000000"/>
                  </a:solidFill>
                  <a:ea typeface="ＭＳ Ｐゴシック"/>
                  <a:cs typeface="ＭＳ Ｐゴシック"/>
                </a:rPr>
                <a:t>Build</a:t>
              </a:r>
              <a:endParaRPr lang="en-US" sz="700">
                <a:solidFill>
                  <a:srgbClr val="000000"/>
                </a:solidFill>
                <a:ea typeface="ＭＳ Ｐゴシック"/>
                <a:cs typeface="ＭＳ Ｐゴシック"/>
              </a:endParaRPr>
            </a:p>
          </p:txBody>
        </p:sp>
        <p:sp>
          <p:nvSpPr>
            <p:cNvPr id="85" name="Rectangle 8"/>
            <p:cNvSpPr>
              <a:spLocks noChangeArrowheads="1"/>
            </p:cNvSpPr>
            <p:nvPr/>
          </p:nvSpPr>
          <p:spPr bwMode="auto">
            <a:xfrm flipH="1">
              <a:off x="2472176" y="3044007"/>
              <a:ext cx="687977" cy="489857"/>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lIns="91418" tIns="45710" rIns="91418" bIns="45710" anchor="ctr"/>
            <a:lstStyle/>
            <a:p>
              <a:pPr defTabSz="914290">
                <a:spcBef>
                  <a:spcPts val="0"/>
                </a:spcBef>
                <a:defRPr/>
              </a:pPr>
              <a:r>
                <a:rPr lang="en-US" sz="700">
                  <a:solidFill>
                    <a:srgbClr val="000000"/>
                  </a:solidFill>
                  <a:ea typeface="ＭＳ Ｐゴシック"/>
                  <a:cs typeface="ＭＳ Ｐゴシック"/>
                </a:rPr>
                <a:t>Component</a:t>
              </a:r>
            </a:p>
            <a:p>
              <a:pPr defTabSz="914290">
                <a:spcBef>
                  <a:spcPts val="0"/>
                </a:spcBef>
                <a:defRPr/>
              </a:pPr>
              <a:r>
                <a:rPr lang="en-US" sz="700">
                  <a:solidFill>
                    <a:srgbClr val="000000"/>
                  </a:solidFill>
                  <a:ea typeface="ＭＳ Ｐゴシック"/>
                  <a:cs typeface="ＭＳ Ｐゴシック"/>
                </a:rPr>
                <a:t>Software</a:t>
              </a:r>
            </a:p>
            <a:p>
              <a:pPr defTabSz="914290">
                <a:spcBef>
                  <a:spcPts val="0"/>
                </a:spcBef>
                <a:defRPr/>
              </a:pPr>
              <a:r>
                <a:rPr lang="en-US" sz="700">
                  <a:solidFill>
                    <a:srgbClr val="000000"/>
                  </a:solidFill>
                  <a:ea typeface="ＭＳ Ｐゴシック"/>
                  <a:cs typeface="ＭＳ Ｐゴシック"/>
                </a:rPr>
                <a:t>Design</a:t>
              </a:r>
            </a:p>
          </p:txBody>
        </p:sp>
        <p:cxnSp>
          <p:nvCxnSpPr>
            <p:cNvPr id="87" name="Straight Arrow Connector 86"/>
            <p:cNvCxnSpPr>
              <a:stCxn id="75" idx="5"/>
              <a:endCxn id="90" idx="0"/>
            </p:cNvCxnSpPr>
            <p:nvPr/>
          </p:nvCxnSpPr>
          <p:spPr bwMode="auto">
            <a:xfrm flipH="1">
              <a:off x="1889700" y="1969315"/>
              <a:ext cx="181882" cy="72942"/>
            </a:xfrm>
            <a:prstGeom prst="straightConnector1">
              <a:avLst/>
            </a:prstGeom>
            <a:solidFill>
              <a:srgbClr val="5CA1FB"/>
            </a:solidFill>
            <a:ln w="12700" cap="flat" cmpd="sng" algn="ctr">
              <a:solidFill>
                <a:schemeClr val="tx1"/>
              </a:solidFill>
              <a:prstDash val="solid"/>
              <a:round/>
              <a:headEnd type="triangle" w="med" len="med"/>
              <a:tailEnd type="triangle" w="med" len="med"/>
            </a:ln>
            <a:effectLst/>
          </p:spPr>
        </p:cxnSp>
        <p:cxnSp>
          <p:nvCxnSpPr>
            <p:cNvPr id="88" name="Straight Arrow Connector 87"/>
            <p:cNvCxnSpPr>
              <a:stCxn id="72" idx="5"/>
              <a:endCxn id="91" idx="0"/>
            </p:cNvCxnSpPr>
            <p:nvPr/>
          </p:nvCxnSpPr>
          <p:spPr bwMode="auto">
            <a:xfrm flipH="1">
              <a:off x="2058717" y="2552788"/>
              <a:ext cx="230579" cy="71882"/>
            </a:xfrm>
            <a:prstGeom prst="straightConnector1">
              <a:avLst/>
            </a:prstGeom>
            <a:solidFill>
              <a:srgbClr val="5CA1FB"/>
            </a:solidFill>
            <a:ln w="12700" cap="flat" cmpd="sng" algn="ctr">
              <a:solidFill>
                <a:schemeClr val="tx1"/>
              </a:solidFill>
              <a:prstDash val="solid"/>
              <a:round/>
              <a:headEnd type="triangle" w="med" len="med"/>
              <a:tailEnd type="triangle" w="med" len="med"/>
            </a:ln>
            <a:effectLst/>
          </p:spPr>
        </p:cxnSp>
        <p:cxnSp>
          <p:nvCxnSpPr>
            <p:cNvPr id="89" name="Straight Arrow Connector 88"/>
            <p:cNvCxnSpPr>
              <a:stCxn id="85" idx="5"/>
              <a:endCxn id="92" idx="0"/>
            </p:cNvCxnSpPr>
            <p:nvPr/>
          </p:nvCxnSpPr>
          <p:spPr bwMode="auto">
            <a:xfrm flipH="1">
              <a:off x="2289296" y="3151502"/>
              <a:ext cx="182880" cy="76843"/>
            </a:xfrm>
            <a:prstGeom prst="straightConnector1">
              <a:avLst/>
            </a:prstGeom>
            <a:solidFill>
              <a:srgbClr val="5CA1FB"/>
            </a:solidFill>
            <a:ln w="12700" cap="flat" cmpd="sng" algn="ctr">
              <a:solidFill>
                <a:schemeClr val="tx1"/>
              </a:solidFill>
              <a:prstDash val="solid"/>
              <a:round/>
              <a:headEnd type="triangle" w="med" len="med"/>
              <a:tailEnd type="triangle" w="med" len="med"/>
            </a:ln>
            <a:effectLst/>
          </p:spPr>
        </p:cxnSp>
        <p:sp>
          <p:nvSpPr>
            <p:cNvPr id="90" name="Rectangle 19"/>
            <p:cNvSpPr>
              <a:spLocks noChangeArrowheads="1"/>
            </p:cNvSpPr>
            <p:nvPr/>
          </p:nvSpPr>
          <p:spPr bwMode="auto">
            <a:xfrm>
              <a:off x="1037439" y="1858901"/>
              <a:ext cx="852261" cy="366712"/>
            </a:xfrm>
            <a:prstGeom prst="bevel">
              <a:avLst>
                <a:gd name="adj" fmla="val 12500"/>
              </a:avLst>
            </a:prstGeom>
            <a:solidFill>
              <a:schemeClr val="accent1">
                <a:lumMod val="40000"/>
                <a:lumOff val="60000"/>
              </a:schemeClr>
            </a:solidFill>
            <a:ln w="9525">
              <a:noFill/>
              <a:miter lim="800000"/>
              <a:headEnd/>
              <a:tailEnd/>
            </a:ln>
          </p:spPr>
          <p:txBody>
            <a:bodyPr wrap="none" lIns="128001" tIns="64001" rIns="128001" bIns="64001" anchor="ctr"/>
            <a:lstStyle/>
            <a:p>
              <a:pPr defTabSz="914290">
                <a:spcBef>
                  <a:spcPts val="0"/>
                </a:spcBef>
              </a:pPr>
              <a:r>
                <a:rPr lang="en-US" sz="700" smtClean="0"/>
                <a:t>Requirements</a:t>
              </a:r>
            </a:p>
            <a:p>
              <a:pPr defTabSz="914290">
                <a:spcBef>
                  <a:spcPts val="0"/>
                </a:spcBef>
              </a:pPr>
              <a:r>
                <a:rPr lang="en-US" sz="700" smtClean="0"/>
                <a:t>Verification</a:t>
              </a:r>
              <a:endParaRPr lang="en-US" sz="700"/>
            </a:p>
          </p:txBody>
        </p:sp>
        <p:sp>
          <p:nvSpPr>
            <p:cNvPr id="91" name="Rectangle 20"/>
            <p:cNvSpPr>
              <a:spLocks noChangeArrowheads="1"/>
            </p:cNvSpPr>
            <p:nvPr/>
          </p:nvSpPr>
          <p:spPr bwMode="auto">
            <a:xfrm>
              <a:off x="1255154" y="2390864"/>
              <a:ext cx="803564" cy="467614"/>
            </a:xfrm>
            <a:prstGeom prst="bevel">
              <a:avLst/>
            </a:prstGeom>
            <a:solidFill>
              <a:schemeClr val="accent1">
                <a:lumMod val="40000"/>
                <a:lumOff val="60000"/>
              </a:schemeClr>
            </a:solidFill>
            <a:ln w="9525">
              <a:noFill/>
              <a:miter lim="800000"/>
              <a:headEnd/>
              <a:tailEnd/>
            </a:ln>
            <a:effectLst/>
          </p:spPr>
          <p:txBody>
            <a:bodyPr wrap="none" lIns="128001" tIns="64001" rIns="128001" bIns="64001" anchor="ctr"/>
            <a:lstStyle/>
            <a:p>
              <a:pPr defTabSz="914290">
                <a:spcBef>
                  <a:spcPts val="0"/>
                </a:spcBef>
                <a:defRPr/>
              </a:pPr>
              <a:r>
                <a:rPr lang="en-US" sz="700" smtClean="0">
                  <a:ea typeface="ＭＳ Ｐゴシック"/>
                  <a:cs typeface="ＭＳ Ｐゴシック"/>
                </a:rPr>
                <a:t>System&amp;SW</a:t>
              </a:r>
            </a:p>
            <a:p>
              <a:pPr defTabSz="914290">
                <a:spcBef>
                  <a:spcPts val="0"/>
                </a:spcBef>
                <a:defRPr/>
              </a:pPr>
              <a:r>
                <a:rPr lang="en-US" sz="700" smtClean="0">
                  <a:ea typeface="ＭＳ Ｐゴシック"/>
                  <a:cs typeface="ＭＳ Ｐゴシック"/>
                </a:rPr>
                <a:t>Architecture </a:t>
              </a:r>
            </a:p>
            <a:p>
              <a:pPr defTabSz="914290">
                <a:spcBef>
                  <a:spcPts val="0"/>
                </a:spcBef>
                <a:defRPr/>
              </a:pPr>
              <a:r>
                <a:rPr lang="en-US" sz="700" smtClean="0">
                  <a:ea typeface="ＭＳ Ｐゴシック"/>
                  <a:cs typeface="ＭＳ Ｐゴシック"/>
                </a:rPr>
                <a:t>Verification</a:t>
              </a:r>
              <a:endParaRPr lang="en-US" sz="700">
                <a:ea typeface="ＭＳ Ｐゴシック"/>
                <a:cs typeface="ＭＳ Ｐゴシック"/>
              </a:endParaRPr>
            </a:p>
          </p:txBody>
        </p:sp>
        <p:sp>
          <p:nvSpPr>
            <p:cNvPr id="92" name="Rectangle 21"/>
            <p:cNvSpPr>
              <a:spLocks noChangeArrowheads="1"/>
            </p:cNvSpPr>
            <p:nvPr/>
          </p:nvSpPr>
          <p:spPr bwMode="auto">
            <a:xfrm>
              <a:off x="1560939" y="3092274"/>
              <a:ext cx="728358" cy="272143"/>
            </a:xfrm>
            <a:prstGeom prst="bevel">
              <a:avLst/>
            </a:prstGeom>
            <a:solidFill>
              <a:schemeClr val="accent1">
                <a:lumMod val="40000"/>
                <a:lumOff val="60000"/>
              </a:schemeClr>
            </a:solidFill>
            <a:ln w="9525">
              <a:noFill/>
              <a:miter lim="800000"/>
              <a:headEnd/>
              <a:tailEnd/>
            </a:ln>
            <a:effectLst/>
          </p:spPr>
          <p:txBody>
            <a:bodyPr wrap="none" lIns="128001" tIns="64001" rIns="128001" bIns="64001" anchor="ctr"/>
            <a:lstStyle/>
            <a:p>
              <a:pPr defTabSz="914290">
                <a:spcBef>
                  <a:spcPts val="0"/>
                </a:spcBef>
                <a:defRPr/>
              </a:pPr>
              <a:r>
                <a:rPr lang="en-US" sz="700" smtClean="0">
                  <a:ea typeface="ＭＳ Ｐゴシック"/>
                  <a:cs typeface="ＭＳ Ｐゴシック"/>
                </a:rPr>
                <a:t>Design </a:t>
              </a:r>
            </a:p>
            <a:p>
              <a:pPr defTabSz="914290">
                <a:spcBef>
                  <a:spcPts val="0"/>
                </a:spcBef>
                <a:defRPr/>
              </a:pPr>
              <a:r>
                <a:rPr lang="en-US" sz="700" smtClean="0">
                  <a:ea typeface="ＭＳ Ｐゴシック"/>
                  <a:cs typeface="ＭＳ Ｐゴシック"/>
                </a:rPr>
                <a:t>Verification</a:t>
              </a:r>
            </a:p>
          </p:txBody>
        </p:sp>
        <p:sp>
          <p:nvSpPr>
            <p:cNvPr id="94" name="Rectangle 21"/>
            <p:cNvSpPr>
              <a:spLocks noChangeArrowheads="1"/>
            </p:cNvSpPr>
            <p:nvPr/>
          </p:nvSpPr>
          <p:spPr bwMode="auto">
            <a:xfrm>
              <a:off x="1853868" y="3697150"/>
              <a:ext cx="728358" cy="272143"/>
            </a:xfrm>
            <a:prstGeom prst="bevel">
              <a:avLst/>
            </a:prstGeom>
            <a:solidFill>
              <a:schemeClr val="accent1">
                <a:lumMod val="40000"/>
                <a:lumOff val="60000"/>
              </a:schemeClr>
            </a:solidFill>
            <a:ln w="9525">
              <a:noFill/>
              <a:miter lim="800000"/>
              <a:headEnd/>
              <a:tailEnd/>
            </a:ln>
            <a:effectLst/>
          </p:spPr>
          <p:txBody>
            <a:bodyPr wrap="none" lIns="128001" tIns="64001" rIns="128001" bIns="64001" anchor="ctr"/>
            <a:lstStyle/>
            <a:p>
              <a:pPr defTabSz="914290">
                <a:spcBef>
                  <a:spcPts val="0"/>
                </a:spcBef>
                <a:defRPr/>
              </a:pPr>
              <a:r>
                <a:rPr lang="en-US" sz="700" smtClean="0">
                  <a:ea typeface="ＭＳ Ｐゴシック"/>
                  <a:cs typeface="ＭＳ Ｐゴシック"/>
                </a:rPr>
                <a:t>Code</a:t>
              </a:r>
            </a:p>
            <a:p>
              <a:pPr defTabSz="914290">
                <a:spcBef>
                  <a:spcPts val="0"/>
                </a:spcBef>
                <a:defRPr/>
              </a:pPr>
              <a:r>
                <a:rPr lang="en-US" sz="700" smtClean="0">
                  <a:ea typeface="ＭＳ Ｐゴシック"/>
                  <a:cs typeface="ＭＳ Ｐゴシック"/>
                </a:rPr>
                <a:t>Verification</a:t>
              </a:r>
            </a:p>
          </p:txBody>
        </p:sp>
        <p:cxnSp>
          <p:nvCxnSpPr>
            <p:cNvPr id="95" name="Straight Arrow Connector 94"/>
            <p:cNvCxnSpPr>
              <a:stCxn id="83" idx="2"/>
              <a:endCxn id="94" idx="0"/>
            </p:cNvCxnSpPr>
            <p:nvPr/>
          </p:nvCxnSpPr>
          <p:spPr bwMode="auto">
            <a:xfrm flipH="1">
              <a:off x="2582223" y="3765177"/>
              <a:ext cx="384859" cy="68037"/>
            </a:xfrm>
            <a:prstGeom prst="straightConnector1">
              <a:avLst/>
            </a:prstGeom>
            <a:solidFill>
              <a:srgbClr val="5CA1FB"/>
            </a:solidFill>
            <a:ln w="12700" cap="flat" cmpd="sng" algn="ctr">
              <a:solidFill>
                <a:schemeClr val="tx1"/>
              </a:solidFill>
              <a:prstDash val="solid"/>
              <a:round/>
              <a:headEnd type="triangle" w="med" len="med"/>
              <a:tailEnd type="triangle" w="med" len="med"/>
            </a:ln>
            <a:effectLst/>
          </p:spPr>
        </p:cxnSp>
        <p:sp>
          <p:nvSpPr>
            <p:cNvPr id="96" name="Rectangle 19"/>
            <p:cNvSpPr>
              <a:spLocks noChangeArrowheads="1"/>
            </p:cNvSpPr>
            <p:nvPr/>
          </p:nvSpPr>
          <p:spPr bwMode="auto">
            <a:xfrm>
              <a:off x="4524405" y="2566473"/>
              <a:ext cx="598714" cy="326571"/>
            </a:xfrm>
            <a:prstGeom prst="bevel">
              <a:avLst/>
            </a:prstGeom>
            <a:solidFill>
              <a:schemeClr val="accent2">
                <a:lumMod val="40000"/>
                <a:lumOff val="60000"/>
              </a:schemeClr>
            </a:solidFill>
            <a:ln w="9525">
              <a:noFill/>
              <a:miter lim="800000"/>
              <a:headEnd/>
              <a:tailEnd/>
            </a:ln>
            <a:effectLst/>
          </p:spPr>
          <p:txBody>
            <a:bodyPr wrap="none" lIns="128001" tIns="64001" rIns="128001" bIns="64001" anchor="ctr"/>
            <a:lstStyle/>
            <a:p>
              <a:pPr defTabSz="914290">
                <a:spcBef>
                  <a:spcPts val="0"/>
                </a:spcBef>
                <a:defRPr/>
              </a:pPr>
              <a:r>
                <a:rPr lang="en-US" sz="700" smtClean="0">
                  <a:ea typeface="ＭＳ Ｐゴシック"/>
                  <a:cs typeface="ＭＳ Ｐゴシック"/>
                </a:rPr>
                <a:t>System</a:t>
              </a:r>
            </a:p>
            <a:p>
              <a:pPr defTabSz="914290">
                <a:spcBef>
                  <a:spcPts val="0"/>
                </a:spcBef>
                <a:defRPr/>
              </a:pPr>
              <a:r>
                <a:rPr lang="en-US" sz="700" smtClean="0">
                  <a:ea typeface="ＭＳ Ｐゴシック"/>
                  <a:cs typeface="ＭＳ Ｐゴシック"/>
                </a:rPr>
                <a:t>Test</a:t>
              </a:r>
            </a:p>
          </p:txBody>
        </p:sp>
        <p:sp>
          <p:nvSpPr>
            <p:cNvPr id="38" name="Rectangle 37"/>
            <p:cNvSpPr/>
            <p:nvPr/>
          </p:nvSpPr>
          <p:spPr bwMode="auto">
            <a:xfrm>
              <a:off x="1861706" y="1360646"/>
              <a:ext cx="2911912" cy="299049"/>
            </a:xfrm>
            <a:prstGeom prst="rect">
              <a:avLst/>
            </a:prstGeom>
            <a:solidFill>
              <a:srgbClr val="FFD85D"/>
            </a:solidFill>
            <a:ln w="6350">
              <a:solidFill>
                <a:schemeClr val="tx1"/>
              </a:solidFill>
              <a:miter lim="800000"/>
              <a:headEnd/>
              <a:tailEnd/>
            </a:ln>
          </p:spPr>
          <p:txBody>
            <a:bodyPr wrap="none" lIns="128001" tIns="64001" rIns="128001" bIns="64001" rtlCol="0" anchor="ctr"/>
            <a:lstStyle/>
            <a:p>
              <a:pPr defTabSz="914290">
                <a:spcBef>
                  <a:spcPts val="0"/>
                </a:spcBef>
              </a:pPr>
              <a:r>
                <a:rPr lang="en-US" sz="1200" i="1" dirty="0" smtClean="0"/>
                <a:t>Architecture-centric Virtual Integration</a:t>
              </a:r>
            </a:p>
          </p:txBody>
        </p:sp>
        <p:sp>
          <p:nvSpPr>
            <p:cNvPr id="93" name="Left Arrow 92"/>
            <p:cNvSpPr/>
            <p:nvPr/>
          </p:nvSpPr>
          <p:spPr bwMode="auto">
            <a:xfrm>
              <a:off x="1876425" y="2162683"/>
              <a:ext cx="2569594" cy="580517"/>
            </a:xfrm>
            <a:prstGeom prst="leftArrow">
              <a:avLst/>
            </a:prstGeom>
            <a:solidFill>
              <a:srgbClr val="FFD85D"/>
            </a:solidFill>
            <a:ln w="6350">
              <a:solidFill>
                <a:schemeClr val="tx1"/>
              </a:solidFill>
              <a:miter lim="800000"/>
              <a:headEnd/>
              <a:tailEnd/>
            </a:ln>
          </p:spPr>
          <p:txBody>
            <a:bodyPr wrap="none" lIns="128001" tIns="64001" rIns="128001" bIns="64001" rtlCol="0" anchor="ctr"/>
            <a:lstStyle/>
            <a:p>
              <a:pPr defTabSz="914290">
                <a:spcBef>
                  <a:spcPts val="0"/>
                </a:spcBef>
              </a:pPr>
              <a:r>
                <a:rPr lang="en-US" sz="800" i="1" smtClean="0"/>
                <a:t>Early Discovery through Architecture Analysis</a:t>
              </a:r>
            </a:p>
            <a:p>
              <a:pPr defTabSz="914290">
                <a:spcBef>
                  <a:spcPts val="0"/>
                </a:spcBef>
              </a:pPr>
              <a:r>
                <a:rPr lang="en-US" sz="800" i="1" smtClean="0"/>
                <a:t>leads to Assurance Related Rework Reduction</a:t>
              </a:r>
              <a:endParaRPr lang="en-US" sz="800" i="1">
                <a:solidFill>
                  <a:srgbClr val="000000"/>
                </a:solidFill>
              </a:endParaRPr>
            </a:p>
          </p:txBody>
        </p:sp>
      </p:grpSp>
      <p:sp>
        <p:nvSpPr>
          <p:cNvPr id="129" name="TextBox 128"/>
          <p:cNvSpPr txBox="1"/>
          <p:nvPr/>
        </p:nvSpPr>
        <p:spPr>
          <a:xfrm>
            <a:off x="6229873" y="4390517"/>
            <a:ext cx="2057400" cy="430887"/>
          </a:xfrm>
          <a:prstGeom prst="rect">
            <a:avLst/>
          </a:prstGeom>
          <a:noFill/>
        </p:spPr>
        <p:txBody>
          <a:bodyPr wrap="square" rtlCol="0">
            <a:spAutoFit/>
          </a:bodyPr>
          <a:lstStyle/>
          <a:p>
            <a:pPr algn="ctr">
              <a:spcBef>
                <a:spcPts val="0"/>
              </a:spcBef>
            </a:pPr>
            <a:r>
              <a:rPr lang="en-US" sz="1100" dirty="0" smtClean="0"/>
              <a:t>Incremental Contract-based Compositional Verification</a:t>
            </a:r>
            <a:endParaRPr lang="en-US" sz="1100" dirty="0"/>
          </a:p>
        </p:txBody>
      </p:sp>
      <p:grpSp>
        <p:nvGrpSpPr>
          <p:cNvPr id="4" name="Group 177"/>
          <p:cNvGrpSpPr/>
          <p:nvPr/>
        </p:nvGrpSpPr>
        <p:grpSpPr>
          <a:xfrm>
            <a:off x="6627638" y="2643924"/>
            <a:ext cx="2106786" cy="564675"/>
            <a:chOff x="6627638" y="2567724"/>
            <a:chExt cx="2106786" cy="564675"/>
          </a:xfrm>
        </p:grpSpPr>
        <p:sp>
          <p:nvSpPr>
            <p:cNvPr id="158" name="Rounded Rectangle 157"/>
            <p:cNvSpPr/>
            <p:nvPr/>
          </p:nvSpPr>
          <p:spPr bwMode="auto">
            <a:xfrm>
              <a:off x="8150657" y="2998143"/>
              <a:ext cx="283700" cy="134256"/>
            </a:xfrm>
            <a:prstGeom prst="roundRect">
              <a:avLst/>
            </a:prstGeom>
            <a:solidFill>
              <a:srgbClr val="FFD85D"/>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53064">
                <a:spcBef>
                  <a:spcPts val="0"/>
                </a:spcBef>
              </a:pPr>
              <a:r>
                <a:rPr lang="en-US" sz="900" smtClean="0"/>
                <a:t>VA</a:t>
              </a:r>
            </a:p>
          </p:txBody>
        </p:sp>
        <p:sp>
          <p:nvSpPr>
            <p:cNvPr id="159" name="Rounded Rectangle 158"/>
            <p:cNvSpPr/>
            <p:nvPr/>
          </p:nvSpPr>
          <p:spPr bwMode="auto">
            <a:xfrm>
              <a:off x="7389148" y="2998143"/>
              <a:ext cx="283700" cy="134256"/>
            </a:xfrm>
            <a:prstGeom prst="roundRect">
              <a:avLst/>
            </a:prstGeom>
            <a:solidFill>
              <a:srgbClr val="FFD85D"/>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53064">
                <a:spcBef>
                  <a:spcPts val="0"/>
                </a:spcBef>
              </a:pPr>
              <a:r>
                <a:rPr lang="en-US" sz="900" smtClean="0"/>
                <a:t>VA</a:t>
              </a:r>
            </a:p>
          </p:txBody>
        </p:sp>
        <p:sp>
          <p:nvSpPr>
            <p:cNvPr id="160" name="Rounded Rectangle 159"/>
            <p:cNvSpPr/>
            <p:nvPr/>
          </p:nvSpPr>
          <p:spPr bwMode="auto">
            <a:xfrm>
              <a:off x="6627638" y="2998143"/>
              <a:ext cx="283700" cy="134256"/>
            </a:xfrm>
            <a:prstGeom prst="roundRect">
              <a:avLst/>
            </a:prstGeom>
            <a:solidFill>
              <a:srgbClr val="FFD85D"/>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53064">
                <a:spcBef>
                  <a:spcPts val="0"/>
                </a:spcBef>
              </a:pPr>
              <a:r>
                <a:rPr lang="en-US" sz="900" smtClean="0"/>
                <a:t>VA</a:t>
              </a:r>
            </a:p>
          </p:txBody>
        </p:sp>
        <p:sp>
          <p:nvSpPr>
            <p:cNvPr id="163" name="Up Arrow 162"/>
            <p:cNvSpPr/>
            <p:nvPr/>
          </p:nvSpPr>
          <p:spPr bwMode="auto">
            <a:xfrm rot="3412429" flipH="1">
              <a:off x="6889469" y="2567818"/>
              <a:ext cx="153795" cy="514650"/>
            </a:xfrm>
            <a:prstGeom prst="upArrow">
              <a:avLst/>
            </a:prstGeom>
            <a:solidFill>
              <a:srgbClr val="FFD85D"/>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53064">
                <a:spcBef>
                  <a:spcPts val="0"/>
                </a:spcBef>
              </a:pPr>
              <a:endParaRPr lang="en-US" smtClean="0"/>
            </a:p>
          </p:txBody>
        </p:sp>
        <p:sp>
          <p:nvSpPr>
            <p:cNvPr id="165" name="Up Arrow 164"/>
            <p:cNvSpPr/>
            <p:nvPr/>
          </p:nvSpPr>
          <p:spPr bwMode="auto">
            <a:xfrm flipH="1">
              <a:off x="7299557" y="2684877"/>
              <a:ext cx="149315" cy="298348"/>
            </a:xfrm>
            <a:prstGeom prst="upArrow">
              <a:avLst/>
            </a:prstGeom>
            <a:solidFill>
              <a:srgbClr val="FFD85D"/>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53064">
                <a:spcBef>
                  <a:spcPts val="0"/>
                </a:spcBef>
              </a:pPr>
              <a:endParaRPr lang="en-US" smtClean="0"/>
            </a:p>
          </p:txBody>
        </p:sp>
        <p:sp>
          <p:nvSpPr>
            <p:cNvPr id="166" name="Up Arrow 165"/>
            <p:cNvSpPr/>
            <p:nvPr/>
          </p:nvSpPr>
          <p:spPr bwMode="auto">
            <a:xfrm rot="18240181">
              <a:off x="7821001" y="2534587"/>
              <a:ext cx="142222" cy="567104"/>
            </a:xfrm>
            <a:prstGeom prst="upArrow">
              <a:avLst/>
            </a:prstGeom>
            <a:solidFill>
              <a:srgbClr val="FFD85D"/>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53064">
                <a:spcBef>
                  <a:spcPts val="0"/>
                </a:spcBef>
              </a:pPr>
              <a:endParaRPr lang="en-US" smtClean="0"/>
            </a:p>
          </p:txBody>
        </p:sp>
        <p:sp>
          <p:nvSpPr>
            <p:cNvPr id="173" name="TextBox 172"/>
            <p:cNvSpPr txBox="1"/>
            <p:nvPr/>
          </p:nvSpPr>
          <p:spPr>
            <a:xfrm>
              <a:off x="7716197" y="2567724"/>
              <a:ext cx="1018227" cy="369332"/>
            </a:xfrm>
            <a:prstGeom prst="rect">
              <a:avLst/>
            </a:prstGeom>
            <a:noFill/>
          </p:spPr>
          <p:txBody>
            <a:bodyPr wrap="none" rtlCol="0">
              <a:spAutoFit/>
            </a:bodyPr>
            <a:lstStyle/>
            <a:p>
              <a:pPr algn="r">
                <a:spcBef>
                  <a:spcPts val="0"/>
                </a:spcBef>
              </a:pPr>
              <a:r>
                <a:rPr lang="en-US" sz="900" smtClean="0"/>
                <a:t>Compositional </a:t>
              </a:r>
            </a:p>
            <a:p>
              <a:pPr algn="r">
                <a:spcBef>
                  <a:spcPts val="0"/>
                </a:spcBef>
              </a:pPr>
              <a:r>
                <a:rPr lang="en-US" sz="900" smtClean="0"/>
                <a:t>Verification</a:t>
              </a:r>
              <a:endParaRPr lang="en-US" sz="900"/>
            </a:p>
          </p:txBody>
        </p:sp>
      </p:grpSp>
      <p:grpSp>
        <p:nvGrpSpPr>
          <p:cNvPr id="5" name="Group 178"/>
          <p:cNvGrpSpPr/>
          <p:nvPr/>
        </p:nvGrpSpPr>
        <p:grpSpPr>
          <a:xfrm>
            <a:off x="5887420" y="3432361"/>
            <a:ext cx="2382690" cy="820460"/>
            <a:chOff x="5887420" y="3356161"/>
            <a:chExt cx="2382690" cy="820460"/>
          </a:xfrm>
        </p:grpSpPr>
        <p:sp>
          <p:nvSpPr>
            <p:cNvPr id="142" name="Rectangle 141"/>
            <p:cNvSpPr/>
            <p:nvPr/>
          </p:nvSpPr>
          <p:spPr bwMode="auto">
            <a:xfrm>
              <a:off x="7224900" y="3967777"/>
              <a:ext cx="313563" cy="208844"/>
            </a:xfrm>
            <a:prstGeom prst="rect">
              <a:avLst/>
            </a:prstGeom>
            <a:solidFill>
              <a:srgbClr val="92D050"/>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914290">
                <a:spcBef>
                  <a:spcPts val="0"/>
                </a:spcBef>
              </a:pPr>
              <a:endParaRPr lang="en-US" sz="3200" smtClean="0"/>
            </a:p>
          </p:txBody>
        </p:sp>
        <p:sp>
          <p:nvSpPr>
            <p:cNvPr id="143" name="Rectangle 142"/>
            <p:cNvSpPr/>
            <p:nvPr/>
          </p:nvSpPr>
          <p:spPr bwMode="auto">
            <a:xfrm>
              <a:off x="7956547" y="3967777"/>
              <a:ext cx="313563" cy="208844"/>
            </a:xfrm>
            <a:prstGeom prst="rect">
              <a:avLst/>
            </a:prstGeom>
            <a:solidFill>
              <a:srgbClr val="92D050"/>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914290">
                <a:spcBef>
                  <a:spcPts val="0"/>
                </a:spcBef>
              </a:pPr>
              <a:endParaRPr lang="en-US" sz="3200" smtClean="0"/>
            </a:p>
          </p:txBody>
        </p:sp>
        <p:sp>
          <p:nvSpPr>
            <p:cNvPr id="144" name="Rectangle 143"/>
            <p:cNvSpPr/>
            <p:nvPr/>
          </p:nvSpPr>
          <p:spPr bwMode="auto">
            <a:xfrm>
              <a:off x="6561217" y="3967777"/>
              <a:ext cx="313563" cy="208844"/>
            </a:xfrm>
            <a:prstGeom prst="rect">
              <a:avLst/>
            </a:prstGeom>
            <a:solidFill>
              <a:srgbClr val="92D050"/>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914290">
                <a:spcBef>
                  <a:spcPts val="0"/>
                </a:spcBef>
              </a:pPr>
              <a:endParaRPr lang="en-US" sz="3200" smtClean="0"/>
            </a:p>
          </p:txBody>
        </p:sp>
        <p:cxnSp>
          <p:nvCxnSpPr>
            <p:cNvPr id="145" name="Straight Connector 144"/>
            <p:cNvCxnSpPr>
              <a:stCxn id="136" idx="2"/>
              <a:endCxn id="144" idx="0"/>
            </p:cNvCxnSpPr>
            <p:nvPr/>
          </p:nvCxnSpPr>
          <p:spPr bwMode="auto">
            <a:xfrm flipH="1">
              <a:off x="6717999" y="3356161"/>
              <a:ext cx="648751" cy="611616"/>
            </a:xfrm>
            <a:prstGeom prst="line">
              <a:avLst/>
            </a:prstGeom>
            <a:solidFill>
              <a:srgbClr val="5CA1FB"/>
            </a:solidFill>
            <a:ln w="9525" cap="flat" cmpd="sng" algn="ctr">
              <a:solidFill>
                <a:schemeClr val="tx1"/>
              </a:solidFill>
              <a:prstDash val="solid"/>
              <a:round/>
              <a:headEnd type="none" w="med" len="med"/>
              <a:tailEnd type="none" w="med" len="med"/>
            </a:ln>
            <a:effectLst/>
          </p:spPr>
        </p:cxnSp>
        <p:cxnSp>
          <p:nvCxnSpPr>
            <p:cNvPr id="146" name="Straight Connector 145"/>
            <p:cNvCxnSpPr>
              <a:stCxn id="136" idx="2"/>
              <a:endCxn id="142" idx="0"/>
            </p:cNvCxnSpPr>
            <p:nvPr/>
          </p:nvCxnSpPr>
          <p:spPr bwMode="auto">
            <a:xfrm>
              <a:off x="7366750" y="3356161"/>
              <a:ext cx="14932" cy="611616"/>
            </a:xfrm>
            <a:prstGeom prst="line">
              <a:avLst/>
            </a:prstGeom>
            <a:solidFill>
              <a:srgbClr val="5CA1FB"/>
            </a:solidFill>
            <a:ln w="9525" cap="flat" cmpd="sng" algn="ctr">
              <a:solidFill>
                <a:schemeClr val="tx1"/>
              </a:solidFill>
              <a:prstDash val="solid"/>
              <a:round/>
              <a:headEnd type="none" w="med" len="med"/>
              <a:tailEnd type="none" w="med" len="med"/>
            </a:ln>
            <a:effectLst/>
          </p:spPr>
        </p:cxnSp>
        <p:cxnSp>
          <p:nvCxnSpPr>
            <p:cNvPr id="147" name="Straight Connector 146"/>
            <p:cNvCxnSpPr>
              <a:stCxn id="136" idx="2"/>
              <a:endCxn id="143" idx="0"/>
            </p:cNvCxnSpPr>
            <p:nvPr/>
          </p:nvCxnSpPr>
          <p:spPr bwMode="auto">
            <a:xfrm>
              <a:off x="7366750" y="3356161"/>
              <a:ext cx="746579" cy="611616"/>
            </a:xfrm>
            <a:prstGeom prst="line">
              <a:avLst/>
            </a:prstGeom>
            <a:solidFill>
              <a:srgbClr val="5CA1FB"/>
            </a:solidFill>
            <a:ln w="9525" cap="flat" cmpd="sng" algn="ctr">
              <a:solidFill>
                <a:schemeClr val="tx1"/>
              </a:solidFill>
              <a:prstDash val="solid"/>
              <a:round/>
              <a:headEnd type="none" w="med" len="med"/>
              <a:tailEnd type="none" w="med" len="med"/>
            </a:ln>
            <a:effectLst/>
          </p:spPr>
        </p:cxnSp>
        <p:sp>
          <p:nvSpPr>
            <p:cNvPr id="150" name="Rounded Rectangle 149"/>
            <p:cNvSpPr/>
            <p:nvPr/>
          </p:nvSpPr>
          <p:spPr bwMode="auto">
            <a:xfrm>
              <a:off x="6329007" y="3811144"/>
              <a:ext cx="283700" cy="134256"/>
            </a:xfrm>
            <a:prstGeom prst="round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53064">
                <a:spcBef>
                  <a:spcPts val="0"/>
                </a:spcBef>
              </a:pPr>
              <a:r>
                <a:rPr lang="en-US" sz="900" smtClean="0">
                  <a:solidFill>
                    <a:schemeClr val="bg1"/>
                  </a:solidFill>
                </a:rPr>
                <a:t>RS</a:t>
              </a:r>
            </a:p>
          </p:txBody>
        </p:sp>
        <p:sp>
          <p:nvSpPr>
            <p:cNvPr id="153" name="Rounded Rectangle 152"/>
            <p:cNvSpPr/>
            <p:nvPr/>
          </p:nvSpPr>
          <p:spPr bwMode="auto">
            <a:xfrm>
              <a:off x="7075585" y="3811144"/>
              <a:ext cx="283700" cy="134256"/>
            </a:xfrm>
            <a:prstGeom prst="round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53064">
                <a:spcBef>
                  <a:spcPts val="0"/>
                </a:spcBef>
              </a:pPr>
              <a:r>
                <a:rPr lang="en-US" sz="900" smtClean="0">
                  <a:solidFill>
                    <a:schemeClr val="bg1"/>
                  </a:solidFill>
                </a:rPr>
                <a:t>RS</a:t>
              </a:r>
            </a:p>
          </p:txBody>
        </p:sp>
        <p:sp>
          <p:nvSpPr>
            <p:cNvPr id="154" name="Rounded Rectangle 153"/>
            <p:cNvSpPr/>
            <p:nvPr/>
          </p:nvSpPr>
          <p:spPr bwMode="auto">
            <a:xfrm>
              <a:off x="7837094" y="3811144"/>
              <a:ext cx="283700" cy="134256"/>
            </a:xfrm>
            <a:prstGeom prst="round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53064">
                <a:spcBef>
                  <a:spcPts val="0"/>
                </a:spcBef>
              </a:pPr>
              <a:r>
                <a:rPr lang="en-US" sz="900" smtClean="0">
                  <a:solidFill>
                    <a:schemeClr val="bg1"/>
                  </a:solidFill>
                </a:rPr>
                <a:t>RS</a:t>
              </a:r>
            </a:p>
          </p:txBody>
        </p:sp>
        <p:sp>
          <p:nvSpPr>
            <p:cNvPr id="170" name="Up Arrow 169"/>
            <p:cNvSpPr/>
            <p:nvPr/>
          </p:nvSpPr>
          <p:spPr bwMode="auto">
            <a:xfrm flipH="1" flipV="1">
              <a:off x="7224900" y="3430749"/>
              <a:ext cx="149315" cy="372936"/>
            </a:xfrm>
            <a:prstGeom prst="upArrow">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53064">
                <a:spcBef>
                  <a:spcPts val="0"/>
                </a:spcBef>
              </a:pPr>
              <a:endParaRPr lang="en-US" smtClean="0">
                <a:solidFill>
                  <a:schemeClr val="bg1"/>
                </a:solidFill>
              </a:endParaRPr>
            </a:p>
          </p:txBody>
        </p:sp>
        <p:sp>
          <p:nvSpPr>
            <p:cNvPr id="171" name="Up Arrow 170"/>
            <p:cNvSpPr/>
            <p:nvPr/>
          </p:nvSpPr>
          <p:spPr bwMode="auto">
            <a:xfrm rot="18843638" flipH="1" flipV="1">
              <a:off x="7657095" y="3414273"/>
              <a:ext cx="126553" cy="405888"/>
            </a:xfrm>
            <a:prstGeom prst="upArrow">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53064">
                <a:spcBef>
                  <a:spcPts val="0"/>
                </a:spcBef>
              </a:pPr>
              <a:endParaRPr lang="en-US" smtClean="0">
                <a:solidFill>
                  <a:schemeClr val="bg1"/>
                </a:solidFill>
              </a:endParaRPr>
            </a:p>
          </p:txBody>
        </p:sp>
        <p:sp>
          <p:nvSpPr>
            <p:cNvPr id="172" name="Up Arrow 171"/>
            <p:cNvSpPr/>
            <p:nvPr/>
          </p:nvSpPr>
          <p:spPr bwMode="auto">
            <a:xfrm rot="2746863" flipV="1">
              <a:off x="6781842" y="3313951"/>
              <a:ext cx="114386" cy="548711"/>
            </a:xfrm>
            <a:prstGeom prst="upArrow">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53064">
                <a:spcBef>
                  <a:spcPts val="0"/>
                </a:spcBef>
              </a:pPr>
              <a:endParaRPr lang="en-US" smtClean="0">
                <a:solidFill>
                  <a:schemeClr val="bg1"/>
                </a:solidFill>
              </a:endParaRPr>
            </a:p>
          </p:txBody>
        </p:sp>
        <p:sp>
          <p:nvSpPr>
            <p:cNvPr id="175" name="TextBox 174"/>
            <p:cNvSpPr txBox="1"/>
            <p:nvPr/>
          </p:nvSpPr>
          <p:spPr>
            <a:xfrm>
              <a:off x="5887420" y="3403786"/>
              <a:ext cx="934872" cy="369332"/>
            </a:xfrm>
            <a:prstGeom prst="rect">
              <a:avLst/>
            </a:prstGeom>
            <a:noFill/>
          </p:spPr>
          <p:txBody>
            <a:bodyPr wrap="none" rtlCol="0">
              <a:spAutoFit/>
            </a:bodyPr>
            <a:lstStyle/>
            <a:p>
              <a:pPr>
                <a:spcBef>
                  <a:spcPts val="0"/>
                </a:spcBef>
              </a:pPr>
              <a:r>
                <a:rPr lang="en-US" sz="900" dirty="0" smtClean="0"/>
                <a:t>Design &amp; </a:t>
              </a:r>
              <a:r>
                <a:rPr lang="en-US" sz="900" dirty="0" err="1" smtClean="0"/>
                <a:t>Req</a:t>
              </a:r>
              <a:endParaRPr lang="en-US" sz="900" dirty="0" smtClean="0"/>
            </a:p>
            <a:p>
              <a:pPr>
                <a:spcBef>
                  <a:spcPts val="0"/>
                </a:spcBef>
              </a:pPr>
              <a:r>
                <a:rPr lang="en-US" sz="900" dirty="0" smtClean="0"/>
                <a:t>Refinement</a:t>
              </a:r>
              <a:endParaRPr lang="en-US" sz="900" dirty="0"/>
            </a:p>
          </p:txBody>
        </p:sp>
      </p:grpSp>
      <p:grpSp>
        <p:nvGrpSpPr>
          <p:cNvPr id="6" name="Group 179"/>
          <p:cNvGrpSpPr/>
          <p:nvPr/>
        </p:nvGrpSpPr>
        <p:grpSpPr>
          <a:xfrm>
            <a:off x="6687364" y="3432361"/>
            <a:ext cx="2097516" cy="589239"/>
            <a:chOff x="6687364" y="3356161"/>
            <a:chExt cx="2097516" cy="589239"/>
          </a:xfrm>
        </p:grpSpPr>
        <p:sp>
          <p:nvSpPr>
            <p:cNvPr id="155" name="Rounded Rectangle 154"/>
            <p:cNvSpPr/>
            <p:nvPr/>
          </p:nvSpPr>
          <p:spPr bwMode="auto">
            <a:xfrm>
              <a:off x="8210383" y="3811144"/>
              <a:ext cx="283700" cy="134256"/>
            </a:xfrm>
            <a:prstGeom prst="roundRect">
              <a:avLst/>
            </a:prstGeom>
            <a:solidFill>
              <a:srgbClr val="FFD85D"/>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53064">
                <a:spcBef>
                  <a:spcPts val="0"/>
                </a:spcBef>
              </a:pPr>
              <a:r>
                <a:rPr lang="en-US" sz="900" smtClean="0"/>
                <a:t>VA</a:t>
              </a:r>
            </a:p>
          </p:txBody>
        </p:sp>
        <p:sp>
          <p:nvSpPr>
            <p:cNvPr id="156" name="Rounded Rectangle 155"/>
            <p:cNvSpPr/>
            <p:nvPr/>
          </p:nvSpPr>
          <p:spPr bwMode="auto">
            <a:xfrm>
              <a:off x="7448873" y="3811144"/>
              <a:ext cx="283700" cy="134256"/>
            </a:xfrm>
            <a:prstGeom prst="roundRect">
              <a:avLst/>
            </a:prstGeom>
            <a:solidFill>
              <a:srgbClr val="FFD85D"/>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53064">
                <a:spcBef>
                  <a:spcPts val="0"/>
                </a:spcBef>
              </a:pPr>
              <a:r>
                <a:rPr lang="en-US" sz="900" smtClean="0"/>
                <a:t>VA</a:t>
              </a:r>
            </a:p>
          </p:txBody>
        </p:sp>
        <p:sp>
          <p:nvSpPr>
            <p:cNvPr id="157" name="Rounded Rectangle 156"/>
            <p:cNvSpPr/>
            <p:nvPr/>
          </p:nvSpPr>
          <p:spPr bwMode="auto">
            <a:xfrm>
              <a:off x="6687364" y="3811144"/>
              <a:ext cx="283700" cy="134256"/>
            </a:xfrm>
            <a:prstGeom prst="roundRect">
              <a:avLst/>
            </a:prstGeom>
            <a:solidFill>
              <a:srgbClr val="FFD85D"/>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53064">
                <a:spcBef>
                  <a:spcPts val="0"/>
                </a:spcBef>
              </a:pPr>
              <a:r>
                <a:rPr lang="en-US" sz="900" smtClean="0"/>
                <a:t>VA</a:t>
              </a:r>
            </a:p>
          </p:txBody>
        </p:sp>
        <p:sp>
          <p:nvSpPr>
            <p:cNvPr id="161" name="Up Arrow 160"/>
            <p:cNvSpPr/>
            <p:nvPr/>
          </p:nvSpPr>
          <p:spPr bwMode="auto">
            <a:xfrm rot="18694917">
              <a:off x="7714298" y="3239329"/>
              <a:ext cx="154798" cy="552585"/>
            </a:xfrm>
            <a:prstGeom prst="upArrow">
              <a:avLst/>
            </a:prstGeom>
            <a:solidFill>
              <a:srgbClr val="FFD85D"/>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53064">
                <a:spcBef>
                  <a:spcPts val="0"/>
                </a:spcBef>
              </a:pPr>
              <a:endParaRPr lang="en-US" smtClean="0"/>
            </a:p>
          </p:txBody>
        </p:sp>
        <p:sp>
          <p:nvSpPr>
            <p:cNvPr id="162" name="Up Arrow 161"/>
            <p:cNvSpPr/>
            <p:nvPr/>
          </p:nvSpPr>
          <p:spPr bwMode="auto">
            <a:xfrm rot="2756362" flipH="1">
              <a:off x="6960496" y="3312623"/>
              <a:ext cx="136549" cy="521605"/>
            </a:xfrm>
            <a:prstGeom prst="upArrow">
              <a:avLst/>
            </a:prstGeom>
            <a:solidFill>
              <a:srgbClr val="FFD85D"/>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53064">
                <a:spcBef>
                  <a:spcPts val="0"/>
                </a:spcBef>
              </a:pPr>
              <a:endParaRPr lang="en-US" smtClean="0"/>
            </a:p>
          </p:txBody>
        </p:sp>
        <p:sp>
          <p:nvSpPr>
            <p:cNvPr id="164" name="Up Arrow 163"/>
            <p:cNvSpPr/>
            <p:nvPr/>
          </p:nvSpPr>
          <p:spPr bwMode="auto">
            <a:xfrm flipH="1">
              <a:off x="7374216" y="3356161"/>
              <a:ext cx="149317" cy="421126"/>
            </a:xfrm>
            <a:prstGeom prst="upArrow">
              <a:avLst/>
            </a:prstGeom>
            <a:solidFill>
              <a:srgbClr val="FFD85D"/>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53064">
                <a:spcBef>
                  <a:spcPts val="0"/>
                </a:spcBef>
              </a:pPr>
              <a:endParaRPr lang="en-US" smtClean="0"/>
            </a:p>
          </p:txBody>
        </p:sp>
        <p:sp>
          <p:nvSpPr>
            <p:cNvPr id="176" name="TextBox 175"/>
            <p:cNvSpPr txBox="1"/>
            <p:nvPr/>
          </p:nvSpPr>
          <p:spPr>
            <a:xfrm>
              <a:off x="7766653" y="3375211"/>
              <a:ext cx="1018227" cy="369332"/>
            </a:xfrm>
            <a:prstGeom prst="rect">
              <a:avLst/>
            </a:prstGeom>
            <a:noFill/>
          </p:spPr>
          <p:txBody>
            <a:bodyPr wrap="none" rtlCol="0">
              <a:spAutoFit/>
            </a:bodyPr>
            <a:lstStyle/>
            <a:p>
              <a:pPr algn="r">
                <a:spcBef>
                  <a:spcPts val="0"/>
                </a:spcBef>
              </a:pPr>
              <a:r>
                <a:rPr lang="en-US" sz="900" dirty="0" smtClean="0"/>
                <a:t>Compositional </a:t>
              </a:r>
            </a:p>
            <a:p>
              <a:pPr algn="r">
                <a:spcBef>
                  <a:spcPts val="0"/>
                </a:spcBef>
              </a:pPr>
              <a:r>
                <a:rPr lang="en-US" sz="900" dirty="0" smtClean="0"/>
                <a:t>Verification</a:t>
              </a:r>
              <a:endParaRPr lang="en-US" sz="900" dirty="0"/>
            </a:p>
          </p:txBody>
        </p:sp>
      </p:grpSp>
      <p:grpSp>
        <p:nvGrpSpPr>
          <p:cNvPr id="7" name="Group 180"/>
          <p:cNvGrpSpPr/>
          <p:nvPr/>
        </p:nvGrpSpPr>
        <p:grpSpPr>
          <a:xfrm>
            <a:off x="5800725" y="965760"/>
            <a:ext cx="2868262" cy="2466601"/>
            <a:chOff x="5800725" y="889560"/>
            <a:chExt cx="2868262" cy="2466601"/>
          </a:xfrm>
        </p:grpSpPr>
        <p:sp>
          <p:nvSpPr>
            <p:cNvPr id="42" name="TextBox 41"/>
            <p:cNvSpPr txBox="1"/>
            <p:nvPr/>
          </p:nvSpPr>
          <p:spPr>
            <a:xfrm>
              <a:off x="5800725" y="889560"/>
              <a:ext cx="2868262" cy="4710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anchor="ctr"/>
            <a:lstStyle/>
            <a:p>
              <a:pPr defTabSz="914290">
                <a:spcBef>
                  <a:spcPts val="0"/>
                </a:spcBef>
                <a:defRPr/>
              </a:pPr>
              <a:r>
                <a:rPr lang="en-US" sz="1400" dirty="0" smtClean="0">
                  <a:solidFill>
                    <a:schemeClr val="bg1"/>
                  </a:solidFill>
                  <a:latin typeface="+mn-lt"/>
                  <a:ea typeface="+mn-ea"/>
                </a:rPr>
                <a:t>Incremental Evolution and Execution of Assurance Plans</a:t>
              </a:r>
              <a:endParaRPr lang="en-US" sz="1400" dirty="0">
                <a:solidFill>
                  <a:schemeClr val="bg1"/>
                </a:solidFill>
                <a:latin typeface="+mn-lt"/>
                <a:ea typeface="+mn-ea"/>
              </a:endParaRPr>
            </a:p>
          </p:txBody>
        </p:sp>
        <p:sp>
          <p:nvSpPr>
            <p:cNvPr id="127" name="TextBox 126"/>
            <p:cNvSpPr txBox="1"/>
            <p:nvPr/>
          </p:nvSpPr>
          <p:spPr>
            <a:xfrm>
              <a:off x="6210822" y="1585821"/>
              <a:ext cx="2152127" cy="430887"/>
            </a:xfrm>
            <a:prstGeom prst="rect">
              <a:avLst/>
            </a:prstGeom>
            <a:solidFill>
              <a:schemeClr val="accent1">
                <a:lumMod val="20000"/>
                <a:lumOff val="80000"/>
              </a:schemeClr>
            </a:solidFill>
          </p:spPr>
          <p:txBody>
            <a:bodyPr wrap="square" rtlCol="0">
              <a:spAutoFit/>
            </a:bodyPr>
            <a:lstStyle/>
            <a:p>
              <a:pPr algn="ctr">
                <a:spcBef>
                  <a:spcPts val="0"/>
                </a:spcBef>
              </a:pPr>
              <a:r>
                <a:rPr lang="en-US" sz="1100" dirty="0" smtClean="0"/>
                <a:t>Incremental Architecture &amp; Requirement Evolution</a:t>
              </a:r>
              <a:endParaRPr lang="en-US" sz="1100" dirty="0"/>
            </a:p>
          </p:txBody>
        </p:sp>
        <p:sp>
          <p:nvSpPr>
            <p:cNvPr id="135" name="Rectangle 134"/>
            <p:cNvSpPr/>
            <p:nvPr/>
          </p:nvSpPr>
          <p:spPr bwMode="auto">
            <a:xfrm>
              <a:off x="7183306" y="2466976"/>
              <a:ext cx="313563" cy="208844"/>
            </a:xfrm>
            <a:prstGeom prst="rect">
              <a:avLst/>
            </a:prstGeom>
            <a:solidFill>
              <a:srgbClr val="92D050"/>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914290">
                <a:spcBef>
                  <a:spcPts val="0"/>
                </a:spcBef>
              </a:pPr>
              <a:endParaRPr lang="en-US" sz="3200" smtClean="0"/>
            </a:p>
          </p:txBody>
        </p:sp>
        <p:sp>
          <p:nvSpPr>
            <p:cNvPr id="136" name="Rectangle 135"/>
            <p:cNvSpPr/>
            <p:nvPr/>
          </p:nvSpPr>
          <p:spPr bwMode="auto">
            <a:xfrm>
              <a:off x="7209968" y="3147317"/>
              <a:ext cx="313563" cy="208844"/>
            </a:xfrm>
            <a:prstGeom prst="rect">
              <a:avLst/>
            </a:prstGeom>
            <a:solidFill>
              <a:srgbClr val="92D050"/>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914290">
                <a:spcBef>
                  <a:spcPts val="0"/>
                </a:spcBef>
              </a:pPr>
              <a:endParaRPr lang="en-US" sz="3200" smtClean="0"/>
            </a:p>
          </p:txBody>
        </p:sp>
        <p:sp>
          <p:nvSpPr>
            <p:cNvPr id="137" name="Rectangle 136"/>
            <p:cNvSpPr/>
            <p:nvPr/>
          </p:nvSpPr>
          <p:spPr bwMode="auto">
            <a:xfrm>
              <a:off x="7956547" y="3147317"/>
              <a:ext cx="313563" cy="208844"/>
            </a:xfrm>
            <a:prstGeom prst="rect">
              <a:avLst/>
            </a:prstGeom>
            <a:solidFill>
              <a:srgbClr val="92D050"/>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914290">
                <a:spcBef>
                  <a:spcPts val="0"/>
                </a:spcBef>
              </a:pPr>
              <a:endParaRPr lang="en-US" sz="3200" smtClean="0"/>
            </a:p>
          </p:txBody>
        </p:sp>
        <p:sp>
          <p:nvSpPr>
            <p:cNvPr id="138" name="Rectangle 137"/>
            <p:cNvSpPr/>
            <p:nvPr/>
          </p:nvSpPr>
          <p:spPr bwMode="auto">
            <a:xfrm>
              <a:off x="6403665" y="3147317"/>
              <a:ext cx="313563" cy="208844"/>
            </a:xfrm>
            <a:prstGeom prst="rect">
              <a:avLst/>
            </a:prstGeom>
            <a:solidFill>
              <a:srgbClr val="92D050"/>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914290">
                <a:spcBef>
                  <a:spcPts val="0"/>
                </a:spcBef>
              </a:pPr>
              <a:endParaRPr lang="en-US" sz="3200" smtClean="0"/>
            </a:p>
          </p:txBody>
        </p:sp>
        <p:cxnSp>
          <p:nvCxnSpPr>
            <p:cNvPr id="139" name="Straight Connector 138"/>
            <p:cNvCxnSpPr>
              <a:stCxn id="135" idx="2"/>
              <a:endCxn id="138" idx="0"/>
            </p:cNvCxnSpPr>
            <p:nvPr/>
          </p:nvCxnSpPr>
          <p:spPr bwMode="auto">
            <a:xfrm flipH="1">
              <a:off x="6560447" y="2675820"/>
              <a:ext cx="779641" cy="471497"/>
            </a:xfrm>
            <a:prstGeom prst="line">
              <a:avLst/>
            </a:prstGeom>
            <a:solidFill>
              <a:srgbClr val="5CA1FB"/>
            </a:solidFill>
            <a:ln w="9525" cap="flat" cmpd="sng" algn="ctr">
              <a:solidFill>
                <a:schemeClr val="tx1"/>
              </a:solidFill>
              <a:prstDash val="solid"/>
              <a:round/>
              <a:headEnd type="none" w="med" len="med"/>
              <a:tailEnd type="none" w="med" len="med"/>
            </a:ln>
            <a:effectLst/>
          </p:spPr>
        </p:cxnSp>
        <p:cxnSp>
          <p:nvCxnSpPr>
            <p:cNvPr id="140" name="Straight Connector 139"/>
            <p:cNvCxnSpPr>
              <a:stCxn id="135" idx="2"/>
              <a:endCxn id="137" idx="0"/>
            </p:cNvCxnSpPr>
            <p:nvPr/>
          </p:nvCxnSpPr>
          <p:spPr bwMode="auto">
            <a:xfrm>
              <a:off x="7340086" y="2675820"/>
              <a:ext cx="773241" cy="471497"/>
            </a:xfrm>
            <a:prstGeom prst="line">
              <a:avLst/>
            </a:prstGeom>
            <a:solidFill>
              <a:srgbClr val="5CA1FB"/>
            </a:solidFill>
            <a:ln w="9525" cap="flat" cmpd="sng" algn="ctr">
              <a:solidFill>
                <a:schemeClr val="tx1"/>
              </a:solidFill>
              <a:prstDash val="solid"/>
              <a:round/>
              <a:headEnd type="none" w="med" len="med"/>
              <a:tailEnd type="none" w="med" len="med"/>
            </a:ln>
            <a:effectLst/>
          </p:spPr>
        </p:cxnSp>
        <p:cxnSp>
          <p:nvCxnSpPr>
            <p:cNvPr id="141" name="Straight Connector 140"/>
            <p:cNvCxnSpPr>
              <a:stCxn id="135" idx="2"/>
              <a:endCxn id="136" idx="0"/>
            </p:cNvCxnSpPr>
            <p:nvPr/>
          </p:nvCxnSpPr>
          <p:spPr bwMode="auto">
            <a:xfrm>
              <a:off x="7340086" y="2675820"/>
              <a:ext cx="26664" cy="471497"/>
            </a:xfrm>
            <a:prstGeom prst="line">
              <a:avLst/>
            </a:prstGeom>
            <a:solidFill>
              <a:srgbClr val="5CA1FB"/>
            </a:solidFill>
            <a:ln w="9525" cap="flat" cmpd="sng" algn="ctr">
              <a:solidFill>
                <a:schemeClr val="tx1"/>
              </a:solidFill>
              <a:prstDash val="solid"/>
              <a:round/>
              <a:headEnd type="none" w="med" len="med"/>
              <a:tailEnd type="none" w="med" len="med"/>
            </a:ln>
            <a:effectLst/>
          </p:spPr>
        </p:cxnSp>
        <p:sp>
          <p:nvSpPr>
            <p:cNvPr id="148" name="Rounded Rectangle 147"/>
            <p:cNvSpPr/>
            <p:nvPr/>
          </p:nvSpPr>
          <p:spPr bwMode="auto">
            <a:xfrm>
              <a:off x="6941200" y="2326859"/>
              <a:ext cx="283700" cy="134256"/>
            </a:xfrm>
            <a:prstGeom prst="round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53064">
                <a:spcBef>
                  <a:spcPts val="0"/>
                </a:spcBef>
              </a:pPr>
              <a:r>
                <a:rPr lang="en-US" sz="900" smtClean="0">
                  <a:solidFill>
                    <a:schemeClr val="bg1"/>
                  </a:solidFill>
                </a:rPr>
                <a:t>RS</a:t>
              </a:r>
            </a:p>
          </p:txBody>
        </p:sp>
        <p:sp>
          <p:nvSpPr>
            <p:cNvPr id="149" name="Rounded Rectangle 148"/>
            <p:cNvSpPr/>
            <p:nvPr/>
          </p:nvSpPr>
          <p:spPr bwMode="auto">
            <a:xfrm>
              <a:off x="6254348" y="2998143"/>
              <a:ext cx="283700" cy="134256"/>
            </a:xfrm>
            <a:prstGeom prst="round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53064">
                <a:spcBef>
                  <a:spcPts val="0"/>
                </a:spcBef>
              </a:pPr>
              <a:r>
                <a:rPr lang="en-US" sz="900" smtClean="0">
                  <a:solidFill>
                    <a:schemeClr val="bg1"/>
                  </a:solidFill>
                </a:rPr>
                <a:t>RS</a:t>
              </a:r>
            </a:p>
          </p:txBody>
        </p:sp>
        <p:sp>
          <p:nvSpPr>
            <p:cNvPr id="151" name="Rounded Rectangle 150"/>
            <p:cNvSpPr/>
            <p:nvPr/>
          </p:nvSpPr>
          <p:spPr bwMode="auto">
            <a:xfrm>
              <a:off x="7015859" y="2998143"/>
              <a:ext cx="283700" cy="134256"/>
            </a:xfrm>
            <a:prstGeom prst="round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53064">
                <a:spcBef>
                  <a:spcPts val="0"/>
                </a:spcBef>
              </a:pPr>
              <a:r>
                <a:rPr lang="en-US" sz="900" smtClean="0">
                  <a:solidFill>
                    <a:schemeClr val="bg1"/>
                  </a:solidFill>
                </a:rPr>
                <a:t>RS</a:t>
              </a:r>
            </a:p>
          </p:txBody>
        </p:sp>
        <p:sp>
          <p:nvSpPr>
            <p:cNvPr id="152" name="Rounded Rectangle 151"/>
            <p:cNvSpPr/>
            <p:nvPr/>
          </p:nvSpPr>
          <p:spPr bwMode="auto">
            <a:xfrm>
              <a:off x="7762436" y="2998143"/>
              <a:ext cx="283700" cy="134256"/>
            </a:xfrm>
            <a:prstGeom prst="round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53064">
                <a:spcBef>
                  <a:spcPts val="0"/>
                </a:spcBef>
              </a:pPr>
              <a:r>
                <a:rPr lang="en-US" sz="900" smtClean="0">
                  <a:solidFill>
                    <a:schemeClr val="bg1"/>
                  </a:solidFill>
                </a:rPr>
                <a:t>RS</a:t>
              </a:r>
            </a:p>
          </p:txBody>
        </p:sp>
        <p:sp>
          <p:nvSpPr>
            <p:cNvPr id="167" name="Up Arrow 166"/>
            <p:cNvSpPr/>
            <p:nvPr/>
          </p:nvSpPr>
          <p:spPr bwMode="auto">
            <a:xfrm rot="18187571" flipH="1" flipV="1">
              <a:off x="7651687" y="2639243"/>
              <a:ext cx="130097" cy="440982"/>
            </a:xfrm>
            <a:prstGeom prst="upArrow">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53064">
                <a:spcBef>
                  <a:spcPts val="0"/>
                </a:spcBef>
              </a:pPr>
              <a:endParaRPr lang="en-US" smtClean="0">
                <a:solidFill>
                  <a:schemeClr val="bg1"/>
                </a:solidFill>
              </a:endParaRPr>
            </a:p>
          </p:txBody>
        </p:sp>
        <p:sp>
          <p:nvSpPr>
            <p:cNvPr id="168" name="Up Arrow 167"/>
            <p:cNvSpPr/>
            <p:nvPr/>
          </p:nvSpPr>
          <p:spPr bwMode="auto">
            <a:xfrm rot="3359819" flipV="1">
              <a:off x="6659838" y="2566082"/>
              <a:ext cx="154620" cy="548711"/>
            </a:xfrm>
            <a:prstGeom prst="upArrow">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53064">
                <a:spcBef>
                  <a:spcPts val="0"/>
                </a:spcBef>
              </a:pPr>
              <a:endParaRPr lang="en-US" smtClean="0">
                <a:solidFill>
                  <a:schemeClr val="bg1"/>
                </a:solidFill>
              </a:endParaRPr>
            </a:p>
          </p:txBody>
        </p:sp>
        <p:sp>
          <p:nvSpPr>
            <p:cNvPr id="169" name="Up Arrow 168"/>
            <p:cNvSpPr/>
            <p:nvPr/>
          </p:nvSpPr>
          <p:spPr bwMode="auto">
            <a:xfrm flipH="1" flipV="1">
              <a:off x="7150242" y="2759465"/>
              <a:ext cx="149315" cy="223762"/>
            </a:xfrm>
            <a:prstGeom prst="upArrow">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53064">
                <a:spcBef>
                  <a:spcPts val="0"/>
                </a:spcBef>
              </a:pPr>
              <a:endParaRPr lang="en-US" smtClean="0">
                <a:solidFill>
                  <a:schemeClr val="bg1"/>
                </a:solidFill>
              </a:endParaRPr>
            </a:p>
          </p:txBody>
        </p:sp>
        <p:sp>
          <p:nvSpPr>
            <p:cNvPr id="174" name="TextBox 173"/>
            <p:cNvSpPr txBox="1"/>
            <p:nvPr/>
          </p:nvSpPr>
          <p:spPr>
            <a:xfrm>
              <a:off x="5888248" y="2525830"/>
              <a:ext cx="934872" cy="369332"/>
            </a:xfrm>
            <a:prstGeom prst="rect">
              <a:avLst/>
            </a:prstGeom>
            <a:noFill/>
          </p:spPr>
          <p:txBody>
            <a:bodyPr wrap="none" rtlCol="0">
              <a:spAutoFit/>
            </a:bodyPr>
            <a:lstStyle/>
            <a:p>
              <a:pPr>
                <a:spcBef>
                  <a:spcPts val="0"/>
                </a:spcBef>
              </a:pPr>
              <a:r>
                <a:rPr lang="en-US" sz="900" dirty="0" smtClean="0"/>
                <a:t>Design &amp; </a:t>
              </a:r>
              <a:r>
                <a:rPr lang="en-US" sz="900" dirty="0" err="1" smtClean="0"/>
                <a:t>Req</a:t>
              </a:r>
              <a:endParaRPr lang="en-US" sz="900" dirty="0" smtClean="0"/>
            </a:p>
            <a:p>
              <a:pPr>
                <a:spcBef>
                  <a:spcPts val="0"/>
                </a:spcBef>
              </a:pPr>
              <a:r>
                <a:rPr lang="en-US" sz="900" dirty="0" smtClean="0"/>
                <a:t>Refinement</a:t>
              </a:r>
              <a:endParaRPr lang="en-US" sz="900" dirty="0"/>
            </a:p>
          </p:txBody>
        </p:sp>
        <p:sp>
          <p:nvSpPr>
            <p:cNvPr id="177" name="TextBox 176"/>
            <p:cNvSpPr txBox="1"/>
            <p:nvPr/>
          </p:nvSpPr>
          <p:spPr>
            <a:xfrm>
              <a:off x="7152859" y="2133601"/>
              <a:ext cx="889987" cy="369332"/>
            </a:xfrm>
            <a:prstGeom prst="rect">
              <a:avLst/>
            </a:prstGeom>
            <a:noFill/>
          </p:spPr>
          <p:txBody>
            <a:bodyPr wrap="none" rtlCol="0">
              <a:spAutoFit/>
            </a:bodyPr>
            <a:lstStyle/>
            <a:p>
              <a:pPr>
                <a:spcBef>
                  <a:spcPts val="0"/>
                </a:spcBef>
              </a:pPr>
              <a:r>
                <a:rPr lang="en-US" sz="900" dirty="0" smtClean="0"/>
                <a:t>Requirement</a:t>
              </a:r>
            </a:p>
            <a:p>
              <a:pPr>
                <a:spcBef>
                  <a:spcPts val="0"/>
                </a:spcBef>
              </a:pPr>
              <a:r>
                <a:rPr lang="en-US" sz="900" dirty="0" smtClean="0"/>
                <a:t>Coverage</a:t>
              </a:r>
              <a:endParaRPr lang="en-US" sz="900" dirty="0"/>
            </a:p>
          </p:txBody>
        </p:sp>
      </p:grpSp>
      <p:grpSp>
        <p:nvGrpSpPr>
          <p:cNvPr id="8" name="Group 102"/>
          <p:cNvGrpSpPr/>
          <p:nvPr/>
        </p:nvGrpSpPr>
        <p:grpSpPr>
          <a:xfrm>
            <a:off x="1752600" y="4153057"/>
            <a:ext cx="2311092" cy="1960564"/>
            <a:chOff x="1752600" y="4076857"/>
            <a:chExt cx="2311092" cy="1960564"/>
          </a:xfrm>
        </p:grpSpPr>
        <p:pic>
          <p:nvPicPr>
            <p:cNvPr id="35842" name="Picture 2" descr="https://encrypted-tbn0.gstatic.com/images?q=tbn:ANd9GcRlxTqqUABrx0q2p0RcggHCaAWGLWZHS6ctMT0-jGbjNrtV9CG-"/>
            <p:cNvPicPr>
              <a:picLocks noChangeAspect="1" noChangeArrowheads="1"/>
            </p:cNvPicPr>
            <p:nvPr/>
          </p:nvPicPr>
          <p:blipFill>
            <a:blip r:embed="rId3" cstate="print"/>
            <a:srcRect/>
            <a:stretch>
              <a:fillRect/>
            </a:stretch>
          </p:blipFill>
          <p:spPr bwMode="auto">
            <a:xfrm>
              <a:off x="1933575" y="4267200"/>
              <a:ext cx="1952625" cy="1600200"/>
            </a:xfrm>
            <a:prstGeom prst="rect">
              <a:avLst/>
            </a:prstGeom>
            <a:noFill/>
          </p:spPr>
        </p:pic>
        <p:sp>
          <p:nvSpPr>
            <p:cNvPr id="186" name="Notched Right Arrow 185"/>
            <p:cNvSpPr/>
            <p:nvPr/>
          </p:nvSpPr>
          <p:spPr bwMode="auto">
            <a:xfrm rot="18457782" flipH="1">
              <a:off x="3313578" y="4313194"/>
              <a:ext cx="986452" cy="513777"/>
            </a:xfrm>
            <a:prstGeom prst="notchedRightArrow">
              <a:avLst/>
            </a:prstGeom>
            <a:solidFill>
              <a:schemeClr val="accent2">
                <a:lumMod val="20000"/>
                <a:lumOff val="80000"/>
              </a:schemeClr>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53064">
                <a:spcBef>
                  <a:spcPts val="0"/>
                </a:spcBef>
              </a:pPr>
              <a:r>
                <a:rPr lang="en-US" sz="800" dirty="0" smtClean="0"/>
                <a:t>Cost-effective </a:t>
              </a:r>
            </a:p>
            <a:p>
              <a:pPr defTabSz="653064">
                <a:spcBef>
                  <a:spcPts val="0"/>
                </a:spcBef>
              </a:pPr>
              <a:r>
                <a:rPr lang="en-US" sz="800" dirty="0" smtClean="0"/>
                <a:t>Tests</a:t>
              </a:r>
            </a:p>
          </p:txBody>
        </p:sp>
        <p:sp>
          <p:nvSpPr>
            <p:cNvPr id="187" name="Notched Right Arrow 186"/>
            <p:cNvSpPr/>
            <p:nvPr/>
          </p:nvSpPr>
          <p:spPr bwMode="auto">
            <a:xfrm rot="3335838">
              <a:off x="1779821" y="4309731"/>
              <a:ext cx="1033111" cy="569954"/>
            </a:xfrm>
            <a:prstGeom prst="notchedRightArrow">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53064">
                <a:spcBef>
                  <a:spcPts val="0"/>
                </a:spcBef>
              </a:pPr>
              <a:r>
                <a:rPr lang="en-US" sz="800" dirty="0" smtClean="0"/>
                <a:t>Increased </a:t>
              </a:r>
            </a:p>
            <a:p>
              <a:pPr defTabSz="653064">
                <a:spcBef>
                  <a:spcPts val="0"/>
                </a:spcBef>
              </a:pPr>
              <a:r>
                <a:rPr lang="en-US" sz="800" dirty="0" smtClean="0"/>
                <a:t>Confidence</a:t>
              </a:r>
            </a:p>
          </p:txBody>
        </p:sp>
        <p:sp>
          <p:nvSpPr>
            <p:cNvPr id="184" name="TextBox 183"/>
            <p:cNvSpPr txBox="1"/>
            <p:nvPr/>
          </p:nvSpPr>
          <p:spPr>
            <a:xfrm>
              <a:off x="1752600" y="5791200"/>
              <a:ext cx="2230098" cy="246221"/>
            </a:xfrm>
            <a:prstGeom prst="rect">
              <a:avLst/>
            </a:prstGeom>
            <a:noFill/>
          </p:spPr>
          <p:txBody>
            <a:bodyPr wrap="none" rtlCol="0">
              <a:spAutoFit/>
            </a:bodyPr>
            <a:lstStyle/>
            <a:p>
              <a:r>
                <a:rPr lang="en-US" sz="1000" dirty="0" smtClean="0"/>
                <a:t>Auto-generated Assurance Cases</a:t>
              </a:r>
              <a:endParaRPr lang="en-US" sz="1000" dirty="0"/>
            </a:p>
          </p:txBody>
        </p:sp>
      </p:grpSp>
      <p:sp>
        <p:nvSpPr>
          <p:cNvPr id="97" name="TextBox 96"/>
          <p:cNvSpPr txBox="1"/>
          <p:nvPr/>
        </p:nvSpPr>
        <p:spPr>
          <a:xfrm>
            <a:off x="4334494" y="5791200"/>
            <a:ext cx="2243639" cy="276999"/>
          </a:xfrm>
          <a:prstGeom prst="rect">
            <a:avLst/>
          </a:prstGeom>
          <a:solidFill>
            <a:schemeClr val="accent1">
              <a:lumMod val="40000"/>
              <a:lumOff val="60000"/>
            </a:schemeClr>
          </a:solidFill>
        </p:spPr>
        <p:txBody>
          <a:bodyPr wrap="square" rtlCol="0">
            <a:spAutoFit/>
          </a:bodyPr>
          <a:lstStyle/>
          <a:p>
            <a:r>
              <a:rPr lang="en-US" sz="1200" dirty="0" smtClean="0">
                <a:solidFill>
                  <a:schemeClr val="accent5">
                    <a:lumMod val="25000"/>
                  </a:schemeClr>
                </a:solidFill>
              </a:rPr>
              <a:t>Build the Assurance Case</a:t>
            </a:r>
            <a:endParaRPr lang="en-US" sz="1200" dirty="0">
              <a:solidFill>
                <a:schemeClr val="accent5">
                  <a:lumMod val="25000"/>
                </a:schemeClr>
              </a:solidFill>
            </a:endParaRPr>
          </a:p>
        </p:txBody>
      </p:sp>
      <p:sp>
        <p:nvSpPr>
          <p:cNvPr id="98" name="TextBox 97"/>
          <p:cNvSpPr txBox="1"/>
          <p:nvPr/>
        </p:nvSpPr>
        <p:spPr>
          <a:xfrm>
            <a:off x="4667003" y="5486400"/>
            <a:ext cx="1657597" cy="276999"/>
          </a:xfrm>
          <a:prstGeom prst="rect">
            <a:avLst/>
          </a:prstGeom>
          <a:solidFill>
            <a:schemeClr val="bg1">
              <a:lumMod val="85000"/>
            </a:schemeClr>
          </a:solidFill>
        </p:spPr>
        <p:txBody>
          <a:bodyPr wrap="square" rtlCol="0">
            <a:spAutoFit/>
          </a:bodyPr>
          <a:lstStyle/>
          <a:p>
            <a:r>
              <a:rPr lang="en-US" sz="1200" dirty="0" smtClean="0"/>
              <a:t>Build the System</a:t>
            </a:r>
            <a:endParaRPr lang="en-US" sz="1200" dirty="0"/>
          </a:p>
        </p:txBody>
      </p:sp>
      <p:sp>
        <p:nvSpPr>
          <p:cNvPr id="99" name="Rounded Rectangular Callout 98"/>
          <p:cNvSpPr/>
          <p:nvPr/>
        </p:nvSpPr>
        <p:spPr>
          <a:xfrm>
            <a:off x="4419600" y="4033094"/>
            <a:ext cx="1828799" cy="1038582"/>
          </a:xfrm>
          <a:prstGeom prst="wedgeRoundRectCallout">
            <a:avLst>
              <a:gd name="adj1" fmla="val -97800"/>
              <a:gd name="adj2" fmla="val -73148"/>
              <a:gd name="adj3" fmla="val 1666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100" dirty="0" smtClean="0">
                <a:solidFill>
                  <a:schemeClr val="tx1"/>
                </a:solidFill>
              </a:rPr>
              <a:t>Auto-generation from verified models</a:t>
            </a:r>
          </a:p>
          <a:p>
            <a:pPr>
              <a:spcBef>
                <a:spcPts val="0"/>
              </a:spcBef>
            </a:pPr>
            <a:r>
              <a:rPr lang="en-US" sz="1100" b="0" dirty="0" smtClean="0">
                <a:solidFill>
                  <a:schemeClr val="tx1"/>
                </a:solidFill>
              </a:rPr>
              <a:t>AADL&amp;SCADE/Simulink</a:t>
            </a:r>
          </a:p>
          <a:p>
            <a:pPr>
              <a:spcBef>
                <a:spcPts val="0"/>
              </a:spcBef>
            </a:pPr>
            <a:r>
              <a:rPr lang="en-US" sz="1100" b="0" dirty="0" err="1" smtClean="0">
                <a:solidFill>
                  <a:schemeClr val="tx1"/>
                </a:solidFill>
              </a:rPr>
              <a:t>Ada</a:t>
            </a:r>
            <a:r>
              <a:rPr lang="en-US" sz="1100" b="0" dirty="0" smtClean="0">
                <a:solidFill>
                  <a:schemeClr val="tx1"/>
                </a:solidFill>
              </a:rPr>
              <a:t> SPARK/</a:t>
            </a:r>
            <a:r>
              <a:rPr lang="en-US" sz="1100" b="0" dirty="0" err="1" smtClean="0">
                <a:solidFill>
                  <a:schemeClr val="tx1"/>
                </a:solidFill>
              </a:rPr>
              <a:t>Ravenscar</a:t>
            </a:r>
            <a:endParaRPr lang="en-US" sz="1100" b="0" dirty="0" smtClean="0">
              <a:solidFill>
                <a:schemeClr val="tx1"/>
              </a:solidFill>
            </a:endParaRPr>
          </a:p>
          <a:p>
            <a:pPr algn="ctr">
              <a:spcBef>
                <a:spcPts val="0"/>
              </a:spcBef>
            </a:pPr>
            <a:r>
              <a:rPr lang="en-US" sz="1100" b="0" dirty="0" smtClean="0">
                <a:solidFill>
                  <a:schemeClr val="tx1"/>
                </a:solidFill>
              </a:rPr>
              <a:t>MISRA C</a:t>
            </a:r>
          </a:p>
        </p:txBody>
      </p:sp>
      <p:grpSp>
        <p:nvGrpSpPr>
          <p:cNvPr id="9" name="Group 107"/>
          <p:cNvGrpSpPr/>
          <p:nvPr/>
        </p:nvGrpSpPr>
        <p:grpSpPr>
          <a:xfrm>
            <a:off x="304800" y="932021"/>
            <a:ext cx="4883446" cy="3316184"/>
            <a:chOff x="304800" y="1295400"/>
            <a:chExt cx="4883446" cy="3316184"/>
          </a:xfrm>
        </p:grpSpPr>
        <p:sp>
          <p:nvSpPr>
            <p:cNvPr id="101" name="Rounded Rectangle 100"/>
            <p:cNvSpPr/>
            <p:nvPr/>
          </p:nvSpPr>
          <p:spPr bwMode="auto">
            <a:xfrm>
              <a:off x="2971800" y="3733800"/>
              <a:ext cx="1227893" cy="558140"/>
            </a:xfrm>
            <a:prstGeom prst="roundRect">
              <a:avLst/>
            </a:prstGeom>
            <a:solidFill>
              <a:srgbClr val="BEE395"/>
            </a:solidFill>
            <a:ln w="6350">
              <a:solidFill>
                <a:schemeClr val="tx1"/>
              </a:solidFill>
              <a:miter lim="800000"/>
              <a:headEnd/>
              <a:tailEnd/>
            </a:ln>
          </p:spPr>
          <p:txBody>
            <a:bodyPr wrap="none" lIns="128001" tIns="64001" rIns="128001" bIns="64001" rtlCol="0" anchor="ctr"/>
            <a:lstStyle/>
            <a:p>
              <a:pPr defTabSz="914290">
                <a:spcBef>
                  <a:spcPts val="0"/>
                </a:spcBef>
              </a:pPr>
              <a:r>
                <a:rPr lang="en-US" sz="1200" i="1" dirty="0" smtClean="0"/>
                <a:t>Code Coverage</a:t>
              </a:r>
            </a:p>
            <a:p>
              <a:pPr defTabSz="914290">
                <a:spcBef>
                  <a:spcPts val="0"/>
                </a:spcBef>
              </a:pPr>
              <a:r>
                <a:rPr lang="en-US" sz="1200" i="1" dirty="0" smtClean="0"/>
                <a:t>Testing</a:t>
              </a:r>
              <a:endParaRPr lang="en-US" sz="1200" i="1" dirty="0"/>
            </a:p>
          </p:txBody>
        </p:sp>
        <p:sp>
          <p:nvSpPr>
            <p:cNvPr id="102" name="Rounded Rectangle 101"/>
            <p:cNvSpPr/>
            <p:nvPr/>
          </p:nvSpPr>
          <p:spPr bwMode="auto">
            <a:xfrm>
              <a:off x="914400" y="3276600"/>
              <a:ext cx="1741494" cy="496784"/>
            </a:xfrm>
            <a:prstGeom prst="roundRect">
              <a:avLst/>
            </a:prstGeom>
            <a:solidFill>
              <a:srgbClr val="BEE395"/>
            </a:solidFill>
            <a:ln w="6350">
              <a:solidFill>
                <a:schemeClr val="tx1"/>
              </a:solidFill>
              <a:miter lim="800000"/>
              <a:headEnd/>
              <a:tailEnd/>
            </a:ln>
          </p:spPr>
          <p:txBody>
            <a:bodyPr wrap="none" lIns="128001" tIns="64001" rIns="128001" bIns="64001" rtlCol="0" anchor="ctr"/>
            <a:lstStyle/>
            <a:p>
              <a:pPr defTabSz="914290">
                <a:spcBef>
                  <a:spcPts val="0"/>
                </a:spcBef>
              </a:pPr>
              <a:r>
                <a:rPr lang="en-US" sz="1200" i="1" dirty="0" smtClean="0"/>
                <a:t>Virtual Architecture</a:t>
              </a:r>
            </a:p>
            <a:p>
              <a:pPr defTabSz="914290">
                <a:spcBef>
                  <a:spcPts val="0"/>
                </a:spcBef>
              </a:pPr>
              <a:r>
                <a:rPr lang="en-US" sz="1200" i="1" dirty="0" smtClean="0"/>
                <a:t>Integration &amp; Analysis</a:t>
              </a:r>
              <a:endParaRPr lang="en-US" sz="1200" i="1" dirty="0"/>
            </a:p>
          </p:txBody>
        </p:sp>
        <p:sp>
          <p:nvSpPr>
            <p:cNvPr id="103" name="Rounded Rectangle 102"/>
            <p:cNvSpPr/>
            <p:nvPr/>
          </p:nvSpPr>
          <p:spPr bwMode="auto">
            <a:xfrm>
              <a:off x="4191000" y="2514600"/>
              <a:ext cx="970594" cy="422381"/>
            </a:xfrm>
            <a:prstGeom prst="roundRect">
              <a:avLst/>
            </a:prstGeom>
            <a:solidFill>
              <a:srgbClr val="BEE395"/>
            </a:solidFill>
            <a:ln w="6350">
              <a:solidFill>
                <a:schemeClr val="tx1"/>
              </a:solidFill>
              <a:miter lim="800000"/>
              <a:headEnd/>
              <a:tailEnd/>
            </a:ln>
          </p:spPr>
          <p:txBody>
            <a:bodyPr wrap="none" lIns="128001" tIns="64001" rIns="128001" bIns="64001" rtlCol="0" anchor="ctr"/>
            <a:lstStyle/>
            <a:p>
              <a:pPr defTabSz="914290">
                <a:spcBef>
                  <a:spcPts val="0"/>
                </a:spcBef>
              </a:pPr>
              <a:r>
                <a:rPr lang="en-US" sz="1200" i="1" dirty="0" smtClean="0"/>
                <a:t>Flight Test</a:t>
              </a:r>
              <a:endParaRPr lang="en-US" sz="1200" i="1" dirty="0"/>
            </a:p>
          </p:txBody>
        </p:sp>
        <p:sp>
          <p:nvSpPr>
            <p:cNvPr id="104" name="Rounded Rectangle 103"/>
            <p:cNvSpPr/>
            <p:nvPr/>
          </p:nvSpPr>
          <p:spPr bwMode="auto">
            <a:xfrm>
              <a:off x="3505200" y="3048000"/>
              <a:ext cx="1358521" cy="558140"/>
            </a:xfrm>
            <a:prstGeom prst="roundRect">
              <a:avLst/>
            </a:prstGeom>
            <a:solidFill>
              <a:srgbClr val="BEE395"/>
            </a:solidFill>
            <a:ln w="6350">
              <a:solidFill>
                <a:schemeClr val="tx1"/>
              </a:solidFill>
              <a:miter lim="800000"/>
              <a:headEnd/>
              <a:tailEnd/>
            </a:ln>
          </p:spPr>
          <p:txBody>
            <a:bodyPr wrap="none" lIns="128001" tIns="64001" rIns="128001" bIns="64001" rtlCol="0" anchor="ctr"/>
            <a:lstStyle/>
            <a:p>
              <a:pPr defTabSz="914290">
                <a:spcBef>
                  <a:spcPts val="0"/>
                </a:spcBef>
              </a:pPr>
              <a:r>
                <a:rPr lang="en-US" sz="1200" i="1" dirty="0" smtClean="0"/>
                <a:t>System Integration</a:t>
              </a:r>
            </a:p>
            <a:p>
              <a:pPr defTabSz="914290">
                <a:spcBef>
                  <a:spcPts val="0"/>
                </a:spcBef>
              </a:pPr>
              <a:r>
                <a:rPr lang="en-US" sz="1200" i="1" dirty="0" smtClean="0"/>
                <a:t> Lab Testing</a:t>
              </a:r>
              <a:endParaRPr lang="en-US" sz="1200" i="1" dirty="0"/>
            </a:p>
          </p:txBody>
        </p:sp>
        <p:sp>
          <p:nvSpPr>
            <p:cNvPr id="105" name="Rounded Rectangle 104"/>
            <p:cNvSpPr/>
            <p:nvPr/>
          </p:nvSpPr>
          <p:spPr bwMode="auto">
            <a:xfrm>
              <a:off x="1219200" y="4114800"/>
              <a:ext cx="1587121" cy="496784"/>
            </a:xfrm>
            <a:prstGeom prst="roundRect">
              <a:avLst/>
            </a:prstGeom>
            <a:solidFill>
              <a:srgbClr val="BEE395"/>
            </a:solidFill>
            <a:ln w="6350">
              <a:solidFill>
                <a:schemeClr val="tx1"/>
              </a:solidFill>
              <a:miter lim="800000"/>
              <a:headEnd/>
              <a:tailEnd/>
            </a:ln>
          </p:spPr>
          <p:txBody>
            <a:bodyPr wrap="none" lIns="128001" tIns="64001" rIns="128001" bIns="64001" rtlCol="0" anchor="ctr"/>
            <a:lstStyle/>
            <a:p>
              <a:pPr defTabSz="914290">
                <a:spcBef>
                  <a:spcPts val="0"/>
                </a:spcBef>
              </a:pPr>
              <a:r>
                <a:rPr lang="en-US" sz="1200" i="1" dirty="0" smtClean="0"/>
                <a:t>Design Validation by </a:t>
              </a:r>
            </a:p>
            <a:p>
              <a:pPr defTabSz="914290">
                <a:spcBef>
                  <a:spcPts val="0"/>
                </a:spcBef>
              </a:pPr>
              <a:r>
                <a:rPr lang="en-US" sz="1200" i="1" dirty="0" smtClean="0"/>
                <a:t>Virtual Integration</a:t>
              </a:r>
              <a:endParaRPr lang="en-US" sz="1200" i="1" dirty="0"/>
            </a:p>
          </p:txBody>
        </p:sp>
        <p:sp>
          <p:nvSpPr>
            <p:cNvPr id="106" name="Rounded Rectangle 105"/>
            <p:cNvSpPr/>
            <p:nvPr/>
          </p:nvSpPr>
          <p:spPr bwMode="auto">
            <a:xfrm>
              <a:off x="304800" y="2362200"/>
              <a:ext cx="2133600" cy="496784"/>
            </a:xfrm>
            <a:prstGeom prst="roundRect">
              <a:avLst/>
            </a:prstGeom>
            <a:solidFill>
              <a:srgbClr val="BEE395"/>
            </a:solidFill>
            <a:ln w="6350">
              <a:solidFill>
                <a:schemeClr val="tx1"/>
              </a:solidFill>
              <a:miter lim="800000"/>
              <a:headEnd/>
              <a:tailEnd/>
            </a:ln>
          </p:spPr>
          <p:txBody>
            <a:bodyPr wrap="none" lIns="128001" tIns="64001" rIns="128001" bIns="64001" rtlCol="0" anchor="ctr"/>
            <a:lstStyle/>
            <a:p>
              <a:pPr defTabSz="914290">
                <a:spcBef>
                  <a:spcPts val="0"/>
                </a:spcBef>
              </a:pPr>
              <a:r>
                <a:rPr lang="en-US" sz="1200" i="1" dirty="0" smtClean="0"/>
                <a:t>Architecture Led </a:t>
              </a:r>
            </a:p>
            <a:p>
              <a:pPr defTabSz="914290">
                <a:spcBef>
                  <a:spcPts val="0"/>
                </a:spcBef>
              </a:pPr>
              <a:r>
                <a:rPr lang="en-US" sz="1200" i="1" dirty="0" smtClean="0"/>
                <a:t>Requirements Specification</a:t>
              </a:r>
              <a:endParaRPr lang="en-US" sz="1200" i="1" dirty="0"/>
            </a:p>
          </p:txBody>
        </p:sp>
        <p:sp>
          <p:nvSpPr>
            <p:cNvPr id="107" name="Rectangle 106"/>
            <p:cNvSpPr/>
            <p:nvPr/>
          </p:nvSpPr>
          <p:spPr bwMode="auto">
            <a:xfrm>
              <a:off x="762000" y="1295400"/>
              <a:ext cx="4426246" cy="513907"/>
            </a:xfrm>
            <a:prstGeom prst="rect">
              <a:avLst/>
            </a:prstGeom>
            <a:solidFill>
              <a:srgbClr val="BEE395"/>
            </a:solidFill>
            <a:ln>
              <a:noFill/>
            </a:ln>
          </p:spPr>
          <p:style>
            <a:lnRef idx="2">
              <a:schemeClr val="accent1">
                <a:shade val="50000"/>
              </a:schemeClr>
            </a:lnRef>
            <a:fillRef idx="1">
              <a:schemeClr val="accent1"/>
            </a:fillRef>
            <a:effectRef idx="0">
              <a:schemeClr val="accent1"/>
            </a:effectRef>
            <a:fontRef idx="minor">
              <a:schemeClr val="lt1"/>
            </a:fontRef>
          </p:style>
          <p:txBody>
            <a:bodyPr lIns="128001" tIns="64001" rIns="128001" bIns="64001" anchor="ctr"/>
            <a:lstStyle/>
            <a:p>
              <a:pPr defTabSz="914290">
                <a:spcBef>
                  <a:spcPts val="0"/>
                </a:spcBef>
                <a:defRPr/>
              </a:pPr>
              <a:r>
                <a:rPr lang="en-US" sz="1400" dirty="0" smtClean="0">
                  <a:solidFill>
                    <a:schemeClr val="tx1"/>
                  </a:solidFill>
                </a:rPr>
                <a:t>Continuous Confidence Measure throughout Life Cycle that a System Meets its Requirements</a:t>
              </a:r>
            </a:p>
          </p:txBody>
        </p:sp>
      </p:grpSp>
    </p:spTree>
    <p:extLst>
      <p:ext uri="{BB962C8B-B14F-4D97-AF65-F5344CB8AC3E}">
        <p14:creationId xmlns:p14="http://schemas.microsoft.com/office/powerpoint/2010/main" val="3485608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fade">
                                      <p:cBhvr>
                                        <p:cTn id="10" dur="1000"/>
                                        <p:tgtEl>
                                          <p:spTgt spid="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fade">
                                      <p:cBhvr>
                                        <p:cTn id="13" dur="1000"/>
                                        <p:tgtEl>
                                          <p:spTgt spid="99"/>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9"/>
                                        </p:tgtEl>
                                        <p:attrNameLst>
                                          <p:attrName>style.visibility</p:attrName>
                                        </p:attrNameLst>
                                      </p:cBhvr>
                                      <p:to>
                                        <p:strVal val="visible"/>
                                      </p:to>
                                    </p:set>
                                    <p:animEffect transition="in" filter="fade">
                                      <p:cBhvr>
                                        <p:cTn id="34" dur="1000"/>
                                        <p:tgtEl>
                                          <p:spTgt spid="1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97" grpId="0" animBg="1"/>
      <p:bldP spid="9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199" y="533400"/>
            <a:ext cx="8382001" cy="503237"/>
          </a:xfrm>
        </p:spPr>
        <p:txBody>
          <a:bodyPr/>
          <a:lstStyle/>
          <a:p>
            <a:pPr eaLnBrk="1" hangingPunct="1"/>
            <a:r>
              <a:rPr lang="en-US" sz="1800" dirty="0" smtClean="0"/>
              <a:t>Secure Mathematically-Assured Composition of Control Models</a:t>
            </a:r>
          </a:p>
        </p:txBody>
      </p:sp>
      <p:sp>
        <p:nvSpPr>
          <p:cNvPr id="4100" name="Rectangle 3"/>
          <p:cNvSpPr>
            <a:spLocks noGrp="1" noChangeArrowheads="1"/>
          </p:cNvSpPr>
          <p:nvPr>
            <p:ph type="body" idx="1"/>
          </p:nvPr>
        </p:nvSpPr>
        <p:spPr>
          <a:xfrm>
            <a:off x="433263" y="4495800"/>
            <a:ext cx="4138737" cy="2057400"/>
          </a:xfrm>
        </p:spPr>
        <p:txBody>
          <a:bodyPr/>
          <a:lstStyle/>
          <a:p>
            <a:pPr marL="0" lvl="0" indent="0">
              <a:buNone/>
            </a:pPr>
            <a:r>
              <a:rPr lang="en-US" sz="1200" b="1" dirty="0" smtClean="0"/>
              <a:t>Technical Approach</a:t>
            </a:r>
          </a:p>
          <a:p>
            <a:pPr marL="228600" lvl="0" indent="-228600">
              <a:buFont typeface="Arial" pitchFamily="34" charset="0"/>
              <a:buChar char="•"/>
            </a:pPr>
            <a:r>
              <a:rPr lang="en-US" sz="1100" kern="1200" dirty="0"/>
              <a:t>Develop a complete, </a:t>
            </a:r>
            <a:r>
              <a:rPr lang="en-US" sz="1100" kern="1200" dirty="0" smtClean="0"/>
              <a:t>formal </a:t>
            </a:r>
            <a:r>
              <a:rPr lang="en-US" sz="1100" kern="1200" dirty="0"/>
              <a:t>architecture </a:t>
            </a:r>
            <a:r>
              <a:rPr lang="en-US" sz="1100" kern="1200" dirty="0" smtClean="0"/>
              <a:t>model for </a:t>
            </a:r>
            <a:r>
              <a:rPr lang="en-US" sz="1100" kern="1200" dirty="0"/>
              <a:t>UAVs </a:t>
            </a:r>
            <a:r>
              <a:rPr lang="en-US" sz="1100" kern="1200" dirty="0" smtClean="0"/>
              <a:t>that </a:t>
            </a:r>
            <a:r>
              <a:rPr lang="en-US" sz="1100" kern="1200" dirty="0"/>
              <a:t>provides robustness against cyber attack</a:t>
            </a:r>
          </a:p>
          <a:p>
            <a:pPr marL="228600" lvl="0" indent="-228600">
              <a:buFont typeface="Arial" pitchFamily="34" charset="0"/>
              <a:buChar char="•"/>
            </a:pPr>
            <a:r>
              <a:rPr lang="en-US" sz="1100" kern="1200" dirty="0"/>
              <a:t>Develop compositional verification tools driven from the architecture model for combining formal evidence from multiple sources, components, and subsystems</a:t>
            </a:r>
          </a:p>
          <a:p>
            <a:pPr marL="228600" lvl="0" indent="-228600">
              <a:buFont typeface="Arial" pitchFamily="34" charset="0"/>
              <a:buChar char="•"/>
            </a:pPr>
            <a:r>
              <a:rPr lang="en-US" sz="1100" kern="1200" dirty="0" smtClean="0"/>
              <a:t>Develop synthesis tools to generate flight software for UAVs directly from the architecture model, verified components, and verified operation system</a:t>
            </a:r>
            <a:endParaRPr lang="en-US" sz="1100" kern="1200" dirty="0"/>
          </a:p>
        </p:txBody>
      </p:sp>
      <p:sp>
        <p:nvSpPr>
          <p:cNvPr id="9" name="Rectangle 8"/>
          <p:cNvSpPr/>
          <p:nvPr/>
        </p:nvSpPr>
        <p:spPr>
          <a:xfrm>
            <a:off x="4954680" y="3733800"/>
            <a:ext cx="3705225" cy="2699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spcBef>
                <a:spcPct val="0"/>
              </a:spcBef>
            </a:pPr>
            <a:r>
              <a:rPr lang="en-US" sz="1200" dirty="0">
                <a:solidFill>
                  <a:srgbClr val="000000"/>
                </a:solidFill>
              </a:rPr>
              <a:t>Accomplishments</a:t>
            </a:r>
          </a:p>
          <a:p>
            <a:pPr marL="228600" indent="-228600" algn="l">
              <a:spcBef>
                <a:spcPct val="20000"/>
              </a:spcBef>
              <a:buFont typeface="Arial" pitchFamily="34" charset="0"/>
              <a:buChar char="•"/>
            </a:pPr>
            <a:r>
              <a:rPr lang="en-US" sz="1100" b="0" dirty="0">
                <a:solidFill>
                  <a:srgbClr val="000000"/>
                </a:solidFill>
              </a:rPr>
              <a:t>Created AADL model of vehicle hardware &amp; software architecture</a:t>
            </a:r>
          </a:p>
          <a:p>
            <a:pPr marL="228600" indent="-228600" algn="l">
              <a:spcBef>
                <a:spcPct val="20000"/>
              </a:spcBef>
              <a:buFont typeface="Arial" pitchFamily="34" charset="0"/>
              <a:buChar char="•"/>
            </a:pPr>
            <a:r>
              <a:rPr lang="en-US" sz="1100" b="0" dirty="0">
                <a:solidFill>
                  <a:srgbClr val="000000"/>
                </a:solidFill>
              </a:rPr>
              <a:t>Identified system-level requirements to be verified based on input from Red Team evaluations</a:t>
            </a:r>
          </a:p>
          <a:p>
            <a:pPr marL="228600" indent="-228600" algn="l">
              <a:spcBef>
                <a:spcPct val="20000"/>
              </a:spcBef>
              <a:buFont typeface="Arial" pitchFamily="34" charset="0"/>
              <a:buChar char="•"/>
            </a:pPr>
            <a:r>
              <a:rPr lang="en-US" sz="1100" b="0" dirty="0">
                <a:solidFill>
                  <a:srgbClr val="000000"/>
                </a:solidFill>
              </a:rPr>
              <a:t>Developed Resolute analysis tool for capturing and evaluating assurance case arguments linked to AADL model</a:t>
            </a:r>
          </a:p>
          <a:p>
            <a:pPr marL="228600" indent="-228600" algn="l">
              <a:spcBef>
                <a:spcPct val="20000"/>
              </a:spcBef>
              <a:buFont typeface="Arial" pitchFamily="34" charset="0"/>
              <a:buChar char="•"/>
            </a:pPr>
            <a:r>
              <a:rPr lang="en-US" sz="1100" b="0" dirty="0">
                <a:solidFill>
                  <a:srgbClr val="000000"/>
                </a:solidFill>
              </a:rPr>
              <a:t>Developed example assurance cases for two security requirements</a:t>
            </a:r>
          </a:p>
          <a:p>
            <a:pPr marL="228600" indent="-228600" algn="l">
              <a:spcBef>
                <a:spcPct val="20000"/>
              </a:spcBef>
              <a:buFont typeface="Arial" pitchFamily="34" charset="0"/>
              <a:buChar char="•"/>
            </a:pPr>
            <a:r>
              <a:rPr lang="en-US" sz="1100" b="0" dirty="0">
                <a:solidFill>
                  <a:srgbClr val="000000"/>
                </a:solidFill>
              </a:rPr>
              <a:t>Developed synthesis tool for auto-generation of configuration data and glue code for OS and platform hardware</a:t>
            </a:r>
          </a:p>
        </p:txBody>
      </p:sp>
      <p:pic>
        <p:nvPicPr>
          <p:cNvPr id="13" name="Picture 1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999" y="1012926"/>
            <a:ext cx="1143001" cy="1273074"/>
          </a:xfrm>
          <a:prstGeom prst="rect">
            <a:avLst/>
          </a:prstGeom>
          <a:noFill/>
        </p:spPr>
      </p:pic>
      <p:grpSp>
        <p:nvGrpSpPr>
          <p:cNvPr id="3" name="Group 3"/>
          <p:cNvGrpSpPr/>
          <p:nvPr/>
        </p:nvGrpSpPr>
        <p:grpSpPr>
          <a:xfrm>
            <a:off x="76200" y="1905000"/>
            <a:ext cx="4800600" cy="2507615"/>
            <a:chOff x="152400" y="1524000"/>
            <a:chExt cx="4800600" cy="2507615"/>
          </a:xfrm>
        </p:grpSpPr>
        <p:grpSp>
          <p:nvGrpSpPr>
            <p:cNvPr id="4" name="Group 2"/>
            <p:cNvGrpSpPr/>
            <p:nvPr/>
          </p:nvGrpSpPr>
          <p:grpSpPr>
            <a:xfrm>
              <a:off x="604838" y="1524000"/>
              <a:ext cx="3867150" cy="2507615"/>
              <a:chOff x="4800600" y="2217321"/>
              <a:chExt cx="3867150" cy="2507615"/>
            </a:xfrm>
          </p:grpSpPr>
          <p:pic>
            <p:nvPicPr>
              <p:cNvPr id="5" name="Picture 4" descr="C:\Documents and Settings\ddcofer\My Documents\Projects\hacms\galois-hacms\proposal\nice-figures\HACMS_002_SWEng_1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217321"/>
                <a:ext cx="3867150" cy="2507615"/>
              </a:xfrm>
              <a:prstGeom prst="rect">
                <a:avLst/>
              </a:prstGeom>
              <a:noFill/>
              <a:ln>
                <a:noFill/>
              </a:ln>
            </p:spPr>
          </p:pic>
          <p:sp>
            <p:nvSpPr>
              <p:cNvPr id="2" name="TextBox 1"/>
              <p:cNvSpPr txBox="1"/>
              <p:nvPr/>
            </p:nvSpPr>
            <p:spPr>
              <a:xfrm>
                <a:off x="4996881" y="2296572"/>
                <a:ext cx="1370568" cy="107722"/>
              </a:xfrm>
              <a:prstGeom prst="rect">
                <a:avLst/>
              </a:prstGeom>
              <a:solidFill>
                <a:schemeClr val="tx1"/>
              </a:solidFill>
            </p:spPr>
            <p:txBody>
              <a:bodyPr wrap="none" lIns="0" tIns="0" rIns="0" bIns="0" rtlCol="0">
                <a:spAutoFit/>
              </a:bodyPr>
              <a:lstStyle/>
              <a:p>
                <a:pPr algn="l">
                  <a:spcBef>
                    <a:spcPct val="0"/>
                  </a:spcBef>
                </a:pPr>
                <a:r>
                  <a:rPr lang="en-US" sz="700" b="0" dirty="0">
                    <a:solidFill>
                      <a:srgbClr val="FFFFFF"/>
                    </a:solidFill>
                    <a:latin typeface="Mentone Lig" pitchFamily="34" charset="0"/>
                    <a:ea typeface="+mn-ea"/>
                  </a:rPr>
                  <a:t>ARCHITECTURE-CENTRIC PROOF</a:t>
                </a:r>
              </a:p>
            </p:txBody>
          </p:sp>
        </p:grpSp>
        <p:pic>
          <p:nvPicPr>
            <p:cNvPr id="12" name="Picture 9" descr="https://encrypted-tbn1.gstatic.com/images?q=tbn:ANd9GcTY_VvM7VRzOkMqRint8tBH4ZF-QPlYUFO6PjbHZCYVB86-MjVIyw"/>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3048000"/>
              <a:ext cx="1524000" cy="9060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9438" y="2971800"/>
              <a:ext cx="1833562" cy="975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Rectangle 13"/>
          <p:cNvSpPr/>
          <p:nvPr/>
        </p:nvSpPr>
        <p:spPr>
          <a:xfrm>
            <a:off x="5284695" y="1030856"/>
            <a:ext cx="2057400" cy="587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ct val="0"/>
              </a:spcBef>
            </a:pPr>
            <a:r>
              <a:rPr lang="en-US" sz="800" i="1" dirty="0">
                <a:solidFill>
                  <a:srgbClr val="FFFFFF"/>
                </a:solidFill>
              </a:rPr>
              <a:t>TA4 – Research Integration and </a:t>
            </a:r>
          </a:p>
          <a:p>
            <a:pPr algn="l">
              <a:spcBef>
                <a:spcPct val="0"/>
              </a:spcBef>
            </a:pPr>
            <a:r>
              <a:rPr lang="en-US" sz="800" i="1" dirty="0">
                <a:solidFill>
                  <a:srgbClr val="FFFFFF"/>
                </a:solidFill>
              </a:rPr>
              <a:t>  Formal Methods Workbench</a:t>
            </a:r>
          </a:p>
          <a:p>
            <a:pPr algn="l">
              <a:spcBef>
                <a:spcPct val="0"/>
              </a:spcBef>
            </a:pPr>
            <a:r>
              <a:rPr lang="en-US" sz="800" i="1" dirty="0">
                <a:solidFill>
                  <a:srgbClr val="FFFFFF"/>
                </a:solidFill>
              </a:rPr>
              <a:t>Rockwell Collins and </a:t>
            </a:r>
          </a:p>
          <a:p>
            <a:pPr algn="l">
              <a:spcBef>
                <a:spcPct val="0"/>
              </a:spcBef>
            </a:pPr>
            <a:r>
              <a:rPr lang="en-US" sz="800" i="1" dirty="0">
                <a:solidFill>
                  <a:srgbClr val="FFFFFF"/>
                </a:solidFill>
              </a:rPr>
              <a:t>  University of Minnesota</a:t>
            </a:r>
          </a:p>
        </p:txBody>
      </p:sp>
      <p:grpSp>
        <p:nvGrpSpPr>
          <p:cNvPr id="6" name="Group 14"/>
          <p:cNvGrpSpPr/>
          <p:nvPr/>
        </p:nvGrpSpPr>
        <p:grpSpPr>
          <a:xfrm>
            <a:off x="4419600" y="1670351"/>
            <a:ext cx="3095651" cy="1911049"/>
            <a:chOff x="0" y="755902"/>
            <a:chExt cx="9144000" cy="5644898"/>
          </a:xfrm>
        </p:grpSpPr>
        <p:pic>
          <p:nvPicPr>
            <p:cNvPr id="16"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1444917"/>
              <a:ext cx="2417975" cy="163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306629"/>
              <a:ext cx="4724690" cy="3094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65249" y="3669304"/>
              <a:ext cx="4378751" cy="250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43400" y="755902"/>
              <a:ext cx="4366923" cy="2520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Connector 19"/>
            <p:cNvCxnSpPr/>
            <p:nvPr/>
          </p:nvCxnSpPr>
          <p:spPr>
            <a:xfrm flipV="1">
              <a:off x="2209800" y="1143000"/>
              <a:ext cx="2743200" cy="609600"/>
            </a:xfrm>
            <a:prstGeom prst="line">
              <a:avLst/>
            </a:prstGeom>
            <a:ln w="28575">
              <a:solidFill>
                <a:srgbClr val="9CC6CC"/>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90800" y="2590800"/>
              <a:ext cx="2514600" cy="1078504"/>
            </a:xfrm>
            <a:prstGeom prst="line">
              <a:avLst/>
            </a:prstGeom>
            <a:ln w="28575">
              <a:solidFill>
                <a:srgbClr val="9CC6CC"/>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295400" y="2590800"/>
              <a:ext cx="76200" cy="715829"/>
            </a:xfrm>
            <a:prstGeom prst="line">
              <a:avLst/>
            </a:prstGeom>
            <a:ln w="28575">
              <a:solidFill>
                <a:srgbClr val="9CC6CC"/>
              </a:solidFill>
              <a:prstDash val="sysDot"/>
            </a:ln>
          </p:spPr>
          <p:style>
            <a:lnRef idx="1">
              <a:schemeClr val="accent1"/>
            </a:lnRef>
            <a:fillRef idx="0">
              <a:schemeClr val="accent1"/>
            </a:fillRef>
            <a:effectRef idx="0">
              <a:schemeClr val="accent1"/>
            </a:effectRef>
            <a:fontRef idx="minor">
              <a:schemeClr val="tx1"/>
            </a:fontRef>
          </p:style>
        </p:cxnSp>
      </p:grpSp>
      <p:pic>
        <p:nvPicPr>
          <p:cNvPr id="23" name="Picture 2" descr="C:\Users\ddcofer\Documents\Projects\hacms\svn_smaccm\meetings\2013-July-PI-meeting\slides\Rockwell\resolute_screen_shots\verbose_graph.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42281" y="2583191"/>
            <a:ext cx="1849319" cy="1352314"/>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3"/>
          <p:cNvSpPr txBox="1">
            <a:spLocks noChangeArrowheads="1"/>
          </p:cNvSpPr>
          <p:nvPr/>
        </p:nvSpPr>
        <p:spPr bwMode="auto">
          <a:xfrm>
            <a:off x="537338" y="1017495"/>
            <a:ext cx="3889525" cy="781609"/>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a:solidFill>
                  <a:schemeClr val="tx1"/>
                </a:solidFill>
                <a:latin typeface="+mn-lt"/>
                <a:cs typeface="+mn-cs"/>
              </a:defRPr>
            </a:lvl2pPr>
            <a:lvl3pPr marL="1143000" indent="-228600" algn="l" rtl="0" eaLnBrk="1" fontAlgn="base" hangingPunct="1">
              <a:spcBef>
                <a:spcPct val="20000"/>
              </a:spcBef>
              <a:spcAft>
                <a:spcPct val="0"/>
              </a:spcAft>
              <a:buChar char="•"/>
              <a:defRPr sz="1400">
                <a:solidFill>
                  <a:schemeClr val="tx1"/>
                </a:solidFill>
                <a:latin typeface="+mn-lt"/>
                <a:cs typeface="+mn-cs"/>
              </a:defRPr>
            </a:lvl3pPr>
            <a:lvl4pPr marL="1600200" indent="-228600" algn="l" rtl="0" eaLnBrk="1" fontAlgn="base" hangingPunct="1">
              <a:spcBef>
                <a:spcPct val="20000"/>
              </a:spcBef>
              <a:spcAft>
                <a:spcPct val="0"/>
              </a:spcAft>
              <a:buChar char="–"/>
              <a:defRPr sz="1400">
                <a:solidFill>
                  <a:schemeClr val="tx1"/>
                </a:solidFill>
                <a:latin typeface="+mn-lt"/>
                <a:cs typeface="+mn-cs"/>
              </a:defRPr>
            </a:lvl4pPr>
            <a:lvl5pPr marL="2057400" indent="-228600" algn="l" rtl="0" eaLnBrk="1" fontAlgn="base" hangingPunct="1">
              <a:spcBef>
                <a:spcPct val="20000"/>
              </a:spcBef>
              <a:spcAft>
                <a:spcPct val="0"/>
              </a:spcAft>
              <a:buChar char="»"/>
              <a:defRPr sz="1400">
                <a:solidFill>
                  <a:schemeClr val="tx1"/>
                </a:solidFill>
                <a:latin typeface="+mn-lt"/>
                <a:cs typeface="+mn-cs"/>
              </a:defRPr>
            </a:lvl5pPr>
            <a:lvl6pPr marL="2514600" indent="-228600" algn="l" rtl="0" eaLnBrk="1" fontAlgn="base" hangingPunct="1">
              <a:spcBef>
                <a:spcPct val="20000"/>
              </a:spcBef>
              <a:spcAft>
                <a:spcPct val="0"/>
              </a:spcAft>
              <a:buChar char="»"/>
              <a:defRPr sz="1400">
                <a:solidFill>
                  <a:schemeClr val="tx1"/>
                </a:solidFill>
                <a:latin typeface="+mn-lt"/>
                <a:cs typeface="+mn-cs"/>
              </a:defRPr>
            </a:lvl6pPr>
            <a:lvl7pPr marL="2971800" indent="-228600" algn="l" rtl="0" eaLnBrk="1" fontAlgn="base" hangingPunct="1">
              <a:spcBef>
                <a:spcPct val="20000"/>
              </a:spcBef>
              <a:spcAft>
                <a:spcPct val="0"/>
              </a:spcAft>
              <a:buChar char="»"/>
              <a:defRPr sz="1400">
                <a:solidFill>
                  <a:schemeClr val="tx1"/>
                </a:solidFill>
                <a:latin typeface="+mn-lt"/>
                <a:cs typeface="+mn-cs"/>
              </a:defRPr>
            </a:lvl7pPr>
            <a:lvl8pPr marL="3429000" indent="-228600" algn="l" rtl="0" eaLnBrk="1" fontAlgn="base" hangingPunct="1">
              <a:spcBef>
                <a:spcPct val="20000"/>
              </a:spcBef>
              <a:spcAft>
                <a:spcPct val="0"/>
              </a:spcAft>
              <a:buChar char="»"/>
              <a:defRPr sz="1400">
                <a:solidFill>
                  <a:schemeClr val="tx1"/>
                </a:solidFill>
                <a:latin typeface="+mn-lt"/>
                <a:cs typeface="+mn-cs"/>
              </a:defRPr>
            </a:lvl8pPr>
            <a:lvl9pPr marL="3886200" indent="-228600" algn="l" rtl="0" eaLnBrk="1" fontAlgn="base" hangingPunct="1">
              <a:spcBef>
                <a:spcPct val="20000"/>
              </a:spcBef>
              <a:spcAft>
                <a:spcPct val="0"/>
              </a:spcAft>
              <a:buChar char="»"/>
              <a:defRPr sz="1400">
                <a:solidFill>
                  <a:schemeClr val="tx1"/>
                </a:solidFill>
                <a:latin typeface="+mn-lt"/>
                <a:cs typeface="+mn-cs"/>
              </a:defRPr>
            </a:lvl9pPr>
          </a:lstStyle>
          <a:p>
            <a:pPr marL="0" indent="0">
              <a:spcBef>
                <a:spcPct val="0"/>
              </a:spcBef>
              <a:buFontTx/>
              <a:buNone/>
            </a:pPr>
            <a:r>
              <a:rPr lang="en-US" sz="1200" dirty="0">
                <a:solidFill>
                  <a:srgbClr val="FFFFFF"/>
                </a:solidFill>
              </a:rPr>
              <a:t>Key Problem</a:t>
            </a:r>
          </a:p>
          <a:p>
            <a:pPr marL="0" indent="0">
              <a:spcBef>
                <a:spcPct val="0"/>
              </a:spcBef>
              <a:buFontTx/>
              <a:buNone/>
            </a:pPr>
            <a:r>
              <a:rPr lang="en-US" sz="1000" i="1" dirty="0">
                <a:solidFill>
                  <a:srgbClr val="FFFFFF"/>
                </a:solidFill>
              </a:rPr>
              <a:t>Many vulnerabilities occur at component interfaces.  </a:t>
            </a:r>
          </a:p>
          <a:p>
            <a:pPr marL="0" indent="0">
              <a:spcBef>
                <a:spcPct val="0"/>
              </a:spcBef>
              <a:buFontTx/>
              <a:buNone/>
            </a:pPr>
            <a:r>
              <a:rPr lang="en-US" sz="1000" i="1" dirty="0">
                <a:solidFill>
                  <a:srgbClr val="FFFFFF"/>
                </a:solidFill>
              </a:rPr>
              <a:t>How can we use formal methods to detect these vulnerabilities and build provably secure </a:t>
            </a:r>
            <a:r>
              <a:rPr lang="en-US" sz="1000" i="1" dirty="0" smtClean="0">
                <a:solidFill>
                  <a:srgbClr val="FFFFFF"/>
                </a:solidFill>
              </a:rPr>
              <a:t>systems? </a:t>
            </a:r>
            <a:endParaRPr lang="en-US" sz="1000" i="1" dirty="0">
              <a:solidFill>
                <a:srgbClr val="FFFFFF"/>
              </a:solidFill>
            </a:endParaRPr>
          </a:p>
        </p:txBody>
      </p:sp>
      <p:grpSp>
        <p:nvGrpSpPr>
          <p:cNvPr id="7" name="Group 25"/>
          <p:cNvGrpSpPr/>
          <p:nvPr/>
        </p:nvGrpSpPr>
        <p:grpSpPr>
          <a:xfrm>
            <a:off x="6595060" y="6172200"/>
            <a:ext cx="2423129" cy="539740"/>
            <a:chOff x="6630920" y="6248856"/>
            <a:chExt cx="2423129" cy="539740"/>
          </a:xfrm>
        </p:grpSpPr>
        <p:sp>
          <p:nvSpPr>
            <p:cNvPr id="27" name="Oval 26"/>
            <p:cNvSpPr/>
            <p:nvPr/>
          </p:nvSpPr>
          <p:spPr>
            <a:xfrm rot="21296376">
              <a:off x="6630920" y="6248856"/>
              <a:ext cx="2423129" cy="5397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Bef>
                  <a:spcPct val="20000"/>
                </a:spcBef>
              </a:pPr>
              <a:endParaRPr lang="en-US" sz="1000" b="0" dirty="0">
                <a:solidFill>
                  <a:srgbClr val="FFFFFF"/>
                </a:solidFill>
              </a:endParaRPr>
            </a:p>
          </p:txBody>
        </p:sp>
        <p:sp>
          <p:nvSpPr>
            <p:cNvPr id="28" name="Rectangle 27"/>
            <p:cNvSpPr/>
            <p:nvPr/>
          </p:nvSpPr>
          <p:spPr>
            <a:xfrm rot="21296376">
              <a:off x="6702150" y="6338379"/>
              <a:ext cx="2259061" cy="400110"/>
            </a:xfrm>
            <a:prstGeom prst="rect">
              <a:avLst/>
            </a:prstGeom>
          </p:spPr>
          <p:txBody>
            <a:bodyPr wrap="square">
              <a:spAutoFit/>
            </a:bodyPr>
            <a:lstStyle/>
            <a:p>
              <a:pPr>
                <a:spcBef>
                  <a:spcPct val="20000"/>
                </a:spcBef>
              </a:pPr>
              <a:r>
                <a:rPr lang="en-US" sz="1000" dirty="0">
                  <a:solidFill>
                    <a:srgbClr val="FFFFFF"/>
                  </a:solidFill>
                  <a:latin typeface="Arial" pitchFamily="34" charset="0"/>
                  <a:ea typeface="+mn-ea"/>
                </a:rPr>
                <a:t>Open source tools available at </a:t>
              </a:r>
              <a:r>
                <a:rPr lang="en-US" sz="1000" dirty="0" smtClean="0">
                  <a:solidFill>
                    <a:srgbClr val="FFFFFF"/>
                  </a:solidFill>
                  <a:latin typeface="Arial" pitchFamily="34" charset="0"/>
                  <a:ea typeface="+mn-ea"/>
                </a:rPr>
                <a:t>github.com/</a:t>
              </a:r>
              <a:r>
                <a:rPr lang="en-US" sz="1000" dirty="0" err="1" smtClean="0">
                  <a:solidFill>
                    <a:srgbClr val="FFFFFF"/>
                  </a:solidFill>
                  <a:latin typeface="Arial" pitchFamily="34" charset="0"/>
                  <a:ea typeface="+mn-ea"/>
                </a:rPr>
                <a:t>smaccm</a:t>
              </a:r>
              <a:endParaRPr lang="en-US" sz="1000" dirty="0">
                <a:solidFill>
                  <a:srgbClr val="FFFFFF"/>
                </a:solidFill>
                <a:latin typeface="Arial" pitchFamily="34" charset="0"/>
                <a:ea typeface="+mn-ea"/>
              </a:endParaRPr>
            </a:p>
          </p:txBody>
        </p:sp>
      </p:grpSp>
      <p:sp>
        <p:nvSpPr>
          <p:cNvPr id="26" name="TextBox 25"/>
          <p:cNvSpPr txBox="1"/>
          <p:nvPr/>
        </p:nvSpPr>
        <p:spPr>
          <a:xfrm>
            <a:off x="2286000" y="0"/>
            <a:ext cx="5369035" cy="400110"/>
          </a:xfrm>
          <a:prstGeom prst="rect">
            <a:avLst/>
          </a:prstGeom>
          <a:noFill/>
        </p:spPr>
        <p:txBody>
          <a:bodyPr wrap="none" rtlCol="0">
            <a:spAutoFit/>
          </a:bodyPr>
          <a:lstStyle/>
          <a:p>
            <a:r>
              <a:rPr lang="en-US" dirty="0" smtClean="0"/>
              <a:t>Contract-based Compositional Verification</a:t>
            </a:r>
            <a:endParaRPr lang="en-US" dirty="0"/>
          </a:p>
        </p:txBody>
      </p:sp>
      <p:sp>
        <p:nvSpPr>
          <p:cNvPr id="30" name="Rounded Rectangular Callout 29"/>
          <p:cNvSpPr/>
          <p:nvPr/>
        </p:nvSpPr>
        <p:spPr>
          <a:xfrm>
            <a:off x="2768851" y="1838438"/>
            <a:ext cx="4076764" cy="1464231"/>
          </a:xfrm>
          <a:prstGeom prst="wedgeRoundRectCallout">
            <a:avLst>
              <a:gd name="adj1" fmla="val -49116"/>
              <a:gd name="adj2" fmla="val -12908"/>
              <a:gd name="adj3" fmla="val 1666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600" dirty="0" smtClean="0">
                <a:solidFill>
                  <a:schemeClr val="tx1"/>
                </a:solidFill>
              </a:rPr>
              <a:t>16 months into the project</a:t>
            </a:r>
          </a:p>
          <a:p>
            <a:r>
              <a:rPr lang="en-US" sz="1600" b="0" dirty="0" smtClean="0">
                <a:solidFill>
                  <a:schemeClr val="tx1"/>
                </a:solidFill>
              </a:rPr>
              <a:t>Draper Labs could not hack into the system in 6 weeks</a:t>
            </a:r>
          </a:p>
          <a:p>
            <a:r>
              <a:rPr lang="en-US" sz="1600" b="0" dirty="0" smtClean="0">
                <a:solidFill>
                  <a:schemeClr val="tx1"/>
                </a:solidFill>
              </a:rPr>
              <a:t>Had access to source code</a:t>
            </a:r>
          </a:p>
        </p:txBody>
      </p:sp>
    </p:spTree>
    <p:extLst>
      <p:ext uri="{BB962C8B-B14F-4D97-AF65-F5344CB8AC3E}">
        <p14:creationId xmlns:p14="http://schemas.microsoft.com/office/powerpoint/2010/main" val="22184720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53400" cy="775597"/>
          </a:xfrm>
        </p:spPr>
        <p:txBody>
          <a:bodyPr/>
          <a:lstStyle/>
          <a:p>
            <a:r>
              <a:rPr lang="en-US" dirty="0" smtClean="0"/>
              <a:t>Integrated Approach to Requirement V&amp;V through Assurance Automation</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7620" y="3355695"/>
            <a:ext cx="2853959" cy="2025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829" y="1219200"/>
            <a:ext cx="3705968" cy="2298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244" y="3801554"/>
            <a:ext cx="3682482" cy="17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ular Callout 13"/>
          <p:cNvSpPr/>
          <p:nvPr/>
        </p:nvSpPr>
        <p:spPr>
          <a:xfrm>
            <a:off x="7086600" y="4495800"/>
            <a:ext cx="1640971" cy="476726"/>
          </a:xfrm>
          <a:prstGeom prst="wedgeRoundRectCallout">
            <a:avLst>
              <a:gd name="adj1" fmla="val -48900"/>
              <a:gd name="adj2" fmla="val -119342"/>
              <a:gd name="adj3" fmla="val 16667"/>
            </a:avLst>
          </a:prstGeom>
          <a:solidFill>
            <a:srgbClr val="DFF1CB"/>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100" dirty="0" smtClean="0">
                <a:solidFill>
                  <a:schemeClr val="tx1"/>
                </a:solidFill>
              </a:rPr>
              <a:t>Safety hazards are part of the picture</a:t>
            </a:r>
            <a:endParaRPr lang="en-US" sz="1100" dirty="0">
              <a:solidFill>
                <a:schemeClr val="tx1"/>
              </a:solidFill>
            </a:endParaRPr>
          </a:p>
        </p:txBody>
      </p:sp>
      <p:sp>
        <p:nvSpPr>
          <p:cNvPr id="16" name="Rounded Rectangular Callout 15"/>
          <p:cNvSpPr/>
          <p:nvPr/>
        </p:nvSpPr>
        <p:spPr>
          <a:xfrm>
            <a:off x="4549547" y="5571479"/>
            <a:ext cx="2806766" cy="289441"/>
          </a:xfrm>
          <a:prstGeom prst="wedgeRoundRectCallout">
            <a:avLst>
              <a:gd name="adj1" fmla="val -62495"/>
              <a:gd name="adj2" fmla="val -165671"/>
              <a:gd name="adj3" fmla="val 16667"/>
            </a:avLst>
          </a:prstGeom>
          <a:solidFill>
            <a:srgbClr val="DFF1CB"/>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100" dirty="0" smtClean="0">
                <a:solidFill>
                  <a:schemeClr val="tx1"/>
                </a:solidFill>
              </a:rPr>
              <a:t>Linkage to automated test harnesses</a:t>
            </a:r>
            <a:endParaRPr lang="en-US" sz="1100" dirty="0">
              <a:solidFill>
                <a:schemeClr val="tx1"/>
              </a:solidFill>
            </a:endParaRPr>
          </a:p>
        </p:txBody>
      </p:sp>
      <p:sp>
        <p:nvSpPr>
          <p:cNvPr id="17" name="Rounded Rectangular Callout 16"/>
          <p:cNvSpPr/>
          <p:nvPr/>
        </p:nvSpPr>
        <p:spPr>
          <a:xfrm>
            <a:off x="381000" y="5181600"/>
            <a:ext cx="2752530" cy="476726"/>
          </a:xfrm>
          <a:prstGeom prst="wedgeRoundRectCallout">
            <a:avLst>
              <a:gd name="adj1" fmla="val -12059"/>
              <a:gd name="adj2" fmla="val -49903"/>
              <a:gd name="adj3" fmla="val 16667"/>
            </a:avLst>
          </a:prstGeom>
          <a:solidFill>
            <a:srgbClr val="DFF1CB"/>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100" dirty="0" smtClean="0">
                <a:solidFill>
                  <a:schemeClr val="tx1"/>
                </a:solidFill>
              </a:rPr>
              <a:t>Evidence records in terms of claims that requirements have been met</a:t>
            </a:r>
            <a:endParaRPr lang="en-US" sz="1100" dirty="0">
              <a:solidFill>
                <a:schemeClr val="tx1"/>
              </a:solidFill>
            </a:endParaRPr>
          </a:p>
        </p:txBody>
      </p:sp>
      <p:sp>
        <p:nvSpPr>
          <p:cNvPr id="18" name="Rounded Rectangular Callout 17"/>
          <p:cNvSpPr/>
          <p:nvPr/>
        </p:nvSpPr>
        <p:spPr>
          <a:xfrm>
            <a:off x="587828" y="3231185"/>
            <a:ext cx="2012301" cy="476726"/>
          </a:xfrm>
          <a:prstGeom prst="wedgeRoundRectCallout">
            <a:avLst>
              <a:gd name="adj1" fmla="val 56345"/>
              <a:gd name="adj2" fmla="val -47921"/>
              <a:gd name="adj3" fmla="val 16667"/>
            </a:avLst>
          </a:prstGeom>
          <a:solidFill>
            <a:srgbClr val="DFF1CB"/>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100" dirty="0" smtClean="0">
                <a:solidFill>
                  <a:schemeClr val="tx1"/>
                </a:solidFill>
              </a:rPr>
              <a:t>Requirement coverage Assumption evidence</a:t>
            </a:r>
            <a:endParaRPr lang="en-US" sz="1100" dirty="0">
              <a:solidFill>
                <a:schemeClr val="tx1"/>
              </a:solidFill>
            </a:endParaRPr>
          </a:p>
        </p:txBody>
      </p:sp>
      <p:pic>
        <p:nvPicPr>
          <p:cNvPr id="19" name="Picture 2"/>
          <p:cNvPicPr>
            <a:picLocks noChangeAspect="1" noChangeArrowheads="1"/>
          </p:cNvPicPr>
          <p:nvPr/>
        </p:nvPicPr>
        <p:blipFill>
          <a:blip r:embed="rId5" cstate="print"/>
          <a:srcRect/>
          <a:stretch>
            <a:fillRect/>
          </a:stretch>
        </p:blipFill>
        <p:spPr bwMode="auto">
          <a:xfrm>
            <a:off x="5833516" y="990600"/>
            <a:ext cx="2762250" cy="1381125"/>
          </a:xfrm>
          <a:prstGeom prst="rect">
            <a:avLst/>
          </a:prstGeom>
          <a:noFill/>
          <a:ln w="19050">
            <a:solidFill>
              <a:schemeClr val="accent1">
                <a:lumMod val="75000"/>
              </a:schemeClr>
            </a:solidFill>
            <a:miter lim="800000"/>
            <a:headEnd/>
            <a:tailEnd/>
          </a:ln>
        </p:spPr>
      </p:pic>
      <p:cxnSp>
        <p:nvCxnSpPr>
          <p:cNvPr id="20" name="Straight Arrow Connector 19"/>
          <p:cNvCxnSpPr/>
          <p:nvPr/>
        </p:nvCxnSpPr>
        <p:spPr>
          <a:xfrm flipH="1">
            <a:off x="3642048" y="1219200"/>
            <a:ext cx="3292152" cy="864202"/>
          </a:xfrm>
          <a:prstGeom prst="straightConnector1">
            <a:avLst/>
          </a:prstGeom>
          <a:ln>
            <a:prstDash val="solid"/>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642048" y="1651301"/>
            <a:ext cx="2606352" cy="977599"/>
          </a:xfrm>
          <a:prstGeom prst="straightConnector1">
            <a:avLst/>
          </a:prstGeom>
          <a:ln>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200400" y="1371600"/>
            <a:ext cx="3886200" cy="1786043"/>
          </a:xfrm>
          <a:prstGeom prst="straightConnector1">
            <a:avLst/>
          </a:prstGeom>
          <a:ln>
            <a:prstDash val="solid"/>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886200" y="2235802"/>
            <a:ext cx="2438400" cy="627282"/>
          </a:xfrm>
          <a:prstGeom prst="straightConnector1">
            <a:avLst/>
          </a:prstGeom>
          <a:ln>
            <a:prstDash val="solid"/>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3886200" y="2235802"/>
            <a:ext cx="2438400" cy="1565752"/>
          </a:xfrm>
          <a:prstGeom prst="straightConnector1">
            <a:avLst/>
          </a:prstGeom>
          <a:ln>
            <a:prstDash val="solid"/>
            <a:tailEnd type="arrow"/>
          </a:ln>
        </p:spPr>
        <p:style>
          <a:lnRef idx="1">
            <a:schemeClr val="accent1"/>
          </a:lnRef>
          <a:fillRef idx="0">
            <a:schemeClr val="accent1"/>
          </a:fillRef>
          <a:effectRef idx="0">
            <a:schemeClr val="accent1"/>
          </a:effectRef>
          <a:fontRef idx="minor">
            <a:schemeClr val="tx1"/>
          </a:fontRef>
        </p:style>
      </p:cxnSp>
      <p:sp>
        <p:nvSpPr>
          <p:cNvPr id="22" name="Rounded Rectangular Callout 21"/>
          <p:cNvSpPr/>
          <p:nvPr/>
        </p:nvSpPr>
        <p:spPr>
          <a:xfrm>
            <a:off x="6019800" y="2667000"/>
            <a:ext cx="1640971" cy="476726"/>
          </a:xfrm>
          <a:prstGeom prst="wedgeRoundRectCallout">
            <a:avLst>
              <a:gd name="adj1" fmla="val 19782"/>
              <a:gd name="adj2" fmla="val -108190"/>
              <a:gd name="adj3" fmla="val 16667"/>
            </a:avLst>
          </a:prstGeom>
          <a:solidFill>
            <a:srgbClr val="DFF1CB"/>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100" dirty="0" smtClean="0">
                <a:solidFill>
                  <a:schemeClr val="tx1"/>
                </a:solidFill>
              </a:rPr>
              <a:t>Generated assurance cases</a:t>
            </a:r>
            <a:endParaRPr lang="en-US" sz="1100" dirty="0">
              <a:solidFill>
                <a:schemeClr val="tx1"/>
              </a:solidFill>
            </a:endParaRPr>
          </a:p>
        </p:txBody>
      </p:sp>
    </p:spTree>
    <p:extLst>
      <p:ext uri="{BB962C8B-B14F-4D97-AF65-F5344CB8AC3E}">
        <p14:creationId xmlns:p14="http://schemas.microsoft.com/office/powerpoint/2010/main" val="383360528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CE-TSP-04.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284732" y="1143000"/>
            <a:ext cx="6504601" cy="4682067"/>
          </a:xfrm>
          <a:prstGeom prst="rect">
            <a:avLst/>
          </a:prstGeom>
        </p:spPr>
      </p:pic>
      <p:sp>
        <p:nvSpPr>
          <p:cNvPr id="55" name="Rounded Rectangle 54"/>
          <p:cNvSpPr/>
          <p:nvPr/>
        </p:nvSpPr>
        <p:spPr bwMode="auto">
          <a:xfrm>
            <a:off x="2819400" y="3098800"/>
            <a:ext cx="1100667" cy="694267"/>
          </a:xfrm>
          <a:prstGeom prst="roundRect">
            <a:avLst>
              <a:gd name="adj" fmla="val 42277"/>
            </a:avLst>
          </a:prstGeom>
          <a:solidFill>
            <a:srgbClr val="FFFF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a:spcBef>
                <a:spcPct val="50000"/>
              </a:spcBef>
            </a:pPr>
            <a:endParaRPr lang="en-US" dirty="0" smtClean="0">
              <a:solidFill>
                <a:srgbClr val="000000"/>
              </a:solidFill>
              <a:latin typeface="Arial" charset="0"/>
              <a:ea typeface="ＭＳ Ｐゴシック" pitchFamily="1" charset="-128"/>
            </a:endParaRPr>
          </a:p>
        </p:txBody>
      </p:sp>
      <p:sp>
        <p:nvSpPr>
          <p:cNvPr id="56" name="Rounded Rectangle 55"/>
          <p:cNvSpPr/>
          <p:nvPr/>
        </p:nvSpPr>
        <p:spPr bwMode="auto">
          <a:xfrm>
            <a:off x="5249333" y="3098800"/>
            <a:ext cx="1100667" cy="694267"/>
          </a:xfrm>
          <a:prstGeom prst="roundRect">
            <a:avLst>
              <a:gd name="adj" fmla="val 42277"/>
            </a:avLst>
          </a:prstGeom>
          <a:solidFill>
            <a:srgbClr val="FFFF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a:spcBef>
                <a:spcPct val="50000"/>
              </a:spcBef>
            </a:pPr>
            <a:endParaRPr lang="en-US" dirty="0" smtClean="0">
              <a:solidFill>
                <a:srgbClr val="000000"/>
              </a:solidFill>
              <a:latin typeface="Arial" charset="0"/>
              <a:ea typeface="ＭＳ Ｐゴシック" pitchFamily="1" charset="-128"/>
            </a:endParaRPr>
          </a:p>
        </p:txBody>
      </p:sp>
      <p:sp>
        <p:nvSpPr>
          <p:cNvPr id="2" name="Title 1"/>
          <p:cNvSpPr>
            <a:spLocks noGrp="1"/>
          </p:cNvSpPr>
          <p:nvPr>
            <p:ph type="title"/>
          </p:nvPr>
        </p:nvSpPr>
        <p:spPr>
          <a:xfrm>
            <a:off x="304800" y="304800"/>
            <a:ext cx="8382000" cy="775597"/>
          </a:xfrm>
        </p:spPr>
        <p:txBody>
          <a:bodyPr/>
          <a:lstStyle/>
          <a:p>
            <a:r>
              <a:rPr lang="en-US" dirty="0" smtClean="0"/>
              <a:t>Incremental Development and Assurance Practice</a:t>
            </a:r>
            <a:endParaRPr lang="en-US" dirty="0"/>
          </a:p>
        </p:txBody>
      </p:sp>
      <p:sp>
        <p:nvSpPr>
          <p:cNvPr id="44" name="Line Callout 2 (Accent Bar) 43"/>
          <p:cNvSpPr/>
          <p:nvPr/>
        </p:nvSpPr>
        <p:spPr bwMode="auto">
          <a:xfrm>
            <a:off x="6781800" y="1219200"/>
            <a:ext cx="1651000" cy="716524"/>
          </a:xfrm>
          <a:prstGeom prst="accentCallout2">
            <a:avLst>
              <a:gd name="adj1" fmla="val 18750"/>
              <a:gd name="adj2" fmla="val -6267"/>
              <a:gd name="adj3" fmla="val 20079"/>
              <a:gd name="adj4" fmla="val -31731"/>
              <a:gd name="adj5" fmla="val 139217"/>
              <a:gd name="adj6" fmla="val -48119"/>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r>
              <a:rPr lang="en-US" sz="1200" b="0" dirty="0" smtClean="0">
                <a:solidFill>
                  <a:srgbClr val="000000"/>
                </a:solidFill>
              </a:rPr>
              <a:t>Transformation and code generation based on verified architecture specifications</a:t>
            </a:r>
          </a:p>
        </p:txBody>
      </p:sp>
      <p:sp>
        <p:nvSpPr>
          <p:cNvPr id="45" name="Line Callout 2 (Accent Bar) 44"/>
          <p:cNvSpPr/>
          <p:nvPr/>
        </p:nvSpPr>
        <p:spPr bwMode="auto">
          <a:xfrm>
            <a:off x="7239000" y="4419600"/>
            <a:ext cx="1481672" cy="635000"/>
          </a:xfrm>
          <a:prstGeom prst="accentCallout2">
            <a:avLst>
              <a:gd name="adj1" fmla="val 53195"/>
              <a:gd name="adj2" fmla="val -7920"/>
              <a:gd name="adj3" fmla="val 60022"/>
              <a:gd name="adj4" fmla="val -94382"/>
              <a:gd name="adj5" fmla="val 44313"/>
              <a:gd name="adj6" fmla="val -104182"/>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r>
              <a:rPr lang="en-US" sz="1200" b="0" dirty="0" smtClean="0">
                <a:solidFill>
                  <a:srgbClr val="000000"/>
                </a:solidFill>
              </a:rPr>
              <a:t>Testing against verified specifications and  models</a:t>
            </a:r>
          </a:p>
        </p:txBody>
      </p:sp>
      <p:sp>
        <p:nvSpPr>
          <p:cNvPr id="46" name="Line Callout 2 (Accent Bar) 45"/>
          <p:cNvSpPr/>
          <p:nvPr/>
        </p:nvSpPr>
        <p:spPr bwMode="auto">
          <a:xfrm>
            <a:off x="6629400" y="5486400"/>
            <a:ext cx="1295400" cy="365158"/>
          </a:xfrm>
          <a:prstGeom prst="accentCallout2">
            <a:avLst>
              <a:gd name="adj1" fmla="val 53195"/>
              <a:gd name="adj2" fmla="val -7920"/>
              <a:gd name="adj3" fmla="val 56153"/>
              <a:gd name="adj4" fmla="val -63551"/>
              <a:gd name="adj5" fmla="val 33050"/>
              <a:gd name="adj6" fmla="val -83853"/>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r>
              <a:rPr lang="en-US" sz="1200" b="0" dirty="0" smtClean="0">
                <a:solidFill>
                  <a:srgbClr val="000000"/>
                </a:solidFill>
              </a:rPr>
              <a:t>Assurance plan and execution</a:t>
            </a:r>
          </a:p>
        </p:txBody>
      </p:sp>
      <p:sp>
        <p:nvSpPr>
          <p:cNvPr id="47" name="Line Callout 2 (Accent Bar) 46"/>
          <p:cNvSpPr/>
          <p:nvPr/>
        </p:nvSpPr>
        <p:spPr bwMode="auto">
          <a:xfrm>
            <a:off x="4038600" y="1524000"/>
            <a:ext cx="1752600" cy="669958"/>
          </a:xfrm>
          <a:prstGeom prst="accentCallout2">
            <a:avLst>
              <a:gd name="adj1" fmla="val 53195"/>
              <a:gd name="adj2" fmla="val -7920"/>
              <a:gd name="adj3" fmla="val 54703"/>
              <a:gd name="adj4" fmla="val -29355"/>
              <a:gd name="adj5" fmla="val 227107"/>
              <a:gd name="adj6" fmla="val 8290"/>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r>
              <a:rPr lang="en-US" sz="1200" b="0" dirty="0" smtClean="0">
                <a:solidFill>
                  <a:srgbClr val="000000"/>
                </a:solidFill>
              </a:rPr>
              <a:t>Model-based architecture specifications &amp; multi-dimensional QA analysis</a:t>
            </a:r>
          </a:p>
        </p:txBody>
      </p:sp>
      <p:sp>
        <p:nvSpPr>
          <p:cNvPr id="48" name="Line Callout 2 (Accent Bar) 47"/>
          <p:cNvSpPr/>
          <p:nvPr/>
        </p:nvSpPr>
        <p:spPr bwMode="auto">
          <a:xfrm flipH="1">
            <a:off x="381000" y="1066800"/>
            <a:ext cx="1886371" cy="702732"/>
          </a:xfrm>
          <a:prstGeom prst="accentCallout2">
            <a:avLst>
              <a:gd name="adj1" fmla="val 52485"/>
              <a:gd name="adj2" fmla="val -6313"/>
              <a:gd name="adj3" fmla="val 53840"/>
              <a:gd name="adj4" fmla="val -35017"/>
              <a:gd name="adj5" fmla="val 160095"/>
              <a:gd name="adj6" fmla="val -62003"/>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r"/>
            <a:r>
              <a:rPr lang="en-US" sz="1200" b="0" dirty="0" smtClean="0">
                <a:solidFill>
                  <a:srgbClr val="000000"/>
                </a:solidFill>
              </a:rPr>
              <a:t>Iterative architecture design, safety analysis, and requirement decomposition </a:t>
            </a:r>
          </a:p>
        </p:txBody>
      </p:sp>
      <p:sp>
        <p:nvSpPr>
          <p:cNvPr id="49" name="Line Callout 2 (Accent Bar) 48"/>
          <p:cNvSpPr/>
          <p:nvPr/>
        </p:nvSpPr>
        <p:spPr bwMode="auto">
          <a:xfrm flipH="1">
            <a:off x="0" y="2015066"/>
            <a:ext cx="1556170" cy="1109133"/>
          </a:xfrm>
          <a:prstGeom prst="accentCallout2">
            <a:avLst>
              <a:gd name="adj1" fmla="val 18750"/>
              <a:gd name="adj2" fmla="val -8333"/>
              <a:gd name="adj3" fmla="val 18750"/>
              <a:gd name="adj4" fmla="val -31339"/>
              <a:gd name="adj5" fmla="val 83188"/>
              <a:gd name="adj6" fmla="val -67047"/>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r"/>
            <a:r>
              <a:rPr lang="en-US" sz="1200" b="0" dirty="0" smtClean="0">
                <a:solidFill>
                  <a:srgbClr val="000000"/>
                </a:solidFill>
              </a:rPr>
              <a:t>Stakeholder and Quality Attribute (QA) driven architecture-centric requirement specification</a:t>
            </a:r>
          </a:p>
        </p:txBody>
      </p:sp>
      <p:sp>
        <p:nvSpPr>
          <p:cNvPr id="51" name="Rectangle 50"/>
          <p:cNvSpPr/>
          <p:nvPr/>
        </p:nvSpPr>
        <p:spPr bwMode="auto">
          <a:xfrm>
            <a:off x="1701801" y="4690535"/>
            <a:ext cx="990600" cy="719667"/>
          </a:xfrm>
          <a:prstGeom prst="rect">
            <a:avLst/>
          </a:prstGeom>
          <a:solidFill>
            <a:srgbClr val="FFFFFF">
              <a:alpha val="75000"/>
            </a:srgbClr>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a:spcBef>
                <a:spcPct val="50000"/>
              </a:spcBef>
            </a:pPr>
            <a:endParaRPr lang="en-US" dirty="0" smtClean="0">
              <a:solidFill>
                <a:srgbClr val="000000"/>
              </a:solidFill>
              <a:latin typeface="Arial" charset="0"/>
              <a:ea typeface="ＭＳ Ｐゴシック" pitchFamily="1" charset="-128"/>
            </a:endParaRPr>
          </a:p>
        </p:txBody>
      </p:sp>
      <p:sp>
        <p:nvSpPr>
          <p:cNvPr id="50" name="Line Callout 2 (Accent Bar) 49"/>
          <p:cNvSpPr/>
          <p:nvPr/>
        </p:nvSpPr>
        <p:spPr bwMode="auto">
          <a:xfrm flipH="1">
            <a:off x="533400" y="4800600"/>
            <a:ext cx="2108198" cy="685800"/>
          </a:xfrm>
          <a:prstGeom prst="accentCallout2">
            <a:avLst>
              <a:gd name="adj1" fmla="val 41826"/>
              <a:gd name="adj2" fmla="val -5293"/>
              <a:gd name="adj3" fmla="val 41827"/>
              <a:gd name="adj4" fmla="val -18504"/>
              <a:gd name="adj5" fmla="val -2082"/>
              <a:gd name="adj6" fmla="val -40715"/>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r"/>
            <a:r>
              <a:rPr lang="en-US" sz="1200" b="0" dirty="0" smtClean="0">
                <a:solidFill>
                  <a:srgbClr val="000000"/>
                </a:solidFill>
              </a:rPr>
              <a:t>Architecture-centric virtual integration and compositional verification of requirements  </a:t>
            </a:r>
          </a:p>
        </p:txBody>
      </p:sp>
      <p:sp>
        <p:nvSpPr>
          <p:cNvPr id="52" name="Rectangle 51"/>
          <p:cNvSpPr/>
          <p:nvPr/>
        </p:nvSpPr>
        <p:spPr>
          <a:xfrm>
            <a:off x="1574800" y="3196403"/>
            <a:ext cx="1133856" cy="510396"/>
          </a:xfrm>
          <a:prstGeom prst="rect">
            <a:avLst/>
          </a:prstGeom>
        </p:spPr>
        <p:txBody>
          <a:bodyPr wrap="square" lIns="0" rIns="0">
            <a:spAutoFit/>
          </a:bodyPr>
          <a:lstStyle/>
          <a:p>
            <a:pPr algn="ctr" eaLnBrk="0" hangingPunct="0">
              <a:lnSpc>
                <a:spcPct val="90000"/>
              </a:lnSpc>
            </a:pPr>
            <a:r>
              <a:rPr lang="en-US" sz="1000" dirty="0" smtClean="0">
                <a:solidFill>
                  <a:srgbClr val="000000"/>
                </a:solidFill>
              </a:rPr>
              <a:t>BUSINESS </a:t>
            </a:r>
            <a:br>
              <a:rPr lang="en-US" sz="1000" dirty="0" smtClean="0">
                <a:solidFill>
                  <a:srgbClr val="000000"/>
                </a:solidFill>
              </a:rPr>
            </a:br>
            <a:r>
              <a:rPr lang="en-US" sz="1000" dirty="0" smtClean="0">
                <a:solidFill>
                  <a:srgbClr val="000000"/>
                </a:solidFill>
              </a:rPr>
              <a:t>AND</a:t>
            </a:r>
          </a:p>
          <a:p>
            <a:pPr algn="ctr" eaLnBrk="0" hangingPunct="0">
              <a:lnSpc>
                <a:spcPct val="90000"/>
              </a:lnSpc>
            </a:pPr>
            <a:r>
              <a:rPr lang="en-US" sz="1000" dirty="0" smtClean="0">
                <a:solidFill>
                  <a:srgbClr val="000000"/>
                </a:solidFill>
              </a:rPr>
              <a:t>MISSION GOALS</a:t>
            </a:r>
          </a:p>
        </p:txBody>
      </p:sp>
      <p:sp>
        <p:nvSpPr>
          <p:cNvPr id="53" name="Rectangle 52"/>
          <p:cNvSpPr/>
          <p:nvPr/>
        </p:nvSpPr>
        <p:spPr>
          <a:xfrm>
            <a:off x="4013200" y="3321053"/>
            <a:ext cx="1133856" cy="233397"/>
          </a:xfrm>
          <a:prstGeom prst="rect">
            <a:avLst/>
          </a:prstGeom>
        </p:spPr>
        <p:txBody>
          <a:bodyPr wrap="square" lIns="0" rIns="0">
            <a:spAutoFit/>
          </a:bodyPr>
          <a:lstStyle/>
          <a:p>
            <a:pPr algn="ctr" eaLnBrk="0" hangingPunct="0">
              <a:lnSpc>
                <a:spcPct val="90000"/>
              </a:lnSpc>
            </a:pPr>
            <a:r>
              <a:rPr lang="en-US" sz="1000" dirty="0" smtClean="0">
                <a:solidFill>
                  <a:srgbClr val="000000"/>
                </a:solidFill>
              </a:rPr>
              <a:t>ARCHITECTURE</a:t>
            </a:r>
          </a:p>
        </p:txBody>
      </p:sp>
      <p:sp>
        <p:nvSpPr>
          <p:cNvPr id="54" name="Rectangle 53"/>
          <p:cNvSpPr/>
          <p:nvPr/>
        </p:nvSpPr>
        <p:spPr>
          <a:xfrm>
            <a:off x="6434666" y="3321053"/>
            <a:ext cx="1133856" cy="233397"/>
          </a:xfrm>
          <a:prstGeom prst="rect">
            <a:avLst/>
          </a:prstGeom>
        </p:spPr>
        <p:txBody>
          <a:bodyPr wrap="square" lIns="0" rIns="0">
            <a:spAutoFit/>
          </a:bodyPr>
          <a:lstStyle/>
          <a:p>
            <a:pPr algn="ctr" eaLnBrk="0" hangingPunct="0">
              <a:lnSpc>
                <a:spcPct val="90000"/>
              </a:lnSpc>
            </a:pPr>
            <a:r>
              <a:rPr lang="en-US" sz="1000" dirty="0" smtClean="0">
                <a:solidFill>
                  <a:srgbClr val="000000"/>
                </a:solidFill>
              </a:rPr>
              <a:t>SYSTEM</a:t>
            </a:r>
          </a:p>
        </p:txBody>
      </p:sp>
    </p:spTree>
    <p:extLst>
      <p:ext uri="{BB962C8B-B14F-4D97-AF65-F5344CB8AC3E}">
        <p14:creationId xmlns:p14="http://schemas.microsoft.com/office/powerpoint/2010/main" val="243147761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p:txBody>
          <a:bodyPr/>
          <a:lstStyle/>
          <a:p>
            <a:r>
              <a:rPr lang="en-US" dirty="0" smtClean="0"/>
              <a:t>Outline</a:t>
            </a:r>
            <a:endParaRPr lang="en-US" dirty="0"/>
          </a:p>
        </p:txBody>
      </p:sp>
      <p:sp>
        <p:nvSpPr>
          <p:cNvPr id="881667" name="Rectangle 3"/>
          <p:cNvSpPr>
            <a:spLocks noGrp="1" noChangeArrowheads="1"/>
          </p:cNvSpPr>
          <p:nvPr>
            <p:ph type="body" idx="1"/>
          </p:nvPr>
        </p:nvSpPr>
        <p:spPr/>
        <p:txBody>
          <a:bodyPr/>
          <a:lstStyle/>
          <a:p>
            <a:r>
              <a:rPr lang="en-US" dirty="0" smtClean="0"/>
              <a:t>Challenges in Safety-critical Software-intensive systems</a:t>
            </a:r>
            <a:endParaRPr lang="en-US" dirty="0"/>
          </a:p>
          <a:p>
            <a:r>
              <a:rPr lang="en-US" dirty="0" smtClean="0"/>
              <a:t>An Architecture-centric Virtual Integration Strategy with SAE AADL</a:t>
            </a:r>
          </a:p>
          <a:p>
            <a:r>
              <a:rPr lang="en-US" dirty="0" smtClean="0"/>
              <a:t>Improving the Quality of Requirements</a:t>
            </a:r>
          </a:p>
          <a:p>
            <a:r>
              <a:rPr lang="en-US" dirty="0"/>
              <a:t>Architecture Fault Modeling and Hazard Analysis</a:t>
            </a:r>
          </a:p>
          <a:p>
            <a:r>
              <a:rPr lang="en-US" dirty="0" smtClean="0"/>
              <a:t>Incremental </a:t>
            </a:r>
            <a:r>
              <a:rPr lang="en-US" dirty="0"/>
              <a:t>Life-cycle Assurance of Systems</a:t>
            </a:r>
          </a:p>
          <a:p>
            <a:r>
              <a:rPr lang="en-US" dirty="0" smtClean="0"/>
              <a:t>Summary and Conclusion</a:t>
            </a:r>
          </a:p>
          <a:p>
            <a:endParaRPr lang="en-US" dirty="0"/>
          </a:p>
        </p:txBody>
      </p:sp>
      <p:sp>
        <p:nvSpPr>
          <p:cNvPr id="881668" name="AutoShape 4"/>
          <p:cNvSpPr>
            <a:spLocks noChangeArrowheads="1"/>
          </p:cNvSpPr>
          <p:nvPr/>
        </p:nvSpPr>
        <p:spPr bwMode="auto">
          <a:xfrm rot="5400000">
            <a:off x="101600" y="3143250"/>
            <a:ext cx="412750" cy="311150"/>
          </a:xfrm>
          <a:prstGeom prst="triangle">
            <a:avLst>
              <a:gd name="adj" fmla="val 50000"/>
            </a:avLst>
          </a:prstGeom>
          <a:solidFill>
            <a:srgbClr val="5CA1FB"/>
          </a:solidFill>
          <a:ln w="38100">
            <a:noFill/>
            <a:miter lim="800000"/>
            <a:headEnd/>
            <a:tailEnd/>
          </a:ln>
          <a:effectLst/>
        </p:spPr>
        <p:txBody>
          <a:bodyPr wrap="none" lIns="92309" tIns="46154" rIns="92309" bIns="46154" anchor="ctr"/>
          <a:lstStyle/>
          <a:p>
            <a:endParaRPr lang="en-US"/>
          </a:p>
        </p:txBody>
      </p:sp>
    </p:spTree>
    <p:extLst>
      <p:ext uri="{BB962C8B-B14F-4D97-AF65-F5344CB8AC3E}">
        <p14:creationId xmlns:p14="http://schemas.microsoft.com/office/powerpoint/2010/main" val="348496215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35950" cy="775597"/>
          </a:xfrm>
        </p:spPr>
        <p:txBody>
          <a:bodyPr/>
          <a:lstStyle/>
          <a:p>
            <a:r>
              <a:rPr lang="en-US" dirty="0" smtClean="0"/>
              <a:t>Benefits of </a:t>
            </a:r>
            <a:r>
              <a:rPr lang="en-US" dirty="0" smtClean="0"/>
              <a:t>Incremental Life Cycle Assurance through Virtual System Integration</a:t>
            </a:r>
            <a:endParaRPr lang="en-US" dirty="0"/>
          </a:p>
        </p:txBody>
      </p:sp>
      <p:sp>
        <p:nvSpPr>
          <p:cNvPr id="3" name="Content Placeholder 2"/>
          <p:cNvSpPr>
            <a:spLocks noGrp="1"/>
          </p:cNvSpPr>
          <p:nvPr>
            <p:ph idx="1"/>
          </p:nvPr>
        </p:nvSpPr>
        <p:spPr>
          <a:xfrm>
            <a:off x="533400" y="1828800"/>
            <a:ext cx="8237538" cy="3733800"/>
          </a:xfrm>
        </p:spPr>
        <p:txBody>
          <a:bodyPr/>
          <a:lstStyle/>
          <a:p>
            <a:r>
              <a:rPr lang="en-US" dirty="0" smtClean="0"/>
              <a:t>Reduce risks </a:t>
            </a:r>
          </a:p>
          <a:p>
            <a:pPr lvl="1"/>
            <a:r>
              <a:rPr lang="en-US" dirty="0" smtClean="0"/>
              <a:t>Analyze system early and throughout life cycle</a:t>
            </a:r>
          </a:p>
          <a:p>
            <a:pPr lvl="1"/>
            <a:r>
              <a:rPr lang="en-US" dirty="0" smtClean="0"/>
              <a:t>Understand system wide impact</a:t>
            </a:r>
          </a:p>
          <a:p>
            <a:pPr lvl="1"/>
            <a:r>
              <a:rPr lang="en-US" dirty="0" smtClean="0"/>
              <a:t>Validate assumptions across system</a:t>
            </a:r>
          </a:p>
          <a:p>
            <a:r>
              <a:rPr lang="en-US" dirty="0" smtClean="0"/>
              <a:t>Increase confidence</a:t>
            </a:r>
          </a:p>
          <a:p>
            <a:pPr lvl="1"/>
            <a:r>
              <a:rPr lang="en-US" dirty="0" smtClean="0"/>
              <a:t>Validate models to complement integration testing</a:t>
            </a:r>
          </a:p>
          <a:p>
            <a:pPr lvl="1"/>
            <a:r>
              <a:rPr lang="en-US" dirty="0" smtClean="0"/>
              <a:t>Validate model assumptions in operational system</a:t>
            </a:r>
          </a:p>
          <a:p>
            <a:pPr lvl="1"/>
            <a:r>
              <a:rPr lang="en-US" dirty="0" smtClean="0"/>
              <a:t>Evolve system models in increasing fidelity</a:t>
            </a:r>
          </a:p>
          <a:p>
            <a:r>
              <a:rPr lang="en-US" dirty="0" smtClean="0"/>
              <a:t>Reduce cost</a:t>
            </a:r>
          </a:p>
          <a:p>
            <a:pPr lvl="1"/>
            <a:r>
              <a:rPr lang="en-US" dirty="0" smtClean="0"/>
              <a:t>Fewer system integration problems</a:t>
            </a:r>
          </a:p>
          <a:p>
            <a:pPr lvl="1"/>
            <a:r>
              <a:rPr lang="en-US" dirty="0" smtClean="0"/>
              <a:t>Fewer validation steps through use of validated generators</a:t>
            </a:r>
          </a:p>
          <a:p>
            <a:endParaRPr lang="en-US" dirty="0"/>
          </a:p>
        </p:txBody>
      </p:sp>
    </p:spTree>
    <p:extLst>
      <p:ext uri="{BB962C8B-B14F-4D97-AF65-F5344CB8AC3E}">
        <p14:creationId xmlns:p14="http://schemas.microsoft.com/office/powerpoint/2010/main" val="353172611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2"/>
          <p:cNvSpPr>
            <a:spLocks noGrp="1" noChangeArrowheads="1"/>
          </p:cNvSpPr>
          <p:nvPr>
            <p:ph type="title"/>
          </p:nvPr>
        </p:nvSpPr>
        <p:spPr/>
        <p:txBody>
          <a:bodyPr/>
          <a:lstStyle/>
          <a:p>
            <a:r>
              <a:rPr lang="en-US" dirty="0" smtClean="0"/>
              <a:t>References</a:t>
            </a:r>
          </a:p>
        </p:txBody>
      </p:sp>
      <p:sp>
        <p:nvSpPr>
          <p:cNvPr id="124933" name="Rectangle 3"/>
          <p:cNvSpPr>
            <a:spLocks noGrp="1" noChangeArrowheads="1"/>
          </p:cNvSpPr>
          <p:nvPr>
            <p:ph idx="1"/>
          </p:nvPr>
        </p:nvSpPr>
        <p:spPr>
          <a:xfrm>
            <a:off x="533400" y="914400"/>
            <a:ext cx="8237538" cy="5181600"/>
          </a:xfrm>
        </p:spPr>
        <p:txBody>
          <a:bodyPr/>
          <a:lstStyle/>
          <a:p>
            <a:r>
              <a:rPr lang="en-US" sz="1800" dirty="0" smtClean="0"/>
              <a:t>AADL Website </a:t>
            </a:r>
            <a:r>
              <a:rPr lang="en-US" sz="1800" dirty="0" smtClean="0">
                <a:hlinkClick r:id="rId3"/>
              </a:rPr>
              <a:t>www.aadl.info</a:t>
            </a:r>
            <a:r>
              <a:rPr lang="en-US" sz="1800" dirty="0" smtClean="0"/>
              <a:t> and AADL Wiki </a:t>
            </a:r>
            <a:r>
              <a:rPr lang="en-US" sz="1800" dirty="0" smtClean="0">
                <a:hlinkClick r:id="rId4"/>
              </a:rPr>
              <a:t>www.aadl.info/wiki</a:t>
            </a:r>
            <a:endParaRPr lang="en-US" sz="1800" dirty="0" smtClean="0"/>
          </a:p>
          <a:p>
            <a:r>
              <a:rPr lang="en-US" sz="1800" dirty="0" smtClean="0"/>
              <a:t>Blog entries and podcasts on AADL at www.sei.cmu.edu</a:t>
            </a:r>
          </a:p>
          <a:p>
            <a:r>
              <a:rPr lang="en-US" sz="1800" dirty="0" smtClean="0"/>
              <a:t>AADL </a:t>
            </a:r>
            <a:r>
              <a:rPr lang="en-US" sz="1800" dirty="0"/>
              <a:t>Book in SEI Series of Addison-Wesley </a:t>
            </a:r>
            <a:r>
              <a:rPr lang="en-US" sz="1800" dirty="0">
                <a:hlinkClick r:id="rId5"/>
              </a:rPr>
              <a:t>http://</a:t>
            </a:r>
            <a:r>
              <a:rPr lang="en-US" sz="1800" dirty="0" smtClean="0">
                <a:hlinkClick r:id="rId5"/>
              </a:rPr>
              <a:t>www.informit.com/store/product.aspx?isbn=0321888944</a:t>
            </a:r>
            <a:endParaRPr lang="en-US" sz="1800" dirty="0" smtClean="0"/>
          </a:p>
          <a:p>
            <a:r>
              <a:rPr lang="en-US" sz="1800" dirty="0" smtClean="0"/>
              <a:t>On AADL and Model-based Engineering</a:t>
            </a:r>
            <a:endParaRPr lang="en-US" sz="1800" dirty="0"/>
          </a:p>
          <a:p>
            <a:r>
              <a:rPr lang="en-US" sz="1800" u="sng" dirty="0">
                <a:hlinkClick r:id="rId6"/>
              </a:rPr>
              <a:t>http://www.sei.cmu.edu/library/assets/ResearchandTechnology_AADLandMBE.pdf</a:t>
            </a:r>
            <a:endParaRPr lang="en-US" sz="1800" dirty="0"/>
          </a:p>
          <a:p>
            <a:r>
              <a:rPr lang="en-US" sz="1800" dirty="0" smtClean="0"/>
              <a:t>On an architecture-centric virtual integration practice and SAVI</a:t>
            </a:r>
          </a:p>
          <a:p>
            <a:r>
              <a:rPr lang="en-US" sz="1800" dirty="0">
                <a:hlinkClick r:id="rId7"/>
              </a:rPr>
              <a:t>http://</a:t>
            </a:r>
            <a:r>
              <a:rPr lang="en-US" sz="1800" dirty="0" smtClean="0">
                <a:hlinkClick r:id="rId7"/>
              </a:rPr>
              <a:t>www.sei.cmu.edu/architecture/research/model-based-engineering/virtual_system_integration.cfm</a:t>
            </a:r>
            <a:r>
              <a:rPr lang="en-US" sz="1800" dirty="0" smtClean="0"/>
              <a:t> </a:t>
            </a:r>
          </a:p>
          <a:p>
            <a:r>
              <a:rPr lang="en-US" sz="1800" dirty="0" smtClean="0"/>
              <a:t>On an a four pillar improvement strategy for software system verification and qualification</a:t>
            </a:r>
            <a:endParaRPr lang="en-US" sz="1800" dirty="0"/>
          </a:p>
          <a:p>
            <a:r>
              <a:rPr lang="en-US" sz="1800" u="sng" dirty="0">
                <a:hlinkClick r:id="rId8"/>
              </a:rPr>
              <a:t>http://</a:t>
            </a:r>
            <a:r>
              <a:rPr lang="en-US" sz="1800" u="sng" dirty="0" smtClean="0">
                <a:hlinkClick r:id="rId8"/>
              </a:rPr>
              <a:t>blog.sei.cmu.edu/post.cfm/improving-safety-critical-systems-with-a-reliability-validation-improvement-framework</a:t>
            </a:r>
            <a:endParaRPr lang="en-US" sz="1800" u="sng" dirty="0" smtClean="0"/>
          </a:p>
          <a:p>
            <a:r>
              <a:rPr lang="en-US" sz="1800" dirty="0" smtClean="0"/>
              <a:t>Webinars on </a:t>
            </a:r>
            <a:r>
              <a:rPr lang="en-US" sz="1800" dirty="0"/>
              <a:t>system verification </a:t>
            </a:r>
            <a:r>
              <a:rPr lang="en-US" sz="1800" dirty="0">
                <a:hlinkClick r:id="rId9"/>
              </a:rPr>
              <a:t>https://</a:t>
            </a:r>
            <a:r>
              <a:rPr lang="en-US" sz="1800" dirty="0" smtClean="0">
                <a:hlinkClick r:id="rId9"/>
              </a:rPr>
              <a:t>www.csiac.org/event/architecture-centric-virtual-integration-strategy-safety-critical-system-verification</a:t>
            </a:r>
            <a:r>
              <a:rPr lang="en-US" sz="1800" dirty="0" smtClean="0"/>
              <a:t> and on architecture trade studies with AADL </a:t>
            </a:r>
            <a:r>
              <a:rPr lang="en-US" sz="1800" u="sng" dirty="0" smtClean="0">
                <a:hlinkClick r:id="rId10"/>
              </a:rPr>
              <a:t>https</a:t>
            </a:r>
            <a:r>
              <a:rPr lang="en-US" sz="1800" u="sng" dirty="0">
                <a:hlinkClick r:id="rId10"/>
              </a:rPr>
              <a:t>://www.webcaster4.com/Webcast/Page/139/5357</a:t>
            </a:r>
            <a:endParaRPr lang="en-US" sz="1800" dirty="0"/>
          </a:p>
          <a:p>
            <a:endParaRPr lang="en-US" sz="1800" dirty="0" smtClean="0"/>
          </a:p>
        </p:txBody>
      </p:sp>
      <p:pic>
        <p:nvPicPr>
          <p:cNvPr id="90726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62627" y="533400"/>
            <a:ext cx="1281373"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20594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792163"/>
          </a:xfrm>
        </p:spPr>
        <p:txBody>
          <a:bodyPr>
            <a:normAutofit/>
          </a:bodyPr>
          <a:lstStyle/>
          <a:p>
            <a:pPr>
              <a:defRPr/>
            </a:pPr>
            <a:r>
              <a:rPr lang="en-US" dirty="0" smtClean="0"/>
              <a:t>We Rely on Software for Safe Aircraft Operation</a:t>
            </a:r>
            <a:endParaRPr lang="en-US" dirty="0"/>
          </a:p>
        </p:txBody>
      </p:sp>
      <p:pic>
        <p:nvPicPr>
          <p:cNvPr id="19459" name="Picture 2"/>
          <p:cNvPicPr>
            <a:picLocks noGrp="1" noChangeAspect="1" noChangeArrowheads="1"/>
          </p:cNvPicPr>
          <p:nvPr>
            <p:ph idx="1"/>
          </p:nvPr>
        </p:nvPicPr>
        <p:blipFill>
          <a:blip r:embed="rId3" cstate="print"/>
          <a:srcRect/>
          <a:stretch>
            <a:fillRect/>
          </a:stretch>
        </p:blipFill>
        <p:spPr bwMode="auto">
          <a:xfrm>
            <a:off x="219075" y="3200400"/>
            <a:ext cx="4427538" cy="2971800"/>
          </a:xfrm>
        </p:spPr>
      </p:pic>
      <p:pic>
        <p:nvPicPr>
          <p:cNvPr id="19460" name="Picture 3"/>
          <p:cNvPicPr>
            <a:picLocks noChangeAspect="1" noChangeArrowheads="1"/>
          </p:cNvPicPr>
          <p:nvPr/>
        </p:nvPicPr>
        <p:blipFill>
          <a:blip r:embed="rId4" cstate="print"/>
          <a:srcRect/>
          <a:stretch>
            <a:fillRect/>
          </a:stretch>
        </p:blipFill>
        <p:spPr bwMode="auto">
          <a:xfrm>
            <a:off x="4714875" y="2971800"/>
            <a:ext cx="4124325" cy="3190875"/>
          </a:xfrm>
          <a:prstGeom prst="rect">
            <a:avLst/>
          </a:prstGeom>
          <a:noFill/>
          <a:ln w="9525">
            <a:noFill/>
            <a:miter lim="800000"/>
            <a:headEnd/>
            <a:tailEnd/>
          </a:ln>
        </p:spPr>
      </p:pic>
      <p:pic>
        <p:nvPicPr>
          <p:cNvPr id="19461" name="Picture 2"/>
          <p:cNvPicPr>
            <a:picLocks noChangeAspect="1" noChangeArrowheads="1"/>
          </p:cNvPicPr>
          <p:nvPr/>
        </p:nvPicPr>
        <p:blipFill>
          <a:blip r:embed="rId5" cstate="print"/>
          <a:srcRect/>
          <a:stretch>
            <a:fillRect/>
          </a:stretch>
        </p:blipFill>
        <p:spPr bwMode="auto">
          <a:xfrm>
            <a:off x="381000" y="685800"/>
            <a:ext cx="4529138" cy="2209800"/>
          </a:xfrm>
          <a:prstGeom prst="rect">
            <a:avLst/>
          </a:prstGeom>
          <a:noFill/>
          <a:ln w="9525">
            <a:noFill/>
            <a:miter lim="800000"/>
            <a:headEnd/>
            <a:tailEnd/>
          </a:ln>
        </p:spPr>
      </p:pic>
      <p:sp>
        <p:nvSpPr>
          <p:cNvPr id="7" name="Rounded Rectangle 6"/>
          <p:cNvSpPr/>
          <p:nvPr/>
        </p:nvSpPr>
        <p:spPr>
          <a:xfrm>
            <a:off x="4648200" y="3962400"/>
            <a:ext cx="4191000" cy="1066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en-US"/>
          </a:p>
        </p:txBody>
      </p:sp>
      <p:grpSp>
        <p:nvGrpSpPr>
          <p:cNvPr id="3" name="Group 21"/>
          <p:cNvGrpSpPr>
            <a:grpSpLocks/>
          </p:cNvGrpSpPr>
          <p:nvPr/>
        </p:nvGrpSpPr>
        <p:grpSpPr bwMode="auto">
          <a:xfrm>
            <a:off x="1131889" y="762000"/>
            <a:ext cx="7707311" cy="4191000"/>
            <a:chOff x="1131572" y="1592769"/>
            <a:chExt cx="7707604" cy="4190466"/>
          </a:xfrm>
        </p:grpSpPr>
        <p:pic>
          <p:nvPicPr>
            <p:cNvPr id="19466" name="Picture 3"/>
            <p:cNvPicPr>
              <a:picLocks noChangeAspect="1" noChangeArrowheads="1"/>
            </p:cNvPicPr>
            <p:nvPr/>
          </p:nvPicPr>
          <p:blipFill>
            <a:blip r:embed="rId4" cstate="print"/>
            <a:srcRect t="32585" b="37598"/>
            <a:stretch>
              <a:fillRect/>
            </a:stretch>
          </p:blipFill>
          <p:spPr bwMode="auto">
            <a:xfrm>
              <a:off x="1143000" y="1592769"/>
              <a:ext cx="7629177" cy="1760031"/>
            </a:xfrm>
            <a:prstGeom prst="rect">
              <a:avLst/>
            </a:prstGeom>
            <a:noFill/>
            <a:ln w="28575">
              <a:solidFill>
                <a:srgbClr val="FF0000"/>
              </a:solidFill>
              <a:miter lim="800000"/>
              <a:headEnd/>
              <a:tailEnd/>
            </a:ln>
          </p:spPr>
        </p:pic>
        <p:cxnSp>
          <p:nvCxnSpPr>
            <p:cNvPr id="11" name="Straight Connector 10"/>
            <p:cNvCxnSpPr/>
            <p:nvPr/>
          </p:nvCxnSpPr>
          <p:spPr>
            <a:xfrm flipH="1" flipV="1">
              <a:off x="1131572" y="3364194"/>
              <a:ext cx="3572010" cy="2419041"/>
            </a:xfrm>
            <a:prstGeom prst="line">
              <a:avLst/>
            </a:prstGeom>
            <a:ln w="2857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flipV="1">
              <a:off x="8783612" y="3375304"/>
              <a:ext cx="55564" cy="1569838"/>
            </a:xfrm>
            <a:prstGeom prst="line">
              <a:avLst/>
            </a:prstGeom>
            <a:ln w="28575">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28681" name="Rounded Rectangle 12"/>
          <p:cNvSpPr>
            <a:spLocks noChangeArrowheads="1"/>
          </p:cNvSpPr>
          <p:nvPr/>
        </p:nvSpPr>
        <p:spPr bwMode="auto">
          <a:xfrm>
            <a:off x="228600" y="2971800"/>
            <a:ext cx="3810000" cy="1328738"/>
          </a:xfrm>
          <a:prstGeom prst="roundRect">
            <a:avLst>
              <a:gd name="adj" fmla="val 16667"/>
            </a:avLst>
          </a:prstGeom>
          <a:solidFill>
            <a:srgbClr val="EDD18B"/>
          </a:solidFill>
          <a:ln w="6350" algn="ctr">
            <a:noFill/>
            <a:round/>
            <a:headEnd/>
            <a:tailEnd/>
          </a:ln>
        </p:spPr>
        <p:txBody>
          <a:bodyPr anchor="ctr">
            <a:spAutoFit/>
          </a:bodyPr>
          <a:lstStyle/>
          <a:p>
            <a:pPr algn="ctr">
              <a:spcBef>
                <a:spcPct val="50000"/>
              </a:spcBef>
              <a:defRPr/>
            </a:pPr>
            <a:r>
              <a:rPr lang="en-US" sz="1800" dirty="0"/>
              <a:t>Embedded software systems introduce a new class of problems not addressed by traditional system modeling &amp; analysis</a:t>
            </a:r>
            <a:endParaRPr lang="en-US" sz="1600" dirty="0"/>
          </a:p>
        </p:txBody>
      </p:sp>
      <p:sp>
        <p:nvSpPr>
          <p:cNvPr id="4" name="Rectangle 3"/>
          <p:cNvSpPr/>
          <p:nvPr/>
        </p:nvSpPr>
        <p:spPr bwMode="auto">
          <a:xfrm>
            <a:off x="230836" y="4554796"/>
            <a:ext cx="1293164" cy="152400"/>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4" name="Rectangle 13"/>
          <p:cNvSpPr/>
          <p:nvPr/>
        </p:nvSpPr>
        <p:spPr bwMode="auto">
          <a:xfrm>
            <a:off x="230836" y="5562600"/>
            <a:ext cx="4264964" cy="304800"/>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6" name="Oval 5"/>
          <p:cNvSpPr/>
          <p:nvPr/>
        </p:nvSpPr>
        <p:spPr>
          <a:xfrm>
            <a:off x="76200" y="5257800"/>
            <a:ext cx="31242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en-US"/>
          </a:p>
        </p:txBody>
      </p:sp>
    </p:spTree>
    <p:extLst>
      <p:ext uri="{BB962C8B-B14F-4D97-AF65-F5344CB8AC3E}">
        <p14:creationId xmlns:p14="http://schemas.microsoft.com/office/powerpoint/2010/main" val="24172412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title"/>
          </p:nvPr>
        </p:nvSpPr>
        <p:spPr/>
        <p:txBody>
          <a:bodyPr/>
          <a:lstStyle/>
          <a:p>
            <a:r>
              <a:rPr lang="en-US" dirty="0"/>
              <a:t>Contact </a:t>
            </a:r>
            <a:r>
              <a:rPr lang="en-US" dirty="0" smtClean="0"/>
              <a:t>Information</a:t>
            </a:r>
            <a:endParaRPr lang="en-US" dirty="0"/>
          </a:p>
        </p:txBody>
      </p:sp>
      <p:graphicFrame>
        <p:nvGraphicFramePr>
          <p:cNvPr id="922648" name="Group 24"/>
          <p:cNvGraphicFramePr>
            <a:graphicFrameLocks noGrp="1"/>
          </p:cNvGraphicFramePr>
          <p:nvPr>
            <p:ph idx="1"/>
            <p:extLst>
              <p:ext uri="{D42A27DB-BD31-4B8C-83A1-F6EECF244321}">
                <p14:modId xmlns:p14="http://schemas.microsoft.com/office/powerpoint/2010/main" val="3326630173"/>
              </p:ext>
            </p:extLst>
          </p:nvPr>
        </p:nvGraphicFramePr>
        <p:xfrm>
          <a:off x="533400" y="1303338"/>
          <a:ext cx="8120317" cy="4541520"/>
        </p:xfrm>
        <a:graphic>
          <a:graphicData uri="http://schemas.openxmlformats.org/drawingml/2006/table">
            <a:tbl>
              <a:tblPr/>
              <a:tblGrid>
                <a:gridCol w="4043617"/>
                <a:gridCol w="4076700"/>
              </a:tblGrid>
              <a:tr h="2400300">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2"/>
                          </a:solidFill>
                          <a:effectLst/>
                          <a:latin typeface="Arial" charset="0"/>
                        </a:rPr>
                        <a:t>Peter H. Feiler</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Principal Researcher</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RTSS</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Telephone:  +1 412-268-7790</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Email:</a:t>
                      </a:r>
                      <a:r>
                        <a:rPr kumimoji="0" lang="en-US" sz="2000" b="0" i="0" u="none" strike="noStrike" cap="none" normalizeH="0" baseline="0" dirty="0" smtClean="0">
                          <a:ln>
                            <a:noFill/>
                          </a:ln>
                          <a:solidFill>
                            <a:schemeClr val="tx2"/>
                          </a:solidFill>
                          <a:effectLst/>
                          <a:latin typeface="Arial" charset="0"/>
                        </a:rPr>
                        <a:t>  </a:t>
                      </a:r>
                      <a:r>
                        <a:rPr kumimoji="0" lang="en-US" sz="2000" b="0" i="0" u="none" strike="noStrike" cap="none" normalizeH="0" baseline="0" dirty="0" smtClean="0">
                          <a:ln>
                            <a:noFill/>
                          </a:ln>
                          <a:solidFill>
                            <a:schemeClr val="tx1"/>
                          </a:solidFill>
                          <a:effectLst/>
                          <a:latin typeface="Arial" charset="0"/>
                        </a:rPr>
                        <a:t>phf@sei.cmu.edu</a:t>
                      </a:r>
                    </a:p>
                  </a:txBody>
                  <a:tcPr marL="0" marR="0" marT="0"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2"/>
                          </a:solidFill>
                          <a:effectLst/>
                          <a:latin typeface="Arial" charset="0"/>
                        </a:rPr>
                        <a:t>U.S. Mail</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Software Engineering Institute</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Customer Relations</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4500 Fifth Avenue</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Pittsburgh, PA 15213-2612</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USA</a:t>
                      </a:r>
                      <a:endParaRPr kumimoji="0" lang="en-US" sz="2000" b="1" i="0" u="none" strike="noStrike" cap="none" normalizeH="0" baseline="0" dirty="0" smtClean="0">
                        <a:ln>
                          <a:noFill/>
                        </a:ln>
                        <a:solidFill>
                          <a:schemeClr val="tx2"/>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a:noFill/>
                    </a:lnL>
                    <a:lnR cap="flat">
                      <a:noFill/>
                    </a:lnR>
                    <a:lnT cap="flat">
                      <a:noFill/>
                    </a:lnT>
                    <a:lnB>
                      <a:noFill/>
                    </a:lnB>
                    <a:lnTlToBr>
                      <a:noFill/>
                    </a:lnTlToBr>
                    <a:lnBlToTr>
                      <a:noFill/>
                    </a:lnBlToTr>
                    <a:noFill/>
                  </a:tcPr>
                </a:tc>
              </a:tr>
              <a:tr h="2057400">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2"/>
                          </a:solidFill>
                          <a:effectLst/>
                          <a:latin typeface="Arial" charset="0"/>
                        </a:rPr>
                        <a:t>Web</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Wiki.sei.cmu.edu/</a:t>
                      </a:r>
                      <a:r>
                        <a:rPr kumimoji="0" lang="en-US" sz="2000" b="0" i="0" u="none" strike="noStrike" cap="none" normalizeH="0" baseline="0" dirty="0" err="1" smtClean="0">
                          <a:ln>
                            <a:noFill/>
                          </a:ln>
                          <a:solidFill>
                            <a:schemeClr val="tx1"/>
                          </a:solidFill>
                          <a:effectLst/>
                          <a:latin typeface="Arial" charset="0"/>
                        </a:rPr>
                        <a:t>aadl</a:t>
                      </a: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www.aadl.info</a:t>
                      </a: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1" i="0" u="none" strike="noStrike" cap="none" normalizeH="0" baseline="0" dirty="0" smtClean="0">
                          <a:ln>
                            <a:noFill/>
                          </a:ln>
                          <a:solidFill>
                            <a:schemeClr val="tx1"/>
                          </a:solidFill>
                          <a:effectLst/>
                          <a:latin typeface="Arial" charset="0"/>
                        </a:rPr>
                        <a:t>Customer Relations</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1"/>
                          </a:solidFill>
                          <a:effectLst/>
                          <a:latin typeface="Arial" charset="0"/>
                        </a:rPr>
                        <a:t>Email:</a:t>
                      </a:r>
                      <a:r>
                        <a:rPr kumimoji="0" lang="en-US" sz="2000" b="0" i="0" u="none" strike="noStrike" cap="none" normalizeH="0" baseline="0" dirty="0" smtClean="0">
                          <a:ln>
                            <a:noFill/>
                          </a:ln>
                          <a:solidFill>
                            <a:schemeClr val="tx2"/>
                          </a:solidFill>
                          <a:effectLst/>
                          <a:latin typeface="Arial" charset="0"/>
                        </a:rPr>
                        <a:t> </a:t>
                      </a:r>
                      <a:r>
                        <a:rPr kumimoji="0" lang="en-US" sz="2000" b="0" i="0" u="none" strike="noStrike" cap="none" normalizeH="0" baseline="0" dirty="0" smtClean="0">
                          <a:ln>
                            <a:noFill/>
                          </a:ln>
                          <a:solidFill>
                            <a:schemeClr val="tx1"/>
                          </a:solidFill>
                          <a:effectLst/>
                          <a:latin typeface="Arial" charset="0"/>
                        </a:rPr>
                        <a:t>info@sei.cmu.edu</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2"/>
                          </a:solidFill>
                          <a:effectLst/>
                          <a:latin typeface="Arial" charset="0"/>
                        </a:rPr>
                        <a:t>SEI Phone: 	</a:t>
                      </a:r>
                      <a:r>
                        <a:rPr kumimoji="0" lang="en-US" sz="2000" b="0" i="0" u="none" strike="noStrike" cap="none" normalizeH="0" baseline="0" dirty="0" smtClean="0">
                          <a:ln>
                            <a:noFill/>
                          </a:ln>
                          <a:solidFill>
                            <a:schemeClr val="tx1"/>
                          </a:solidFill>
                          <a:effectLst/>
                          <a:latin typeface="Arial" charset="0"/>
                        </a:rPr>
                        <a:t>+1 412-268-5800</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2"/>
                          </a:solidFill>
                          <a:effectLst/>
                          <a:latin typeface="Arial" charset="0"/>
                        </a:rPr>
                        <a:t>SEI Fax:  		+1 </a:t>
                      </a:r>
                      <a:r>
                        <a:rPr kumimoji="0" lang="en-US" sz="2000" b="0" i="0" u="none" strike="noStrike" cap="none" normalizeH="0" baseline="0" dirty="0" smtClean="0">
                          <a:ln>
                            <a:noFill/>
                          </a:ln>
                          <a:solidFill>
                            <a:schemeClr val="tx1"/>
                          </a:solidFill>
                          <a:effectLst/>
                          <a:latin typeface="Arial" charset="0"/>
                        </a:rPr>
                        <a:t>412-268-6257</a:t>
                      </a:r>
                    </a:p>
                  </a:txBody>
                  <a:tcPr marL="0" marR="0" marT="0" marB="0"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2"/>
          <p:cNvSpPr>
            <a:spLocks noGrp="1" noChangeArrowheads="1"/>
          </p:cNvSpPr>
          <p:nvPr>
            <p:ph type="title"/>
          </p:nvPr>
        </p:nvSpPr>
        <p:spPr>
          <a:xfrm>
            <a:off x="381000" y="228600"/>
            <a:ext cx="8407400" cy="775597"/>
          </a:xfrm>
        </p:spPr>
        <p:txBody>
          <a:bodyPr/>
          <a:lstStyle/>
          <a:p>
            <a:r>
              <a:rPr lang="en-US" dirty="0" smtClean="0"/>
              <a:t>Mismatched Assumptions in System Interactions</a:t>
            </a:r>
          </a:p>
        </p:txBody>
      </p:sp>
      <p:sp>
        <p:nvSpPr>
          <p:cNvPr id="29" name="AutoShape 3"/>
          <p:cNvSpPr>
            <a:spLocks noChangeArrowheads="1"/>
          </p:cNvSpPr>
          <p:nvPr/>
        </p:nvSpPr>
        <p:spPr bwMode="auto">
          <a:xfrm>
            <a:off x="762000" y="658122"/>
            <a:ext cx="2151063" cy="430213"/>
          </a:xfrm>
          <a:prstGeom prst="roundRect">
            <a:avLst>
              <a:gd name="adj" fmla="val 16667"/>
            </a:avLst>
          </a:prstGeom>
          <a:noFill/>
          <a:ln w="6350">
            <a:noFill/>
            <a:round/>
            <a:headEnd/>
            <a:tailEnd/>
          </a:ln>
        </p:spPr>
        <p:txBody>
          <a:bodyPr wrap="none" anchor="ctr">
            <a:spAutoFit/>
          </a:bodyPr>
          <a:lstStyle/>
          <a:p>
            <a:pPr>
              <a:spcBef>
                <a:spcPct val="50000"/>
              </a:spcBef>
            </a:pPr>
            <a:r>
              <a:rPr lang="en-US" dirty="0"/>
              <a:t>System Engineer</a:t>
            </a:r>
          </a:p>
        </p:txBody>
      </p:sp>
      <p:sp>
        <p:nvSpPr>
          <p:cNvPr id="30" name="AutoShape 4"/>
          <p:cNvSpPr>
            <a:spLocks noChangeArrowheads="1"/>
          </p:cNvSpPr>
          <p:nvPr/>
        </p:nvSpPr>
        <p:spPr bwMode="auto">
          <a:xfrm>
            <a:off x="5029200" y="734322"/>
            <a:ext cx="2124075" cy="430212"/>
          </a:xfrm>
          <a:prstGeom prst="roundRect">
            <a:avLst>
              <a:gd name="adj" fmla="val 16667"/>
            </a:avLst>
          </a:prstGeom>
          <a:noFill/>
          <a:ln w="6350">
            <a:noFill/>
            <a:round/>
            <a:headEnd/>
            <a:tailEnd/>
          </a:ln>
        </p:spPr>
        <p:txBody>
          <a:bodyPr wrap="none" anchor="ctr">
            <a:spAutoFit/>
          </a:bodyPr>
          <a:lstStyle/>
          <a:p>
            <a:pPr>
              <a:spcBef>
                <a:spcPct val="50000"/>
              </a:spcBef>
            </a:pPr>
            <a:r>
              <a:rPr lang="en-US" dirty="0"/>
              <a:t>Control Engineer</a:t>
            </a:r>
          </a:p>
        </p:txBody>
      </p:sp>
      <p:sp>
        <p:nvSpPr>
          <p:cNvPr id="33" name="AutoShape 7"/>
          <p:cNvSpPr>
            <a:spLocks noChangeArrowheads="1"/>
          </p:cNvSpPr>
          <p:nvPr/>
        </p:nvSpPr>
        <p:spPr bwMode="auto">
          <a:xfrm>
            <a:off x="1676400" y="1462985"/>
            <a:ext cx="1425575" cy="1349375"/>
          </a:xfrm>
          <a:prstGeom prst="cube">
            <a:avLst>
              <a:gd name="adj" fmla="val 25000"/>
            </a:avLst>
          </a:prstGeom>
          <a:solidFill>
            <a:srgbClr val="B2CCE5"/>
          </a:solidFill>
          <a:ln w="6350">
            <a:noFill/>
            <a:miter lim="800000"/>
            <a:headEnd/>
            <a:tailEnd/>
          </a:ln>
        </p:spPr>
        <p:txBody>
          <a:bodyPr wrap="none" anchor="ctr">
            <a:spAutoFit/>
          </a:bodyPr>
          <a:lstStyle/>
          <a:p>
            <a:pPr>
              <a:spcBef>
                <a:spcPts val="0"/>
              </a:spcBef>
            </a:pPr>
            <a:r>
              <a:rPr lang="en-US" b="1" dirty="0"/>
              <a:t>System</a:t>
            </a:r>
          </a:p>
          <a:p>
            <a:pPr>
              <a:spcBef>
                <a:spcPts val="0"/>
              </a:spcBef>
            </a:pPr>
            <a:r>
              <a:rPr lang="en-US" b="1" dirty="0"/>
              <a:t>Under </a:t>
            </a:r>
          </a:p>
          <a:p>
            <a:pPr>
              <a:spcBef>
                <a:spcPts val="0"/>
              </a:spcBef>
            </a:pPr>
            <a:r>
              <a:rPr lang="en-US" b="1" dirty="0"/>
              <a:t>Control</a:t>
            </a:r>
          </a:p>
        </p:txBody>
      </p:sp>
      <p:sp>
        <p:nvSpPr>
          <p:cNvPr id="34" name="AutoShape 8"/>
          <p:cNvSpPr>
            <a:spLocks noChangeArrowheads="1"/>
          </p:cNvSpPr>
          <p:nvPr/>
        </p:nvSpPr>
        <p:spPr bwMode="auto">
          <a:xfrm>
            <a:off x="5456238" y="1616972"/>
            <a:ext cx="1330325" cy="939800"/>
          </a:xfrm>
          <a:prstGeom prst="cube">
            <a:avLst>
              <a:gd name="adj" fmla="val 25000"/>
            </a:avLst>
          </a:prstGeom>
          <a:solidFill>
            <a:srgbClr val="B2CCE5"/>
          </a:solidFill>
          <a:ln w="6350">
            <a:noFill/>
            <a:miter lim="800000"/>
            <a:headEnd/>
            <a:tailEnd/>
          </a:ln>
        </p:spPr>
        <p:txBody>
          <a:bodyPr wrap="none" anchor="ctr">
            <a:spAutoFit/>
          </a:bodyPr>
          <a:lstStyle/>
          <a:p>
            <a:pPr>
              <a:spcBef>
                <a:spcPts val="0"/>
              </a:spcBef>
            </a:pPr>
            <a:r>
              <a:rPr lang="en-US" b="1" dirty="0"/>
              <a:t>Control</a:t>
            </a:r>
          </a:p>
          <a:p>
            <a:pPr>
              <a:spcBef>
                <a:spcPts val="0"/>
              </a:spcBef>
            </a:pPr>
            <a:r>
              <a:rPr lang="en-US" b="1" dirty="0"/>
              <a:t>System</a:t>
            </a:r>
          </a:p>
        </p:txBody>
      </p:sp>
      <p:sp>
        <p:nvSpPr>
          <p:cNvPr id="38" name="AutoShape 12"/>
          <p:cNvSpPr>
            <a:spLocks noChangeArrowheads="1"/>
          </p:cNvSpPr>
          <p:nvPr/>
        </p:nvSpPr>
        <p:spPr bwMode="auto">
          <a:xfrm>
            <a:off x="3556000" y="1996385"/>
            <a:ext cx="1524000" cy="241300"/>
          </a:xfrm>
          <a:prstGeom prst="leftRightArrow">
            <a:avLst>
              <a:gd name="adj1" fmla="val 50000"/>
              <a:gd name="adj2" fmla="val 126316"/>
            </a:avLst>
          </a:prstGeom>
          <a:solidFill>
            <a:srgbClr val="808000"/>
          </a:solidFill>
          <a:ln w="6350">
            <a:noFill/>
            <a:miter lim="800000"/>
            <a:headEnd/>
            <a:tailEnd/>
          </a:ln>
        </p:spPr>
        <p:txBody>
          <a:bodyPr wrap="none" anchor="ctr">
            <a:spAutoFit/>
          </a:bodyPr>
          <a:lstStyle/>
          <a:p>
            <a:pPr>
              <a:spcBef>
                <a:spcPct val="50000"/>
              </a:spcBef>
            </a:pPr>
            <a:endParaRPr lang="en-US"/>
          </a:p>
        </p:txBody>
      </p:sp>
      <p:sp>
        <p:nvSpPr>
          <p:cNvPr id="44" name="AutoShape 18"/>
          <p:cNvSpPr>
            <a:spLocks noChangeArrowheads="1"/>
          </p:cNvSpPr>
          <p:nvPr/>
        </p:nvSpPr>
        <p:spPr bwMode="auto">
          <a:xfrm>
            <a:off x="4152900" y="1920185"/>
            <a:ext cx="317500" cy="3683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660000"/>
          </a:solidFill>
          <a:ln w="6350">
            <a:noFill/>
            <a:miter lim="800000"/>
            <a:headEnd/>
            <a:tailEnd/>
          </a:ln>
        </p:spPr>
        <p:txBody>
          <a:bodyPr wrap="none" anchor="ctr">
            <a:spAutoFit/>
          </a:bodyPr>
          <a:lstStyle/>
          <a:p>
            <a:endParaRPr lang="en-US"/>
          </a:p>
        </p:txBody>
      </p:sp>
      <p:sp>
        <p:nvSpPr>
          <p:cNvPr id="50" name="AutoShape 24"/>
          <p:cNvSpPr>
            <a:spLocks noChangeArrowheads="1"/>
          </p:cNvSpPr>
          <p:nvPr/>
        </p:nvSpPr>
        <p:spPr bwMode="auto">
          <a:xfrm>
            <a:off x="2895600" y="797822"/>
            <a:ext cx="1981200" cy="762000"/>
          </a:xfrm>
          <a:prstGeom prst="wedgeRoundRectCallout">
            <a:avLst>
              <a:gd name="adj1" fmla="val 22819"/>
              <a:gd name="adj2" fmla="val 112352"/>
              <a:gd name="adj3" fmla="val 16667"/>
            </a:avLst>
          </a:prstGeom>
          <a:solidFill>
            <a:srgbClr val="EDD18B"/>
          </a:solidFill>
          <a:ln w="6350">
            <a:noFill/>
            <a:miter lim="800000"/>
            <a:headEnd/>
            <a:tailEnd/>
          </a:ln>
        </p:spPr>
        <p:txBody>
          <a:bodyPr anchor="ctr"/>
          <a:lstStyle/>
          <a:p>
            <a:pPr>
              <a:spcBef>
                <a:spcPts val="0"/>
              </a:spcBef>
            </a:pPr>
            <a:r>
              <a:rPr lang="en-US" sz="1400" b="1" dirty="0"/>
              <a:t>Physical Plant Characteristics</a:t>
            </a:r>
          </a:p>
          <a:p>
            <a:pPr>
              <a:spcBef>
                <a:spcPts val="0"/>
              </a:spcBef>
            </a:pPr>
            <a:r>
              <a:rPr lang="en-US" sz="1400" b="0" dirty="0"/>
              <a:t>Lag, proximity</a:t>
            </a:r>
          </a:p>
        </p:txBody>
      </p:sp>
      <p:sp>
        <p:nvSpPr>
          <p:cNvPr id="57" name="AutoShape 12"/>
          <p:cNvSpPr>
            <a:spLocks noChangeArrowheads="1"/>
          </p:cNvSpPr>
          <p:nvPr/>
        </p:nvSpPr>
        <p:spPr bwMode="auto">
          <a:xfrm>
            <a:off x="762000" y="2017022"/>
            <a:ext cx="914400" cy="228600"/>
          </a:xfrm>
          <a:prstGeom prst="leftRightArrow">
            <a:avLst>
              <a:gd name="adj1" fmla="val 50000"/>
              <a:gd name="adj2" fmla="val 126315"/>
            </a:avLst>
          </a:prstGeom>
          <a:solidFill>
            <a:srgbClr val="808000"/>
          </a:solidFill>
          <a:ln w="6350">
            <a:noFill/>
            <a:miter lim="800000"/>
            <a:headEnd/>
            <a:tailEnd/>
          </a:ln>
        </p:spPr>
        <p:txBody>
          <a:bodyPr wrap="none" anchor="ctr"/>
          <a:lstStyle/>
          <a:p>
            <a:pPr>
              <a:spcBef>
                <a:spcPct val="50000"/>
              </a:spcBef>
            </a:pPr>
            <a:endParaRPr lang="en-US"/>
          </a:p>
        </p:txBody>
      </p:sp>
      <p:sp>
        <p:nvSpPr>
          <p:cNvPr id="58" name="AutoShape 18"/>
          <p:cNvSpPr>
            <a:spLocks noChangeArrowheads="1"/>
          </p:cNvSpPr>
          <p:nvPr/>
        </p:nvSpPr>
        <p:spPr bwMode="auto">
          <a:xfrm>
            <a:off x="1066800" y="1940822"/>
            <a:ext cx="317500" cy="3683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660000"/>
          </a:solidFill>
          <a:ln w="6350">
            <a:noFill/>
            <a:miter lim="800000"/>
            <a:headEnd/>
            <a:tailEnd/>
          </a:ln>
        </p:spPr>
        <p:txBody>
          <a:bodyPr wrap="none" anchor="ctr">
            <a:spAutoFit/>
          </a:bodyPr>
          <a:lstStyle/>
          <a:p>
            <a:endParaRPr lang="en-US"/>
          </a:p>
        </p:txBody>
      </p:sp>
      <p:sp>
        <p:nvSpPr>
          <p:cNvPr id="59" name="AutoShape 24"/>
          <p:cNvSpPr>
            <a:spLocks noChangeArrowheads="1"/>
          </p:cNvSpPr>
          <p:nvPr/>
        </p:nvSpPr>
        <p:spPr bwMode="auto">
          <a:xfrm>
            <a:off x="685800" y="2855222"/>
            <a:ext cx="1524000" cy="609600"/>
          </a:xfrm>
          <a:prstGeom prst="wedgeRoundRectCallout">
            <a:avLst>
              <a:gd name="adj1" fmla="val -12727"/>
              <a:gd name="adj2" fmla="val -146736"/>
              <a:gd name="adj3" fmla="val 16667"/>
            </a:avLst>
          </a:prstGeom>
          <a:solidFill>
            <a:srgbClr val="EDD18B"/>
          </a:solidFill>
          <a:ln w="6350">
            <a:noFill/>
            <a:miter lim="800000"/>
            <a:headEnd/>
            <a:tailEnd/>
          </a:ln>
        </p:spPr>
        <p:txBody>
          <a:bodyPr anchor="ctr"/>
          <a:lstStyle/>
          <a:p>
            <a:pPr>
              <a:spcBef>
                <a:spcPts val="0"/>
              </a:spcBef>
            </a:pPr>
            <a:r>
              <a:rPr lang="en-US" sz="1400" b="1" dirty="0"/>
              <a:t>Operator Error</a:t>
            </a:r>
          </a:p>
          <a:p>
            <a:pPr>
              <a:spcBef>
                <a:spcPts val="0"/>
              </a:spcBef>
            </a:pPr>
            <a:r>
              <a:rPr lang="en-US" sz="1400" b="0" dirty="0" smtClean="0"/>
              <a:t>Automation &amp; human actions</a:t>
            </a:r>
            <a:endParaRPr lang="en-US" sz="1400" b="0" dirty="0"/>
          </a:p>
        </p:txBody>
      </p:sp>
      <p:sp>
        <p:nvSpPr>
          <p:cNvPr id="56" name="AutoShape 6"/>
          <p:cNvSpPr>
            <a:spLocks noChangeArrowheads="1"/>
          </p:cNvSpPr>
          <p:nvPr/>
        </p:nvSpPr>
        <p:spPr bwMode="auto">
          <a:xfrm rot="16200000">
            <a:off x="-1178189" y="2217434"/>
            <a:ext cx="3408898" cy="442674"/>
          </a:xfrm>
          <a:prstGeom prst="roundRect">
            <a:avLst>
              <a:gd name="adj" fmla="val 16667"/>
            </a:avLst>
          </a:prstGeom>
          <a:noFill/>
          <a:ln w="6350">
            <a:noFill/>
            <a:round/>
            <a:headEnd/>
            <a:tailEnd/>
          </a:ln>
        </p:spPr>
        <p:txBody>
          <a:bodyPr wrap="none" anchor="ctr">
            <a:spAutoFit/>
          </a:bodyPr>
          <a:lstStyle/>
          <a:p>
            <a:r>
              <a:rPr lang="en-US" dirty="0"/>
              <a:t>System </a:t>
            </a:r>
            <a:r>
              <a:rPr lang="en-US" dirty="0" smtClean="0"/>
              <a:t>User/Environment</a:t>
            </a:r>
            <a:endParaRPr lang="en-US" dirty="0"/>
          </a:p>
        </p:txBody>
      </p:sp>
      <p:sp>
        <p:nvSpPr>
          <p:cNvPr id="60" name="AutoShape 24"/>
          <p:cNvSpPr>
            <a:spLocks noChangeArrowheads="1"/>
          </p:cNvSpPr>
          <p:nvPr/>
        </p:nvSpPr>
        <p:spPr bwMode="auto">
          <a:xfrm>
            <a:off x="685800" y="1090420"/>
            <a:ext cx="1524000" cy="609600"/>
          </a:xfrm>
          <a:prstGeom prst="wedgeRoundRectCallout">
            <a:avLst>
              <a:gd name="adj1" fmla="val -9145"/>
              <a:gd name="adj2" fmla="val 83861"/>
              <a:gd name="adj3" fmla="val 16667"/>
            </a:avLst>
          </a:prstGeom>
          <a:solidFill>
            <a:srgbClr val="EDD18B"/>
          </a:solidFill>
          <a:ln w="6350">
            <a:noFill/>
            <a:miter lim="800000"/>
            <a:headEnd/>
            <a:tailEnd/>
          </a:ln>
        </p:spPr>
        <p:txBody>
          <a:bodyPr anchor="ctr"/>
          <a:lstStyle/>
          <a:p>
            <a:pPr>
              <a:spcBef>
                <a:spcPts val="0"/>
              </a:spcBef>
            </a:pPr>
            <a:r>
              <a:rPr lang="en-US" sz="1400" b="1" dirty="0" smtClean="0"/>
              <a:t>Hazards</a:t>
            </a:r>
            <a:endParaRPr lang="en-US" sz="1400" b="1" dirty="0"/>
          </a:p>
          <a:p>
            <a:pPr>
              <a:spcBef>
                <a:spcPts val="0"/>
              </a:spcBef>
            </a:pPr>
            <a:r>
              <a:rPr lang="en-US" sz="1400" b="0" dirty="0" smtClean="0"/>
              <a:t>Impact of system failures</a:t>
            </a:r>
            <a:endParaRPr lang="en-US" sz="1400" b="0" dirty="0"/>
          </a:p>
        </p:txBody>
      </p:sp>
      <p:grpSp>
        <p:nvGrpSpPr>
          <p:cNvPr id="2" name="Group 63"/>
          <p:cNvGrpSpPr/>
          <p:nvPr/>
        </p:nvGrpSpPr>
        <p:grpSpPr>
          <a:xfrm>
            <a:off x="226485" y="1080397"/>
            <a:ext cx="8633352" cy="4774922"/>
            <a:chOff x="226485" y="1143000"/>
            <a:chExt cx="8633352" cy="4774922"/>
          </a:xfrm>
        </p:grpSpPr>
        <p:grpSp>
          <p:nvGrpSpPr>
            <p:cNvPr id="3" name="Group 62"/>
            <p:cNvGrpSpPr/>
            <p:nvPr/>
          </p:nvGrpSpPr>
          <p:grpSpPr>
            <a:xfrm>
              <a:off x="226485" y="1143000"/>
              <a:ext cx="8633352" cy="4774921"/>
              <a:chOff x="226485" y="1143000"/>
              <a:chExt cx="8633352" cy="4774921"/>
            </a:xfrm>
          </p:grpSpPr>
          <p:sp>
            <p:nvSpPr>
              <p:cNvPr id="31" name="AutoShape 5"/>
              <p:cNvSpPr>
                <a:spLocks noChangeArrowheads="1"/>
              </p:cNvSpPr>
              <p:nvPr/>
            </p:nvSpPr>
            <p:spPr bwMode="auto">
              <a:xfrm rot="5400000">
                <a:off x="6714778" y="2973507"/>
                <a:ext cx="2920109" cy="442674"/>
              </a:xfrm>
              <a:prstGeom prst="roundRect">
                <a:avLst>
                  <a:gd name="adj" fmla="val 16667"/>
                </a:avLst>
              </a:prstGeom>
              <a:noFill/>
              <a:ln w="6350">
                <a:noFill/>
                <a:round/>
                <a:headEnd/>
                <a:tailEnd/>
              </a:ln>
            </p:spPr>
            <p:txBody>
              <a:bodyPr wrap="none" anchor="ctr">
                <a:spAutoFit/>
              </a:bodyPr>
              <a:lstStyle/>
              <a:p>
                <a:pPr>
                  <a:spcBef>
                    <a:spcPct val="50000"/>
                  </a:spcBef>
                </a:pPr>
                <a:r>
                  <a:rPr lang="en-US" dirty="0"/>
                  <a:t>Application Developer</a:t>
                </a:r>
              </a:p>
            </p:txBody>
          </p:sp>
          <p:sp>
            <p:nvSpPr>
              <p:cNvPr id="35" name="AutoShape 9"/>
              <p:cNvSpPr>
                <a:spLocks noChangeArrowheads="1"/>
              </p:cNvSpPr>
              <p:nvPr/>
            </p:nvSpPr>
            <p:spPr bwMode="auto">
              <a:xfrm>
                <a:off x="1593850" y="3330575"/>
                <a:ext cx="1522413" cy="939800"/>
              </a:xfrm>
              <a:prstGeom prst="cube">
                <a:avLst>
                  <a:gd name="adj" fmla="val 25000"/>
                </a:avLst>
              </a:prstGeom>
              <a:solidFill>
                <a:srgbClr val="B2CCE5"/>
              </a:solidFill>
              <a:ln w="6350">
                <a:noFill/>
                <a:miter lim="800000"/>
                <a:headEnd/>
                <a:tailEnd/>
              </a:ln>
            </p:spPr>
            <p:txBody>
              <a:bodyPr wrap="none" anchor="ctr">
                <a:spAutoFit/>
              </a:bodyPr>
              <a:lstStyle/>
              <a:p>
                <a:pPr>
                  <a:spcBef>
                    <a:spcPts val="0"/>
                  </a:spcBef>
                </a:pPr>
                <a:r>
                  <a:rPr lang="en-US" b="1" dirty="0"/>
                  <a:t>Compute</a:t>
                </a:r>
              </a:p>
              <a:p>
                <a:pPr>
                  <a:spcBef>
                    <a:spcPts val="0"/>
                  </a:spcBef>
                </a:pPr>
                <a:r>
                  <a:rPr lang="en-US" b="1" dirty="0"/>
                  <a:t>Platform</a:t>
                </a:r>
              </a:p>
            </p:txBody>
          </p:sp>
          <p:sp>
            <p:nvSpPr>
              <p:cNvPr id="36" name="AutoShape 10"/>
              <p:cNvSpPr>
                <a:spLocks noChangeArrowheads="1"/>
              </p:cNvSpPr>
              <p:nvPr/>
            </p:nvSpPr>
            <p:spPr bwMode="auto">
              <a:xfrm>
                <a:off x="3608388" y="3305175"/>
                <a:ext cx="1924050" cy="939800"/>
              </a:xfrm>
              <a:prstGeom prst="cube">
                <a:avLst>
                  <a:gd name="adj" fmla="val 25000"/>
                </a:avLst>
              </a:prstGeom>
              <a:solidFill>
                <a:srgbClr val="B2CCE5"/>
              </a:solidFill>
              <a:ln w="6350">
                <a:noFill/>
                <a:miter lim="800000"/>
                <a:headEnd/>
                <a:tailEnd/>
              </a:ln>
            </p:spPr>
            <p:txBody>
              <a:bodyPr wrap="none" anchor="ctr">
                <a:spAutoFit/>
              </a:bodyPr>
              <a:lstStyle/>
              <a:p>
                <a:pPr>
                  <a:spcBef>
                    <a:spcPts val="0"/>
                  </a:spcBef>
                </a:pPr>
                <a:r>
                  <a:rPr lang="en-US" b="1" dirty="0"/>
                  <a:t>Runtime</a:t>
                </a:r>
              </a:p>
              <a:p>
                <a:pPr>
                  <a:spcBef>
                    <a:spcPts val="0"/>
                  </a:spcBef>
                </a:pPr>
                <a:r>
                  <a:rPr lang="en-US" b="1" dirty="0"/>
                  <a:t>Architecture</a:t>
                </a:r>
              </a:p>
            </p:txBody>
          </p:sp>
          <p:sp>
            <p:nvSpPr>
              <p:cNvPr id="37" name="AutoShape 11"/>
              <p:cNvSpPr>
                <a:spLocks noChangeArrowheads="1"/>
              </p:cNvSpPr>
              <p:nvPr/>
            </p:nvSpPr>
            <p:spPr bwMode="auto">
              <a:xfrm>
                <a:off x="5853113" y="3203575"/>
                <a:ext cx="1825625" cy="939800"/>
              </a:xfrm>
              <a:prstGeom prst="cube">
                <a:avLst>
                  <a:gd name="adj" fmla="val 25000"/>
                </a:avLst>
              </a:prstGeom>
              <a:solidFill>
                <a:srgbClr val="B2CCE5"/>
              </a:solidFill>
              <a:ln w="6350">
                <a:noFill/>
                <a:miter lim="800000"/>
                <a:headEnd/>
                <a:tailEnd/>
              </a:ln>
            </p:spPr>
            <p:txBody>
              <a:bodyPr wrap="none" anchor="ctr">
                <a:spAutoFit/>
              </a:bodyPr>
              <a:lstStyle/>
              <a:p>
                <a:pPr>
                  <a:spcBef>
                    <a:spcPts val="0"/>
                  </a:spcBef>
                </a:pPr>
                <a:r>
                  <a:rPr lang="en-US" b="1" dirty="0"/>
                  <a:t>Application</a:t>
                </a:r>
              </a:p>
              <a:p>
                <a:pPr>
                  <a:spcBef>
                    <a:spcPts val="0"/>
                  </a:spcBef>
                </a:pPr>
                <a:r>
                  <a:rPr lang="en-US" b="1" dirty="0"/>
                  <a:t>Software</a:t>
                </a:r>
              </a:p>
            </p:txBody>
          </p:sp>
          <p:sp>
            <p:nvSpPr>
              <p:cNvPr id="39" name="AutoShape 13"/>
              <p:cNvSpPr>
                <a:spLocks noChangeArrowheads="1"/>
              </p:cNvSpPr>
              <p:nvPr/>
            </p:nvSpPr>
            <p:spPr bwMode="auto">
              <a:xfrm>
                <a:off x="2209800" y="2917825"/>
                <a:ext cx="228600" cy="406400"/>
              </a:xfrm>
              <a:prstGeom prst="upDownArrow">
                <a:avLst>
                  <a:gd name="adj1" fmla="val 50000"/>
                  <a:gd name="adj2" fmla="val 35556"/>
                </a:avLst>
              </a:prstGeom>
              <a:solidFill>
                <a:srgbClr val="808000"/>
              </a:solidFill>
              <a:ln w="6350">
                <a:noFill/>
                <a:miter lim="800000"/>
                <a:headEnd/>
                <a:tailEnd/>
              </a:ln>
            </p:spPr>
            <p:txBody>
              <a:bodyPr wrap="none" anchor="ctr">
                <a:spAutoFit/>
              </a:bodyPr>
              <a:lstStyle/>
              <a:p>
                <a:pPr>
                  <a:spcBef>
                    <a:spcPct val="50000"/>
                  </a:spcBef>
                </a:pPr>
                <a:endParaRPr lang="en-US"/>
              </a:p>
            </p:txBody>
          </p:sp>
          <p:sp>
            <p:nvSpPr>
              <p:cNvPr id="40" name="AutoShape 14"/>
              <p:cNvSpPr>
                <a:spLocks noChangeArrowheads="1"/>
              </p:cNvSpPr>
              <p:nvPr/>
            </p:nvSpPr>
            <p:spPr bwMode="auto">
              <a:xfrm>
                <a:off x="2260600" y="4865688"/>
                <a:ext cx="4233863" cy="430212"/>
              </a:xfrm>
              <a:prstGeom prst="roundRect">
                <a:avLst>
                  <a:gd name="adj" fmla="val 16667"/>
                </a:avLst>
              </a:prstGeom>
              <a:noFill/>
              <a:ln w="6350">
                <a:noFill/>
                <a:round/>
                <a:headEnd/>
                <a:tailEnd/>
              </a:ln>
            </p:spPr>
            <p:txBody>
              <a:bodyPr anchor="ctr">
                <a:spAutoFit/>
              </a:bodyPr>
              <a:lstStyle/>
              <a:p>
                <a:pPr>
                  <a:spcBef>
                    <a:spcPct val="50000"/>
                  </a:spcBef>
                </a:pPr>
                <a:r>
                  <a:rPr lang="en-US" dirty="0"/>
                  <a:t>Embedded SW System Engineer</a:t>
                </a:r>
              </a:p>
            </p:txBody>
          </p:sp>
          <p:sp>
            <p:nvSpPr>
              <p:cNvPr id="41" name="AutoShape 15"/>
              <p:cNvSpPr>
                <a:spLocks noChangeArrowheads="1"/>
              </p:cNvSpPr>
              <p:nvPr/>
            </p:nvSpPr>
            <p:spPr bwMode="auto">
              <a:xfrm>
                <a:off x="6159500" y="2668588"/>
                <a:ext cx="203200" cy="520700"/>
              </a:xfrm>
              <a:prstGeom prst="downArrow">
                <a:avLst>
                  <a:gd name="adj1" fmla="val 50000"/>
                  <a:gd name="adj2" fmla="val 64063"/>
                </a:avLst>
              </a:prstGeom>
              <a:solidFill>
                <a:srgbClr val="808000"/>
              </a:solidFill>
              <a:ln w="6350">
                <a:noFill/>
                <a:miter lim="800000"/>
                <a:headEnd/>
                <a:tailEnd/>
              </a:ln>
            </p:spPr>
            <p:txBody>
              <a:bodyPr anchor="ctr">
                <a:spAutoFit/>
              </a:bodyPr>
              <a:lstStyle/>
              <a:p>
                <a:pPr>
                  <a:spcBef>
                    <a:spcPct val="50000"/>
                  </a:spcBef>
                </a:pPr>
                <a:endParaRPr lang="en-US"/>
              </a:p>
            </p:txBody>
          </p:sp>
          <p:sp>
            <p:nvSpPr>
              <p:cNvPr id="42" name="AutoShape 16"/>
              <p:cNvSpPr>
                <a:spLocks noChangeArrowheads="1"/>
              </p:cNvSpPr>
              <p:nvPr/>
            </p:nvSpPr>
            <p:spPr bwMode="auto">
              <a:xfrm rot="18900000">
                <a:off x="4340225" y="2728913"/>
                <a:ext cx="1200150" cy="247650"/>
              </a:xfrm>
              <a:prstGeom prst="leftRightArrow">
                <a:avLst>
                  <a:gd name="adj1" fmla="val 50000"/>
                  <a:gd name="adj2" fmla="val 96923"/>
                </a:avLst>
              </a:prstGeom>
              <a:solidFill>
                <a:srgbClr val="808000"/>
              </a:solidFill>
              <a:ln w="6350">
                <a:noFill/>
                <a:miter lim="800000"/>
                <a:headEnd/>
                <a:tailEnd/>
              </a:ln>
            </p:spPr>
            <p:txBody>
              <a:bodyPr anchor="ctr">
                <a:spAutoFit/>
              </a:bodyPr>
              <a:lstStyle/>
              <a:p>
                <a:pPr>
                  <a:spcBef>
                    <a:spcPct val="50000"/>
                  </a:spcBef>
                </a:pPr>
                <a:endParaRPr lang="en-US"/>
              </a:p>
            </p:txBody>
          </p:sp>
          <p:sp>
            <p:nvSpPr>
              <p:cNvPr id="43" name="AutoShape 17"/>
              <p:cNvSpPr>
                <a:spLocks noChangeArrowheads="1"/>
              </p:cNvSpPr>
              <p:nvPr/>
            </p:nvSpPr>
            <p:spPr bwMode="auto">
              <a:xfrm>
                <a:off x="2946400" y="3633788"/>
                <a:ext cx="622300" cy="241300"/>
              </a:xfrm>
              <a:prstGeom prst="leftRightArrow">
                <a:avLst>
                  <a:gd name="adj1" fmla="val 50000"/>
                  <a:gd name="adj2" fmla="val 51579"/>
                </a:avLst>
              </a:prstGeom>
              <a:solidFill>
                <a:srgbClr val="808000"/>
              </a:solidFill>
              <a:ln w="6350">
                <a:noFill/>
                <a:miter lim="800000"/>
                <a:headEnd/>
                <a:tailEnd/>
              </a:ln>
            </p:spPr>
            <p:txBody>
              <a:bodyPr anchor="ctr">
                <a:spAutoFit/>
              </a:bodyPr>
              <a:lstStyle/>
              <a:p>
                <a:pPr>
                  <a:spcBef>
                    <a:spcPct val="50000"/>
                  </a:spcBef>
                </a:pPr>
                <a:endParaRPr lang="en-US"/>
              </a:p>
            </p:txBody>
          </p:sp>
          <p:sp>
            <p:nvSpPr>
              <p:cNvPr id="45" name="AutoShape 19"/>
              <p:cNvSpPr>
                <a:spLocks noChangeArrowheads="1"/>
              </p:cNvSpPr>
              <p:nvPr/>
            </p:nvSpPr>
            <p:spPr bwMode="auto">
              <a:xfrm>
                <a:off x="4775200" y="2693988"/>
                <a:ext cx="317500" cy="3683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660000"/>
              </a:solidFill>
              <a:ln w="6350">
                <a:noFill/>
                <a:miter lim="800000"/>
                <a:headEnd/>
                <a:tailEnd/>
              </a:ln>
            </p:spPr>
            <p:txBody>
              <a:bodyPr wrap="none" anchor="ctr">
                <a:spAutoFit/>
              </a:bodyPr>
              <a:lstStyle/>
              <a:p>
                <a:endParaRPr lang="en-US"/>
              </a:p>
            </p:txBody>
          </p:sp>
          <p:sp>
            <p:nvSpPr>
              <p:cNvPr id="46" name="AutoShape 20"/>
              <p:cNvSpPr>
                <a:spLocks noChangeArrowheads="1"/>
              </p:cNvSpPr>
              <p:nvPr/>
            </p:nvSpPr>
            <p:spPr bwMode="auto">
              <a:xfrm>
                <a:off x="3111500" y="3570288"/>
                <a:ext cx="317500" cy="3683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660000"/>
              </a:solidFill>
              <a:ln w="6350">
                <a:noFill/>
                <a:miter lim="800000"/>
                <a:headEnd/>
                <a:tailEnd/>
              </a:ln>
            </p:spPr>
            <p:txBody>
              <a:bodyPr wrap="none" anchor="ctr">
                <a:spAutoFit/>
              </a:bodyPr>
              <a:lstStyle/>
              <a:p>
                <a:endParaRPr lang="en-US"/>
              </a:p>
            </p:txBody>
          </p:sp>
          <p:sp>
            <p:nvSpPr>
              <p:cNvPr id="47" name="AutoShape 21"/>
              <p:cNvSpPr>
                <a:spLocks noChangeArrowheads="1"/>
              </p:cNvSpPr>
              <p:nvPr/>
            </p:nvSpPr>
            <p:spPr bwMode="auto">
              <a:xfrm>
                <a:off x="6057900" y="2693988"/>
                <a:ext cx="317500" cy="3683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660000"/>
              </a:solidFill>
              <a:ln w="6350">
                <a:noFill/>
                <a:miter lim="800000"/>
                <a:headEnd/>
                <a:tailEnd/>
              </a:ln>
            </p:spPr>
            <p:txBody>
              <a:bodyPr wrap="none" anchor="ctr">
                <a:spAutoFit/>
              </a:bodyPr>
              <a:lstStyle/>
              <a:p>
                <a:endParaRPr lang="en-US"/>
              </a:p>
            </p:txBody>
          </p:sp>
          <p:sp>
            <p:nvSpPr>
              <p:cNvPr id="48" name="AutoShape 22"/>
              <p:cNvSpPr>
                <a:spLocks noChangeArrowheads="1"/>
              </p:cNvSpPr>
              <p:nvPr/>
            </p:nvSpPr>
            <p:spPr bwMode="auto">
              <a:xfrm>
                <a:off x="5219700" y="3621088"/>
                <a:ext cx="622300" cy="241300"/>
              </a:xfrm>
              <a:prstGeom prst="leftRightArrow">
                <a:avLst>
                  <a:gd name="adj1" fmla="val 50000"/>
                  <a:gd name="adj2" fmla="val 51579"/>
                </a:avLst>
              </a:prstGeom>
              <a:solidFill>
                <a:srgbClr val="808000"/>
              </a:solidFill>
              <a:ln w="6350">
                <a:noFill/>
                <a:miter lim="800000"/>
                <a:headEnd/>
                <a:tailEnd/>
              </a:ln>
            </p:spPr>
            <p:txBody>
              <a:bodyPr anchor="ctr">
                <a:spAutoFit/>
              </a:bodyPr>
              <a:lstStyle/>
              <a:p>
                <a:pPr>
                  <a:spcBef>
                    <a:spcPct val="50000"/>
                  </a:spcBef>
                </a:pPr>
                <a:endParaRPr lang="en-US"/>
              </a:p>
            </p:txBody>
          </p:sp>
          <p:sp>
            <p:nvSpPr>
              <p:cNvPr id="49" name="AutoShape 23"/>
              <p:cNvSpPr>
                <a:spLocks noChangeArrowheads="1"/>
              </p:cNvSpPr>
              <p:nvPr/>
            </p:nvSpPr>
            <p:spPr bwMode="auto">
              <a:xfrm>
                <a:off x="5410200" y="3544888"/>
                <a:ext cx="317500" cy="3683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660000"/>
              </a:solidFill>
              <a:ln w="6350">
                <a:noFill/>
                <a:miter lim="800000"/>
                <a:headEnd/>
                <a:tailEnd/>
              </a:ln>
            </p:spPr>
            <p:txBody>
              <a:bodyPr wrap="none" anchor="ctr">
                <a:spAutoFit/>
              </a:bodyPr>
              <a:lstStyle/>
              <a:p>
                <a:endParaRPr lang="en-US"/>
              </a:p>
            </p:txBody>
          </p:sp>
          <p:sp>
            <p:nvSpPr>
              <p:cNvPr id="51" name="AutoShape 25"/>
              <p:cNvSpPr>
                <a:spLocks noChangeArrowheads="1"/>
              </p:cNvSpPr>
              <p:nvPr/>
            </p:nvSpPr>
            <p:spPr bwMode="auto">
              <a:xfrm>
                <a:off x="2667000" y="2286000"/>
                <a:ext cx="1905000" cy="1066800"/>
              </a:xfrm>
              <a:prstGeom prst="wedgeRoundRectCallout">
                <a:avLst>
                  <a:gd name="adj1" fmla="val 64594"/>
                  <a:gd name="adj2" fmla="val 12646"/>
                  <a:gd name="adj3" fmla="val 16667"/>
                </a:avLst>
              </a:prstGeom>
              <a:solidFill>
                <a:srgbClr val="EDD18B"/>
              </a:solidFill>
              <a:ln w="6350">
                <a:noFill/>
                <a:miter lim="800000"/>
                <a:headEnd/>
                <a:tailEnd/>
              </a:ln>
            </p:spPr>
            <p:txBody>
              <a:bodyPr anchor="ctr"/>
              <a:lstStyle/>
              <a:p>
                <a:pPr>
                  <a:spcBef>
                    <a:spcPts val="0"/>
                  </a:spcBef>
                </a:pPr>
                <a:r>
                  <a:rPr lang="en-US" sz="1400" b="1" dirty="0"/>
                  <a:t>Data Stream Characteristics</a:t>
                </a:r>
              </a:p>
              <a:p>
                <a:pPr>
                  <a:spcBef>
                    <a:spcPts val="0"/>
                  </a:spcBef>
                </a:pPr>
                <a:r>
                  <a:rPr lang="en-US" sz="1400" b="0" dirty="0" smtClean="0"/>
                  <a:t>Latency jitter affects control behavior</a:t>
                </a:r>
              </a:p>
              <a:p>
                <a:pPr>
                  <a:spcBef>
                    <a:spcPts val="0"/>
                  </a:spcBef>
                </a:pPr>
                <a:r>
                  <a:rPr lang="en-US" sz="1400" b="0" dirty="0" smtClean="0"/>
                  <a:t>Potential event loss</a:t>
                </a:r>
                <a:endParaRPr lang="en-US" sz="1400" b="0" dirty="0"/>
              </a:p>
            </p:txBody>
          </p:sp>
          <p:sp>
            <p:nvSpPr>
              <p:cNvPr id="52" name="AutoShape 26"/>
              <p:cNvSpPr>
                <a:spLocks noChangeArrowheads="1"/>
              </p:cNvSpPr>
              <p:nvPr/>
            </p:nvSpPr>
            <p:spPr bwMode="auto">
              <a:xfrm>
                <a:off x="5842000" y="1143000"/>
                <a:ext cx="3017837" cy="860425"/>
              </a:xfrm>
              <a:prstGeom prst="wedgeRoundRectCallout">
                <a:avLst>
                  <a:gd name="adj1" fmla="val -30287"/>
                  <a:gd name="adj2" fmla="val 202659"/>
                  <a:gd name="adj3" fmla="val 16667"/>
                </a:avLst>
              </a:prstGeom>
              <a:solidFill>
                <a:srgbClr val="EDD18B"/>
              </a:solidFill>
              <a:ln w="6350">
                <a:noFill/>
                <a:miter lim="800000"/>
                <a:headEnd/>
                <a:tailEnd/>
              </a:ln>
            </p:spPr>
            <p:txBody>
              <a:bodyPr anchor="ctr"/>
              <a:lstStyle/>
              <a:p>
                <a:pPr>
                  <a:spcBef>
                    <a:spcPts val="0"/>
                  </a:spcBef>
                </a:pPr>
                <a:r>
                  <a:rPr lang="en-US" sz="1400" b="1" dirty="0"/>
                  <a:t>Measurement </a:t>
                </a:r>
                <a:r>
                  <a:rPr lang="en-US" sz="1400" b="1" dirty="0" smtClean="0"/>
                  <a:t>Units, value range Boolean/Integer abstraction</a:t>
                </a:r>
                <a:endParaRPr lang="en-US" sz="1400" b="1" dirty="0"/>
              </a:p>
              <a:p>
                <a:pPr>
                  <a:spcBef>
                    <a:spcPts val="0"/>
                  </a:spcBef>
                </a:pPr>
                <a:r>
                  <a:rPr lang="en-US" sz="1400" b="0" dirty="0"/>
                  <a:t>Air Canada, </a:t>
                </a:r>
                <a:r>
                  <a:rPr lang="en-US" sz="1400" b="0" dirty="0" err="1"/>
                  <a:t>Ariane</a:t>
                </a:r>
                <a:r>
                  <a:rPr lang="en-US" sz="1400" b="0" dirty="0"/>
                  <a:t>, </a:t>
                </a:r>
                <a:r>
                  <a:rPr lang="en-US" sz="1400" b="0" dirty="0" smtClean="0"/>
                  <a:t>7500 Boolean variable architecture</a:t>
                </a:r>
                <a:endParaRPr lang="en-US" sz="1400" b="0" dirty="0"/>
              </a:p>
            </p:txBody>
          </p:sp>
          <p:sp>
            <p:nvSpPr>
              <p:cNvPr id="53" name="AutoShape 27"/>
              <p:cNvSpPr>
                <a:spLocks noChangeArrowheads="1"/>
              </p:cNvSpPr>
              <p:nvPr/>
            </p:nvSpPr>
            <p:spPr bwMode="auto">
              <a:xfrm>
                <a:off x="6096000" y="4454525"/>
                <a:ext cx="2692400" cy="727075"/>
              </a:xfrm>
              <a:prstGeom prst="wedgeRoundRectCallout">
                <a:avLst>
                  <a:gd name="adj1" fmla="val -66171"/>
                  <a:gd name="adj2" fmla="val -164062"/>
                  <a:gd name="adj3" fmla="val 16667"/>
                </a:avLst>
              </a:prstGeom>
              <a:solidFill>
                <a:srgbClr val="EDD18B"/>
              </a:solidFill>
              <a:ln w="6350">
                <a:noFill/>
                <a:miter lim="800000"/>
                <a:headEnd/>
                <a:tailEnd/>
              </a:ln>
            </p:spPr>
            <p:txBody>
              <a:bodyPr anchor="ctr"/>
              <a:lstStyle/>
              <a:p>
                <a:pPr>
                  <a:spcBef>
                    <a:spcPts val="0"/>
                  </a:spcBef>
                </a:pPr>
                <a:r>
                  <a:rPr lang="en-US" sz="1400" b="1" dirty="0"/>
                  <a:t>Concurrency Communication</a:t>
                </a:r>
              </a:p>
              <a:p>
                <a:pPr>
                  <a:spcBef>
                    <a:spcPts val="0"/>
                  </a:spcBef>
                </a:pPr>
                <a:r>
                  <a:rPr lang="en-US" sz="1400" b="0" dirty="0"/>
                  <a:t>ITunes crashes on dual-cores</a:t>
                </a:r>
              </a:p>
            </p:txBody>
          </p:sp>
          <p:sp>
            <p:nvSpPr>
              <p:cNvPr id="54" name="AutoShape 28"/>
              <p:cNvSpPr>
                <a:spLocks noChangeArrowheads="1"/>
              </p:cNvSpPr>
              <p:nvPr/>
            </p:nvSpPr>
            <p:spPr bwMode="auto">
              <a:xfrm>
                <a:off x="1600200" y="4268788"/>
                <a:ext cx="2895600" cy="685800"/>
              </a:xfrm>
              <a:prstGeom prst="wedgeRoundRectCallout">
                <a:avLst>
                  <a:gd name="adj1" fmla="val 15616"/>
                  <a:gd name="adj2" fmla="val -96329"/>
                  <a:gd name="adj3" fmla="val 16667"/>
                </a:avLst>
              </a:prstGeom>
              <a:solidFill>
                <a:srgbClr val="EDD18B"/>
              </a:solidFill>
              <a:ln w="6350">
                <a:noFill/>
                <a:miter lim="800000"/>
                <a:headEnd/>
                <a:tailEnd/>
              </a:ln>
            </p:spPr>
            <p:txBody>
              <a:bodyPr anchor="ctr"/>
              <a:lstStyle/>
              <a:p>
                <a:pPr>
                  <a:spcBef>
                    <a:spcPts val="0"/>
                  </a:spcBef>
                </a:pPr>
                <a:r>
                  <a:rPr lang="en-US" sz="1400" b="1" dirty="0"/>
                  <a:t>Distribution &amp; Redundancy</a:t>
                </a:r>
              </a:p>
              <a:p>
                <a:pPr>
                  <a:spcBef>
                    <a:spcPts val="0"/>
                  </a:spcBef>
                </a:pPr>
                <a:r>
                  <a:rPr lang="en-US" sz="1400" b="0" dirty="0" smtClean="0"/>
                  <a:t>Virtualization, load balancing, mode confusion</a:t>
                </a:r>
                <a:endParaRPr lang="en-US" sz="1400" b="0" dirty="0"/>
              </a:p>
            </p:txBody>
          </p:sp>
          <p:sp>
            <p:nvSpPr>
              <p:cNvPr id="61" name="AutoShape 3"/>
              <p:cNvSpPr>
                <a:spLocks noChangeArrowheads="1"/>
              </p:cNvSpPr>
              <p:nvPr/>
            </p:nvSpPr>
            <p:spPr bwMode="auto">
              <a:xfrm>
                <a:off x="226485" y="4128532"/>
                <a:ext cx="1418693" cy="783193"/>
              </a:xfrm>
              <a:prstGeom prst="roundRect">
                <a:avLst>
                  <a:gd name="adj" fmla="val 16667"/>
                </a:avLst>
              </a:prstGeom>
              <a:noFill/>
              <a:ln w="6350">
                <a:noFill/>
                <a:round/>
                <a:headEnd/>
                <a:tailEnd/>
              </a:ln>
            </p:spPr>
            <p:txBody>
              <a:bodyPr wrap="none" anchor="ctr">
                <a:spAutoFit/>
              </a:bodyPr>
              <a:lstStyle/>
              <a:p>
                <a:pPr>
                  <a:spcBef>
                    <a:spcPts val="0"/>
                  </a:spcBef>
                </a:pPr>
                <a:r>
                  <a:rPr lang="en-US" dirty="0" smtClean="0"/>
                  <a:t>Hardware</a:t>
                </a:r>
              </a:p>
              <a:p>
                <a:pPr>
                  <a:spcBef>
                    <a:spcPts val="0"/>
                  </a:spcBef>
                </a:pPr>
                <a:r>
                  <a:rPr lang="en-US" dirty="0" smtClean="0"/>
                  <a:t> </a:t>
                </a:r>
                <a:r>
                  <a:rPr lang="en-US" dirty="0"/>
                  <a:t>Engineer</a:t>
                </a:r>
              </a:p>
            </p:txBody>
          </p:sp>
          <p:sp>
            <p:nvSpPr>
              <p:cNvPr id="55" name="Rounded Rectangle 29"/>
              <p:cNvSpPr>
                <a:spLocks noChangeArrowheads="1"/>
              </p:cNvSpPr>
              <p:nvPr/>
            </p:nvSpPr>
            <p:spPr bwMode="auto">
              <a:xfrm>
                <a:off x="3973512" y="5339039"/>
                <a:ext cx="4789488" cy="578882"/>
              </a:xfrm>
              <a:prstGeom prst="roundRect">
                <a:avLst>
                  <a:gd name="adj" fmla="val 16667"/>
                </a:avLst>
              </a:prstGeom>
              <a:solidFill>
                <a:srgbClr val="FF9999"/>
              </a:solidFill>
              <a:ln w="6350" algn="ctr">
                <a:noFill/>
                <a:round/>
                <a:headEnd/>
                <a:tailEnd/>
              </a:ln>
            </p:spPr>
            <p:txBody>
              <a:bodyPr wrap="square" anchor="ctr">
                <a:spAutoFit/>
              </a:bodyPr>
              <a:lstStyle/>
              <a:p>
                <a:pPr>
                  <a:spcBef>
                    <a:spcPts val="0"/>
                  </a:spcBef>
                </a:pPr>
                <a:r>
                  <a:rPr lang="en-US" sz="1400" i="1" dirty="0">
                    <a:cs typeface="Arial" pitchFamily="34" charset="0"/>
                  </a:rPr>
                  <a:t>Why do system level failures still occur despite fault tolerance techniques being deployed in systems</a:t>
                </a:r>
                <a:r>
                  <a:rPr lang="en-US" sz="1400" i="1" dirty="0" smtClean="0">
                    <a:cs typeface="Arial" pitchFamily="34" charset="0"/>
                  </a:rPr>
                  <a:t>?</a:t>
                </a:r>
              </a:p>
            </p:txBody>
          </p:sp>
        </p:grpSp>
        <p:sp>
          <p:nvSpPr>
            <p:cNvPr id="62" name="Rounded Rectangle 29"/>
            <p:cNvSpPr>
              <a:spLocks noChangeArrowheads="1"/>
            </p:cNvSpPr>
            <p:nvPr/>
          </p:nvSpPr>
          <p:spPr bwMode="auto">
            <a:xfrm>
              <a:off x="762000" y="5339040"/>
              <a:ext cx="2762382" cy="578882"/>
            </a:xfrm>
            <a:prstGeom prst="roundRect">
              <a:avLst>
                <a:gd name="adj" fmla="val 16667"/>
              </a:avLst>
            </a:prstGeom>
            <a:solidFill>
              <a:srgbClr val="DFF1CB"/>
            </a:solidFill>
            <a:ln w="6350" algn="ctr">
              <a:noFill/>
              <a:round/>
              <a:headEnd/>
              <a:tailEnd/>
            </a:ln>
          </p:spPr>
          <p:txBody>
            <a:bodyPr wrap="square" anchor="ctr">
              <a:spAutoFit/>
            </a:bodyPr>
            <a:lstStyle/>
            <a:p>
              <a:pPr>
                <a:spcBef>
                  <a:spcPts val="0"/>
                </a:spcBef>
              </a:pPr>
              <a:r>
                <a:rPr lang="en-US" sz="1400" i="1" dirty="0" smtClean="0">
                  <a:cs typeface="Arial" pitchFamily="34" charset="0"/>
                </a:rPr>
                <a:t>Embedded software system as major source of hazards</a:t>
              </a:r>
              <a:endParaRPr lang="en-US" sz="1400" dirty="0">
                <a:cs typeface="Arial" pitchFamily="34" charset="0"/>
              </a:endParaRPr>
            </a:p>
          </p:txBody>
        </p:sp>
      </p:grpSp>
    </p:spTree>
    <p:extLst>
      <p:ext uri="{BB962C8B-B14F-4D97-AF65-F5344CB8AC3E}">
        <p14:creationId xmlns:p14="http://schemas.microsoft.com/office/powerpoint/2010/main" val="18392338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422275"/>
            <a:ext cx="8153400" cy="775597"/>
          </a:xfrm>
        </p:spPr>
        <p:txBody>
          <a:bodyPr/>
          <a:lstStyle/>
          <a:p>
            <a:pPr eaLnBrk="1" hangingPunct="1"/>
            <a:r>
              <a:rPr lang="en-US" dirty="0" smtClean="0"/>
              <a:t>Multi-Fidelity End-to-end Latency in Control Systems</a:t>
            </a:r>
          </a:p>
        </p:txBody>
      </p:sp>
      <p:sp>
        <p:nvSpPr>
          <p:cNvPr id="30723" name="AutoShape 3"/>
          <p:cNvSpPr>
            <a:spLocks noChangeArrowheads="1"/>
          </p:cNvSpPr>
          <p:nvPr/>
        </p:nvSpPr>
        <p:spPr bwMode="auto">
          <a:xfrm>
            <a:off x="1935163" y="1346200"/>
            <a:ext cx="2179637" cy="442913"/>
          </a:xfrm>
          <a:prstGeom prst="roundRect">
            <a:avLst>
              <a:gd name="adj" fmla="val 16667"/>
            </a:avLst>
          </a:prstGeom>
          <a:noFill/>
          <a:ln w="6350">
            <a:noFill/>
            <a:round/>
            <a:headEnd/>
            <a:tailEnd/>
          </a:ln>
        </p:spPr>
        <p:txBody>
          <a:bodyPr wrap="none" anchor="ctr">
            <a:spAutoFit/>
          </a:bodyPr>
          <a:lstStyle/>
          <a:p>
            <a:pPr algn="ctr">
              <a:spcBef>
                <a:spcPct val="50000"/>
              </a:spcBef>
            </a:pPr>
            <a:r>
              <a:rPr lang="en-US" dirty="0"/>
              <a:t>System Engineer</a:t>
            </a:r>
          </a:p>
        </p:txBody>
      </p:sp>
      <p:sp>
        <p:nvSpPr>
          <p:cNvPr id="30724" name="AutoShape 4"/>
          <p:cNvSpPr>
            <a:spLocks noChangeArrowheads="1"/>
          </p:cNvSpPr>
          <p:nvPr/>
        </p:nvSpPr>
        <p:spPr bwMode="auto">
          <a:xfrm>
            <a:off x="5164138" y="1346200"/>
            <a:ext cx="2149475" cy="442913"/>
          </a:xfrm>
          <a:prstGeom prst="roundRect">
            <a:avLst>
              <a:gd name="adj" fmla="val 16667"/>
            </a:avLst>
          </a:prstGeom>
          <a:noFill/>
          <a:ln w="6350">
            <a:noFill/>
            <a:round/>
            <a:headEnd/>
            <a:tailEnd/>
          </a:ln>
        </p:spPr>
        <p:txBody>
          <a:bodyPr wrap="none" anchor="ctr">
            <a:spAutoFit/>
          </a:bodyPr>
          <a:lstStyle/>
          <a:p>
            <a:pPr algn="ctr">
              <a:spcBef>
                <a:spcPct val="50000"/>
              </a:spcBef>
            </a:pPr>
            <a:r>
              <a:rPr lang="en-US"/>
              <a:t>Control Engineer</a:t>
            </a:r>
          </a:p>
        </p:txBody>
      </p:sp>
      <p:sp>
        <p:nvSpPr>
          <p:cNvPr id="30725" name="AutoShape 5"/>
          <p:cNvSpPr>
            <a:spLocks noChangeArrowheads="1"/>
          </p:cNvSpPr>
          <p:nvPr/>
        </p:nvSpPr>
        <p:spPr bwMode="auto">
          <a:xfrm>
            <a:off x="2159000" y="1957388"/>
            <a:ext cx="1214438" cy="1377950"/>
          </a:xfrm>
          <a:prstGeom prst="cube">
            <a:avLst>
              <a:gd name="adj" fmla="val 25000"/>
            </a:avLst>
          </a:prstGeom>
          <a:solidFill>
            <a:srgbClr val="B2CCE5"/>
          </a:solidFill>
          <a:ln w="6350">
            <a:noFill/>
            <a:miter lim="800000"/>
            <a:headEnd/>
            <a:tailEnd/>
          </a:ln>
        </p:spPr>
        <p:txBody>
          <a:bodyPr wrap="none" anchor="ctr">
            <a:spAutoFit/>
          </a:bodyPr>
          <a:lstStyle/>
          <a:p>
            <a:pPr algn="ctr">
              <a:spcBef>
                <a:spcPct val="50000"/>
              </a:spcBef>
            </a:pPr>
            <a:r>
              <a:rPr lang="en-US" sz="1600" b="1"/>
              <a:t>System</a:t>
            </a:r>
          </a:p>
          <a:p>
            <a:pPr algn="ctr">
              <a:spcBef>
                <a:spcPct val="50000"/>
              </a:spcBef>
            </a:pPr>
            <a:r>
              <a:rPr lang="en-US" sz="1600" b="1"/>
              <a:t>Under </a:t>
            </a:r>
          </a:p>
          <a:p>
            <a:pPr algn="ctr">
              <a:spcBef>
                <a:spcPct val="50000"/>
              </a:spcBef>
            </a:pPr>
            <a:r>
              <a:rPr lang="en-US" sz="1600" b="1"/>
              <a:t>Control</a:t>
            </a:r>
          </a:p>
        </p:txBody>
      </p:sp>
      <p:sp>
        <p:nvSpPr>
          <p:cNvPr id="30726" name="AutoShape 6"/>
          <p:cNvSpPr>
            <a:spLocks noChangeArrowheads="1"/>
          </p:cNvSpPr>
          <p:nvPr/>
        </p:nvSpPr>
        <p:spPr bwMode="auto">
          <a:xfrm>
            <a:off x="5438775" y="2066925"/>
            <a:ext cx="1144588" cy="941388"/>
          </a:xfrm>
          <a:prstGeom prst="cube">
            <a:avLst>
              <a:gd name="adj" fmla="val 25000"/>
            </a:avLst>
          </a:prstGeom>
          <a:solidFill>
            <a:srgbClr val="B2CCE5"/>
          </a:solidFill>
          <a:ln w="6350">
            <a:noFill/>
            <a:miter lim="800000"/>
            <a:headEnd/>
            <a:tailEnd/>
          </a:ln>
        </p:spPr>
        <p:txBody>
          <a:bodyPr wrap="none" anchor="ctr">
            <a:spAutoFit/>
          </a:bodyPr>
          <a:lstStyle/>
          <a:p>
            <a:pPr algn="ctr">
              <a:spcBef>
                <a:spcPct val="50000"/>
              </a:spcBef>
            </a:pPr>
            <a:r>
              <a:rPr lang="en-US" sz="1600" b="1"/>
              <a:t>Control</a:t>
            </a:r>
          </a:p>
          <a:p>
            <a:pPr algn="ctr">
              <a:spcBef>
                <a:spcPct val="50000"/>
              </a:spcBef>
            </a:pPr>
            <a:r>
              <a:rPr lang="en-US" sz="1600" b="1"/>
              <a:t>System</a:t>
            </a:r>
          </a:p>
        </p:txBody>
      </p:sp>
      <p:sp>
        <p:nvSpPr>
          <p:cNvPr id="30727" name="AutoShape 7"/>
          <p:cNvSpPr>
            <a:spLocks noChangeArrowheads="1"/>
          </p:cNvSpPr>
          <p:nvPr/>
        </p:nvSpPr>
        <p:spPr bwMode="auto">
          <a:xfrm>
            <a:off x="3657600" y="2209800"/>
            <a:ext cx="1295400" cy="636588"/>
          </a:xfrm>
          <a:prstGeom prst="leftRightArrow">
            <a:avLst>
              <a:gd name="adj1" fmla="val 42898"/>
              <a:gd name="adj2" fmla="val 32144"/>
            </a:avLst>
          </a:prstGeom>
          <a:solidFill>
            <a:srgbClr val="808000"/>
          </a:solidFill>
          <a:ln w="6350">
            <a:noFill/>
            <a:miter lim="800000"/>
            <a:headEnd/>
            <a:tailEnd/>
          </a:ln>
        </p:spPr>
        <p:txBody>
          <a:bodyPr anchor="ctr"/>
          <a:lstStyle/>
          <a:p>
            <a:pPr algn="ctr">
              <a:spcBef>
                <a:spcPct val="50000"/>
              </a:spcBef>
            </a:pPr>
            <a:endParaRPr lang="en-US"/>
          </a:p>
        </p:txBody>
      </p:sp>
      <p:sp>
        <p:nvSpPr>
          <p:cNvPr id="30728" name="AutoShape 20"/>
          <p:cNvSpPr>
            <a:spLocks noChangeArrowheads="1"/>
          </p:cNvSpPr>
          <p:nvPr/>
        </p:nvSpPr>
        <p:spPr bwMode="auto">
          <a:xfrm>
            <a:off x="153988" y="1509713"/>
            <a:ext cx="1660525" cy="941387"/>
          </a:xfrm>
          <a:prstGeom prst="cube">
            <a:avLst>
              <a:gd name="adj" fmla="val 25000"/>
            </a:avLst>
          </a:prstGeom>
          <a:solidFill>
            <a:srgbClr val="B2CCE5"/>
          </a:solidFill>
          <a:ln w="6350">
            <a:noFill/>
            <a:miter lim="800000"/>
            <a:headEnd/>
            <a:tailEnd/>
          </a:ln>
        </p:spPr>
        <p:txBody>
          <a:bodyPr wrap="none" anchor="ctr">
            <a:spAutoFit/>
          </a:bodyPr>
          <a:lstStyle/>
          <a:p>
            <a:pPr algn="ctr">
              <a:spcBef>
                <a:spcPct val="50000"/>
              </a:spcBef>
            </a:pPr>
            <a:r>
              <a:rPr lang="en-US" sz="1600" b="1"/>
              <a:t>Operational</a:t>
            </a:r>
          </a:p>
          <a:p>
            <a:pPr algn="ctr">
              <a:spcBef>
                <a:spcPct val="50000"/>
              </a:spcBef>
            </a:pPr>
            <a:r>
              <a:rPr lang="en-US" sz="1600" b="1"/>
              <a:t>Environment</a:t>
            </a:r>
          </a:p>
        </p:txBody>
      </p:sp>
      <p:sp>
        <p:nvSpPr>
          <p:cNvPr id="30729" name="Rectangle 21"/>
          <p:cNvSpPr>
            <a:spLocks noGrp="1" noChangeArrowheads="1"/>
          </p:cNvSpPr>
          <p:nvPr>
            <p:ph type="body" idx="1"/>
          </p:nvPr>
        </p:nvSpPr>
        <p:spPr>
          <a:xfrm>
            <a:off x="385763" y="3505200"/>
            <a:ext cx="5329237" cy="1958975"/>
          </a:xfrm>
        </p:spPr>
        <p:txBody>
          <a:bodyPr/>
          <a:lstStyle/>
          <a:p>
            <a:r>
              <a:rPr lang="en-US" dirty="0" smtClean="0"/>
              <a:t>Common latency data from system engineering</a:t>
            </a:r>
          </a:p>
          <a:p>
            <a:pPr lvl="1" eaLnBrk="1" hangingPunct="1"/>
            <a:r>
              <a:rPr lang="en-US" dirty="0" smtClean="0"/>
              <a:t>Processing latency</a:t>
            </a:r>
          </a:p>
          <a:p>
            <a:pPr lvl="1" eaLnBrk="1" hangingPunct="1"/>
            <a:r>
              <a:rPr lang="en-US" dirty="0" smtClean="0"/>
              <a:t>Sampling latency</a:t>
            </a:r>
          </a:p>
          <a:p>
            <a:pPr lvl="1" eaLnBrk="1" hangingPunct="1"/>
            <a:r>
              <a:rPr lang="en-US" dirty="0" smtClean="0"/>
              <a:t>Physical signal latency</a:t>
            </a:r>
          </a:p>
        </p:txBody>
      </p:sp>
      <p:pic>
        <p:nvPicPr>
          <p:cNvPr id="30730" name="Picture 1"/>
          <p:cNvPicPr>
            <a:picLocks noChangeAspect="1" noChangeArrowheads="1"/>
          </p:cNvPicPr>
          <p:nvPr/>
        </p:nvPicPr>
        <p:blipFill>
          <a:blip r:embed="rId3" cstate="print"/>
          <a:srcRect/>
          <a:stretch>
            <a:fillRect/>
          </a:stretch>
        </p:blipFill>
        <p:spPr bwMode="auto">
          <a:xfrm>
            <a:off x="5694428" y="3108649"/>
            <a:ext cx="3173347" cy="2606351"/>
          </a:xfrm>
          <a:prstGeom prst="rect">
            <a:avLst/>
          </a:prstGeom>
          <a:noFill/>
          <a:ln w="9525">
            <a:solidFill>
              <a:schemeClr val="tx1"/>
            </a:solidFill>
            <a:miter lim="800000"/>
            <a:headEnd/>
            <a:tailEnd/>
          </a:ln>
        </p:spPr>
      </p:pic>
      <p:sp>
        <p:nvSpPr>
          <p:cNvPr id="41995" name="Text Box 4"/>
          <p:cNvSpPr>
            <a:spLocks noChangeArrowheads="1"/>
          </p:cNvSpPr>
          <p:nvPr/>
        </p:nvSpPr>
        <p:spPr bwMode="auto">
          <a:xfrm>
            <a:off x="1447800" y="5562600"/>
            <a:ext cx="4038600" cy="612934"/>
          </a:xfrm>
          <a:prstGeom prst="wedgeRoundRectCallout">
            <a:avLst>
              <a:gd name="adj1" fmla="val 58389"/>
              <a:gd name="adj2" fmla="val -156046"/>
              <a:gd name="adj3" fmla="val 16667"/>
            </a:avLst>
          </a:prstGeom>
          <a:solidFill>
            <a:schemeClr val="bg2">
              <a:lumMod val="40000"/>
              <a:lumOff val="60000"/>
            </a:schemeClr>
          </a:solidFill>
          <a:ln w="6350">
            <a:noFill/>
            <a:miter lim="800000"/>
            <a:headEnd/>
            <a:tailEnd/>
          </a:ln>
        </p:spPr>
        <p:txBody>
          <a:bodyPr wrap="square">
            <a:spAutoFit/>
          </a:bodyPr>
          <a:lstStyle/>
          <a:p>
            <a:pPr>
              <a:defRPr/>
            </a:pPr>
            <a:r>
              <a:rPr lang="en-US" sz="1200" dirty="0"/>
              <a:t>Impact of Scheduler Choice on Controller Stability</a:t>
            </a:r>
          </a:p>
          <a:p>
            <a:pPr lvl="1">
              <a:defRPr/>
            </a:pPr>
            <a:r>
              <a:rPr lang="en-US" sz="1200" dirty="0"/>
              <a:t> A. </a:t>
            </a:r>
            <a:r>
              <a:rPr lang="en-US" sz="1200" dirty="0" err="1"/>
              <a:t>Cervin</a:t>
            </a:r>
            <a:r>
              <a:rPr lang="en-US" sz="1200" dirty="0"/>
              <a:t>, Lund U., CCACSD 2006</a:t>
            </a:r>
          </a:p>
        </p:txBody>
      </p:sp>
    </p:spTree>
    <p:extLst>
      <p:ext uri="{BB962C8B-B14F-4D97-AF65-F5344CB8AC3E}">
        <p14:creationId xmlns:p14="http://schemas.microsoft.com/office/powerpoint/2010/main" val="138456176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42900" y="381000"/>
            <a:ext cx="8501063" cy="384175"/>
          </a:xfrm>
        </p:spPr>
        <p:txBody>
          <a:bodyPr/>
          <a:lstStyle/>
          <a:p>
            <a:pPr eaLnBrk="1" hangingPunct="1"/>
            <a:r>
              <a:rPr lang="en-US" dirty="0" smtClean="0"/>
              <a:t>Software-Based Latency Contributors</a:t>
            </a:r>
          </a:p>
        </p:txBody>
      </p:sp>
      <p:sp>
        <p:nvSpPr>
          <p:cNvPr id="31747" name="Rectangle 3"/>
          <p:cNvSpPr>
            <a:spLocks noGrp="1" noChangeArrowheads="1"/>
          </p:cNvSpPr>
          <p:nvPr>
            <p:ph type="body" idx="1"/>
          </p:nvPr>
        </p:nvSpPr>
        <p:spPr>
          <a:xfrm>
            <a:off x="533400" y="1069975"/>
            <a:ext cx="8153400" cy="4800600"/>
          </a:xfrm>
        </p:spPr>
        <p:txBody>
          <a:bodyPr/>
          <a:lstStyle/>
          <a:p>
            <a:pPr marL="0" indent="0" eaLnBrk="1" hangingPunct="1"/>
            <a:r>
              <a:rPr lang="en-US" smtClean="0"/>
              <a:t>Execution time variation: algorithm, use of cache</a:t>
            </a:r>
          </a:p>
          <a:p>
            <a:pPr marL="0" indent="0" eaLnBrk="1" hangingPunct="1"/>
            <a:r>
              <a:rPr lang="en-US" smtClean="0"/>
              <a:t>Processor speed</a:t>
            </a:r>
          </a:p>
          <a:p>
            <a:pPr marL="0" indent="0" eaLnBrk="1" hangingPunct="1"/>
            <a:r>
              <a:rPr lang="en-US" smtClean="0"/>
              <a:t>Resource contention</a:t>
            </a:r>
          </a:p>
          <a:p>
            <a:pPr marL="0" indent="0" eaLnBrk="1" hangingPunct="1"/>
            <a:r>
              <a:rPr lang="en-US" smtClean="0"/>
              <a:t>Preemption</a:t>
            </a:r>
          </a:p>
          <a:p>
            <a:pPr marL="0" indent="0" eaLnBrk="1" hangingPunct="1"/>
            <a:r>
              <a:rPr lang="en-US" smtClean="0"/>
              <a:t>Legacy &amp; shared variable communication</a:t>
            </a:r>
          </a:p>
          <a:p>
            <a:pPr marL="0" indent="0" eaLnBrk="1" hangingPunct="1"/>
            <a:r>
              <a:rPr lang="en-US" smtClean="0"/>
              <a:t>Rate group optimization</a:t>
            </a:r>
          </a:p>
          <a:p>
            <a:pPr marL="0" indent="0" eaLnBrk="1" hangingPunct="1"/>
            <a:r>
              <a:rPr lang="en-US" smtClean="0"/>
              <a:t>Protocol specific communication delay</a:t>
            </a:r>
          </a:p>
          <a:p>
            <a:pPr marL="0" indent="0" eaLnBrk="1" hangingPunct="1"/>
            <a:r>
              <a:rPr lang="en-US" smtClean="0"/>
              <a:t>Partitioned architecture</a:t>
            </a:r>
          </a:p>
          <a:p>
            <a:pPr marL="0" indent="0" eaLnBrk="1" hangingPunct="1"/>
            <a:r>
              <a:rPr lang="en-US" smtClean="0"/>
              <a:t>Migration of functionality</a:t>
            </a:r>
          </a:p>
          <a:p>
            <a:pPr marL="0" indent="0" eaLnBrk="1" hangingPunct="1"/>
            <a:r>
              <a:rPr lang="en-US" smtClean="0"/>
              <a:t>Fault tolerance strategy</a:t>
            </a:r>
          </a:p>
        </p:txBody>
      </p:sp>
      <p:pic>
        <p:nvPicPr>
          <p:cNvPr id="31749" name="Picture 1"/>
          <p:cNvPicPr>
            <a:picLocks noChangeAspect="1" noChangeArrowheads="1"/>
          </p:cNvPicPr>
          <p:nvPr/>
        </p:nvPicPr>
        <p:blipFill>
          <a:blip r:embed="rId3" cstate="print"/>
          <a:srcRect/>
          <a:stretch>
            <a:fillRect/>
          </a:stretch>
        </p:blipFill>
        <p:spPr bwMode="auto">
          <a:xfrm>
            <a:off x="5105400" y="1885950"/>
            <a:ext cx="3781425" cy="2439988"/>
          </a:xfrm>
          <a:prstGeom prst="rect">
            <a:avLst/>
          </a:prstGeom>
          <a:noFill/>
          <a:ln w="9525">
            <a:noFill/>
            <a:miter lim="800000"/>
            <a:headEnd/>
            <a:tailEnd/>
          </a:ln>
        </p:spPr>
      </p:pic>
    </p:spTree>
    <p:extLst>
      <p:ext uri="{BB962C8B-B14F-4D97-AF65-F5344CB8AC3E}">
        <p14:creationId xmlns:p14="http://schemas.microsoft.com/office/powerpoint/2010/main" val="401504533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p:txBody>
          <a:bodyPr/>
          <a:lstStyle/>
          <a:p>
            <a:r>
              <a:rPr lang="en-US" dirty="0" smtClean="0"/>
              <a:t>The Symptom: Missed Stepper Motor Steps</a:t>
            </a:r>
            <a:endParaRPr lang="en-US" dirty="0"/>
          </a:p>
        </p:txBody>
      </p:sp>
      <p:sp>
        <p:nvSpPr>
          <p:cNvPr id="881667" name="Rectangle 3"/>
          <p:cNvSpPr>
            <a:spLocks noGrp="1" noChangeArrowheads="1"/>
          </p:cNvSpPr>
          <p:nvPr>
            <p:ph idx="1"/>
          </p:nvPr>
        </p:nvSpPr>
        <p:spPr>
          <a:xfrm>
            <a:off x="533400" y="914400"/>
            <a:ext cx="8153400" cy="4800600"/>
          </a:xfrm>
        </p:spPr>
        <p:txBody>
          <a:bodyPr/>
          <a:lstStyle/>
          <a:p>
            <a:r>
              <a:rPr lang="en-US" dirty="0" smtClean="0"/>
              <a:t>Stepper motor (SM) controls a valve</a:t>
            </a:r>
          </a:p>
          <a:p>
            <a:pPr lvl="1"/>
            <a:r>
              <a:rPr lang="en-US" dirty="0" smtClean="0"/>
              <a:t>Commanded to achieve a specified valve position</a:t>
            </a:r>
          </a:p>
          <a:p>
            <a:pPr lvl="2"/>
            <a:r>
              <a:rPr lang="en-US" sz="1600" dirty="0" smtClean="0"/>
              <a:t>Fixed position range mapped into units of SM steps</a:t>
            </a:r>
          </a:p>
          <a:p>
            <a:pPr lvl="1"/>
            <a:r>
              <a:rPr lang="en-US" dirty="0" smtClean="0"/>
              <a:t>New target positions can arrive at any time</a:t>
            </a:r>
          </a:p>
          <a:p>
            <a:pPr lvl="2"/>
            <a:r>
              <a:rPr lang="en-US" sz="1600" dirty="0" smtClean="0"/>
              <a:t>SM immediately responds to the new desired position</a:t>
            </a:r>
          </a:p>
          <a:p>
            <a:r>
              <a:rPr lang="en-US" dirty="0" smtClean="0"/>
              <a:t>Safety hazard due to software design</a:t>
            </a:r>
          </a:p>
          <a:p>
            <a:pPr lvl="1"/>
            <a:r>
              <a:rPr lang="en-US" dirty="0" smtClean="0"/>
              <a:t>Execution time variation results in missed steps</a:t>
            </a:r>
          </a:p>
          <a:p>
            <a:pPr lvl="1"/>
            <a:r>
              <a:rPr lang="en-US" dirty="0" smtClean="0"/>
              <a:t>Leads to misaligned stepper motor position and control system states</a:t>
            </a:r>
          </a:p>
          <a:p>
            <a:pPr lvl="1"/>
            <a:r>
              <a:rPr lang="en-US" dirty="0" smtClean="0"/>
              <a:t>Sensor feedback not granular enough to detect individual step misses</a:t>
            </a:r>
          </a:p>
        </p:txBody>
      </p:sp>
      <p:sp>
        <p:nvSpPr>
          <p:cNvPr id="4" name="TextBox 3"/>
          <p:cNvSpPr txBox="1"/>
          <p:nvPr/>
        </p:nvSpPr>
        <p:spPr>
          <a:xfrm>
            <a:off x="685800" y="3886200"/>
            <a:ext cx="3570206" cy="738664"/>
          </a:xfrm>
          <a:prstGeom prst="rect">
            <a:avLst/>
          </a:prstGeom>
          <a:solidFill>
            <a:srgbClr val="EDD18B"/>
          </a:solidFill>
          <a:ln>
            <a:solidFill>
              <a:schemeClr val="tx1"/>
            </a:solidFill>
          </a:ln>
        </p:spPr>
        <p:txBody>
          <a:bodyPr wrap="square" rtlCol="0">
            <a:spAutoFit/>
          </a:bodyPr>
          <a:lstStyle/>
          <a:p>
            <a:r>
              <a:rPr lang="en-US" sz="1050" dirty="0" smtClean="0">
                <a:solidFill>
                  <a:srgbClr val="000000"/>
                </a:solidFill>
              </a:rPr>
              <a:t>Software modeled and verified in SCADE</a:t>
            </a:r>
          </a:p>
          <a:p>
            <a:r>
              <a:rPr lang="en-US" sz="1050" b="0" dirty="0" smtClean="0">
                <a:solidFill>
                  <a:srgbClr val="000000"/>
                </a:solidFill>
              </a:rPr>
              <a:t>Full reliance on SCADE of SM &amp; all functionality</a:t>
            </a:r>
          </a:p>
          <a:p>
            <a:r>
              <a:rPr lang="en-US" sz="1050" b="0" dirty="0" smtClean="0">
                <a:solidFill>
                  <a:srgbClr val="000000"/>
                </a:solidFill>
              </a:rPr>
              <a:t>Problems with missing steps not detected</a:t>
            </a:r>
          </a:p>
        </p:txBody>
      </p:sp>
      <p:sp>
        <p:nvSpPr>
          <p:cNvPr id="5" name="TextBox 4"/>
          <p:cNvSpPr txBox="1"/>
          <p:nvPr/>
        </p:nvSpPr>
        <p:spPr>
          <a:xfrm>
            <a:off x="914400" y="4876800"/>
            <a:ext cx="4191000" cy="981038"/>
          </a:xfrm>
          <a:prstGeom prst="rect">
            <a:avLst/>
          </a:prstGeom>
          <a:solidFill>
            <a:srgbClr val="DFF1CB"/>
          </a:solidFill>
          <a:ln>
            <a:solidFill>
              <a:schemeClr val="tx1"/>
            </a:solidFill>
          </a:ln>
        </p:spPr>
        <p:txBody>
          <a:bodyPr wrap="square" rtlCol="0">
            <a:spAutoFit/>
          </a:bodyPr>
          <a:lstStyle/>
          <a:p>
            <a:r>
              <a:rPr lang="en-US" sz="1050" dirty="0" smtClean="0">
                <a:solidFill>
                  <a:srgbClr val="000000"/>
                </a:solidFill>
              </a:rPr>
              <a:t>Two Customer Proposed Solutions</a:t>
            </a:r>
          </a:p>
          <a:p>
            <a:r>
              <a:rPr lang="en-US" sz="1050" b="0" dirty="0" smtClean="0">
                <a:solidFill>
                  <a:srgbClr val="000000"/>
                </a:solidFill>
              </a:rPr>
              <a:t>Sending of data at 12ms offset from dispatch</a:t>
            </a:r>
          </a:p>
          <a:p>
            <a:r>
              <a:rPr lang="en-US" sz="1050" b="0" dirty="0" smtClean="0">
                <a:solidFill>
                  <a:srgbClr val="000000"/>
                </a:solidFill>
              </a:rPr>
              <a:t>Buffering of command by SM interface</a:t>
            </a:r>
          </a:p>
          <a:p>
            <a:r>
              <a:rPr lang="en-US" sz="1050" b="0" dirty="0" smtClean="0">
                <a:solidFill>
                  <a:srgbClr val="000000"/>
                </a:solidFill>
              </a:rPr>
              <a:t>No analytical confidence that the problem will be addressed</a:t>
            </a:r>
          </a:p>
        </p:txBody>
      </p:sp>
      <p:sp>
        <p:nvSpPr>
          <p:cNvPr id="6" name="TextBox 5"/>
          <p:cNvSpPr txBox="1"/>
          <p:nvPr/>
        </p:nvSpPr>
        <p:spPr>
          <a:xfrm>
            <a:off x="4419600" y="3886200"/>
            <a:ext cx="3570206" cy="496290"/>
          </a:xfrm>
          <a:prstGeom prst="rect">
            <a:avLst/>
          </a:prstGeom>
          <a:solidFill>
            <a:srgbClr val="EDD18B"/>
          </a:solidFill>
          <a:ln>
            <a:solidFill>
              <a:schemeClr val="tx1"/>
            </a:solidFill>
          </a:ln>
        </p:spPr>
        <p:txBody>
          <a:bodyPr wrap="square" rtlCol="0">
            <a:spAutoFit/>
          </a:bodyPr>
          <a:lstStyle/>
          <a:p>
            <a:r>
              <a:rPr lang="en-US" sz="1050" dirty="0" smtClean="0">
                <a:solidFill>
                  <a:srgbClr val="000000"/>
                </a:solidFill>
              </a:rPr>
              <a:t>Software tests did not discover the issue</a:t>
            </a:r>
          </a:p>
          <a:p>
            <a:r>
              <a:rPr lang="en-US" sz="1050" b="0" dirty="0" smtClean="0">
                <a:solidFill>
                  <a:srgbClr val="000000"/>
                </a:solidFill>
              </a:rPr>
              <a:t>Time sensitive systems are hard to test for.</a:t>
            </a:r>
          </a:p>
        </p:txBody>
      </p:sp>
      <p:sp>
        <p:nvSpPr>
          <p:cNvPr id="7" name="TextBox 6"/>
          <p:cNvSpPr txBox="1"/>
          <p:nvPr/>
        </p:nvSpPr>
        <p:spPr>
          <a:xfrm>
            <a:off x="5268994" y="4886362"/>
            <a:ext cx="3570206" cy="981038"/>
          </a:xfrm>
          <a:prstGeom prst="rect">
            <a:avLst/>
          </a:prstGeom>
          <a:solidFill>
            <a:schemeClr val="accent1">
              <a:lumMod val="20000"/>
              <a:lumOff val="80000"/>
            </a:schemeClr>
          </a:solidFill>
          <a:ln>
            <a:solidFill>
              <a:schemeClr val="tx1"/>
            </a:solidFill>
          </a:ln>
        </p:spPr>
        <p:txBody>
          <a:bodyPr wrap="square" rtlCol="0">
            <a:spAutoFit/>
          </a:bodyPr>
          <a:lstStyle/>
          <a:p>
            <a:r>
              <a:rPr lang="en-US" sz="1050" dirty="0" smtClean="0">
                <a:solidFill>
                  <a:srgbClr val="000000"/>
                </a:solidFill>
              </a:rPr>
              <a:t>Other Challenge Problems</a:t>
            </a:r>
          </a:p>
          <a:p>
            <a:r>
              <a:rPr lang="en-US" sz="1050" b="0" dirty="0" smtClean="0">
                <a:solidFill>
                  <a:srgbClr val="000000"/>
                </a:solidFill>
              </a:rPr>
              <a:t>Aircraft wheel braking system</a:t>
            </a:r>
          </a:p>
          <a:p>
            <a:r>
              <a:rPr lang="en-US" sz="1050" b="0" dirty="0" smtClean="0">
                <a:solidFill>
                  <a:srgbClr val="000000"/>
                </a:solidFill>
              </a:rPr>
              <a:t>Engine control power up</a:t>
            </a:r>
          </a:p>
          <a:p>
            <a:r>
              <a:rPr lang="en-US" sz="1050" b="0" dirty="0" smtClean="0">
                <a:solidFill>
                  <a:srgbClr val="000000"/>
                </a:solidFill>
              </a:rPr>
              <a:t>Situational Awareness &amp; health monitoring</a:t>
            </a:r>
          </a:p>
        </p:txBody>
      </p:sp>
    </p:spTree>
    <p:extLst>
      <p:ext uri="{BB962C8B-B14F-4D97-AF65-F5344CB8AC3E}">
        <p14:creationId xmlns:p14="http://schemas.microsoft.com/office/powerpoint/2010/main" val="260027522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42900" y="457200"/>
            <a:ext cx="8501063" cy="384175"/>
          </a:xfrm>
        </p:spPr>
        <p:txBody>
          <a:bodyPr/>
          <a:lstStyle/>
          <a:p>
            <a:pPr eaLnBrk="1" hangingPunct="1"/>
            <a:r>
              <a:rPr lang="en-US" dirty="0" smtClean="0"/>
              <a:t>Time-sensitive Auto-brake Mode Confusion </a:t>
            </a:r>
          </a:p>
        </p:txBody>
      </p:sp>
      <p:sp>
        <p:nvSpPr>
          <p:cNvPr id="31747" name="Rectangle 3"/>
          <p:cNvSpPr>
            <a:spLocks noGrp="1" noChangeArrowheads="1"/>
          </p:cNvSpPr>
          <p:nvPr>
            <p:ph type="body" idx="1"/>
          </p:nvPr>
        </p:nvSpPr>
        <p:spPr>
          <a:xfrm>
            <a:off x="533400" y="1146175"/>
            <a:ext cx="8153400" cy="4800600"/>
          </a:xfrm>
        </p:spPr>
        <p:txBody>
          <a:bodyPr/>
          <a:lstStyle/>
          <a:p>
            <a:pPr marL="0" indent="0" eaLnBrk="1" hangingPunct="1"/>
            <a:r>
              <a:rPr lang="en-US" dirty="0" smtClean="0"/>
              <a:t>Auto-brake mode selection by push button</a:t>
            </a:r>
          </a:p>
          <a:p>
            <a:pPr lvl="1"/>
            <a:r>
              <a:rPr lang="en-US" dirty="0" smtClean="0"/>
              <a:t>Three buttons for three modes</a:t>
            </a:r>
          </a:p>
          <a:p>
            <a:pPr lvl="1"/>
            <a:r>
              <a:rPr lang="en-US" dirty="0" smtClean="0"/>
              <a:t>Each button acts as toggle switch</a:t>
            </a:r>
          </a:p>
          <a:p>
            <a:r>
              <a:rPr lang="en-US" dirty="0" smtClean="0"/>
              <a:t>Event sampling in asynchronous system setting</a:t>
            </a:r>
          </a:p>
          <a:p>
            <a:pPr lvl="1"/>
            <a:r>
              <a:rPr lang="en-US" dirty="0" smtClean="0"/>
              <a:t>Dual channel COM/MON architecture</a:t>
            </a:r>
          </a:p>
          <a:p>
            <a:pPr lvl="1"/>
            <a:r>
              <a:rPr lang="en-US" dirty="0" smtClean="0"/>
              <a:t>Each COM, MON unit samples separately</a:t>
            </a:r>
          </a:p>
          <a:p>
            <a:pPr lvl="2"/>
            <a:r>
              <a:rPr lang="en-US" dirty="0" smtClean="0"/>
              <a:t>Button push close to sampling rate results in asymmetric value error</a:t>
            </a:r>
          </a:p>
          <a:p>
            <a:pPr lvl="2"/>
            <a:r>
              <a:rPr lang="en-US" dirty="0" smtClean="0"/>
              <a:t>COM/MON mode discrepancy votes channel out</a:t>
            </a:r>
          </a:p>
          <a:p>
            <a:pPr lvl="2"/>
            <a:r>
              <a:rPr lang="en-US" dirty="0" smtClean="0"/>
              <a:t>Repeated button push does not correct problem</a:t>
            </a:r>
          </a:p>
          <a:p>
            <a:pPr lvl="2"/>
            <a:r>
              <a:rPr lang="en-US" dirty="0" smtClean="0"/>
              <a:t>Operational work around (1 second push) is not fool proof</a:t>
            </a:r>
          </a:p>
          <a:p>
            <a:r>
              <a:rPr lang="en-US" dirty="0" smtClean="0"/>
              <a:t>Avoidable complexity design issue</a:t>
            </a:r>
          </a:p>
          <a:p>
            <a:pPr lvl="1"/>
            <a:r>
              <a:rPr lang="en-US" dirty="0" smtClean="0"/>
              <a:t>Concept mismatches: desired state by event and sampled </a:t>
            </a:r>
            <a:r>
              <a:rPr lang="en-US" dirty="0"/>
              <a:t>event processing</a:t>
            </a:r>
            <a:endParaRPr lang="en-US" dirty="0" smtClean="0"/>
          </a:p>
          <a:p>
            <a:pPr lvl="1"/>
            <a:r>
              <a:rPr lang="en-US" dirty="0" smtClean="0"/>
              <a:t>Desirable solution: State communication by multi-position switch</a:t>
            </a:r>
          </a:p>
          <a:p>
            <a:pPr lvl="1"/>
            <a:endParaRPr lang="en-US" dirty="0" smtClean="0"/>
          </a:p>
        </p:txBody>
      </p:sp>
    </p:spTree>
    <p:extLst>
      <p:ext uri="{BB962C8B-B14F-4D97-AF65-F5344CB8AC3E}">
        <p14:creationId xmlns:p14="http://schemas.microsoft.com/office/powerpoint/2010/main" val="149199618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resentation-fullcolor">
  <a:themeElements>
    <a:clrScheme name="">
      <a:dk1>
        <a:srgbClr val="000000"/>
      </a:dk1>
      <a:lt1>
        <a:srgbClr val="FFFFFF"/>
      </a:lt1>
      <a:dk2>
        <a:srgbClr val="000000"/>
      </a:dk2>
      <a:lt2>
        <a:srgbClr val="808080"/>
      </a:lt2>
      <a:accent1>
        <a:srgbClr val="0066FF"/>
      </a:accent1>
      <a:accent2>
        <a:srgbClr val="9933FF"/>
      </a:accent2>
      <a:accent3>
        <a:srgbClr val="FFFFFF"/>
      </a:accent3>
      <a:accent4>
        <a:srgbClr val="000000"/>
      </a:accent4>
      <a:accent5>
        <a:srgbClr val="AAB8FF"/>
      </a:accent5>
      <a:accent6>
        <a:srgbClr val="8A2DE7"/>
      </a:accent6>
      <a:hlink>
        <a:srgbClr val="3C4F82"/>
      </a:hlink>
      <a:folHlink>
        <a:srgbClr val="33CC3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presentation-fullcolor</Template>
  <TotalTime>2677</TotalTime>
  <Words>3288</Words>
  <Application>Microsoft Office PowerPoint</Application>
  <PresentationFormat>On-screen Show (4:3)</PresentationFormat>
  <Paragraphs>777</Paragraphs>
  <Slides>40</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 Unicode MS</vt:lpstr>
      <vt:lpstr>ＭＳ Ｐゴシック</vt:lpstr>
      <vt:lpstr>Arial</vt:lpstr>
      <vt:lpstr>Calibri</vt:lpstr>
      <vt:lpstr>Lucida Sans Unicode</vt:lpstr>
      <vt:lpstr>Mentone Lig</vt:lpstr>
      <vt:lpstr>Times</vt:lpstr>
      <vt:lpstr>Times New Roman</vt:lpstr>
      <vt:lpstr>Wingdings</vt:lpstr>
      <vt:lpstr>presentation-fullcolor</vt:lpstr>
      <vt:lpstr>Integrated Environment for Development and Assurance</vt:lpstr>
      <vt:lpstr>PowerPoint Presentation</vt:lpstr>
      <vt:lpstr>Outline</vt:lpstr>
      <vt:lpstr>We Rely on Software for Safe Aircraft Operation</vt:lpstr>
      <vt:lpstr>Mismatched Assumptions in System Interactions</vt:lpstr>
      <vt:lpstr>Multi-Fidelity End-to-end Latency in Control Systems</vt:lpstr>
      <vt:lpstr>Software-Based Latency Contributors</vt:lpstr>
      <vt:lpstr>The Symptom: Missed Stepper Motor Steps</vt:lpstr>
      <vt:lpstr>Time-sensitive Auto-brake Mode Confusion </vt:lpstr>
      <vt:lpstr>Outline</vt:lpstr>
      <vt:lpstr>SAE Architecture Analysis &amp; Design Language (AADL) for Software-reliant  Systems</vt:lpstr>
      <vt:lpstr>Architecture-Centric Quality Attribute Analysis</vt:lpstr>
      <vt:lpstr>PowerPoint Presentation</vt:lpstr>
      <vt:lpstr>Rapid Architecture Trade Study</vt:lpstr>
      <vt:lpstr>Latency Analysis results</vt:lpstr>
      <vt:lpstr>Analysis Summary</vt:lpstr>
      <vt:lpstr>Outline</vt:lpstr>
      <vt:lpstr>Certification &amp; Recertification Challenges</vt:lpstr>
      <vt:lpstr>Requirement Quality Challenge</vt:lpstr>
      <vt:lpstr>Mixture of Requirements &amp; Architecture Design Constraints</vt:lpstr>
      <vt:lpstr>System Specification and Requirements Coverage</vt:lpstr>
      <vt:lpstr>PowerPoint Presentation</vt:lpstr>
      <vt:lpstr>Outline</vt:lpstr>
      <vt:lpstr>Safety Practice in Development Process Context</vt:lpstr>
      <vt:lpstr>AADL Error Model Scope and Purpose</vt:lpstr>
      <vt:lpstr>Error Propagation Contracts</vt:lpstr>
      <vt:lpstr>Original Preliminary System Safety Analysis (PSSA)</vt:lpstr>
      <vt:lpstr>Discovery of Unexpected PSSA Hazard through Repeated Virtual Integration</vt:lpstr>
      <vt:lpstr>Recent Automated FMEA Experience</vt:lpstr>
      <vt:lpstr>Outline</vt:lpstr>
      <vt:lpstr>Quality &amp; Certification Improvement Strategy</vt:lpstr>
      <vt:lpstr>PowerPoint Presentation</vt:lpstr>
      <vt:lpstr>PowerPoint Presentation</vt:lpstr>
      <vt:lpstr>Secure Mathematically-Assured Composition of Control Models</vt:lpstr>
      <vt:lpstr>Integrated Approach to Requirement V&amp;V through Assurance Automation</vt:lpstr>
      <vt:lpstr>Incremental Development and Assurance Practice</vt:lpstr>
      <vt:lpstr>Outline</vt:lpstr>
      <vt:lpstr>Benefits of Incremental Life Cycle Assurance through Virtual System Integration</vt:lpstr>
      <vt:lpstr>References</vt:lpstr>
      <vt:lpstr>Contact Information</vt:lpstr>
    </vt:vector>
  </TitlesOfParts>
  <Company>Software Engineering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Development and Assurance Environment</dc:title>
  <dc:creator>Peter Feiler</dc:creator>
  <cp:lastModifiedBy>Peter Feiler</cp:lastModifiedBy>
  <cp:revision>196</cp:revision>
  <cp:lastPrinted>2006-06-21T20:45:34Z</cp:lastPrinted>
  <dcterms:created xsi:type="dcterms:W3CDTF">2012-10-08T21:02:00Z</dcterms:created>
  <dcterms:modified xsi:type="dcterms:W3CDTF">2015-01-23T16:56:22Z</dcterms:modified>
</cp:coreProperties>
</file>