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289" r:id="rId3"/>
    <p:sldId id="290" r:id="rId4"/>
    <p:sldId id="288" r:id="rId5"/>
    <p:sldId id="285" r:id="rId6"/>
    <p:sldId id="291" r:id="rId7"/>
    <p:sldId id="292" r:id="rId8"/>
    <p:sldId id="257" r:id="rId9"/>
    <p:sldId id="260" r:id="rId10"/>
    <p:sldId id="293" r:id="rId11"/>
    <p:sldId id="261" r:id="rId12"/>
    <p:sldId id="262" r:id="rId13"/>
    <p:sldId id="263" r:id="rId14"/>
    <p:sldId id="265" r:id="rId15"/>
    <p:sldId id="266" r:id="rId16"/>
    <p:sldId id="267" r:id="rId17"/>
    <p:sldId id="269" r:id="rId18"/>
    <p:sldId id="294" r:id="rId19"/>
    <p:sldId id="270" r:id="rId20"/>
    <p:sldId id="311" r:id="rId21"/>
    <p:sldId id="310" r:id="rId22"/>
    <p:sldId id="277" r:id="rId23"/>
    <p:sldId id="302" r:id="rId24"/>
    <p:sldId id="303" r:id="rId25"/>
    <p:sldId id="304" r:id="rId26"/>
    <p:sldId id="278" r:id="rId27"/>
    <p:sldId id="308" r:id="rId28"/>
    <p:sldId id="305" r:id="rId29"/>
    <p:sldId id="306" r:id="rId30"/>
    <p:sldId id="307" r:id="rId31"/>
    <p:sldId id="274" r:id="rId32"/>
    <p:sldId id="271" r:id="rId33"/>
    <p:sldId id="281" r:id="rId34"/>
    <p:sldId id="295" r:id="rId35"/>
    <p:sldId id="272" r:id="rId36"/>
    <p:sldId id="296" r:id="rId37"/>
    <p:sldId id="301" r:id="rId38"/>
    <p:sldId id="314" r:id="rId39"/>
    <p:sldId id="273" r:id="rId40"/>
    <p:sldId id="284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outline" hiddenSlides="1"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9020" autoAdjust="0"/>
  </p:normalViewPr>
  <p:slideViewPr>
    <p:cSldViewPr snapToGrid="0" snapToObjects="1">
      <p:cViewPr varScale="1">
        <p:scale>
          <a:sx n="52" d="100"/>
          <a:sy n="52" d="100"/>
        </p:scale>
        <p:origin x="-206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DED68A-EAD2-9448-AB7D-9D69163D1CAC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F2CD05-9CC3-CF4A-A951-072437867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4862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8FCE0-E91E-D544-9F94-B912C01F2D0C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38E64-E7AC-C043-A910-099B9BCFE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943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38E64-E7AC-C043-A910-099B9BCFE4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903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38E64-E7AC-C043-A910-099B9BCFE45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772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8925" y="284163"/>
            <a:ext cx="3740150" cy="28051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A96130-80FE-450A-9D6E-2375B464A40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167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38E64-E7AC-C043-A910-099B9BCFE45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71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8925" y="284163"/>
            <a:ext cx="3740150" cy="28051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A96130-80FE-450A-9D6E-2375B464A40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919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8925" y="284163"/>
            <a:ext cx="3740150" cy="28051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11F61-D47B-BC4D-B856-1DC7F98A1ADC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878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38E64-E7AC-C043-A910-099B9BCFE45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965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8925" y="284163"/>
            <a:ext cx="3740150" cy="28051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A96130-80FE-450A-9D6E-2375B464A40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989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8925" y="284163"/>
            <a:ext cx="3740150" cy="28051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A96130-80FE-450A-9D6E-2375B464A40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656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8925" y="284163"/>
            <a:ext cx="3740150" cy="28051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A96130-80FE-450A-9D6E-2375B464A40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939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0C341-7024-3B41-B9B7-A89E3DA17925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5C95-2060-594A-A7E7-8249560B5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412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0C341-7024-3B41-B9B7-A89E3DA17925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5C95-2060-594A-A7E7-8249560B5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404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0C341-7024-3B41-B9B7-A89E3DA17925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5C95-2060-594A-A7E7-8249560B5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504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1000" y="1676400"/>
            <a:ext cx="4076700" cy="4495800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9A918C">
                    <a:lumMod val="50000"/>
                  </a:srgbClr>
                </a:solidFill>
              </a:rPr>
              <a:t>Tudor Dumitraș :: Understanding the Vulnerability Lifecycle – A Big Data Approach</a:t>
            </a:r>
            <a:endParaRPr lang="en-US" dirty="0">
              <a:solidFill>
                <a:srgbClr val="9A918C">
                  <a:lumMod val="50000"/>
                </a:srgb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C9BED-6FD4-4BA4-B6B0-4A26058AC9E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701540" y="1676400"/>
            <a:ext cx="4061460" cy="4495800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1219200"/>
            <a:ext cx="4093564" cy="403485"/>
          </a:xfrm>
        </p:spPr>
        <p:txBody>
          <a:bodyPr/>
          <a:lstStyle>
            <a:lvl1pPr>
              <a:buNone/>
              <a:defRPr b="1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701540" y="1219200"/>
            <a:ext cx="4061460" cy="403485"/>
          </a:xfrm>
        </p:spPr>
        <p:txBody>
          <a:bodyPr/>
          <a:lstStyle>
            <a:lvl1pPr>
              <a:buNone/>
              <a:defRPr b="1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9458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0C341-7024-3B41-B9B7-A89E3DA17925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5C95-2060-594A-A7E7-8249560B5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80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0C341-7024-3B41-B9B7-A89E3DA17925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5C95-2060-594A-A7E7-8249560B5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725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0C341-7024-3B41-B9B7-A89E3DA17925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5C95-2060-594A-A7E7-8249560B5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178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0C341-7024-3B41-B9B7-A89E3DA17925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5C95-2060-594A-A7E7-8249560B5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257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0C341-7024-3B41-B9B7-A89E3DA17925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5C95-2060-594A-A7E7-8249560B5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434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0C341-7024-3B41-B9B7-A89E3DA17925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5C95-2060-594A-A7E7-8249560B5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39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0C341-7024-3B41-B9B7-A89E3DA17925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5C95-2060-594A-A7E7-8249560B5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438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0C341-7024-3B41-B9B7-A89E3DA17925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5C95-2060-594A-A7E7-8249560B5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912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0C341-7024-3B41-B9B7-A89E3DA17925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25C95-2060-594A-A7E7-8249560B5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47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jpg"/><Relationship Id="rId6" Type="http://schemas.openxmlformats.org/officeDocument/2006/relationships/image" Target="../media/image4.png"/><Relationship Id="rId7" Type="http://schemas.openxmlformats.org/officeDocument/2006/relationships/image" Target="../media/image5.jpeg"/><Relationship Id="rId8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Relationship Id="rId3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10.emf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6.JPG"/><Relationship Id="rId5" Type="http://schemas.openxmlformats.org/officeDocument/2006/relationships/image" Target="../media/image1.png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marshini@umd.edu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831" y="48613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Remind me tomorrow:</a:t>
            </a:r>
            <a:br>
              <a:rPr lang="en-US" dirty="0" smtClean="0"/>
            </a:br>
            <a:r>
              <a:rPr lang="en-US" dirty="0" smtClean="0"/>
              <a:t> Human Behaviors and </a:t>
            </a:r>
            <a:r>
              <a:rPr lang="en-US" dirty="0" err="1" smtClean="0"/>
              <a:t>Cybervulnerabilities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831" y="2481615"/>
            <a:ext cx="7975865" cy="1752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Marshini Chetty, Tudor </a:t>
            </a:r>
            <a:r>
              <a:rPr lang="en-US" sz="2400" dirty="0" err="1" smtClean="0"/>
              <a:t>Dumitras</a:t>
            </a:r>
            <a:r>
              <a:rPr lang="en-US" sz="2400" dirty="0" smtClean="0"/>
              <a:t>,</a:t>
            </a:r>
          </a:p>
          <a:p>
            <a:r>
              <a:rPr lang="en-US" sz="2400" dirty="0" smtClean="0"/>
              <a:t>VS </a:t>
            </a:r>
            <a:r>
              <a:rPr lang="en-US" sz="2400" dirty="0" err="1" smtClean="0"/>
              <a:t>Subrahmanian</a:t>
            </a:r>
            <a:r>
              <a:rPr lang="en-US" sz="2400" dirty="0" smtClean="0"/>
              <a:t> (UMD) </a:t>
            </a:r>
          </a:p>
          <a:p>
            <a:r>
              <a:rPr lang="en-US" sz="2400" dirty="0" err="1" smtClean="0"/>
              <a:t>Aditya</a:t>
            </a:r>
            <a:r>
              <a:rPr lang="en-US" sz="2400" dirty="0" smtClean="0"/>
              <a:t> </a:t>
            </a:r>
            <a:r>
              <a:rPr lang="en-US" sz="2400" dirty="0" err="1" smtClean="0"/>
              <a:t>Prakash</a:t>
            </a:r>
            <a:r>
              <a:rPr lang="en-US" sz="2400" dirty="0" smtClean="0"/>
              <a:t> (Virginia Tech)</a:t>
            </a:r>
            <a:endParaRPr lang="en-US" sz="2400" dirty="0"/>
          </a:p>
        </p:txBody>
      </p:sp>
      <p:pic>
        <p:nvPicPr>
          <p:cNvPr id="4" name="Picture 3" descr="logo-200-perc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6215803"/>
            <a:ext cx="2413000" cy="482600"/>
          </a:xfrm>
          <a:prstGeom prst="rect">
            <a:avLst/>
          </a:prstGeom>
        </p:spPr>
      </p:pic>
      <p:pic>
        <p:nvPicPr>
          <p:cNvPr id="5" name="Picture 4" descr="images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295" y="6125244"/>
            <a:ext cx="3515375" cy="573159"/>
          </a:xfrm>
          <a:prstGeom prst="rect">
            <a:avLst/>
          </a:prstGeom>
        </p:spPr>
      </p:pic>
      <p:pic>
        <p:nvPicPr>
          <p:cNvPr id="6" name="Picture 5" descr="137424189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18" y="4234215"/>
            <a:ext cx="1413209" cy="1541682"/>
          </a:xfrm>
          <a:prstGeom prst="rect">
            <a:avLst/>
          </a:prstGeom>
        </p:spPr>
      </p:pic>
      <p:pic>
        <p:nvPicPr>
          <p:cNvPr id="7" name="Picture 6" descr="badityap-portrai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144" y="4234215"/>
            <a:ext cx="1111087" cy="1541682"/>
          </a:xfrm>
          <a:prstGeom prst="rect">
            <a:avLst/>
          </a:prstGeom>
        </p:spPr>
      </p:pic>
      <p:pic>
        <p:nvPicPr>
          <p:cNvPr id="8" name="Picture 7" descr="download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01" y="4234215"/>
            <a:ext cx="1543967" cy="1543967"/>
          </a:xfrm>
          <a:prstGeom prst="rect">
            <a:avLst/>
          </a:prstGeom>
        </p:spPr>
      </p:pic>
      <p:pic>
        <p:nvPicPr>
          <p:cNvPr id="9" name="Picture 8" descr="Tudor_right2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602" y="4234215"/>
            <a:ext cx="1206224" cy="154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531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732" y="291201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are users’ actual patching behaviors?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97955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 err="1" smtClean="0"/>
              <a:t>Dumitras</a:t>
            </a:r>
            <a:r>
              <a:rPr lang="en-US" dirty="0" smtClean="0"/>
              <a:t> and Johnson)</a:t>
            </a:r>
            <a:endParaRPr lang="en-US" dirty="0"/>
          </a:p>
        </p:txBody>
      </p:sp>
      <p:pic>
        <p:nvPicPr>
          <p:cNvPr id="4" name="Picture 3" descr="Richard@UMC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218" y="5524500"/>
            <a:ext cx="994114" cy="1239850"/>
          </a:xfrm>
          <a:prstGeom prst="rect">
            <a:avLst/>
          </a:prstGeom>
        </p:spPr>
      </p:pic>
      <p:pic>
        <p:nvPicPr>
          <p:cNvPr id="5" name="Picture 4" descr="Tudor_right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450" y="5524500"/>
            <a:ext cx="968633" cy="123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947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Vulnerability Patching After Disclosure</a:t>
            </a:r>
            <a:br>
              <a:rPr lang="en-US" dirty="0" smtClean="0"/>
            </a:b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143000"/>
            <a:ext cx="8382000" cy="5181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Analyzed </a:t>
            </a:r>
            <a:r>
              <a:rPr lang="en-US" b="1" dirty="0" smtClean="0">
                <a:solidFill>
                  <a:srgbClr val="E98306"/>
                </a:solidFill>
              </a:rPr>
              <a:t>1,593</a:t>
            </a:r>
            <a:r>
              <a:rPr lang="en-US" dirty="0" smtClean="0"/>
              <a:t> </a:t>
            </a:r>
            <a:r>
              <a:rPr lang="en-US" dirty="0"/>
              <a:t>vulnerabilities </a:t>
            </a:r>
            <a:r>
              <a:rPr lang="en-US" dirty="0" smtClean="0"/>
              <a:t>in </a:t>
            </a:r>
            <a:r>
              <a:rPr lang="en-US" b="1" dirty="0" smtClean="0">
                <a:solidFill>
                  <a:srgbClr val="E98306"/>
                </a:solidFill>
              </a:rPr>
              <a:t>10</a:t>
            </a:r>
            <a:r>
              <a:rPr lang="en-US" dirty="0" smtClean="0"/>
              <a:t> side applications on Windows from 8.4 million hosts over 5 years</a:t>
            </a:r>
          </a:p>
          <a:p>
            <a:pPr lvl="1"/>
            <a:r>
              <a:rPr lang="en-US" dirty="0" smtClean="0"/>
              <a:t>Not visible to network vulnerability scanners</a:t>
            </a:r>
          </a:p>
          <a:p>
            <a:pPr lvl="1"/>
            <a:r>
              <a:rPr lang="en-US" dirty="0" smtClean="0"/>
              <a:t>Often targeted in spear-phishing</a:t>
            </a:r>
          </a:p>
          <a:p>
            <a:pPr lvl="1"/>
            <a:r>
              <a:rPr lang="en-US" dirty="0" smtClean="0"/>
              <a:t>Applications selected</a:t>
            </a:r>
          </a:p>
          <a:p>
            <a:pPr lvl="2"/>
            <a:r>
              <a:rPr lang="en-US" dirty="0">
                <a:solidFill>
                  <a:schemeClr val="accent6"/>
                </a:solidFill>
              </a:rPr>
              <a:t>Chrome</a:t>
            </a:r>
            <a:r>
              <a:rPr lang="en-US" dirty="0"/>
              <a:t>, </a:t>
            </a:r>
            <a:r>
              <a:rPr lang="en-US" dirty="0">
                <a:solidFill>
                  <a:srgbClr val="E98306"/>
                </a:solidFill>
              </a:rPr>
              <a:t>Firefox</a:t>
            </a:r>
            <a:r>
              <a:rPr lang="en-US" dirty="0"/>
              <a:t>, </a:t>
            </a:r>
            <a:r>
              <a:rPr lang="en-US" dirty="0">
                <a:solidFill>
                  <a:srgbClr val="E98306"/>
                </a:solidFill>
              </a:rPr>
              <a:t>Opera</a:t>
            </a:r>
            <a:r>
              <a:rPr lang="en-US" dirty="0"/>
              <a:t>, </a:t>
            </a:r>
            <a:r>
              <a:rPr lang="en-US" dirty="0" smtClean="0">
                <a:solidFill>
                  <a:srgbClr val="E98306"/>
                </a:solidFill>
              </a:rPr>
              <a:t>Safari</a:t>
            </a:r>
            <a:r>
              <a:rPr lang="en-US" dirty="0" smtClean="0"/>
              <a:t> </a:t>
            </a:r>
            <a:r>
              <a:rPr lang="en-US" dirty="0"/>
              <a:t>(browsers)</a:t>
            </a:r>
          </a:p>
          <a:p>
            <a:pPr lvl="2"/>
            <a:r>
              <a:rPr lang="en-US" dirty="0">
                <a:solidFill>
                  <a:srgbClr val="E98306"/>
                </a:solidFill>
              </a:rPr>
              <a:t>Flash Player</a:t>
            </a:r>
            <a:r>
              <a:rPr lang="en-US" dirty="0"/>
              <a:t>, </a:t>
            </a:r>
            <a:r>
              <a:rPr lang="en-US" dirty="0" err="1">
                <a:solidFill>
                  <a:srgbClr val="E98306"/>
                </a:solidFill>
              </a:rPr>
              <a:t>Quicktime</a:t>
            </a:r>
            <a:r>
              <a:rPr lang="en-US" dirty="0">
                <a:solidFill>
                  <a:srgbClr val="E98306"/>
                </a:solidFill>
              </a:rPr>
              <a:t> </a:t>
            </a:r>
            <a:r>
              <a:rPr lang="en-US" dirty="0"/>
              <a:t>(multimedia)</a:t>
            </a:r>
          </a:p>
          <a:p>
            <a:pPr lvl="2"/>
            <a:r>
              <a:rPr lang="en-US" dirty="0">
                <a:solidFill>
                  <a:srgbClr val="E98306"/>
                </a:solidFill>
              </a:rPr>
              <a:t>Thunderbird</a:t>
            </a:r>
            <a:r>
              <a:rPr lang="en-US" dirty="0"/>
              <a:t> (email)</a:t>
            </a:r>
          </a:p>
          <a:p>
            <a:pPr lvl="2"/>
            <a:r>
              <a:rPr lang="en-US" dirty="0">
                <a:solidFill>
                  <a:srgbClr val="E98306"/>
                </a:solidFill>
              </a:rPr>
              <a:t>Adobe Reader </a:t>
            </a:r>
            <a:r>
              <a:rPr lang="en-US" dirty="0"/>
              <a:t>(document reader)</a:t>
            </a:r>
          </a:p>
          <a:p>
            <a:pPr lvl="2"/>
            <a:r>
              <a:rPr lang="en-US" dirty="0">
                <a:solidFill>
                  <a:srgbClr val="E98306"/>
                </a:solidFill>
              </a:rPr>
              <a:t>Microsoft Word </a:t>
            </a:r>
            <a:r>
              <a:rPr lang="en-US" dirty="0"/>
              <a:t>(editor)</a:t>
            </a:r>
          </a:p>
          <a:p>
            <a:pPr lvl="2"/>
            <a:r>
              <a:rPr lang="en-US" dirty="0" err="1">
                <a:solidFill>
                  <a:srgbClr val="E98306"/>
                </a:solidFill>
              </a:rPr>
              <a:t>Wireshark</a:t>
            </a:r>
            <a:r>
              <a:rPr lang="en-US" dirty="0">
                <a:solidFill>
                  <a:srgbClr val="E98306"/>
                </a:solidFill>
              </a:rPr>
              <a:t> </a:t>
            </a:r>
            <a:r>
              <a:rPr lang="en-US" dirty="0"/>
              <a:t>(networking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Goal: measure patch deployment milestones</a:t>
            </a:r>
          </a:p>
          <a:p>
            <a:pPr lvl="1"/>
            <a:r>
              <a:rPr lang="en-US" dirty="0" smtClean="0"/>
              <a:t>Start of patching</a:t>
            </a:r>
          </a:p>
          <a:p>
            <a:pPr lvl="1"/>
            <a:r>
              <a:rPr lang="en-US" dirty="0" smtClean="0"/>
              <a:t>Time to patch 50%, 90%, 95% of vulnerable hosts</a:t>
            </a:r>
          </a:p>
          <a:p>
            <a:pPr lvl="1"/>
            <a:r>
              <a:rPr lang="en-US" dirty="0" smtClean="0"/>
              <a:t>Factors influencing the rate of patching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C9BED-6FD4-4BA4-B6B0-4A26058AC9E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80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 flipV="1">
            <a:off x="116786" y="5482888"/>
            <a:ext cx="9027214" cy="7409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66507" y="5739824"/>
            <a:ext cx="12947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Arial"/>
                <a:cs typeface="Arial"/>
              </a:rPr>
              <a:t>Vulnerability </a:t>
            </a:r>
            <a:br>
              <a:rPr lang="en-US" sz="1600" dirty="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en-US" sz="1600" dirty="0">
                <a:solidFill>
                  <a:prstClr val="black"/>
                </a:solidFill>
                <a:latin typeface="Arial"/>
                <a:cs typeface="Arial"/>
              </a:rPr>
              <a:t>disclosed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413879" y="5491077"/>
            <a:ext cx="0" cy="24762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390779" y="5497487"/>
            <a:ext cx="0" cy="2412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295116" y="5739824"/>
            <a:ext cx="182714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Arial"/>
                <a:cs typeface="Arial"/>
              </a:rPr>
              <a:t>Patch deployment</a:t>
            </a:r>
            <a:br>
              <a:rPr lang="en-US" sz="1600" dirty="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en-US" sz="1600" dirty="0">
                <a:solidFill>
                  <a:prstClr val="black"/>
                </a:solidFill>
                <a:latin typeface="Arial"/>
                <a:cs typeface="Arial"/>
              </a:rPr>
              <a:t>completed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8874152" y="5489298"/>
            <a:ext cx="0" cy="24940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83189" y="5482888"/>
            <a:ext cx="0" cy="25581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-20955" y="5739824"/>
            <a:ext cx="17030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Arial"/>
                <a:cs typeface="Arial"/>
              </a:rPr>
              <a:t>Application</a:t>
            </a:r>
            <a:br>
              <a:rPr lang="en-US" sz="1600" dirty="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en-US" sz="1600" dirty="0">
                <a:solidFill>
                  <a:prstClr val="black"/>
                </a:solidFill>
                <a:latin typeface="Arial"/>
                <a:cs typeface="Arial"/>
              </a:rPr>
              <a:t>version released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539274" y="5739824"/>
            <a:ext cx="17030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Arial"/>
                <a:cs typeface="Arial"/>
              </a:rPr>
              <a:t>Patched</a:t>
            </a:r>
            <a:br>
              <a:rPr lang="en-US" sz="1600" dirty="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en-US" sz="1600" dirty="0">
                <a:solidFill>
                  <a:prstClr val="black"/>
                </a:solidFill>
                <a:latin typeface="Arial"/>
                <a:cs typeface="Arial"/>
              </a:rPr>
              <a:t>version released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821409" y="3823952"/>
            <a:ext cx="180292" cy="181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2637975" y="3823952"/>
            <a:ext cx="180292" cy="181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454541" y="3823952"/>
            <a:ext cx="180292" cy="181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590800" y="1143000"/>
            <a:ext cx="2531101" cy="2680952"/>
            <a:chOff x="2590800" y="1143000"/>
            <a:chExt cx="2531101" cy="2680952"/>
          </a:xfrm>
        </p:grpSpPr>
        <p:cxnSp>
          <p:nvCxnSpPr>
            <p:cNvPr id="65" name="Elbow Connector 64"/>
            <p:cNvCxnSpPr>
              <a:stCxn id="59" idx="2"/>
              <a:endCxn id="16" idx="0"/>
            </p:cNvCxnSpPr>
            <p:nvPr/>
          </p:nvCxnSpPr>
          <p:spPr>
            <a:xfrm rot="10800000" flipV="1">
              <a:off x="2911555" y="1726534"/>
              <a:ext cx="964288" cy="2097418"/>
            </a:xfrm>
            <a:prstGeom prst="bentConnector2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2590800" y="1143000"/>
              <a:ext cx="1328682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i="1" dirty="0">
                  <a:solidFill>
                    <a:prstClr val="black"/>
                  </a:solidFill>
                  <a:latin typeface="Arial"/>
                  <a:cs typeface="Arial"/>
                </a:rPr>
                <a:t>Popular</a:t>
              </a:r>
            </a:p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i="1" dirty="0">
                  <a:solidFill>
                    <a:prstClr val="black"/>
                  </a:solidFill>
                  <a:latin typeface="Arial"/>
                  <a:cs typeface="Arial"/>
                </a:rPr>
                <a:t>executables</a:t>
              </a:r>
            </a:p>
          </p:txBody>
        </p:sp>
        <p:grpSp>
          <p:nvGrpSpPr>
            <p:cNvPr id="101" name="Group 100"/>
            <p:cNvGrpSpPr/>
            <p:nvPr/>
          </p:nvGrpSpPr>
          <p:grpSpPr>
            <a:xfrm>
              <a:off x="3875843" y="1318768"/>
              <a:ext cx="1246058" cy="815532"/>
              <a:chOff x="3415589" y="917644"/>
              <a:chExt cx="1246058" cy="815532"/>
            </a:xfrm>
          </p:grpSpPr>
          <p:sp>
            <p:nvSpPr>
              <p:cNvPr id="59" name="Can 58"/>
              <p:cNvSpPr/>
              <p:nvPr/>
            </p:nvSpPr>
            <p:spPr>
              <a:xfrm>
                <a:off x="3415589" y="917644"/>
                <a:ext cx="1246058" cy="815532"/>
              </a:xfrm>
              <a:prstGeom prst="can">
                <a:avLst/>
              </a:prstGeom>
              <a:ln w="19050" cmpd="sng"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 dirty="0">
                    <a:solidFill>
                      <a:prstClr val="black"/>
                    </a:solidFill>
                    <a:latin typeface="Arial"/>
                    <a:cs typeface="Arial"/>
                  </a:rPr>
                  <a:t>WINE</a:t>
                </a: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4481355" y="1453848"/>
                <a:ext cx="180292" cy="18126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4481355" y="1150539"/>
                <a:ext cx="180292" cy="18126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183652" y="2889210"/>
            <a:ext cx="2361035" cy="934742"/>
            <a:chOff x="183652" y="2889210"/>
            <a:chExt cx="2361035" cy="934742"/>
          </a:xfrm>
        </p:grpSpPr>
        <p:sp>
          <p:nvSpPr>
            <p:cNvPr id="60" name="Can 59"/>
            <p:cNvSpPr/>
            <p:nvPr/>
          </p:nvSpPr>
          <p:spPr>
            <a:xfrm>
              <a:off x="183652" y="2991317"/>
              <a:ext cx="847755" cy="493895"/>
            </a:xfrm>
            <a:prstGeom prst="can">
              <a:avLst/>
            </a:prstGeom>
            <a:ln w="19050" cmpd="sng"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prstClr val="black"/>
                  </a:solidFill>
                  <a:latin typeface="Arial"/>
                  <a:cs typeface="Arial"/>
                </a:rPr>
                <a:t>NSRL</a:t>
              </a:r>
            </a:p>
          </p:txBody>
        </p:sp>
        <p:cxnSp>
          <p:nvCxnSpPr>
            <p:cNvPr id="24" name="Elbow Connector 23"/>
            <p:cNvCxnSpPr>
              <a:stCxn id="60" idx="4"/>
              <a:endCxn id="73" idx="0"/>
            </p:cNvCxnSpPr>
            <p:nvPr/>
          </p:nvCxnSpPr>
          <p:spPr>
            <a:xfrm>
              <a:off x="1031407" y="3238265"/>
              <a:ext cx="1513280" cy="585687"/>
            </a:xfrm>
            <a:prstGeom prst="bentConnector2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994683" y="2889210"/>
              <a:ext cx="10546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i="1" dirty="0">
                  <a:solidFill>
                    <a:prstClr val="black"/>
                  </a:solidFill>
                  <a:latin typeface="Arial"/>
                  <a:cs typeface="Arial"/>
                </a:rPr>
                <a:t>Installers</a:t>
              </a:r>
            </a:p>
          </p:txBody>
        </p:sp>
      </p:grpSp>
      <p:sp>
        <p:nvSpPr>
          <p:cNvPr id="84" name="Rectangle 83"/>
          <p:cNvSpPr/>
          <p:nvPr/>
        </p:nvSpPr>
        <p:spPr>
          <a:xfrm>
            <a:off x="5722395" y="3821927"/>
            <a:ext cx="180292" cy="181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5538961" y="3821927"/>
            <a:ext cx="180292" cy="181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124783" y="3001146"/>
            <a:ext cx="2787345" cy="820781"/>
            <a:chOff x="3124783" y="3001146"/>
            <a:chExt cx="2787345" cy="820781"/>
          </a:xfrm>
        </p:grpSpPr>
        <p:sp>
          <p:nvSpPr>
            <p:cNvPr id="61" name="Can 60"/>
            <p:cNvSpPr/>
            <p:nvPr/>
          </p:nvSpPr>
          <p:spPr>
            <a:xfrm>
              <a:off x="3124783" y="3077897"/>
              <a:ext cx="847755" cy="493895"/>
            </a:xfrm>
            <a:prstGeom prst="can">
              <a:avLst/>
            </a:prstGeom>
            <a:ln w="19050" cmpd="sng"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prstClr val="black"/>
                  </a:solidFill>
                  <a:latin typeface="Arial"/>
                  <a:cs typeface="Arial"/>
                </a:rPr>
                <a:t>OSVDB</a:t>
              </a:r>
            </a:p>
          </p:txBody>
        </p:sp>
        <p:cxnSp>
          <p:nvCxnSpPr>
            <p:cNvPr id="86" name="Elbow Connector 85"/>
            <p:cNvCxnSpPr>
              <a:stCxn id="61" idx="4"/>
              <a:endCxn id="85" idx="0"/>
            </p:cNvCxnSpPr>
            <p:nvPr/>
          </p:nvCxnSpPr>
          <p:spPr>
            <a:xfrm>
              <a:off x="3972538" y="3324845"/>
              <a:ext cx="1656569" cy="497082"/>
            </a:xfrm>
            <a:prstGeom prst="bentConnector2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/>
          </p:nvSpPr>
          <p:spPr>
            <a:xfrm>
              <a:off x="3880129" y="3001146"/>
              <a:ext cx="20319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i="1" dirty="0">
                  <a:solidFill>
                    <a:prstClr val="black"/>
                  </a:solidFill>
                  <a:latin typeface="Arial"/>
                  <a:cs typeface="Arial"/>
                </a:rPr>
                <a:t>Vulnerable versions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121901" y="1304812"/>
            <a:ext cx="3434271" cy="2499569"/>
            <a:chOff x="5121901" y="1304812"/>
            <a:chExt cx="3434271" cy="2499569"/>
          </a:xfrm>
        </p:grpSpPr>
        <p:cxnSp>
          <p:nvCxnSpPr>
            <p:cNvPr id="79" name="Elbow Connector 78"/>
            <p:cNvCxnSpPr>
              <a:stCxn id="77" idx="3"/>
              <a:endCxn id="56" idx="0"/>
            </p:cNvCxnSpPr>
            <p:nvPr/>
          </p:nvCxnSpPr>
          <p:spPr>
            <a:xfrm>
              <a:off x="5121901" y="1642294"/>
              <a:ext cx="2577633" cy="2162087"/>
            </a:xfrm>
            <a:prstGeom prst="bentConnector2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/>
          </p:nvSpPr>
          <p:spPr>
            <a:xfrm>
              <a:off x="5257800" y="1304812"/>
              <a:ext cx="32983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i="1" dirty="0">
                  <a:solidFill>
                    <a:prstClr val="black"/>
                  </a:solidFill>
                  <a:latin typeface="Arial"/>
                  <a:cs typeface="Arial"/>
                </a:rPr>
                <a:t>Vulnerable &amp; patched host counts</a:t>
              </a:r>
            </a:p>
          </p:txBody>
        </p:sp>
      </p:grpSp>
      <p:sp>
        <p:nvSpPr>
          <p:cNvPr id="97" name="Rectangle 96"/>
          <p:cNvSpPr/>
          <p:nvPr/>
        </p:nvSpPr>
        <p:spPr>
          <a:xfrm>
            <a:off x="5902687" y="3821927"/>
            <a:ext cx="180292" cy="181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121901" y="1611307"/>
            <a:ext cx="1133460" cy="2210620"/>
            <a:chOff x="5121901" y="1611307"/>
            <a:chExt cx="1133460" cy="2210620"/>
          </a:xfrm>
        </p:grpSpPr>
        <p:cxnSp>
          <p:nvCxnSpPr>
            <p:cNvPr id="103" name="Elbow Connector 102"/>
            <p:cNvCxnSpPr>
              <a:stCxn id="97" idx="0"/>
              <a:endCxn id="76" idx="3"/>
            </p:cNvCxnSpPr>
            <p:nvPr/>
          </p:nvCxnSpPr>
          <p:spPr>
            <a:xfrm rot="16200000" flipV="1">
              <a:off x="4619205" y="2448299"/>
              <a:ext cx="1876324" cy="870932"/>
            </a:xfrm>
            <a:prstGeom prst="bentConnector2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/>
          </p:nvSpPr>
          <p:spPr>
            <a:xfrm>
              <a:off x="5257800" y="1611307"/>
              <a:ext cx="9975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i="1" dirty="0">
                  <a:solidFill>
                    <a:prstClr val="black"/>
                  </a:solidFill>
                  <a:latin typeface="Arial"/>
                  <a:cs typeface="Arial"/>
                </a:rPr>
                <a:t>File sets</a:t>
              </a:r>
            </a:p>
          </p:txBody>
        </p: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Analysis Pipeline</a:t>
            </a:r>
            <a:br>
              <a:rPr lang="en-US" dirty="0" smtClean="0"/>
            </a:b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356468" y="3804381"/>
            <a:ext cx="2803991" cy="1332224"/>
            <a:chOff x="356468" y="3804381"/>
            <a:chExt cx="2803991" cy="1332224"/>
          </a:xfrm>
        </p:grpSpPr>
        <p:grpSp>
          <p:nvGrpSpPr>
            <p:cNvPr id="11" name="Group 10"/>
            <p:cNvGrpSpPr/>
            <p:nvPr/>
          </p:nvGrpSpPr>
          <p:grpSpPr>
            <a:xfrm>
              <a:off x="356468" y="3804381"/>
              <a:ext cx="2803991" cy="1332224"/>
              <a:chOff x="948170" y="5406726"/>
              <a:chExt cx="2803991" cy="1332224"/>
            </a:xfrm>
          </p:grpSpPr>
          <p:sp>
            <p:nvSpPr>
              <p:cNvPr id="87" name="Rounded Rectangle 86"/>
              <p:cNvSpPr/>
              <p:nvPr/>
            </p:nvSpPr>
            <p:spPr>
              <a:xfrm>
                <a:off x="948170" y="5406726"/>
                <a:ext cx="2803991" cy="1332224"/>
              </a:xfrm>
              <a:prstGeom prst="roundRect">
                <a:avLst/>
              </a:prstGeom>
              <a:solidFill>
                <a:srgbClr val="CBDAD5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/>
                    <a:cs typeface="Arial"/>
                  </a:rPr>
                  <a:t>Version–File Mapping</a:t>
                </a:r>
              </a:p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88" name="Multidocument 87"/>
              <p:cNvSpPr/>
              <p:nvPr/>
            </p:nvSpPr>
            <p:spPr>
              <a:xfrm>
                <a:off x="1063532" y="5897250"/>
                <a:ext cx="522443" cy="559754"/>
              </a:xfrm>
              <a:prstGeom prst="flowChartMultidocument">
                <a:avLst/>
              </a:prstGeom>
              <a:ln w="19050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64" name="TextBox 63"/>
            <p:cNvSpPr txBox="1"/>
            <p:nvPr/>
          </p:nvSpPr>
          <p:spPr>
            <a:xfrm>
              <a:off x="1003081" y="4314110"/>
              <a:ext cx="212170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fontAlgn="base">
                <a:spcBef>
                  <a:spcPts val="30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prstClr val="black"/>
                  </a:solidFill>
                  <a:latin typeface="Arial"/>
                  <a:cs typeface="Arial"/>
                </a:rPr>
                <a:t>Determine vulnerable and patched files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160459" y="3804381"/>
            <a:ext cx="3087941" cy="1332225"/>
            <a:chOff x="3160459" y="3804381"/>
            <a:chExt cx="3087941" cy="1332225"/>
          </a:xfrm>
        </p:grpSpPr>
        <p:grpSp>
          <p:nvGrpSpPr>
            <p:cNvPr id="20" name="Group 19"/>
            <p:cNvGrpSpPr/>
            <p:nvPr/>
          </p:nvGrpSpPr>
          <p:grpSpPr>
            <a:xfrm>
              <a:off x="3160459" y="3804381"/>
              <a:ext cx="3014601" cy="1332225"/>
              <a:chOff x="3160459" y="3804381"/>
              <a:chExt cx="3014601" cy="1332225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3608300" y="3804381"/>
                <a:ext cx="2566760" cy="1332225"/>
                <a:chOff x="4576721" y="5406725"/>
                <a:chExt cx="2566760" cy="1332225"/>
              </a:xfrm>
            </p:grpSpPr>
            <p:sp>
              <p:nvSpPr>
                <p:cNvPr id="91" name="Rounded Rectangle 90"/>
                <p:cNvSpPr/>
                <p:nvPr/>
              </p:nvSpPr>
              <p:spPr>
                <a:xfrm>
                  <a:off x="4576721" y="5406725"/>
                  <a:ext cx="2566760" cy="1332225"/>
                </a:xfrm>
                <a:prstGeom prst="roundRect">
                  <a:avLst/>
                </a:prstGeom>
                <a:solidFill>
                  <a:srgbClr val="CBDAD5"/>
                </a:solidFill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00" b="1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Arial"/>
                      <a:cs typeface="Arial"/>
                    </a:rPr>
                    <a:t>Vulnerable File Sets</a:t>
                  </a:r>
                </a:p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/>
                    <a:cs typeface="Arial"/>
                  </a:endParaRPr>
                </a:p>
              </p:txBody>
            </p:sp>
            <p:grpSp>
              <p:nvGrpSpPr>
                <p:cNvPr id="7" name="Group 6"/>
                <p:cNvGrpSpPr/>
                <p:nvPr/>
              </p:nvGrpSpPr>
              <p:grpSpPr>
                <a:xfrm>
                  <a:off x="4696288" y="5845934"/>
                  <a:ext cx="398602" cy="581188"/>
                  <a:chOff x="605514" y="5780790"/>
                  <a:chExt cx="398602" cy="581188"/>
                </a:xfrm>
              </p:grpSpPr>
              <p:sp>
                <p:nvSpPr>
                  <p:cNvPr id="2" name="Oval 1"/>
                  <p:cNvSpPr/>
                  <p:nvPr/>
                </p:nvSpPr>
                <p:spPr>
                  <a:xfrm>
                    <a:off x="605514" y="5780790"/>
                    <a:ext cx="398602" cy="581188"/>
                  </a:xfrm>
                  <a:prstGeom prst="ellipse">
                    <a:avLst/>
                  </a:prstGeom>
                  <a:ln w="19050" cmpd="sng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" name="Oval 5"/>
                  <p:cNvSpPr/>
                  <p:nvPr/>
                </p:nvSpPr>
                <p:spPr>
                  <a:xfrm>
                    <a:off x="707061" y="5867368"/>
                    <a:ext cx="55948" cy="55948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51" name="Oval 50"/>
                  <p:cNvSpPr/>
                  <p:nvPr/>
                </p:nvSpPr>
                <p:spPr>
                  <a:xfrm>
                    <a:off x="865056" y="6002983"/>
                    <a:ext cx="55948" cy="55948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52" name="Oval 51"/>
                  <p:cNvSpPr/>
                  <p:nvPr/>
                </p:nvSpPr>
                <p:spPr>
                  <a:xfrm>
                    <a:off x="788061" y="6172168"/>
                    <a:ext cx="55948" cy="55948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</p:grpSp>
          <p:cxnSp>
            <p:nvCxnSpPr>
              <p:cNvPr id="107" name="Straight Arrow Connector 106"/>
              <p:cNvCxnSpPr>
                <a:stCxn id="87" idx="3"/>
                <a:endCxn id="91" idx="1"/>
              </p:cNvCxnSpPr>
              <p:nvPr/>
            </p:nvCxnSpPr>
            <p:spPr>
              <a:xfrm>
                <a:off x="3160459" y="4470493"/>
                <a:ext cx="447841" cy="1"/>
              </a:xfrm>
              <a:prstGeom prst="straightConnector1">
                <a:avLst/>
              </a:prstGeom>
              <a:ln w="57150" cmpd="sng">
                <a:tailEnd type="arrow" w="sm" len="sm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6" name="TextBox 65"/>
            <p:cNvSpPr txBox="1"/>
            <p:nvPr/>
          </p:nvSpPr>
          <p:spPr>
            <a:xfrm>
              <a:off x="4126698" y="4191000"/>
              <a:ext cx="21217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fontAlgn="base">
                <a:spcBef>
                  <a:spcPts val="30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prstClr val="black"/>
                  </a:solidFill>
                  <a:latin typeface="Arial"/>
                  <a:cs typeface="Arial"/>
                </a:rPr>
                <a:t>Cluster CVEs with same vulnerable version ranges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175060" y="3804381"/>
            <a:ext cx="2728442" cy="1332225"/>
            <a:chOff x="6175060" y="3804381"/>
            <a:chExt cx="2728442" cy="1332225"/>
          </a:xfrm>
        </p:grpSpPr>
        <p:cxnSp>
          <p:nvCxnSpPr>
            <p:cNvPr id="111" name="Straight Arrow Connector 110"/>
            <p:cNvCxnSpPr>
              <a:stCxn id="91" idx="3"/>
              <a:endCxn id="56" idx="1"/>
            </p:cNvCxnSpPr>
            <p:nvPr/>
          </p:nvCxnSpPr>
          <p:spPr>
            <a:xfrm>
              <a:off x="6175060" y="4470494"/>
              <a:ext cx="363224" cy="0"/>
            </a:xfrm>
            <a:prstGeom prst="straightConnector1">
              <a:avLst/>
            </a:prstGeom>
            <a:ln w="57150" cmpd="sng">
              <a:tailEnd type="arrow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34" name="Group 33"/>
            <p:cNvGrpSpPr/>
            <p:nvPr/>
          </p:nvGrpSpPr>
          <p:grpSpPr>
            <a:xfrm>
              <a:off x="6538284" y="3804381"/>
              <a:ext cx="2365218" cy="1332225"/>
              <a:chOff x="6538284" y="3804381"/>
              <a:chExt cx="2365218" cy="1332225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6538284" y="3804381"/>
                <a:ext cx="2322499" cy="1332225"/>
                <a:chOff x="8211380" y="5322347"/>
                <a:chExt cx="2322499" cy="1332225"/>
              </a:xfrm>
            </p:grpSpPr>
            <p:sp>
              <p:nvSpPr>
                <p:cNvPr id="56" name="Rounded Rectangle 55"/>
                <p:cNvSpPr/>
                <p:nvPr/>
              </p:nvSpPr>
              <p:spPr>
                <a:xfrm>
                  <a:off x="8211380" y="5322347"/>
                  <a:ext cx="2322499" cy="1332225"/>
                </a:xfrm>
                <a:prstGeom prst="roundRect">
                  <a:avLst/>
                </a:prstGeom>
                <a:solidFill>
                  <a:srgbClr val="CBDAD5"/>
                </a:solidFill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00" b="1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Arial"/>
                      <a:cs typeface="Arial"/>
                    </a:rPr>
                    <a:t>Survival Analysis</a:t>
                  </a:r>
                </a:p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/>
                    <a:cs typeface="Arial"/>
                  </a:endParaRPr>
                </a:p>
              </p:txBody>
            </p:sp>
            <p:pic>
              <p:nvPicPr>
                <p:cNvPr id="57" name="Picture 56" descr="CVE-2009-0162_kme.pdf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789" t="10746" r="3660" b="11507"/>
                <a:stretch/>
              </p:blipFill>
              <p:spPr>
                <a:xfrm>
                  <a:off x="8369191" y="5753690"/>
                  <a:ext cx="751124" cy="667019"/>
                </a:xfrm>
                <a:prstGeom prst="rect">
                  <a:avLst/>
                </a:prstGeom>
              </p:spPr>
            </p:pic>
          </p:grpSp>
          <p:sp>
            <p:nvSpPr>
              <p:cNvPr id="67" name="TextBox 66"/>
              <p:cNvSpPr txBox="1"/>
              <p:nvPr/>
            </p:nvSpPr>
            <p:spPr>
              <a:xfrm>
                <a:off x="7620000" y="4191000"/>
                <a:ext cx="128350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 fontAlgn="base">
                  <a:spcBef>
                    <a:spcPts val="300"/>
                  </a:spcBef>
                  <a:spcAft>
                    <a:spcPct val="0"/>
                  </a:spcAft>
                </a:pPr>
                <a:r>
                  <a:rPr lang="en-US" sz="1600" dirty="0">
                    <a:solidFill>
                      <a:prstClr val="black"/>
                    </a:solidFill>
                    <a:latin typeface="Arial"/>
                    <a:cs typeface="Arial"/>
                  </a:rPr>
                  <a:t>Analyze patch deployment</a:t>
                </a:r>
              </a:p>
            </p:txBody>
          </p:sp>
        </p:grpSp>
      </p:grp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C9BED-6FD4-4BA4-B6B0-4A26058AC9E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3652" y="2467465"/>
            <a:ext cx="2544469" cy="1356487"/>
            <a:chOff x="183652" y="2467465"/>
            <a:chExt cx="2544469" cy="1356487"/>
          </a:xfrm>
        </p:grpSpPr>
        <p:sp>
          <p:nvSpPr>
            <p:cNvPr id="62" name="Can 61"/>
            <p:cNvSpPr/>
            <p:nvPr/>
          </p:nvSpPr>
          <p:spPr>
            <a:xfrm>
              <a:off x="183652" y="2540712"/>
              <a:ext cx="847755" cy="493895"/>
            </a:xfrm>
            <a:prstGeom prst="can">
              <a:avLst/>
            </a:prstGeom>
            <a:ln w="19050" cmpd="sng"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prstClr val="black"/>
                  </a:solidFill>
                  <a:latin typeface="Arial"/>
                  <a:cs typeface="Arial"/>
                </a:rPr>
                <a:t>VT</a:t>
              </a:r>
            </a:p>
          </p:txBody>
        </p:sp>
        <p:cxnSp>
          <p:nvCxnSpPr>
            <p:cNvPr id="21" name="Elbow Connector 20"/>
            <p:cNvCxnSpPr>
              <a:stCxn id="62" idx="4"/>
              <a:endCxn id="72" idx="0"/>
            </p:cNvCxnSpPr>
            <p:nvPr/>
          </p:nvCxnSpPr>
          <p:spPr>
            <a:xfrm>
              <a:off x="1031407" y="2787660"/>
              <a:ext cx="1696714" cy="1036292"/>
            </a:xfrm>
            <a:prstGeom prst="bentConnector2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994683" y="2467465"/>
              <a:ext cx="15450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i="1" dirty="0">
                  <a:solidFill>
                    <a:prstClr val="black"/>
                  </a:solidFill>
                  <a:latin typeface="Arial"/>
                  <a:cs typeface="Arial"/>
                </a:rPr>
                <a:t>Certificate info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124783" y="2545927"/>
            <a:ext cx="2787345" cy="1276000"/>
            <a:chOff x="3124783" y="2545927"/>
            <a:chExt cx="2787345" cy="1276000"/>
          </a:xfrm>
        </p:grpSpPr>
        <p:sp>
          <p:nvSpPr>
            <p:cNvPr id="63" name="Can 62"/>
            <p:cNvSpPr/>
            <p:nvPr/>
          </p:nvSpPr>
          <p:spPr>
            <a:xfrm>
              <a:off x="3124783" y="2627292"/>
              <a:ext cx="847755" cy="493895"/>
            </a:xfrm>
            <a:prstGeom prst="can">
              <a:avLst/>
            </a:prstGeom>
            <a:ln w="19050" cmpd="sng"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prstClr val="black"/>
                  </a:solidFill>
                  <a:latin typeface="Arial"/>
                  <a:cs typeface="Arial"/>
                </a:rPr>
                <a:t>NVD</a:t>
              </a:r>
            </a:p>
          </p:txBody>
        </p:sp>
        <p:cxnSp>
          <p:nvCxnSpPr>
            <p:cNvPr id="92" name="Elbow Connector 91"/>
            <p:cNvCxnSpPr>
              <a:stCxn id="63" idx="4"/>
              <a:endCxn id="84" idx="0"/>
            </p:cNvCxnSpPr>
            <p:nvPr/>
          </p:nvCxnSpPr>
          <p:spPr>
            <a:xfrm>
              <a:off x="3972538" y="2874240"/>
              <a:ext cx="1840003" cy="947687"/>
            </a:xfrm>
            <a:prstGeom prst="bentConnector2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3880129" y="2545927"/>
              <a:ext cx="20319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i="1" dirty="0">
                  <a:solidFill>
                    <a:prstClr val="black"/>
                  </a:solidFill>
                  <a:latin typeface="Arial"/>
                  <a:cs typeface="Arial"/>
                </a:rPr>
                <a:t>Vulnerable versions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7456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Analysis for Patch Deployment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Can detect global decay of vulnerable host population for each vulnerability cluster as updates are deployed</a:t>
            </a:r>
          </a:p>
          <a:p>
            <a:r>
              <a:rPr lang="en-US" b="1" i="1" dirty="0" smtClean="0"/>
              <a:t>Can estimate:</a:t>
            </a:r>
          </a:p>
          <a:p>
            <a:pPr lvl="1"/>
            <a:r>
              <a:rPr lang="en-US" i="1" dirty="0" smtClean="0"/>
              <a:t>Delay to issue a patch</a:t>
            </a:r>
          </a:p>
          <a:p>
            <a:pPr lvl="1"/>
            <a:r>
              <a:rPr lang="en-US" i="1" dirty="0" smtClean="0"/>
              <a:t>Rate of patching</a:t>
            </a:r>
          </a:p>
          <a:p>
            <a:pPr lvl="1"/>
            <a:r>
              <a:rPr lang="en-US" i="1" dirty="0" smtClean="0"/>
              <a:t>Vulnerable population</a:t>
            </a:r>
          </a:p>
          <a:p>
            <a:pPr lvl="1"/>
            <a:r>
              <a:rPr lang="en-US" i="1" dirty="0" smtClean="0"/>
              <a:t>Estimate dates exploits are available and percentage of host population that is vulnerable when exploits are released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C9BED-6FD4-4BA4-B6B0-4A26058AC9E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171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Patching Release Delay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219200"/>
            <a:ext cx="4076700" cy="4953000"/>
          </a:xfrm>
        </p:spPr>
        <p:txBody>
          <a:bodyPr>
            <a:normAutofit fontScale="85000" lnSpcReduction="10000"/>
          </a:bodyPr>
          <a:lstStyle/>
          <a:p>
            <a:pPr lvl="1"/>
            <a:endParaRPr lang="en-US" dirty="0" smtClean="0"/>
          </a:p>
          <a:p>
            <a:r>
              <a:rPr lang="en-US" dirty="0" smtClean="0"/>
              <a:t>Start </a:t>
            </a:r>
            <a:r>
              <a:rPr lang="en-US" dirty="0"/>
              <a:t>of patching is </a:t>
            </a:r>
            <a:r>
              <a:rPr lang="en-US" b="1" dirty="0">
                <a:solidFill>
                  <a:srgbClr val="E98306"/>
                </a:solidFill>
              </a:rPr>
              <a:t>strongly correlated</a:t>
            </a:r>
            <a:r>
              <a:rPr lang="en-US" dirty="0"/>
              <a:t> with the disclosure date </a:t>
            </a:r>
            <a:endParaRPr lang="en-US" dirty="0" smtClean="0"/>
          </a:p>
          <a:p>
            <a:pPr lvl="1"/>
            <a:r>
              <a:rPr lang="en-US" dirty="0" smtClean="0"/>
              <a:t>Correlation </a:t>
            </a:r>
            <a:r>
              <a:rPr lang="en-US" dirty="0"/>
              <a:t>coefficient </a:t>
            </a:r>
            <a:r>
              <a:rPr lang="en-US" b="1" dirty="0">
                <a:solidFill>
                  <a:srgbClr val="E98306"/>
                </a:solidFill>
              </a:rPr>
              <a:t>r = </a:t>
            </a:r>
            <a:r>
              <a:rPr lang="en-US" b="1" dirty="0" smtClean="0">
                <a:solidFill>
                  <a:srgbClr val="E98306"/>
                </a:solidFill>
              </a:rPr>
              <a:t>0.994</a:t>
            </a:r>
          </a:p>
          <a:p>
            <a:pPr lvl="1"/>
            <a:endParaRPr lang="en-US" b="1" dirty="0">
              <a:solidFill>
                <a:srgbClr val="E98306"/>
              </a:solidFill>
            </a:endParaRPr>
          </a:p>
          <a:p>
            <a:r>
              <a:rPr lang="en-US" b="1" dirty="0" smtClean="0">
                <a:solidFill>
                  <a:srgbClr val="E98306"/>
                </a:solidFill>
              </a:rPr>
              <a:t>77%</a:t>
            </a:r>
            <a:r>
              <a:rPr lang="en-US" dirty="0" smtClean="0">
                <a:solidFill>
                  <a:srgbClr val="E98306"/>
                </a:solidFill>
              </a:rPr>
              <a:t> </a:t>
            </a:r>
            <a:r>
              <a:rPr lang="en-US" dirty="0" smtClean="0"/>
              <a:t>vulnerabilities start patching within </a:t>
            </a:r>
            <a:r>
              <a:rPr lang="en-US" b="1" dirty="0" smtClean="0">
                <a:solidFill>
                  <a:srgbClr val="E98306"/>
                </a:solidFill>
              </a:rPr>
              <a:t>7 days </a:t>
            </a:r>
          </a:p>
          <a:p>
            <a:pPr lvl="1"/>
            <a:endParaRPr lang="en-US" b="1" dirty="0" smtClean="0">
              <a:solidFill>
                <a:srgbClr val="E98306"/>
              </a:solidFill>
            </a:endParaRPr>
          </a:p>
          <a:p>
            <a:r>
              <a:rPr lang="en-US" b="1" dirty="0" smtClean="0">
                <a:solidFill>
                  <a:srgbClr val="E98306"/>
                </a:solidFill>
              </a:rPr>
              <a:t>92</a:t>
            </a:r>
            <a:r>
              <a:rPr lang="en-US" b="1" dirty="0">
                <a:solidFill>
                  <a:srgbClr val="E98306"/>
                </a:solidFill>
              </a:rPr>
              <a:t>%</a:t>
            </a:r>
            <a:r>
              <a:rPr lang="en-US" dirty="0">
                <a:solidFill>
                  <a:srgbClr val="E98306"/>
                </a:solidFill>
              </a:rPr>
              <a:t> </a:t>
            </a:r>
            <a:r>
              <a:rPr lang="en-US" dirty="0"/>
              <a:t>vulnerabilities start patching within </a:t>
            </a:r>
            <a:r>
              <a:rPr lang="en-US" b="1" dirty="0" smtClean="0">
                <a:solidFill>
                  <a:srgbClr val="E98306"/>
                </a:solidFill>
              </a:rPr>
              <a:t>30 days</a:t>
            </a:r>
            <a:r>
              <a:rPr lang="en-US" dirty="0" smtClean="0">
                <a:solidFill>
                  <a:srgbClr val="E98306"/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C9BED-6FD4-4BA4-B6B0-4A26058AC9E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14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9" name="Group 2231"/>
          <p:cNvGrpSpPr>
            <a:grpSpLocks noChangeAspect="1"/>
          </p:cNvGrpSpPr>
          <p:nvPr/>
        </p:nvGrpSpPr>
        <p:grpSpPr bwMode="auto">
          <a:xfrm>
            <a:off x="4510086" y="1447800"/>
            <a:ext cx="4481514" cy="4540436"/>
            <a:chOff x="6585" y="19440"/>
            <a:chExt cx="2586" cy="2620"/>
          </a:xfrm>
        </p:grpSpPr>
        <p:sp>
          <p:nvSpPr>
            <p:cNvPr id="10" name="AutoShape 2230"/>
            <p:cNvSpPr>
              <a:spLocks noChangeAspect="1" noChangeArrowheads="1" noTextEdit="1"/>
            </p:cNvSpPr>
            <p:nvPr/>
          </p:nvSpPr>
          <p:spPr bwMode="auto">
            <a:xfrm>
              <a:off x="6708" y="19440"/>
              <a:ext cx="2460" cy="2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" name="Rectangle 2232"/>
            <p:cNvSpPr>
              <a:spLocks noChangeArrowheads="1"/>
            </p:cNvSpPr>
            <p:nvPr/>
          </p:nvSpPr>
          <p:spPr bwMode="auto">
            <a:xfrm>
              <a:off x="6708" y="19440"/>
              <a:ext cx="2463" cy="258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" name="Rectangle 2233"/>
            <p:cNvSpPr>
              <a:spLocks noChangeArrowheads="1"/>
            </p:cNvSpPr>
            <p:nvPr/>
          </p:nvSpPr>
          <p:spPr bwMode="auto">
            <a:xfrm>
              <a:off x="6960" y="21886"/>
              <a:ext cx="202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Start of Patching Offset in Days</a:t>
              </a:r>
              <a:endPara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2234"/>
            <p:cNvSpPr>
              <a:spLocks noChangeArrowheads="1"/>
            </p:cNvSpPr>
            <p:nvPr/>
          </p:nvSpPr>
          <p:spPr bwMode="auto">
            <a:xfrm rot="16200000">
              <a:off x="6163" y="20491"/>
              <a:ext cx="1018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Number of CVE</a:t>
              </a:r>
              <a:endPara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Line 2235"/>
            <p:cNvSpPr>
              <a:spLocks noChangeShapeType="1"/>
            </p:cNvSpPr>
            <p:nvPr/>
          </p:nvSpPr>
          <p:spPr bwMode="auto">
            <a:xfrm>
              <a:off x="7097" y="21658"/>
              <a:ext cx="1951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5" name="Line 2236"/>
            <p:cNvSpPr>
              <a:spLocks noChangeShapeType="1"/>
            </p:cNvSpPr>
            <p:nvPr/>
          </p:nvSpPr>
          <p:spPr bwMode="auto">
            <a:xfrm>
              <a:off x="7097" y="21658"/>
              <a:ext cx="1" cy="32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6" name="Line 2237"/>
            <p:cNvSpPr>
              <a:spLocks noChangeShapeType="1"/>
            </p:cNvSpPr>
            <p:nvPr/>
          </p:nvSpPr>
          <p:spPr bwMode="auto">
            <a:xfrm>
              <a:off x="7585" y="21658"/>
              <a:ext cx="1" cy="32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7" name="Line 2238"/>
            <p:cNvSpPr>
              <a:spLocks noChangeShapeType="1"/>
            </p:cNvSpPr>
            <p:nvPr/>
          </p:nvSpPr>
          <p:spPr bwMode="auto">
            <a:xfrm>
              <a:off x="8073" y="21658"/>
              <a:ext cx="1" cy="32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8" name="Line 2239"/>
            <p:cNvSpPr>
              <a:spLocks noChangeShapeType="1"/>
            </p:cNvSpPr>
            <p:nvPr/>
          </p:nvSpPr>
          <p:spPr bwMode="auto">
            <a:xfrm>
              <a:off x="8560" y="21658"/>
              <a:ext cx="1" cy="32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9" name="Line 2240"/>
            <p:cNvSpPr>
              <a:spLocks noChangeShapeType="1"/>
            </p:cNvSpPr>
            <p:nvPr/>
          </p:nvSpPr>
          <p:spPr bwMode="auto">
            <a:xfrm>
              <a:off x="9048" y="21658"/>
              <a:ext cx="1" cy="32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0" name="Rectangle 2241"/>
            <p:cNvSpPr>
              <a:spLocks noChangeArrowheads="1"/>
            </p:cNvSpPr>
            <p:nvPr/>
          </p:nvSpPr>
          <p:spPr bwMode="auto">
            <a:xfrm>
              <a:off x="6908" y="21677"/>
              <a:ext cx="28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-1000</a:t>
              </a:r>
              <a:endParaRPr lang="en-US" sz="140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2242"/>
            <p:cNvSpPr>
              <a:spLocks noChangeArrowheads="1"/>
            </p:cNvSpPr>
            <p:nvPr/>
          </p:nvSpPr>
          <p:spPr bwMode="auto">
            <a:xfrm>
              <a:off x="7431" y="21677"/>
              <a:ext cx="22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-500</a:t>
              </a:r>
              <a:endParaRPr lang="en-US" sz="140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243"/>
            <p:cNvSpPr>
              <a:spLocks noChangeArrowheads="1"/>
            </p:cNvSpPr>
            <p:nvPr/>
          </p:nvSpPr>
          <p:spPr bwMode="auto">
            <a:xfrm>
              <a:off x="8010" y="21677"/>
              <a:ext cx="6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2244"/>
            <p:cNvSpPr>
              <a:spLocks noChangeArrowheads="1"/>
            </p:cNvSpPr>
            <p:nvPr/>
          </p:nvSpPr>
          <p:spPr bwMode="auto">
            <a:xfrm>
              <a:off x="8427" y="21677"/>
              <a:ext cx="18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500</a:t>
              </a:r>
              <a:endParaRPr lang="en-US" sz="140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2245"/>
            <p:cNvSpPr>
              <a:spLocks noChangeArrowheads="1"/>
            </p:cNvSpPr>
            <p:nvPr/>
          </p:nvSpPr>
          <p:spPr bwMode="auto">
            <a:xfrm>
              <a:off x="8880" y="21677"/>
              <a:ext cx="25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1000</a:t>
              </a:r>
              <a:endParaRPr lang="en-US" sz="140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Line 2246"/>
            <p:cNvSpPr>
              <a:spLocks noChangeShapeType="1"/>
            </p:cNvSpPr>
            <p:nvPr/>
          </p:nvSpPr>
          <p:spPr bwMode="auto">
            <a:xfrm flipV="1">
              <a:off x="7030" y="19597"/>
              <a:ext cx="1" cy="198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6" name="Line 2247"/>
            <p:cNvSpPr>
              <a:spLocks noChangeShapeType="1"/>
            </p:cNvSpPr>
            <p:nvPr/>
          </p:nvSpPr>
          <p:spPr bwMode="auto">
            <a:xfrm flipH="1">
              <a:off x="7002" y="21577"/>
              <a:ext cx="28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7" name="Line 2248"/>
            <p:cNvSpPr>
              <a:spLocks noChangeShapeType="1"/>
            </p:cNvSpPr>
            <p:nvPr/>
          </p:nvSpPr>
          <p:spPr bwMode="auto">
            <a:xfrm flipH="1">
              <a:off x="7002" y="21247"/>
              <a:ext cx="28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8" name="Line 2249"/>
            <p:cNvSpPr>
              <a:spLocks noChangeShapeType="1"/>
            </p:cNvSpPr>
            <p:nvPr/>
          </p:nvSpPr>
          <p:spPr bwMode="auto">
            <a:xfrm flipH="1">
              <a:off x="7002" y="20917"/>
              <a:ext cx="28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9" name="Line 2250"/>
            <p:cNvSpPr>
              <a:spLocks noChangeShapeType="1"/>
            </p:cNvSpPr>
            <p:nvPr/>
          </p:nvSpPr>
          <p:spPr bwMode="auto">
            <a:xfrm flipH="1">
              <a:off x="7002" y="20587"/>
              <a:ext cx="28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0" name="Line 2251"/>
            <p:cNvSpPr>
              <a:spLocks noChangeShapeType="1"/>
            </p:cNvSpPr>
            <p:nvPr/>
          </p:nvSpPr>
          <p:spPr bwMode="auto">
            <a:xfrm flipH="1">
              <a:off x="7002" y="20257"/>
              <a:ext cx="28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1" name="Line 2252"/>
            <p:cNvSpPr>
              <a:spLocks noChangeShapeType="1"/>
            </p:cNvSpPr>
            <p:nvPr/>
          </p:nvSpPr>
          <p:spPr bwMode="auto">
            <a:xfrm flipH="1">
              <a:off x="7002" y="19927"/>
              <a:ext cx="28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2" name="Line 2253"/>
            <p:cNvSpPr>
              <a:spLocks noChangeShapeType="1"/>
            </p:cNvSpPr>
            <p:nvPr/>
          </p:nvSpPr>
          <p:spPr bwMode="auto">
            <a:xfrm flipH="1">
              <a:off x="7002" y="19597"/>
              <a:ext cx="28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3" name="Rectangle 2254"/>
            <p:cNvSpPr>
              <a:spLocks noChangeArrowheads="1"/>
            </p:cNvSpPr>
            <p:nvPr/>
          </p:nvSpPr>
          <p:spPr bwMode="auto">
            <a:xfrm rot="16200000">
              <a:off x="6877" y="21509"/>
              <a:ext cx="6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en-US" sz="140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Rectangle 2255"/>
            <p:cNvSpPr>
              <a:spLocks noChangeArrowheads="1"/>
            </p:cNvSpPr>
            <p:nvPr/>
          </p:nvSpPr>
          <p:spPr bwMode="auto">
            <a:xfrm rot="16200000">
              <a:off x="6813" y="21179"/>
              <a:ext cx="18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200</a:t>
              </a:r>
              <a:endParaRPr lang="en-US" sz="140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ectangle 2256"/>
            <p:cNvSpPr>
              <a:spLocks noChangeArrowheads="1"/>
            </p:cNvSpPr>
            <p:nvPr/>
          </p:nvSpPr>
          <p:spPr bwMode="auto">
            <a:xfrm rot="16200000">
              <a:off x="6813" y="20519"/>
              <a:ext cx="18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600</a:t>
              </a:r>
              <a:endParaRPr lang="en-US" sz="140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Rectangle 2257"/>
            <p:cNvSpPr>
              <a:spLocks noChangeArrowheads="1"/>
            </p:cNvSpPr>
            <p:nvPr/>
          </p:nvSpPr>
          <p:spPr bwMode="auto">
            <a:xfrm rot="16200000">
              <a:off x="6783" y="19859"/>
              <a:ext cx="25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1000</a:t>
              </a:r>
              <a:endParaRPr lang="en-US" sz="140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Rectangle 2258"/>
            <p:cNvSpPr>
              <a:spLocks noChangeArrowheads="1"/>
            </p:cNvSpPr>
            <p:nvPr/>
          </p:nvSpPr>
          <p:spPr bwMode="auto">
            <a:xfrm>
              <a:off x="7106" y="21577"/>
              <a:ext cx="31" cy="1"/>
            </a:xfrm>
            <a:prstGeom prst="rect">
              <a:avLst/>
            </a:prstGeom>
            <a:solidFill>
              <a:srgbClr val="C9C9C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8" name="Rectangle 2259"/>
            <p:cNvSpPr>
              <a:spLocks noChangeArrowheads="1"/>
            </p:cNvSpPr>
            <p:nvPr/>
          </p:nvSpPr>
          <p:spPr bwMode="auto">
            <a:xfrm>
              <a:off x="7106" y="21577"/>
              <a:ext cx="31" cy="1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9" name="Rectangle 2260"/>
            <p:cNvSpPr>
              <a:spLocks noChangeArrowheads="1"/>
            </p:cNvSpPr>
            <p:nvPr/>
          </p:nvSpPr>
          <p:spPr bwMode="auto">
            <a:xfrm>
              <a:off x="7137" y="21577"/>
              <a:ext cx="28" cy="1"/>
            </a:xfrm>
            <a:prstGeom prst="rect">
              <a:avLst/>
            </a:prstGeom>
            <a:solidFill>
              <a:srgbClr val="C9C9C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0" name="Rectangle 2261"/>
            <p:cNvSpPr>
              <a:spLocks noChangeArrowheads="1"/>
            </p:cNvSpPr>
            <p:nvPr/>
          </p:nvSpPr>
          <p:spPr bwMode="auto">
            <a:xfrm>
              <a:off x="7137" y="21577"/>
              <a:ext cx="28" cy="1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1" name="Rectangle 2262"/>
            <p:cNvSpPr>
              <a:spLocks noChangeArrowheads="1"/>
            </p:cNvSpPr>
            <p:nvPr/>
          </p:nvSpPr>
          <p:spPr bwMode="auto">
            <a:xfrm>
              <a:off x="7165" y="21577"/>
              <a:ext cx="31" cy="1"/>
            </a:xfrm>
            <a:prstGeom prst="rect">
              <a:avLst/>
            </a:prstGeom>
            <a:solidFill>
              <a:srgbClr val="C9C9C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2" name="Rectangle 2263"/>
            <p:cNvSpPr>
              <a:spLocks noChangeArrowheads="1"/>
            </p:cNvSpPr>
            <p:nvPr/>
          </p:nvSpPr>
          <p:spPr bwMode="auto">
            <a:xfrm>
              <a:off x="7165" y="21577"/>
              <a:ext cx="31" cy="1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3" name="Rectangle 2264"/>
            <p:cNvSpPr>
              <a:spLocks noChangeArrowheads="1"/>
            </p:cNvSpPr>
            <p:nvPr/>
          </p:nvSpPr>
          <p:spPr bwMode="auto">
            <a:xfrm>
              <a:off x="7196" y="21577"/>
              <a:ext cx="28" cy="1"/>
            </a:xfrm>
            <a:prstGeom prst="rect">
              <a:avLst/>
            </a:prstGeom>
            <a:solidFill>
              <a:srgbClr val="C9C9C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4" name="Rectangle 2265"/>
            <p:cNvSpPr>
              <a:spLocks noChangeArrowheads="1"/>
            </p:cNvSpPr>
            <p:nvPr/>
          </p:nvSpPr>
          <p:spPr bwMode="auto">
            <a:xfrm>
              <a:off x="7196" y="21577"/>
              <a:ext cx="28" cy="1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5" name="Rectangle 2266"/>
            <p:cNvSpPr>
              <a:spLocks noChangeArrowheads="1"/>
            </p:cNvSpPr>
            <p:nvPr/>
          </p:nvSpPr>
          <p:spPr bwMode="auto">
            <a:xfrm>
              <a:off x="7224" y="21577"/>
              <a:ext cx="30" cy="1"/>
            </a:xfrm>
            <a:prstGeom prst="rect">
              <a:avLst/>
            </a:prstGeom>
            <a:solidFill>
              <a:srgbClr val="C9C9C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6" name="Rectangle 2267"/>
            <p:cNvSpPr>
              <a:spLocks noChangeArrowheads="1"/>
            </p:cNvSpPr>
            <p:nvPr/>
          </p:nvSpPr>
          <p:spPr bwMode="auto">
            <a:xfrm>
              <a:off x="7224" y="21577"/>
              <a:ext cx="30" cy="1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7" name="Rectangle 2268"/>
            <p:cNvSpPr>
              <a:spLocks noChangeArrowheads="1"/>
            </p:cNvSpPr>
            <p:nvPr/>
          </p:nvSpPr>
          <p:spPr bwMode="auto">
            <a:xfrm>
              <a:off x="7254" y="21577"/>
              <a:ext cx="28" cy="1"/>
            </a:xfrm>
            <a:prstGeom prst="rect">
              <a:avLst/>
            </a:prstGeom>
            <a:solidFill>
              <a:srgbClr val="C9C9C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8" name="Rectangle 2269"/>
            <p:cNvSpPr>
              <a:spLocks noChangeArrowheads="1"/>
            </p:cNvSpPr>
            <p:nvPr/>
          </p:nvSpPr>
          <p:spPr bwMode="auto">
            <a:xfrm>
              <a:off x="7254" y="21577"/>
              <a:ext cx="28" cy="1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9" name="Rectangle 2270"/>
            <p:cNvSpPr>
              <a:spLocks noChangeArrowheads="1"/>
            </p:cNvSpPr>
            <p:nvPr/>
          </p:nvSpPr>
          <p:spPr bwMode="auto">
            <a:xfrm>
              <a:off x="7282" y="21577"/>
              <a:ext cx="28" cy="1"/>
            </a:xfrm>
            <a:prstGeom prst="rect">
              <a:avLst/>
            </a:prstGeom>
            <a:solidFill>
              <a:srgbClr val="C9C9C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0" name="Rectangle 2271"/>
            <p:cNvSpPr>
              <a:spLocks noChangeArrowheads="1"/>
            </p:cNvSpPr>
            <p:nvPr/>
          </p:nvSpPr>
          <p:spPr bwMode="auto">
            <a:xfrm>
              <a:off x="7282" y="21577"/>
              <a:ext cx="28" cy="1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1" name="Rectangle 2272"/>
            <p:cNvSpPr>
              <a:spLocks noChangeArrowheads="1"/>
            </p:cNvSpPr>
            <p:nvPr/>
          </p:nvSpPr>
          <p:spPr bwMode="auto">
            <a:xfrm>
              <a:off x="7310" y="21577"/>
              <a:ext cx="31" cy="1"/>
            </a:xfrm>
            <a:prstGeom prst="rect">
              <a:avLst/>
            </a:prstGeom>
            <a:solidFill>
              <a:srgbClr val="C9C9C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2" name="Rectangle 2273"/>
            <p:cNvSpPr>
              <a:spLocks noChangeArrowheads="1"/>
            </p:cNvSpPr>
            <p:nvPr/>
          </p:nvSpPr>
          <p:spPr bwMode="auto">
            <a:xfrm>
              <a:off x="7310" y="21577"/>
              <a:ext cx="31" cy="1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3" name="Rectangle 2274"/>
            <p:cNvSpPr>
              <a:spLocks noChangeArrowheads="1"/>
            </p:cNvSpPr>
            <p:nvPr/>
          </p:nvSpPr>
          <p:spPr bwMode="auto">
            <a:xfrm>
              <a:off x="7341" y="21577"/>
              <a:ext cx="28" cy="1"/>
            </a:xfrm>
            <a:prstGeom prst="rect">
              <a:avLst/>
            </a:prstGeom>
            <a:solidFill>
              <a:srgbClr val="C9C9C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4" name="Rectangle 2275"/>
            <p:cNvSpPr>
              <a:spLocks noChangeArrowheads="1"/>
            </p:cNvSpPr>
            <p:nvPr/>
          </p:nvSpPr>
          <p:spPr bwMode="auto">
            <a:xfrm>
              <a:off x="7341" y="21577"/>
              <a:ext cx="28" cy="1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5" name="Rectangle 2276"/>
            <p:cNvSpPr>
              <a:spLocks noChangeArrowheads="1"/>
            </p:cNvSpPr>
            <p:nvPr/>
          </p:nvSpPr>
          <p:spPr bwMode="auto">
            <a:xfrm>
              <a:off x="7369" y="21577"/>
              <a:ext cx="31" cy="1"/>
            </a:xfrm>
            <a:prstGeom prst="rect">
              <a:avLst/>
            </a:prstGeom>
            <a:solidFill>
              <a:srgbClr val="C9C9C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6" name="Rectangle 2277"/>
            <p:cNvSpPr>
              <a:spLocks noChangeArrowheads="1"/>
            </p:cNvSpPr>
            <p:nvPr/>
          </p:nvSpPr>
          <p:spPr bwMode="auto">
            <a:xfrm>
              <a:off x="7369" y="21577"/>
              <a:ext cx="31" cy="1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7" name="Rectangle 2278"/>
            <p:cNvSpPr>
              <a:spLocks noChangeArrowheads="1"/>
            </p:cNvSpPr>
            <p:nvPr/>
          </p:nvSpPr>
          <p:spPr bwMode="auto">
            <a:xfrm>
              <a:off x="7400" y="21577"/>
              <a:ext cx="28" cy="1"/>
            </a:xfrm>
            <a:prstGeom prst="rect">
              <a:avLst/>
            </a:prstGeom>
            <a:solidFill>
              <a:srgbClr val="C9C9C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8" name="Rectangle 2279"/>
            <p:cNvSpPr>
              <a:spLocks noChangeArrowheads="1"/>
            </p:cNvSpPr>
            <p:nvPr/>
          </p:nvSpPr>
          <p:spPr bwMode="auto">
            <a:xfrm>
              <a:off x="7400" y="21577"/>
              <a:ext cx="28" cy="1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9" name="Rectangle 2280"/>
            <p:cNvSpPr>
              <a:spLocks noChangeArrowheads="1"/>
            </p:cNvSpPr>
            <p:nvPr/>
          </p:nvSpPr>
          <p:spPr bwMode="auto">
            <a:xfrm>
              <a:off x="7428" y="21577"/>
              <a:ext cx="31" cy="1"/>
            </a:xfrm>
            <a:prstGeom prst="rect">
              <a:avLst/>
            </a:prstGeom>
            <a:solidFill>
              <a:srgbClr val="C9C9C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60" name="Rectangle 2281"/>
            <p:cNvSpPr>
              <a:spLocks noChangeArrowheads="1"/>
            </p:cNvSpPr>
            <p:nvPr/>
          </p:nvSpPr>
          <p:spPr bwMode="auto">
            <a:xfrm>
              <a:off x="7428" y="21577"/>
              <a:ext cx="31" cy="1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61" name="Rectangle 2282"/>
            <p:cNvSpPr>
              <a:spLocks noChangeArrowheads="1"/>
            </p:cNvSpPr>
            <p:nvPr/>
          </p:nvSpPr>
          <p:spPr bwMode="auto">
            <a:xfrm>
              <a:off x="7459" y="21577"/>
              <a:ext cx="28" cy="1"/>
            </a:xfrm>
            <a:prstGeom prst="rect">
              <a:avLst/>
            </a:prstGeom>
            <a:solidFill>
              <a:srgbClr val="C9C9C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62" name="Rectangle 2283"/>
            <p:cNvSpPr>
              <a:spLocks noChangeArrowheads="1"/>
            </p:cNvSpPr>
            <p:nvPr/>
          </p:nvSpPr>
          <p:spPr bwMode="auto">
            <a:xfrm>
              <a:off x="7459" y="21577"/>
              <a:ext cx="28" cy="1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63" name="Rectangle 2284"/>
            <p:cNvSpPr>
              <a:spLocks noChangeArrowheads="1"/>
            </p:cNvSpPr>
            <p:nvPr/>
          </p:nvSpPr>
          <p:spPr bwMode="auto">
            <a:xfrm>
              <a:off x="7487" y="21577"/>
              <a:ext cx="31" cy="1"/>
            </a:xfrm>
            <a:prstGeom prst="rect">
              <a:avLst/>
            </a:prstGeom>
            <a:solidFill>
              <a:srgbClr val="C9C9C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64" name="Rectangle 2285"/>
            <p:cNvSpPr>
              <a:spLocks noChangeArrowheads="1"/>
            </p:cNvSpPr>
            <p:nvPr/>
          </p:nvSpPr>
          <p:spPr bwMode="auto">
            <a:xfrm>
              <a:off x="7487" y="21577"/>
              <a:ext cx="31" cy="1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65" name="Rectangle 2286"/>
            <p:cNvSpPr>
              <a:spLocks noChangeArrowheads="1"/>
            </p:cNvSpPr>
            <p:nvPr/>
          </p:nvSpPr>
          <p:spPr bwMode="auto">
            <a:xfrm>
              <a:off x="7518" y="21577"/>
              <a:ext cx="28" cy="1"/>
            </a:xfrm>
            <a:prstGeom prst="rect">
              <a:avLst/>
            </a:prstGeom>
            <a:solidFill>
              <a:srgbClr val="C9C9C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66" name="Rectangle 2287"/>
            <p:cNvSpPr>
              <a:spLocks noChangeArrowheads="1"/>
            </p:cNvSpPr>
            <p:nvPr/>
          </p:nvSpPr>
          <p:spPr bwMode="auto">
            <a:xfrm>
              <a:off x="7518" y="21577"/>
              <a:ext cx="28" cy="1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67" name="Rectangle 2288"/>
            <p:cNvSpPr>
              <a:spLocks noChangeArrowheads="1"/>
            </p:cNvSpPr>
            <p:nvPr/>
          </p:nvSpPr>
          <p:spPr bwMode="auto">
            <a:xfrm>
              <a:off x="7546" y="21577"/>
              <a:ext cx="28" cy="1"/>
            </a:xfrm>
            <a:prstGeom prst="rect">
              <a:avLst/>
            </a:prstGeom>
            <a:solidFill>
              <a:srgbClr val="C9C9C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68" name="Rectangle 2289"/>
            <p:cNvSpPr>
              <a:spLocks noChangeArrowheads="1"/>
            </p:cNvSpPr>
            <p:nvPr/>
          </p:nvSpPr>
          <p:spPr bwMode="auto">
            <a:xfrm>
              <a:off x="7546" y="21577"/>
              <a:ext cx="28" cy="1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69" name="Rectangle 2290"/>
            <p:cNvSpPr>
              <a:spLocks noChangeArrowheads="1"/>
            </p:cNvSpPr>
            <p:nvPr/>
          </p:nvSpPr>
          <p:spPr bwMode="auto">
            <a:xfrm>
              <a:off x="7574" y="21577"/>
              <a:ext cx="31" cy="1"/>
            </a:xfrm>
            <a:prstGeom prst="rect">
              <a:avLst/>
            </a:prstGeom>
            <a:solidFill>
              <a:srgbClr val="C9C9C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0" name="Rectangle 2291"/>
            <p:cNvSpPr>
              <a:spLocks noChangeArrowheads="1"/>
            </p:cNvSpPr>
            <p:nvPr/>
          </p:nvSpPr>
          <p:spPr bwMode="auto">
            <a:xfrm>
              <a:off x="7574" y="21577"/>
              <a:ext cx="31" cy="1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" name="Rectangle 2292"/>
            <p:cNvSpPr>
              <a:spLocks noChangeArrowheads="1"/>
            </p:cNvSpPr>
            <p:nvPr/>
          </p:nvSpPr>
          <p:spPr bwMode="auto">
            <a:xfrm>
              <a:off x="7605" y="21577"/>
              <a:ext cx="28" cy="1"/>
            </a:xfrm>
            <a:prstGeom prst="rect">
              <a:avLst/>
            </a:prstGeom>
            <a:solidFill>
              <a:srgbClr val="C9C9C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2" name="Rectangle 2293"/>
            <p:cNvSpPr>
              <a:spLocks noChangeArrowheads="1"/>
            </p:cNvSpPr>
            <p:nvPr/>
          </p:nvSpPr>
          <p:spPr bwMode="auto">
            <a:xfrm>
              <a:off x="7605" y="21577"/>
              <a:ext cx="28" cy="1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3" name="Rectangle 2294"/>
            <p:cNvSpPr>
              <a:spLocks noChangeArrowheads="1"/>
            </p:cNvSpPr>
            <p:nvPr/>
          </p:nvSpPr>
          <p:spPr bwMode="auto">
            <a:xfrm>
              <a:off x="7633" y="21574"/>
              <a:ext cx="30" cy="3"/>
            </a:xfrm>
            <a:prstGeom prst="rect">
              <a:avLst/>
            </a:prstGeom>
            <a:solidFill>
              <a:srgbClr val="C9C9C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4" name="Rectangle 2295"/>
            <p:cNvSpPr>
              <a:spLocks noChangeArrowheads="1"/>
            </p:cNvSpPr>
            <p:nvPr/>
          </p:nvSpPr>
          <p:spPr bwMode="auto">
            <a:xfrm>
              <a:off x="7633" y="21574"/>
              <a:ext cx="30" cy="3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5" name="Rectangle 2296"/>
            <p:cNvSpPr>
              <a:spLocks noChangeArrowheads="1"/>
            </p:cNvSpPr>
            <p:nvPr/>
          </p:nvSpPr>
          <p:spPr bwMode="auto">
            <a:xfrm>
              <a:off x="7663" y="21577"/>
              <a:ext cx="28" cy="1"/>
            </a:xfrm>
            <a:prstGeom prst="rect">
              <a:avLst/>
            </a:prstGeom>
            <a:solidFill>
              <a:srgbClr val="C9C9C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6" name="Rectangle 2297"/>
            <p:cNvSpPr>
              <a:spLocks noChangeArrowheads="1"/>
            </p:cNvSpPr>
            <p:nvPr/>
          </p:nvSpPr>
          <p:spPr bwMode="auto">
            <a:xfrm>
              <a:off x="7663" y="21577"/>
              <a:ext cx="28" cy="1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7" name="Rectangle 2298"/>
            <p:cNvSpPr>
              <a:spLocks noChangeArrowheads="1"/>
            </p:cNvSpPr>
            <p:nvPr/>
          </p:nvSpPr>
          <p:spPr bwMode="auto">
            <a:xfrm>
              <a:off x="7691" y="21577"/>
              <a:ext cx="31" cy="1"/>
            </a:xfrm>
            <a:prstGeom prst="rect">
              <a:avLst/>
            </a:prstGeom>
            <a:solidFill>
              <a:srgbClr val="C9C9C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8" name="Rectangle 2299"/>
            <p:cNvSpPr>
              <a:spLocks noChangeArrowheads="1"/>
            </p:cNvSpPr>
            <p:nvPr/>
          </p:nvSpPr>
          <p:spPr bwMode="auto">
            <a:xfrm>
              <a:off x="7691" y="21577"/>
              <a:ext cx="31" cy="1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9" name="Rectangle 2300"/>
            <p:cNvSpPr>
              <a:spLocks noChangeArrowheads="1"/>
            </p:cNvSpPr>
            <p:nvPr/>
          </p:nvSpPr>
          <p:spPr bwMode="auto">
            <a:xfrm>
              <a:off x="7722" y="21577"/>
              <a:ext cx="28" cy="1"/>
            </a:xfrm>
            <a:prstGeom prst="rect">
              <a:avLst/>
            </a:prstGeom>
            <a:solidFill>
              <a:srgbClr val="C9C9C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0" name="Rectangle 2301"/>
            <p:cNvSpPr>
              <a:spLocks noChangeArrowheads="1"/>
            </p:cNvSpPr>
            <p:nvPr/>
          </p:nvSpPr>
          <p:spPr bwMode="auto">
            <a:xfrm>
              <a:off x="7722" y="21577"/>
              <a:ext cx="28" cy="1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1" name="Rectangle 2302"/>
            <p:cNvSpPr>
              <a:spLocks noChangeArrowheads="1"/>
            </p:cNvSpPr>
            <p:nvPr/>
          </p:nvSpPr>
          <p:spPr bwMode="auto">
            <a:xfrm>
              <a:off x="7750" y="21577"/>
              <a:ext cx="31" cy="1"/>
            </a:xfrm>
            <a:prstGeom prst="rect">
              <a:avLst/>
            </a:prstGeom>
            <a:solidFill>
              <a:srgbClr val="C9C9C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2" name="Rectangle 2303"/>
            <p:cNvSpPr>
              <a:spLocks noChangeArrowheads="1"/>
            </p:cNvSpPr>
            <p:nvPr/>
          </p:nvSpPr>
          <p:spPr bwMode="auto">
            <a:xfrm>
              <a:off x="7750" y="21577"/>
              <a:ext cx="31" cy="1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3" name="Rectangle 2304"/>
            <p:cNvSpPr>
              <a:spLocks noChangeArrowheads="1"/>
            </p:cNvSpPr>
            <p:nvPr/>
          </p:nvSpPr>
          <p:spPr bwMode="auto">
            <a:xfrm>
              <a:off x="7781" y="21577"/>
              <a:ext cx="28" cy="1"/>
            </a:xfrm>
            <a:prstGeom prst="rect">
              <a:avLst/>
            </a:prstGeom>
            <a:solidFill>
              <a:srgbClr val="C9C9C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4" name="Rectangle 2305"/>
            <p:cNvSpPr>
              <a:spLocks noChangeArrowheads="1"/>
            </p:cNvSpPr>
            <p:nvPr/>
          </p:nvSpPr>
          <p:spPr bwMode="auto">
            <a:xfrm>
              <a:off x="7781" y="21577"/>
              <a:ext cx="28" cy="1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5" name="Rectangle 2306"/>
            <p:cNvSpPr>
              <a:spLocks noChangeArrowheads="1"/>
            </p:cNvSpPr>
            <p:nvPr/>
          </p:nvSpPr>
          <p:spPr bwMode="auto">
            <a:xfrm>
              <a:off x="7809" y="21577"/>
              <a:ext cx="28" cy="1"/>
            </a:xfrm>
            <a:prstGeom prst="rect">
              <a:avLst/>
            </a:prstGeom>
            <a:solidFill>
              <a:srgbClr val="C9C9C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6" name="Rectangle 2307"/>
            <p:cNvSpPr>
              <a:spLocks noChangeArrowheads="1"/>
            </p:cNvSpPr>
            <p:nvPr/>
          </p:nvSpPr>
          <p:spPr bwMode="auto">
            <a:xfrm>
              <a:off x="7809" y="21577"/>
              <a:ext cx="28" cy="1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7" name="Rectangle 2308"/>
            <p:cNvSpPr>
              <a:spLocks noChangeArrowheads="1"/>
            </p:cNvSpPr>
            <p:nvPr/>
          </p:nvSpPr>
          <p:spPr bwMode="auto">
            <a:xfrm>
              <a:off x="7837" y="21574"/>
              <a:ext cx="31" cy="3"/>
            </a:xfrm>
            <a:prstGeom prst="rect">
              <a:avLst/>
            </a:prstGeom>
            <a:solidFill>
              <a:srgbClr val="C9C9C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8" name="Rectangle 2309"/>
            <p:cNvSpPr>
              <a:spLocks noChangeArrowheads="1"/>
            </p:cNvSpPr>
            <p:nvPr/>
          </p:nvSpPr>
          <p:spPr bwMode="auto">
            <a:xfrm>
              <a:off x="7837" y="21574"/>
              <a:ext cx="31" cy="3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9" name="Rectangle 2310"/>
            <p:cNvSpPr>
              <a:spLocks noChangeArrowheads="1"/>
            </p:cNvSpPr>
            <p:nvPr/>
          </p:nvSpPr>
          <p:spPr bwMode="auto">
            <a:xfrm>
              <a:off x="7868" y="21577"/>
              <a:ext cx="28" cy="1"/>
            </a:xfrm>
            <a:prstGeom prst="rect">
              <a:avLst/>
            </a:prstGeom>
            <a:solidFill>
              <a:srgbClr val="C9C9C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90" name="Rectangle 2311"/>
            <p:cNvSpPr>
              <a:spLocks noChangeArrowheads="1"/>
            </p:cNvSpPr>
            <p:nvPr/>
          </p:nvSpPr>
          <p:spPr bwMode="auto">
            <a:xfrm>
              <a:off x="7868" y="21577"/>
              <a:ext cx="28" cy="1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91" name="Rectangle 2312"/>
            <p:cNvSpPr>
              <a:spLocks noChangeArrowheads="1"/>
            </p:cNvSpPr>
            <p:nvPr/>
          </p:nvSpPr>
          <p:spPr bwMode="auto">
            <a:xfrm>
              <a:off x="7896" y="21577"/>
              <a:ext cx="31" cy="1"/>
            </a:xfrm>
            <a:prstGeom prst="rect">
              <a:avLst/>
            </a:prstGeom>
            <a:solidFill>
              <a:srgbClr val="C9C9C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92" name="Rectangle 2313"/>
            <p:cNvSpPr>
              <a:spLocks noChangeArrowheads="1"/>
            </p:cNvSpPr>
            <p:nvPr/>
          </p:nvSpPr>
          <p:spPr bwMode="auto">
            <a:xfrm>
              <a:off x="7896" y="21577"/>
              <a:ext cx="31" cy="1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93" name="Rectangle 2314"/>
            <p:cNvSpPr>
              <a:spLocks noChangeArrowheads="1"/>
            </p:cNvSpPr>
            <p:nvPr/>
          </p:nvSpPr>
          <p:spPr bwMode="auto">
            <a:xfrm>
              <a:off x="7927" y="21571"/>
              <a:ext cx="28" cy="6"/>
            </a:xfrm>
            <a:prstGeom prst="rect">
              <a:avLst/>
            </a:prstGeom>
            <a:solidFill>
              <a:srgbClr val="C9C9C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94" name="Rectangle 2315"/>
            <p:cNvSpPr>
              <a:spLocks noChangeArrowheads="1"/>
            </p:cNvSpPr>
            <p:nvPr/>
          </p:nvSpPr>
          <p:spPr bwMode="auto">
            <a:xfrm>
              <a:off x="7927" y="21571"/>
              <a:ext cx="28" cy="6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95" name="Rectangle 2316"/>
            <p:cNvSpPr>
              <a:spLocks noChangeArrowheads="1"/>
            </p:cNvSpPr>
            <p:nvPr/>
          </p:nvSpPr>
          <p:spPr bwMode="auto">
            <a:xfrm>
              <a:off x="7955" y="21568"/>
              <a:ext cx="31" cy="9"/>
            </a:xfrm>
            <a:prstGeom prst="rect">
              <a:avLst/>
            </a:prstGeom>
            <a:solidFill>
              <a:srgbClr val="C9C9C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96" name="Rectangle 2317"/>
            <p:cNvSpPr>
              <a:spLocks noChangeArrowheads="1"/>
            </p:cNvSpPr>
            <p:nvPr/>
          </p:nvSpPr>
          <p:spPr bwMode="auto">
            <a:xfrm>
              <a:off x="7955" y="21568"/>
              <a:ext cx="31" cy="9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97" name="Rectangle 2318"/>
            <p:cNvSpPr>
              <a:spLocks noChangeArrowheads="1"/>
            </p:cNvSpPr>
            <p:nvPr/>
          </p:nvSpPr>
          <p:spPr bwMode="auto">
            <a:xfrm>
              <a:off x="7986" y="21571"/>
              <a:ext cx="28" cy="6"/>
            </a:xfrm>
            <a:prstGeom prst="rect">
              <a:avLst/>
            </a:prstGeom>
            <a:solidFill>
              <a:srgbClr val="C9C9C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98" name="Rectangle 2319"/>
            <p:cNvSpPr>
              <a:spLocks noChangeArrowheads="1"/>
            </p:cNvSpPr>
            <p:nvPr/>
          </p:nvSpPr>
          <p:spPr bwMode="auto">
            <a:xfrm>
              <a:off x="7986" y="21571"/>
              <a:ext cx="28" cy="6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99" name="Rectangle 2320"/>
            <p:cNvSpPr>
              <a:spLocks noChangeArrowheads="1"/>
            </p:cNvSpPr>
            <p:nvPr/>
          </p:nvSpPr>
          <p:spPr bwMode="auto">
            <a:xfrm>
              <a:off x="8014" y="21536"/>
              <a:ext cx="30" cy="41"/>
            </a:xfrm>
            <a:prstGeom prst="rect">
              <a:avLst/>
            </a:prstGeom>
            <a:solidFill>
              <a:srgbClr val="C9C9C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0" name="Rectangle 2321"/>
            <p:cNvSpPr>
              <a:spLocks noChangeArrowheads="1"/>
            </p:cNvSpPr>
            <p:nvPr/>
          </p:nvSpPr>
          <p:spPr bwMode="auto">
            <a:xfrm>
              <a:off x="8014" y="21536"/>
              <a:ext cx="30" cy="41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1" name="Rectangle 2322"/>
            <p:cNvSpPr>
              <a:spLocks noChangeArrowheads="1"/>
            </p:cNvSpPr>
            <p:nvPr/>
          </p:nvSpPr>
          <p:spPr bwMode="auto">
            <a:xfrm>
              <a:off x="8044" y="19581"/>
              <a:ext cx="29" cy="1996"/>
            </a:xfrm>
            <a:prstGeom prst="rect">
              <a:avLst/>
            </a:prstGeom>
            <a:solidFill>
              <a:srgbClr val="C9C9C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2" name="Rectangle 2323"/>
            <p:cNvSpPr>
              <a:spLocks noChangeArrowheads="1"/>
            </p:cNvSpPr>
            <p:nvPr/>
          </p:nvSpPr>
          <p:spPr bwMode="auto">
            <a:xfrm>
              <a:off x="8044" y="19581"/>
              <a:ext cx="29" cy="1996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3" name="Rectangle 2324"/>
            <p:cNvSpPr>
              <a:spLocks noChangeArrowheads="1"/>
            </p:cNvSpPr>
            <p:nvPr/>
          </p:nvSpPr>
          <p:spPr bwMode="auto">
            <a:xfrm>
              <a:off x="8073" y="21110"/>
              <a:ext cx="28" cy="467"/>
            </a:xfrm>
            <a:prstGeom prst="rect">
              <a:avLst/>
            </a:prstGeom>
            <a:solidFill>
              <a:srgbClr val="C9C9C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4" name="Rectangle 2325"/>
            <p:cNvSpPr>
              <a:spLocks noChangeArrowheads="1"/>
            </p:cNvSpPr>
            <p:nvPr/>
          </p:nvSpPr>
          <p:spPr bwMode="auto">
            <a:xfrm>
              <a:off x="8073" y="21110"/>
              <a:ext cx="28" cy="467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5" name="Rectangle 2326"/>
            <p:cNvSpPr>
              <a:spLocks noChangeArrowheads="1"/>
            </p:cNvSpPr>
            <p:nvPr/>
          </p:nvSpPr>
          <p:spPr bwMode="auto">
            <a:xfrm>
              <a:off x="8101" y="21510"/>
              <a:ext cx="30" cy="67"/>
            </a:xfrm>
            <a:prstGeom prst="rect">
              <a:avLst/>
            </a:prstGeom>
            <a:solidFill>
              <a:srgbClr val="C9C9C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6" name="Rectangle 2327"/>
            <p:cNvSpPr>
              <a:spLocks noChangeArrowheads="1"/>
            </p:cNvSpPr>
            <p:nvPr/>
          </p:nvSpPr>
          <p:spPr bwMode="auto">
            <a:xfrm>
              <a:off x="8101" y="21510"/>
              <a:ext cx="30" cy="67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7" name="Rectangle 2328"/>
            <p:cNvSpPr>
              <a:spLocks noChangeArrowheads="1"/>
            </p:cNvSpPr>
            <p:nvPr/>
          </p:nvSpPr>
          <p:spPr bwMode="auto">
            <a:xfrm>
              <a:off x="8131" y="21565"/>
              <a:ext cx="28" cy="12"/>
            </a:xfrm>
            <a:prstGeom prst="rect">
              <a:avLst/>
            </a:prstGeom>
            <a:solidFill>
              <a:srgbClr val="C9C9C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8" name="Rectangle 2329"/>
            <p:cNvSpPr>
              <a:spLocks noChangeArrowheads="1"/>
            </p:cNvSpPr>
            <p:nvPr/>
          </p:nvSpPr>
          <p:spPr bwMode="auto">
            <a:xfrm>
              <a:off x="8131" y="21565"/>
              <a:ext cx="28" cy="12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9" name="Rectangle 2330"/>
            <p:cNvSpPr>
              <a:spLocks noChangeArrowheads="1"/>
            </p:cNvSpPr>
            <p:nvPr/>
          </p:nvSpPr>
          <p:spPr bwMode="auto">
            <a:xfrm>
              <a:off x="8159" y="21568"/>
              <a:ext cx="31" cy="9"/>
            </a:xfrm>
            <a:prstGeom prst="rect">
              <a:avLst/>
            </a:prstGeom>
            <a:solidFill>
              <a:srgbClr val="C9C9C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0" name="Rectangle 2331"/>
            <p:cNvSpPr>
              <a:spLocks noChangeArrowheads="1"/>
            </p:cNvSpPr>
            <p:nvPr/>
          </p:nvSpPr>
          <p:spPr bwMode="auto">
            <a:xfrm>
              <a:off x="8159" y="21568"/>
              <a:ext cx="31" cy="9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1" name="Rectangle 2332"/>
            <p:cNvSpPr>
              <a:spLocks noChangeArrowheads="1"/>
            </p:cNvSpPr>
            <p:nvPr/>
          </p:nvSpPr>
          <p:spPr bwMode="auto">
            <a:xfrm>
              <a:off x="8190" y="21565"/>
              <a:ext cx="28" cy="12"/>
            </a:xfrm>
            <a:prstGeom prst="rect">
              <a:avLst/>
            </a:prstGeom>
            <a:solidFill>
              <a:srgbClr val="C9C9C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2" name="Rectangle 2333"/>
            <p:cNvSpPr>
              <a:spLocks noChangeArrowheads="1"/>
            </p:cNvSpPr>
            <p:nvPr/>
          </p:nvSpPr>
          <p:spPr bwMode="auto">
            <a:xfrm>
              <a:off x="8190" y="21565"/>
              <a:ext cx="28" cy="12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3" name="Rectangle 2334"/>
            <p:cNvSpPr>
              <a:spLocks noChangeArrowheads="1"/>
            </p:cNvSpPr>
            <p:nvPr/>
          </p:nvSpPr>
          <p:spPr bwMode="auto">
            <a:xfrm>
              <a:off x="8218" y="21571"/>
              <a:ext cx="31" cy="6"/>
            </a:xfrm>
            <a:prstGeom prst="rect">
              <a:avLst/>
            </a:prstGeom>
            <a:solidFill>
              <a:srgbClr val="C9C9C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4" name="Rectangle 2335"/>
            <p:cNvSpPr>
              <a:spLocks noChangeArrowheads="1"/>
            </p:cNvSpPr>
            <p:nvPr/>
          </p:nvSpPr>
          <p:spPr bwMode="auto">
            <a:xfrm>
              <a:off x="8218" y="21571"/>
              <a:ext cx="31" cy="6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5" name="Rectangle 2336"/>
            <p:cNvSpPr>
              <a:spLocks noChangeArrowheads="1"/>
            </p:cNvSpPr>
            <p:nvPr/>
          </p:nvSpPr>
          <p:spPr bwMode="auto">
            <a:xfrm>
              <a:off x="8249" y="21577"/>
              <a:ext cx="28" cy="1"/>
            </a:xfrm>
            <a:prstGeom prst="rect">
              <a:avLst/>
            </a:prstGeom>
            <a:solidFill>
              <a:srgbClr val="C9C9C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6" name="Rectangle 2337"/>
            <p:cNvSpPr>
              <a:spLocks noChangeArrowheads="1"/>
            </p:cNvSpPr>
            <p:nvPr/>
          </p:nvSpPr>
          <p:spPr bwMode="auto">
            <a:xfrm>
              <a:off x="8249" y="21577"/>
              <a:ext cx="28" cy="1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7" name="Rectangle 2338"/>
            <p:cNvSpPr>
              <a:spLocks noChangeArrowheads="1"/>
            </p:cNvSpPr>
            <p:nvPr/>
          </p:nvSpPr>
          <p:spPr bwMode="auto">
            <a:xfrm>
              <a:off x="8277" y="21571"/>
              <a:ext cx="31" cy="6"/>
            </a:xfrm>
            <a:prstGeom prst="rect">
              <a:avLst/>
            </a:prstGeom>
            <a:solidFill>
              <a:srgbClr val="C9C9C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8" name="Rectangle 2339"/>
            <p:cNvSpPr>
              <a:spLocks noChangeArrowheads="1"/>
            </p:cNvSpPr>
            <p:nvPr/>
          </p:nvSpPr>
          <p:spPr bwMode="auto">
            <a:xfrm>
              <a:off x="8277" y="21571"/>
              <a:ext cx="31" cy="6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9" name="Rectangle 2340"/>
            <p:cNvSpPr>
              <a:spLocks noChangeArrowheads="1"/>
            </p:cNvSpPr>
            <p:nvPr/>
          </p:nvSpPr>
          <p:spPr bwMode="auto">
            <a:xfrm>
              <a:off x="8308" y="21577"/>
              <a:ext cx="28" cy="1"/>
            </a:xfrm>
            <a:prstGeom prst="rect">
              <a:avLst/>
            </a:prstGeom>
            <a:solidFill>
              <a:srgbClr val="C9C9C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0" name="Rectangle 2341"/>
            <p:cNvSpPr>
              <a:spLocks noChangeArrowheads="1"/>
            </p:cNvSpPr>
            <p:nvPr/>
          </p:nvSpPr>
          <p:spPr bwMode="auto">
            <a:xfrm>
              <a:off x="8308" y="21577"/>
              <a:ext cx="28" cy="1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1" name="Rectangle 2342"/>
            <p:cNvSpPr>
              <a:spLocks noChangeArrowheads="1"/>
            </p:cNvSpPr>
            <p:nvPr/>
          </p:nvSpPr>
          <p:spPr bwMode="auto">
            <a:xfrm>
              <a:off x="8336" y="21577"/>
              <a:ext cx="28" cy="1"/>
            </a:xfrm>
            <a:prstGeom prst="rect">
              <a:avLst/>
            </a:prstGeom>
            <a:solidFill>
              <a:srgbClr val="C9C9C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2" name="Rectangle 2343"/>
            <p:cNvSpPr>
              <a:spLocks noChangeArrowheads="1"/>
            </p:cNvSpPr>
            <p:nvPr/>
          </p:nvSpPr>
          <p:spPr bwMode="auto">
            <a:xfrm>
              <a:off x="8336" y="21577"/>
              <a:ext cx="28" cy="1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3" name="Rectangle 2344"/>
            <p:cNvSpPr>
              <a:spLocks noChangeArrowheads="1"/>
            </p:cNvSpPr>
            <p:nvPr/>
          </p:nvSpPr>
          <p:spPr bwMode="auto">
            <a:xfrm>
              <a:off x="8364" y="21577"/>
              <a:ext cx="31" cy="1"/>
            </a:xfrm>
            <a:prstGeom prst="rect">
              <a:avLst/>
            </a:prstGeom>
            <a:solidFill>
              <a:srgbClr val="C9C9C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4" name="Rectangle 2345"/>
            <p:cNvSpPr>
              <a:spLocks noChangeArrowheads="1"/>
            </p:cNvSpPr>
            <p:nvPr/>
          </p:nvSpPr>
          <p:spPr bwMode="auto">
            <a:xfrm>
              <a:off x="8364" y="21577"/>
              <a:ext cx="31" cy="1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5" name="Rectangle 2346"/>
            <p:cNvSpPr>
              <a:spLocks noChangeArrowheads="1"/>
            </p:cNvSpPr>
            <p:nvPr/>
          </p:nvSpPr>
          <p:spPr bwMode="auto">
            <a:xfrm>
              <a:off x="8395" y="21577"/>
              <a:ext cx="28" cy="1"/>
            </a:xfrm>
            <a:prstGeom prst="rect">
              <a:avLst/>
            </a:prstGeom>
            <a:solidFill>
              <a:srgbClr val="C9C9C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6" name="Rectangle 2347"/>
            <p:cNvSpPr>
              <a:spLocks noChangeArrowheads="1"/>
            </p:cNvSpPr>
            <p:nvPr/>
          </p:nvSpPr>
          <p:spPr bwMode="auto">
            <a:xfrm>
              <a:off x="8395" y="21577"/>
              <a:ext cx="28" cy="1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7" name="Rectangle 2348"/>
            <p:cNvSpPr>
              <a:spLocks noChangeArrowheads="1"/>
            </p:cNvSpPr>
            <p:nvPr/>
          </p:nvSpPr>
          <p:spPr bwMode="auto">
            <a:xfrm>
              <a:off x="8423" y="21577"/>
              <a:ext cx="31" cy="1"/>
            </a:xfrm>
            <a:prstGeom prst="rect">
              <a:avLst/>
            </a:prstGeom>
            <a:solidFill>
              <a:srgbClr val="C9C9C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8" name="Rectangle 2349"/>
            <p:cNvSpPr>
              <a:spLocks noChangeArrowheads="1"/>
            </p:cNvSpPr>
            <p:nvPr/>
          </p:nvSpPr>
          <p:spPr bwMode="auto">
            <a:xfrm>
              <a:off x="8423" y="21577"/>
              <a:ext cx="31" cy="1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9" name="Rectangle 2350"/>
            <p:cNvSpPr>
              <a:spLocks noChangeArrowheads="1"/>
            </p:cNvSpPr>
            <p:nvPr/>
          </p:nvSpPr>
          <p:spPr bwMode="auto">
            <a:xfrm>
              <a:off x="8454" y="21577"/>
              <a:ext cx="28" cy="1"/>
            </a:xfrm>
            <a:prstGeom prst="rect">
              <a:avLst/>
            </a:prstGeom>
            <a:solidFill>
              <a:srgbClr val="C9C9C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0" name="Rectangle 2351"/>
            <p:cNvSpPr>
              <a:spLocks noChangeArrowheads="1"/>
            </p:cNvSpPr>
            <p:nvPr/>
          </p:nvSpPr>
          <p:spPr bwMode="auto">
            <a:xfrm>
              <a:off x="8454" y="21577"/>
              <a:ext cx="28" cy="1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1" name="Rectangle 2352"/>
            <p:cNvSpPr>
              <a:spLocks noChangeArrowheads="1"/>
            </p:cNvSpPr>
            <p:nvPr/>
          </p:nvSpPr>
          <p:spPr bwMode="auto">
            <a:xfrm>
              <a:off x="8482" y="21577"/>
              <a:ext cx="30" cy="1"/>
            </a:xfrm>
            <a:prstGeom prst="rect">
              <a:avLst/>
            </a:prstGeom>
            <a:solidFill>
              <a:srgbClr val="C9C9C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2" name="Rectangle 2353"/>
            <p:cNvSpPr>
              <a:spLocks noChangeArrowheads="1"/>
            </p:cNvSpPr>
            <p:nvPr/>
          </p:nvSpPr>
          <p:spPr bwMode="auto">
            <a:xfrm>
              <a:off x="8482" y="21577"/>
              <a:ext cx="30" cy="1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3" name="Rectangle 2354"/>
            <p:cNvSpPr>
              <a:spLocks noChangeArrowheads="1"/>
            </p:cNvSpPr>
            <p:nvPr/>
          </p:nvSpPr>
          <p:spPr bwMode="auto">
            <a:xfrm>
              <a:off x="8512" y="21577"/>
              <a:ext cx="28" cy="1"/>
            </a:xfrm>
            <a:prstGeom prst="rect">
              <a:avLst/>
            </a:prstGeom>
            <a:solidFill>
              <a:srgbClr val="C9C9C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4" name="Rectangle 2355"/>
            <p:cNvSpPr>
              <a:spLocks noChangeArrowheads="1"/>
            </p:cNvSpPr>
            <p:nvPr/>
          </p:nvSpPr>
          <p:spPr bwMode="auto">
            <a:xfrm>
              <a:off x="8512" y="21577"/>
              <a:ext cx="28" cy="1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5" name="Rectangle 2356"/>
            <p:cNvSpPr>
              <a:spLocks noChangeArrowheads="1"/>
            </p:cNvSpPr>
            <p:nvPr/>
          </p:nvSpPr>
          <p:spPr bwMode="auto">
            <a:xfrm>
              <a:off x="8540" y="21577"/>
              <a:ext cx="31" cy="1"/>
            </a:xfrm>
            <a:prstGeom prst="rect">
              <a:avLst/>
            </a:prstGeom>
            <a:solidFill>
              <a:srgbClr val="C9C9C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6" name="Rectangle 2357"/>
            <p:cNvSpPr>
              <a:spLocks noChangeArrowheads="1"/>
            </p:cNvSpPr>
            <p:nvPr/>
          </p:nvSpPr>
          <p:spPr bwMode="auto">
            <a:xfrm>
              <a:off x="8540" y="21577"/>
              <a:ext cx="31" cy="1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7" name="Rectangle 2358"/>
            <p:cNvSpPr>
              <a:spLocks noChangeArrowheads="1"/>
            </p:cNvSpPr>
            <p:nvPr/>
          </p:nvSpPr>
          <p:spPr bwMode="auto">
            <a:xfrm>
              <a:off x="8571" y="21577"/>
              <a:ext cx="28" cy="1"/>
            </a:xfrm>
            <a:prstGeom prst="rect">
              <a:avLst/>
            </a:prstGeom>
            <a:solidFill>
              <a:srgbClr val="C9C9C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8" name="Rectangle 2359"/>
            <p:cNvSpPr>
              <a:spLocks noChangeArrowheads="1"/>
            </p:cNvSpPr>
            <p:nvPr/>
          </p:nvSpPr>
          <p:spPr bwMode="auto">
            <a:xfrm>
              <a:off x="8571" y="21577"/>
              <a:ext cx="28" cy="1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9" name="Rectangle 2360"/>
            <p:cNvSpPr>
              <a:spLocks noChangeArrowheads="1"/>
            </p:cNvSpPr>
            <p:nvPr/>
          </p:nvSpPr>
          <p:spPr bwMode="auto">
            <a:xfrm>
              <a:off x="8599" y="21577"/>
              <a:ext cx="28" cy="1"/>
            </a:xfrm>
            <a:prstGeom prst="rect">
              <a:avLst/>
            </a:prstGeom>
            <a:solidFill>
              <a:srgbClr val="C9C9C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40" name="Rectangle 2361"/>
            <p:cNvSpPr>
              <a:spLocks noChangeArrowheads="1"/>
            </p:cNvSpPr>
            <p:nvPr/>
          </p:nvSpPr>
          <p:spPr bwMode="auto">
            <a:xfrm>
              <a:off x="8599" y="21577"/>
              <a:ext cx="28" cy="1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41" name="Rectangle 2362"/>
            <p:cNvSpPr>
              <a:spLocks noChangeArrowheads="1"/>
            </p:cNvSpPr>
            <p:nvPr/>
          </p:nvSpPr>
          <p:spPr bwMode="auto">
            <a:xfrm>
              <a:off x="8627" y="21577"/>
              <a:ext cx="31" cy="1"/>
            </a:xfrm>
            <a:prstGeom prst="rect">
              <a:avLst/>
            </a:prstGeom>
            <a:solidFill>
              <a:srgbClr val="C9C9C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42" name="Rectangle 2363"/>
            <p:cNvSpPr>
              <a:spLocks noChangeArrowheads="1"/>
            </p:cNvSpPr>
            <p:nvPr/>
          </p:nvSpPr>
          <p:spPr bwMode="auto">
            <a:xfrm>
              <a:off x="8627" y="21577"/>
              <a:ext cx="31" cy="1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43" name="Rectangle 2364"/>
            <p:cNvSpPr>
              <a:spLocks noChangeArrowheads="1"/>
            </p:cNvSpPr>
            <p:nvPr/>
          </p:nvSpPr>
          <p:spPr bwMode="auto">
            <a:xfrm>
              <a:off x="8658" y="21577"/>
              <a:ext cx="28" cy="1"/>
            </a:xfrm>
            <a:prstGeom prst="rect">
              <a:avLst/>
            </a:prstGeom>
            <a:solidFill>
              <a:srgbClr val="C9C9C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44" name="Rectangle 2365"/>
            <p:cNvSpPr>
              <a:spLocks noChangeArrowheads="1"/>
            </p:cNvSpPr>
            <p:nvPr/>
          </p:nvSpPr>
          <p:spPr bwMode="auto">
            <a:xfrm>
              <a:off x="8658" y="21577"/>
              <a:ext cx="28" cy="1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45" name="Rectangle 2366"/>
            <p:cNvSpPr>
              <a:spLocks noChangeArrowheads="1"/>
            </p:cNvSpPr>
            <p:nvPr/>
          </p:nvSpPr>
          <p:spPr bwMode="auto">
            <a:xfrm>
              <a:off x="8686" y="21577"/>
              <a:ext cx="31" cy="1"/>
            </a:xfrm>
            <a:prstGeom prst="rect">
              <a:avLst/>
            </a:prstGeom>
            <a:solidFill>
              <a:srgbClr val="C9C9C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46" name="Rectangle 2367"/>
            <p:cNvSpPr>
              <a:spLocks noChangeArrowheads="1"/>
            </p:cNvSpPr>
            <p:nvPr/>
          </p:nvSpPr>
          <p:spPr bwMode="auto">
            <a:xfrm>
              <a:off x="8686" y="21577"/>
              <a:ext cx="31" cy="1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47" name="Rectangle 2368"/>
            <p:cNvSpPr>
              <a:spLocks noChangeArrowheads="1"/>
            </p:cNvSpPr>
            <p:nvPr/>
          </p:nvSpPr>
          <p:spPr bwMode="auto">
            <a:xfrm>
              <a:off x="8717" y="21577"/>
              <a:ext cx="28" cy="1"/>
            </a:xfrm>
            <a:prstGeom prst="rect">
              <a:avLst/>
            </a:prstGeom>
            <a:solidFill>
              <a:srgbClr val="C9C9C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48" name="Rectangle 2369"/>
            <p:cNvSpPr>
              <a:spLocks noChangeArrowheads="1"/>
            </p:cNvSpPr>
            <p:nvPr/>
          </p:nvSpPr>
          <p:spPr bwMode="auto">
            <a:xfrm>
              <a:off x="8717" y="21577"/>
              <a:ext cx="28" cy="1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49" name="Rectangle 2370"/>
            <p:cNvSpPr>
              <a:spLocks noChangeArrowheads="1"/>
            </p:cNvSpPr>
            <p:nvPr/>
          </p:nvSpPr>
          <p:spPr bwMode="auto">
            <a:xfrm>
              <a:off x="8745" y="21577"/>
              <a:ext cx="31" cy="1"/>
            </a:xfrm>
            <a:prstGeom prst="rect">
              <a:avLst/>
            </a:prstGeom>
            <a:solidFill>
              <a:srgbClr val="C9C9C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50" name="Rectangle 2371"/>
            <p:cNvSpPr>
              <a:spLocks noChangeArrowheads="1"/>
            </p:cNvSpPr>
            <p:nvPr/>
          </p:nvSpPr>
          <p:spPr bwMode="auto">
            <a:xfrm>
              <a:off x="8745" y="21577"/>
              <a:ext cx="31" cy="1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51" name="Rectangle 2372"/>
            <p:cNvSpPr>
              <a:spLocks noChangeArrowheads="1"/>
            </p:cNvSpPr>
            <p:nvPr/>
          </p:nvSpPr>
          <p:spPr bwMode="auto">
            <a:xfrm>
              <a:off x="8776" y="21577"/>
              <a:ext cx="28" cy="1"/>
            </a:xfrm>
            <a:prstGeom prst="rect">
              <a:avLst/>
            </a:prstGeom>
            <a:solidFill>
              <a:srgbClr val="C9C9C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52" name="Rectangle 2373"/>
            <p:cNvSpPr>
              <a:spLocks noChangeArrowheads="1"/>
            </p:cNvSpPr>
            <p:nvPr/>
          </p:nvSpPr>
          <p:spPr bwMode="auto">
            <a:xfrm>
              <a:off x="8776" y="21577"/>
              <a:ext cx="28" cy="1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53" name="Rectangle 2374"/>
            <p:cNvSpPr>
              <a:spLocks noChangeArrowheads="1"/>
            </p:cNvSpPr>
            <p:nvPr/>
          </p:nvSpPr>
          <p:spPr bwMode="auto">
            <a:xfrm>
              <a:off x="8804" y="21577"/>
              <a:ext cx="31" cy="1"/>
            </a:xfrm>
            <a:prstGeom prst="rect">
              <a:avLst/>
            </a:prstGeom>
            <a:solidFill>
              <a:srgbClr val="C9C9C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54" name="Rectangle 2375"/>
            <p:cNvSpPr>
              <a:spLocks noChangeArrowheads="1"/>
            </p:cNvSpPr>
            <p:nvPr/>
          </p:nvSpPr>
          <p:spPr bwMode="auto">
            <a:xfrm>
              <a:off x="8804" y="21577"/>
              <a:ext cx="31" cy="1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55" name="Rectangle 2376"/>
            <p:cNvSpPr>
              <a:spLocks noChangeArrowheads="1"/>
            </p:cNvSpPr>
            <p:nvPr/>
          </p:nvSpPr>
          <p:spPr bwMode="auto">
            <a:xfrm>
              <a:off x="8835" y="21577"/>
              <a:ext cx="28" cy="1"/>
            </a:xfrm>
            <a:prstGeom prst="rect">
              <a:avLst/>
            </a:prstGeom>
            <a:solidFill>
              <a:srgbClr val="C9C9C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56" name="Rectangle 2377"/>
            <p:cNvSpPr>
              <a:spLocks noChangeArrowheads="1"/>
            </p:cNvSpPr>
            <p:nvPr/>
          </p:nvSpPr>
          <p:spPr bwMode="auto">
            <a:xfrm>
              <a:off x="8835" y="21577"/>
              <a:ext cx="28" cy="1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57" name="Rectangle 2378"/>
            <p:cNvSpPr>
              <a:spLocks noChangeArrowheads="1"/>
            </p:cNvSpPr>
            <p:nvPr/>
          </p:nvSpPr>
          <p:spPr bwMode="auto">
            <a:xfrm>
              <a:off x="8863" y="21577"/>
              <a:ext cx="28" cy="1"/>
            </a:xfrm>
            <a:prstGeom prst="rect">
              <a:avLst/>
            </a:prstGeom>
            <a:solidFill>
              <a:srgbClr val="C9C9C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58" name="Rectangle 2379"/>
            <p:cNvSpPr>
              <a:spLocks noChangeArrowheads="1"/>
            </p:cNvSpPr>
            <p:nvPr/>
          </p:nvSpPr>
          <p:spPr bwMode="auto">
            <a:xfrm>
              <a:off x="8863" y="21577"/>
              <a:ext cx="28" cy="1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59" name="Rectangle 2380"/>
            <p:cNvSpPr>
              <a:spLocks noChangeArrowheads="1"/>
            </p:cNvSpPr>
            <p:nvPr/>
          </p:nvSpPr>
          <p:spPr bwMode="auto">
            <a:xfrm>
              <a:off x="8891" y="21577"/>
              <a:ext cx="30" cy="1"/>
            </a:xfrm>
            <a:prstGeom prst="rect">
              <a:avLst/>
            </a:prstGeom>
            <a:solidFill>
              <a:srgbClr val="C9C9C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60" name="Rectangle 2381"/>
            <p:cNvSpPr>
              <a:spLocks noChangeArrowheads="1"/>
            </p:cNvSpPr>
            <p:nvPr/>
          </p:nvSpPr>
          <p:spPr bwMode="auto">
            <a:xfrm>
              <a:off x="8891" y="21577"/>
              <a:ext cx="30" cy="1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61" name="Rectangle 2382"/>
            <p:cNvSpPr>
              <a:spLocks noChangeArrowheads="1"/>
            </p:cNvSpPr>
            <p:nvPr/>
          </p:nvSpPr>
          <p:spPr bwMode="auto">
            <a:xfrm>
              <a:off x="8921" y="21577"/>
              <a:ext cx="29" cy="1"/>
            </a:xfrm>
            <a:prstGeom prst="rect">
              <a:avLst/>
            </a:prstGeom>
            <a:solidFill>
              <a:srgbClr val="C9C9C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62" name="Rectangle 2383"/>
            <p:cNvSpPr>
              <a:spLocks noChangeArrowheads="1"/>
            </p:cNvSpPr>
            <p:nvPr/>
          </p:nvSpPr>
          <p:spPr bwMode="auto">
            <a:xfrm>
              <a:off x="8921" y="21577"/>
              <a:ext cx="29" cy="1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63" name="Rectangle 2384"/>
            <p:cNvSpPr>
              <a:spLocks noChangeArrowheads="1"/>
            </p:cNvSpPr>
            <p:nvPr/>
          </p:nvSpPr>
          <p:spPr bwMode="auto">
            <a:xfrm>
              <a:off x="8950" y="21577"/>
              <a:ext cx="30" cy="1"/>
            </a:xfrm>
            <a:prstGeom prst="rect">
              <a:avLst/>
            </a:prstGeom>
            <a:solidFill>
              <a:srgbClr val="C9C9C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64" name="Rectangle 2385"/>
            <p:cNvSpPr>
              <a:spLocks noChangeArrowheads="1"/>
            </p:cNvSpPr>
            <p:nvPr/>
          </p:nvSpPr>
          <p:spPr bwMode="auto">
            <a:xfrm>
              <a:off x="8950" y="21577"/>
              <a:ext cx="30" cy="1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65" name="Rectangle 2386"/>
            <p:cNvSpPr>
              <a:spLocks noChangeArrowheads="1"/>
            </p:cNvSpPr>
            <p:nvPr/>
          </p:nvSpPr>
          <p:spPr bwMode="auto">
            <a:xfrm>
              <a:off x="8980" y="21577"/>
              <a:ext cx="28" cy="1"/>
            </a:xfrm>
            <a:prstGeom prst="rect">
              <a:avLst/>
            </a:prstGeom>
            <a:solidFill>
              <a:srgbClr val="C9C9C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66" name="Rectangle 2387"/>
            <p:cNvSpPr>
              <a:spLocks noChangeArrowheads="1"/>
            </p:cNvSpPr>
            <p:nvPr/>
          </p:nvSpPr>
          <p:spPr bwMode="auto">
            <a:xfrm>
              <a:off x="8980" y="21577"/>
              <a:ext cx="28" cy="1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67" name="Rectangle 2388"/>
            <p:cNvSpPr>
              <a:spLocks noChangeArrowheads="1"/>
            </p:cNvSpPr>
            <p:nvPr/>
          </p:nvSpPr>
          <p:spPr bwMode="auto">
            <a:xfrm>
              <a:off x="9008" y="21577"/>
              <a:ext cx="31" cy="1"/>
            </a:xfrm>
            <a:prstGeom prst="rect">
              <a:avLst/>
            </a:prstGeom>
            <a:solidFill>
              <a:srgbClr val="C9C9C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68" name="Rectangle 2389"/>
            <p:cNvSpPr>
              <a:spLocks noChangeArrowheads="1"/>
            </p:cNvSpPr>
            <p:nvPr/>
          </p:nvSpPr>
          <p:spPr bwMode="auto">
            <a:xfrm>
              <a:off x="9008" y="21577"/>
              <a:ext cx="31" cy="1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6577545" y="1204065"/>
            <a:ext cx="967008" cy="5336435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835760" y="5290365"/>
            <a:ext cx="353530" cy="354397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946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1000" y="246744"/>
            <a:ext cx="8458200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Upgrade </a:t>
            </a:r>
            <a:r>
              <a:rPr lang="en-US" dirty="0" smtClean="0"/>
              <a:t>Mechanisms and Median Time-to-Patch </a:t>
            </a:r>
            <a:endParaRPr lang="en-US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9394481"/>
              </p:ext>
            </p:extLst>
          </p:nvPr>
        </p:nvGraphicFramePr>
        <p:xfrm>
          <a:off x="381000" y="1295400"/>
          <a:ext cx="4114800" cy="4876801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421476"/>
                <a:gridCol w="1346662"/>
                <a:gridCol w="1346662"/>
              </a:tblGrid>
              <a:tr h="43665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Program</a:t>
                      </a:r>
                      <a:endParaRPr lang="en-US" sz="1800" b="1" dirty="0"/>
                    </a:p>
                  </a:txBody>
                  <a:tcPr marT="91440" anchor="ctr"/>
                </a:tc>
                <a:tc>
                  <a:txBody>
                    <a:bodyPr/>
                    <a:lstStyle/>
                    <a:p>
                      <a:pPr marL="0" marR="0" indent="0" algn="ctr" defTabSz="9141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dirty="0" smtClean="0"/>
                        <a:t>t</a:t>
                      </a:r>
                      <a:r>
                        <a:rPr lang="en-US" sz="1800" b="1" i="1" baseline="-25000" dirty="0" smtClean="0"/>
                        <a:t>m</a:t>
                      </a:r>
                      <a:r>
                        <a:rPr lang="en-US" sz="1800" b="1" i="1" baseline="0" dirty="0" smtClean="0"/>
                        <a:t> </a:t>
                      </a:r>
                      <a:r>
                        <a:rPr lang="en-US" sz="1800" b="1" i="0" dirty="0" smtClean="0"/>
                        <a:t>(% reach)</a:t>
                      </a:r>
                      <a:endParaRPr lang="en-US" sz="1800" b="1" i="0" baseline="-25000" dirty="0"/>
                    </a:p>
                  </a:txBody>
                  <a:tcPr marT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% Versions</a:t>
                      </a:r>
                      <a:endParaRPr lang="en-US" sz="1800" b="1" dirty="0"/>
                    </a:p>
                  </a:txBody>
                  <a:tcPr marT="91440" anchor="ctr"/>
                </a:tc>
              </a:tr>
              <a:tr h="315425"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Manual Update</a:t>
                      </a:r>
                      <a:endParaRPr lang="en-US" b="1" dirty="0"/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T="0" marB="0"/>
                </a:tc>
              </a:tr>
              <a:tr h="315425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Wireshark</a:t>
                      </a:r>
                      <a:endParaRPr lang="en-US" sz="18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N/A (0%)</a:t>
                      </a:r>
                      <a:endParaRPr lang="en-US" sz="18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100%</a:t>
                      </a:r>
                      <a:endParaRPr lang="en-US" sz="1800" dirty="0"/>
                    </a:p>
                  </a:txBody>
                  <a:tcPr marT="0" marB="0"/>
                </a:tc>
              </a:tr>
              <a:tr h="315425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Prompt Download</a:t>
                      </a:r>
                      <a:endParaRPr lang="en-US" sz="1800" b="1" dirty="0"/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 marT="0" marB="0"/>
                </a:tc>
              </a:tr>
              <a:tr h="31542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Flash</a:t>
                      </a:r>
                      <a:endParaRPr lang="en-US" sz="18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271 (55%)</a:t>
                      </a:r>
                      <a:endParaRPr lang="en-US" sz="18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85.1%</a:t>
                      </a:r>
                      <a:endParaRPr lang="en-US" sz="1800" dirty="0"/>
                    </a:p>
                  </a:txBody>
                  <a:tcPr marT="0" marB="0"/>
                </a:tc>
              </a:tr>
              <a:tr h="31542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Reader</a:t>
                      </a:r>
                      <a:endParaRPr lang="en-US" sz="18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171.5 (87%)</a:t>
                      </a:r>
                      <a:endParaRPr lang="en-US" sz="18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87.7%</a:t>
                      </a:r>
                      <a:endParaRPr lang="en-US" sz="1800" dirty="0"/>
                    </a:p>
                  </a:txBody>
                  <a:tcPr marT="0" marB="0"/>
                </a:tc>
              </a:tr>
              <a:tr h="315425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Prompt Install</a:t>
                      </a:r>
                      <a:endParaRPr lang="en-US" sz="1800" b="1" dirty="0"/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 marT="0" marB="0"/>
                </a:tc>
              </a:tr>
              <a:tr h="31542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Firefox</a:t>
                      </a:r>
                      <a:endParaRPr lang="en-US" sz="18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r" defTabSz="9141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38 (91%)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r" defTabSz="9141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97.3%</a:t>
                      </a:r>
                    </a:p>
                  </a:txBody>
                  <a:tcPr marT="0" marB="0"/>
                </a:tc>
              </a:tr>
              <a:tr h="315425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Quicktime</a:t>
                      </a:r>
                      <a:endParaRPr lang="en-US" sz="1800" dirty="0"/>
                    </a:p>
                  </a:txBody>
                  <a:tcPr marT="0" marB="0"/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131 (98%)</a:t>
                      </a:r>
                      <a:endParaRPr lang="en-US" sz="1800" dirty="0"/>
                    </a:p>
                  </a:txBody>
                  <a:tcPr marT="0" marB="0" anchor="ctr"/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100%</a:t>
                      </a:r>
                      <a:endParaRPr lang="en-US" sz="1800" dirty="0"/>
                    </a:p>
                  </a:txBody>
                  <a:tcPr marT="0" marB="0" anchor="ctr"/>
                </a:tc>
              </a:tr>
              <a:tr h="31542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Safari</a:t>
                      </a:r>
                      <a:endParaRPr lang="en-US" sz="1800" dirty="0"/>
                    </a:p>
                  </a:txBody>
                  <a:tcPr marT="0" marB="0"/>
                </a:tc>
                <a:tc vMerge="1"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 marT="0" marB="0"/>
                </a:tc>
                <a:tc vMerge="1"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 marT="0" marB="0"/>
                </a:tc>
              </a:tr>
              <a:tr h="315425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Silent Update</a:t>
                      </a:r>
                      <a:endParaRPr lang="en-US" sz="1800" b="1" dirty="0"/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 marT="0" marB="0"/>
                </a:tc>
              </a:tr>
              <a:tr h="31542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Chrome</a:t>
                      </a:r>
                      <a:endParaRPr lang="en-US" sz="18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15 (100%)</a:t>
                      </a:r>
                      <a:endParaRPr lang="en-US" sz="18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100%</a:t>
                      </a:r>
                      <a:endParaRPr lang="en-US" sz="1800" dirty="0"/>
                    </a:p>
                  </a:txBody>
                  <a:tcPr marT="0" marB="0"/>
                </a:tc>
              </a:tr>
              <a:tr h="31542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Firefox</a:t>
                      </a:r>
                      <a:endParaRPr lang="en-US" sz="18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14 (100%)</a:t>
                      </a:r>
                      <a:endParaRPr lang="en-US" sz="18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2.7%</a:t>
                      </a:r>
                      <a:endParaRPr lang="en-US" sz="1800" dirty="0"/>
                    </a:p>
                  </a:txBody>
                  <a:tcPr marT="0" marB="0"/>
                </a:tc>
              </a:tr>
              <a:tr h="315425">
                <a:tc>
                  <a:txBody>
                    <a:bodyPr/>
                    <a:lstStyle/>
                    <a:p>
                      <a:r>
                        <a:rPr lang="en-US" dirty="0" smtClean="0"/>
                        <a:t>Flash</a:t>
                      </a:r>
                      <a:endParaRPr lang="en-US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20.5</a:t>
                      </a:r>
                      <a:r>
                        <a:rPr lang="en-US" baseline="0" dirty="0" smtClean="0"/>
                        <a:t> (100%)</a:t>
                      </a:r>
                      <a:endParaRPr lang="en-US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14.9%</a:t>
                      </a:r>
                      <a:endParaRPr lang="en-US" dirty="0"/>
                    </a:p>
                  </a:txBody>
                  <a:tcPr marT="0" marB="0"/>
                </a:tc>
              </a:tr>
              <a:tr h="33962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Reader</a:t>
                      </a:r>
                      <a:endParaRPr lang="en-US" sz="1800" dirty="0"/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36</a:t>
                      </a:r>
                      <a:r>
                        <a:rPr lang="en-US" sz="1800" baseline="0" dirty="0" smtClean="0"/>
                        <a:t> (80%)</a:t>
                      </a:r>
                      <a:endParaRPr lang="en-US" sz="1800" dirty="0"/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12.3%</a:t>
                      </a:r>
                      <a:endParaRPr lang="en-US" sz="1800" dirty="0"/>
                    </a:p>
                  </a:txBody>
                  <a:tcPr marT="0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C9BED-6FD4-4BA4-B6B0-4A26058AC9E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15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5" name="Content Placeholder 8"/>
          <p:cNvPicPr>
            <a:picLocks noGrp="1" noChangeAspect="1"/>
          </p:cNvPicPr>
          <p:nvPr>
            <p:ph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8" r="4838"/>
          <a:stretch>
            <a:fillRect/>
          </a:stretch>
        </p:blipFill>
        <p:spPr>
          <a:xfrm>
            <a:off x="4701540" y="1447800"/>
            <a:ext cx="4061460" cy="4495800"/>
          </a:xfrm>
        </p:spPr>
      </p:pic>
      <p:sp>
        <p:nvSpPr>
          <p:cNvPr id="16" name="TextBox 15"/>
          <p:cNvSpPr txBox="1"/>
          <p:nvPr/>
        </p:nvSpPr>
        <p:spPr bwMode="ltGray">
          <a:xfrm>
            <a:off x="5562600" y="2362200"/>
            <a:ext cx="3429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9" tIns="45710" rIns="91419" bIns="45710" rtlCol="0" anchor="t" anchorCtr="0">
            <a:no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E98306"/>
                </a:solidFill>
                <a:latin typeface="Arial" charset="0"/>
              </a:rPr>
              <a:t>Median time to patch</a:t>
            </a:r>
            <a:r>
              <a:rPr lang="en-US" sz="2000" dirty="0">
                <a:solidFill>
                  <a:prstClr val="black"/>
                </a:solidFill>
                <a:latin typeface="Arial" charset="0"/>
              </a:rPr>
              <a:t> (t</a:t>
            </a:r>
            <a:r>
              <a:rPr lang="en-US" sz="2000" baseline="-25000" dirty="0">
                <a:solidFill>
                  <a:prstClr val="black"/>
                </a:solidFill>
                <a:latin typeface="Arial" charset="0"/>
              </a:rPr>
              <a:t>m</a:t>
            </a:r>
            <a:r>
              <a:rPr lang="en-US" sz="2000" dirty="0">
                <a:solidFill>
                  <a:prstClr val="black"/>
                </a:solidFill>
                <a:latin typeface="Arial" charset="0"/>
              </a:rPr>
              <a:t>):</a:t>
            </a:r>
          </a:p>
          <a:p>
            <a:pPr marL="3175" lvl="1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Arial" charset="0"/>
              </a:rPr>
              <a:t>#days needed to deploy the patch on 50% of the vulnerable hosts </a:t>
            </a:r>
          </a:p>
          <a:p>
            <a:pPr defTabSz="914400" fontAlgn="base">
              <a:lnSpc>
                <a:spcPct val="90000"/>
              </a:lnSpc>
              <a:spcAft>
                <a:spcPts val="800"/>
              </a:spcAft>
            </a:pPr>
            <a:endParaRPr lang="en-US" dirty="0" err="1">
              <a:solidFill>
                <a:srgbClr val="9A918C">
                  <a:lumMod val="50000"/>
                </a:srgbClr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9333" y="4904833"/>
            <a:ext cx="4741333" cy="369332"/>
          </a:xfrm>
          <a:prstGeom prst="rect">
            <a:avLst/>
          </a:prstGeom>
          <a:noFill/>
          <a:ln w="666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0096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Reaching High Levels of Patch Completion 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15805"/>
            <a:ext cx="4076700" cy="40767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616830"/>
            <a:ext cx="2133600" cy="365125"/>
          </a:xfrm>
        </p:spPr>
        <p:txBody>
          <a:bodyPr/>
          <a:lstStyle/>
          <a:p>
            <a:pPr>
              <a:defRPr/>
            </a:pPr>
            <a:fld id="{446C9BED-6FD4-4BA4-B6B0-4A26058AC9E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16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540" y="2115805"/>
            <a:ext cx="4061460" cy="4061460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81000" y="1479680"/>
            <a:ext cx="4093564" cy="403485"/>
          </a:xfrm>
        </p:spPr>
        <p:txBody>
          <a:bodyPr/>
          <a:lstStyle/>
          <a:p>
            <a:r>
              <a:rPr lang="en-US" sz="1800" b="0" dirty="0" smtClean="0"/>
              <a:t>Time to patch </a:t>
            </a:r>
            <a:r>
              <a:rPr lang="en-US" sz="1800" dirty="0" smtClean="0">
                <a:solidFill>
                  <a:srgbClr val="E98306"/>
                </a:solidFill>
              </a:rPr>
              <a:t>90%</a:t>
            </a:r>
            <a:r>
              <a:rPr lang="en-US" sz="1800" b="0" dirty="0" smtClean="0"/>
              <a:t> of vulnerable hosts</a:t>
            </a:r>
            <a:endParaRPr lang="en-US" sz="1800" b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701540" y="1479680"/>
            <a:ext cx="4061460" cy="403485"/>
          </a:xfrm>
        </p:spPr>
        <p:txBody>
          <a:bodyPr/>
          <a:lstStyle/>
          <a:p>
            <a:r>
              <a:rPr lang="en-US" sz="1800" b="0" dirty="0" smtClean="0"/>
              <a:t>Time to patch </a:t>
            </a:r>
            <a:r>
              <a:rPr lang="en-US" sz="1800" dirty="0" smtClean="0">
                <a:solidFill>
                  <a:srgbClr val="E98306"/>
                </a:solidFill>
              </a:rPr>
              <a:t>95%</a:t>
            </a:r>
            <a:r>
              <a:rPr lang="en-US" sz="1800" b="0" dirty="0" smtClean="0"/>
              <a:t> of vulnerable hosts</a:t>
            </a:r>
            <a:endParaRPr lang="en-US" sz="1800" b="0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990600" y="2565530"/>
            <a:ext cx="381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 bwMode="auto">
          <a:xfrm>
            <a:off x="5334000" y="2565530"/>
            <a:ext cx="838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 bwMode="ltGray">
          <a:xfrm>
            <a:off x="685800" y="2218813"/>
            <a:ext cx="1016416" cy="346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9" tIns="45710" rIns="91419" bIns="45710" rtlCol="0" anchor="t" anchorCtr="0">
            <a:noAutofit/>
          </a:bodyPr>
          <a:lstStyle/>
          <a:p>
            <a:pPr algn="ctr" defTabSz="914400" fontAlgn="base">
              <a:lnSpc>
                <a:spcPct val="90000"/>
              </a:lnSpc>
              <a:spcAft>
                <a:spcPts val="800"/>
              </a:spcAft>
            </a:pPr>
            <a:r>
              <a:rPr lang="en-US" sz="1600" dirty="0">
                <a:solidFill>
                  <a:srgbClr val="9A918C">
                    <a:lumMod val="50000"/>
                  </a:srgbClr>
                </a:solidFill>
                <a:latin typeface="Calibri" pitchFamily="34" charset="0"/>
              </a:rPr>
              <a:t>200 days</a:t>
            </a:r>
          </a:p>
        </p:txBody>
      </p:sp>
      <p:sp>
        <p:nvSpPr>
          <p:cNvPr id="18" name="TextBox 17"/>
          <p:cNvSpPr txBox="1"/>
          <p:nvPr/>
        </p:nvSpPr>
        <p:spPr bwMode="ltGray">
          <a:xfrm>
            <a:off x="5257800" y="2218813"/>
            <a:ext cx="1016416" cy="346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9" tIns="45710" rIns="91419" bIns="45710" rtlCol="0" anchor="t" anchorCtr="0">
            <a:noAutofit/>
          </a:bodyPr>
          <a:lstStyle/>
          <a:p>
            <a:pPr algn="ctr" defTabSz="914400" fontAlgn="base">
              <a:lnSpc>
                <a:spcPct val="90000"/>
              </a:lnSpc>
              <a:spcAft>
                <a:spcPts val="800"/>
              </a:spcAft>
            </a:pPr>
            <a:r>
              <a:rPr lang="en-US" sz="1600" dirty="0">
                <a:solidFill>
                  <a:srgbClr val="9A918C">
                    <a:lumMod val="50000"/>
                  </a:srgbClr>
                </a:solidFill>
                <a:latin typeface="Calibri" pitchFamily="34" charset="0"/>
              </a:rPr>
              <a:t>300 days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438400" y="5975480"/>
            <a:ext cx="4191000" cy="533400"/>
          </a:xfrm>
          <a:prstGeom prst="roundRect">
            <a:avLst/>
          </a:prstGeom>
          <a:solidFill>
            <a:srgbClr val="CBDAD5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lnSpc>
                <a:spcPct val="90000"/>
              </a:lnSpc>
              <a:spcAft>
                <a:spcPts val="800"/>
              </a:spcAft>
            </a:pPr>
            <a:r>
              <a:rPr lang="en-US" sz="2000" dirty="0">
                <a:solidFill>
                  <a:srgbClr val="9A918C">
                    <a:lumMod val="50000"/>
                  </a:srgbClr>
                </a:solidFill>
                <a:latin typeface="Calibri" pitchFamily="34" charset="0"/>
              </a:rPr>
              <a:t>Patching slows down over time</a:t>
            </a:r>
          </a:p>
        </p:txBody>
      </p:sp>
      <p:sp>
        <p:nvSpPr>
          <p:cNvPr id="3" name="Rectangle 2"/>
          <p:cNvSpPr/>
          <p:nvPr/>
        </p:nvSpPr>
        <p:spPr>
          <a:xfrm>
            <a:off x="215280" y="2115805"/>
            <a:ext cx="2223120" cy="789899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060640" y="2080970"/>
            <a:ext cx="2223120" cy="789899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3604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81000" y="1219200"/>
            <a:ext cx="83820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Software </a:t>
            </a:r>
            <a:r>
              <a:rPr lang="en-US" dirty="0"/>
              <a:t>vendors generally respond promptly to </a:t>
            </a:r>
            <a:r>
              <a:rPr lang="en-US" dirty="0" smtClean="0"/>
              <a:t>disclosures</a:t>
            </a:r>
          </a:p>
          <a:p>
            <a:pPr lvl="1"/>
            <a:r>
              <a:rPr lang="en-US" dirty="0" smtClean="0"/>
              <a:t>However, patch deployment exhibits a </a:t>
            </a:r>
            <a:r>
              <a:rPr lang="en-US" b="1" dirty="0" smtClean="0">
                <a:solidFill>
                  <a:srgbClr val="E98306"/>
                </a:solidFill>
              </a:rPr>
              <a:t>long tail</a:t>
            </a:r>
          </a:p>
          <a:p>
            <a:pPr lvl="1"/>
            <a:r>
              <a:rPr lang="en-US" dirty="0"/>
              <a:t>Exploits are generally </a:t>
            </a:r>
            <a:r>
              <a:rPr lang="en-US" b="1" dirty="0">
                <a:solidFill>
                  <a:srgbClr val="E98306"/>
                </a:solidFill>
              </a:rPr>
              <a:t>effective even if not zero-</a:t>
            </a:r>
            <a:r>
              <a:rPr lang="en-US" b="1" dirty="0" smtClean="0">
                <a:solidFill>
                  <a:srgbClr val="E98306"/>
                </a:solidFill>
              </a:rPr>
              <a:t>day</a:t>
            </a:r>
          </a:p>
          <a:p>
            <a:pPr lvl="2"/>
            <a:endParaRPr lang="en-US" dirty="0"/>
          </a:p>
          <a:p>
            <a:r>
              <a:rPr lang="en-US" dirty="0" smtClean="0"/>
              <a:t>Considerable difference among </a:t>
            </a:r>
            <a:r>
              <a:rPr lang="en-US" b="1" dirty="0" smtClean="0">
                <a:solidFill>
                  <a:srgbClr val="E98306"/>
                </a:solidFill>
              </a:rPr>
              <a:t>updating mechanisms</a:t>
            </a:r>
          </a:p>
          <a:p>
            <a:pPr lvl="1">
              <a:defRPr/>
            </a:pPr>
            <a:r>
              <a:rPr lang="en-US" dirty="0" smtClean="0"/>
              <a:t>Prompt for download: marginally </a:t>
            </a:r>
            <a:r>
              <a:rPr lang="en-US" dirty="0"/>
              <a:t>more effective than </a:t>
            </a:r>
            <a:r>
              <a:rPr lang="en-US" dirty="0" smtClean="0"/>
              <a:t>manual </a:t>
            </a:r>
            <a:r>
              <a:rPr lang="en-US" dirty="0"/>
              <a:t>updates</a:t>
            </a:r>
          </a:p>
          <a:p>
            <a:pPr lvl="1">
              <a:defRPr/>
            </a:pPr>
            <a:r>
              <a:rPr lang="en-US" dirty="0" smtClean="0"/>
              <a:t>Auto-download and prompt for install: </a:t>
            </a:r>
          </a:p>
          <a:p>
            <a:pPr lvl="2">
              <a:defRPr/>
            </a:pPr>
            <a:r>
              <a:rPr lang="en-US" dirty="0" smtClean="0"/>
              <a:t>Nearly </a:t>
            </a:r>
            <a:r>
              <a:rPr lang="en-US" dirty="0"/>
              <a:t>as effective as silent updates for patching 50% of vulnerable </a:t>
            </a:r>
            <a:r>
              <a:rPr lang="en-US" dirty="0" smtClean="0"/>
              <a:t>hosts</a:t>
            </a:r>
          </a:p>
          <a:p>
            <a:pPr lvl="2">
              <a:defRPr/>
            </a:pPr>
            <a:r>
              <a:rPr lang="en-US" dirty="0" smtClean="0"/>
              <a:t>Less effective for reaching 95% patch completion</a:t>
            </a:r>
          </a:p>
          <a:p>
            <a:pPr lvl="2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C9BED-6FD4-4BA4-B6B0-4A26058AC9E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17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6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217"/>
            <a:ext cx="8229600" cy="1143000"/>
          </a:xfrm>
        </p:spPr>
        <p:txBody>
          <a:bodyPr/>
          <a:lstStyle/>
          <a:p>
            <a:r>
              <a:rPr lang="en-US" dirty="0" smtClean="0"/>
              <a:t>What do users say they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820" y="5682503"/>
            <a:ext cx="8229600" cy="469277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Chetty, </a:t>
            </a:r>
            <a:r>
              <a:rPr lang="en-US" dirty="0" err="1" smtClean="0"/>
              <a:t>Sobti</a:t>
            </a:r>
            <a:r>
              <a:rPr lang="en-US" dirty="0" smtClean="0"/>
              <a:t>, and Engel</a:t>
            </a:r>
            <a:endParaRPr lang="en-US" dirty="0"/>
          </a:p>
        </p:txBody>
      </p:sp>
      <p:pic>
        <p:nvPicPr>
          <p:cNvPr id="4" name="Picture 3" descr="137424189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983" y="5117329"/>
            <a:ext cx="1341967" cy="1463964"/>
          </a:xfrm>
          <a:prstGeom prst="rect">
            <a:avLst/>
          </a:prstGeom>
        </p:spPr>
      </p:pic>
      <p:pic>
        <p:nvPicPr>
          <p:cNvPr id="5" name="Picture 4" descr="897049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706" y="5117328"/>
            <a:ext cx="1358454" cy="1463965"/>
          </a:xfrm>
          <a:prstGeom prst="rect">
            <a:avLst/>
          </a:prstGeom>
        </p:spPr>
      </p:pic>
      <p:pic>
        <p:nvPicPr>
          <p:cNvPr id="6" name="Picture 5" descr="141158434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860" y="5082693"/>
            <a:ext cx="1473200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26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study of patching behaviors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Conducted online survey + interviews in summer 2014</a:t>
            </a:r>
          </a:p>
          <a:p>
            <a:pPr lvl="1"/>
            <a:r>
              <a:rPr lang="en-US" dirty="0"/>
              <a:t>118 complete responses from US users over age of </a:t>
            </a:r>
            <a:r>
              <a:rPr lang="en-US" dirty="0" smtClean="0"/>
              <a:t>18</a:t>
            </a:r>
          </a:p>
          <a:p>
            <a:pPr lvl="1"/>
            <a:r>
              <a:rPr lang="en-US" dirty="0" smtClean="0"/>
              <a:t>30 interviews over Skype/telephone</a:t>
            </a:r>
          </a:p>
          <a:p>
            <a:pPr lvl="1"/>
            <a:r>
              <a:rPr lang="en-US" dirty="0" smtClean="0"/>
              <a:t>Even gender split + fairly educated users</a:t>
            </a:r>
          </a:p>
          <a:p>
            <a:r>
              <a:rPr lang="en-US" dirty="0" smtClean="0"/>
              <a:t>Interviews transcribed and analyzed using inductive coding </a:t>
            </a:r>
          </a:p>
          <a:p>
            <a:r>
              <a:rPr lang="en-US" dirty="0" smtClean="0"/>
              <a:t>Surveys statistically analyzed</a:t>
            </a:r>
          </a:p>
        </p:txBody>
      </p:sp>
    </p:spTree>
    <p:extLst>
      <p:ext uri="{BB962C8B-B14F-4D97-AF65-F5344CB8AC3E}">
        <p14:creationId xmlns:p14="http://schemas.microsoft.com/office/powerpoint/2010/main" val="159805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3218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944" y="2217978"/>
            <a:ext cx="9144000" cy="18031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969" y="3530902"/>
            <a:ext cx="9144000" cy="568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070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336" b="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33050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7" y="1543256"/>
            <a:ext cx="9144000" cy="531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187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update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Keep system up to date for new features + functions and security</a:t>
            </a:r>
          </a:p>
          <a:p>
            <a:pPr lvl="1"/>
            <a:r>
              <a:rPr lang="en-US" dirty="0" smtClean="0"/>
              <a:t>70.3% of survey respondents felt it is critical to keep software up to date</a:t>
            </a:r>
          </a:p>
          <a:p>
            <a:pPr lvl="1"/>
            <a:r>
              <a:rPr lang="en-US" dirty="0" smtClean="0"/>
              <a:t>Nearly half of survey respondents updated for security or to fix bugs/enhance performance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6" name="Picture 5" descr="new-lightning-button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616" y="4938454"/>
            <a:ext cx="1691217" cy="1750213"/>
          </a:xfrm>
          <a:prstGeom prst="rect">
            <a:avLst/>
          </a:prstGeom>
        </p:spPr>
      </p:pic>
      <p:pic>
        <p:nvPicPr>
          <p:cNvPr id="7" name="Picture 6" descr="images (1)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183" y="4938454"/>
            <a:ext cx="1672167" cy="167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077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Bundled </a:t>
            </a:r>
            <a:r>
              <a:rPr lang="en-US" dirty="0"/>
              <a:t>updates and missing </a:t>
            </a:r>
            <a:r>
              <a:rPr lang="en-US" dirty="0" smtClean="0"/>
              <a:t>versions</a:t>
            </a:r>
          </a:p>
          <a:p>
            <a:r>
              <a:rPr lang="en-US" dirty="0" smtClean="0"/>
              <a:t>Some cases forced to update to continue using software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 descr="messenger-2009-upda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3488266"/>
            <a:ext cx="56896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932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Information about update changes clear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274743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“If its security then I will say, “Ok you can go ahead and install that.”. </a:t>
            </a:r>
            <a:r>
              <a:rPr lang="en-US" b="1" dirty="0" smtClean="0"/>
              <a:t>If it doesn’t say security</a:t>
            </a:r>
            <a:r>
              <a:rPr lang="en-US" dirty="0" smtClean="0"/>
              <a:t>, I will look at the patch and go through the notes and see what does this do and if it’s not something I need, </a:t>
            </a:r>
            <a:r>
              <a:rPr lang="en-US" b="1" dirty="0" smtClean="0"/>
              <a:t>I generally won’t install it.</a:t>
            </a:r>
            <a:r>
              <a:rPr lang="en-US" dirty="0" smtClean="0"/>
              <a:t>” – P9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469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Frequency of use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298026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“I pretty much don’t update unless it</a:t>
            </a:r>
            <a:r>
              <a:rPr lang="fr-FR" dirty="0" smtClean="0"/>
              <a:t>’</a:t>
            </a:r>
            <a:r>
              <a:rPr lang="en-US" dirty="0" smtClean="0"/>
              <a:t>s the feature I really need” – P13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325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Avoid Updates?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-5549900" y="16383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6" name="Picture 5" descr="disruptive-technolog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293" y="3988894"/>
            <a:ext cx="3310507" cy="286910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  <a:noFill/>
        </p:spPr>
        <p:txBody>
          <a:bodyPr>
            <a:normAutofit/>
          </a:bodyPr>
          <a:lstStyle/>
          <a:p>
            <a:r>
              <a:rPr lang="en-US" sz="4000" dirty="0" smtClean="0"/>
              <a:t>Disruptive (61% of respondents)</a:t>
            </a:r>
            <a:endParaRPr lang="en-US" dirty="0" smtClean="0"/>
          </a:p>
          <a:p>
            <a:pPr lvl="1"/>
            <a:r>
              <a:rPr lang="en-US" sz="3600" dirty="0" smtClean="0"/>
              <a:t>40% survey respondents said updating takes up too much time</a:t>
            </a:r>
          </a:p>
          <a:p>
            <a:pPr lvl="1"/>
            <a:r>
              <a:rPr lang="en-US" sz="3600" dirty="0" smtClean="0"/>
              <a:t>2/3 avoid updates when busy</a:t>
            </a:r>
          </a:p>
          <a:p>
            <a:pPr lvl="1"/>
            <a:r>
              <a:rPr lang="en-US" sz="3600" dirty="0" smtClean="0"/>
              <a:t>“Update day”</a:t>
            </a:r>
          </a:p>
          <a:p>
            <a:pPr lvl="1"/>
            <a:endParaRPr lang="en-US" sz="3600" dirty="0" smtClean="0"/>
          </a:p>
          <a:p>
            <a:pPr marL="457200" lvl="1" indent="0">
              <a:buNone/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2019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/>
          <a:lstStyle/>
          <a:p>
            <a:pPr marL="0" lvl="1" indent="0">
              <a:buNone/>
            </a:pPr>
            <a:r>
              <a:rPr lang="en-US" dirty="0"/>
              <a:t>“Timing issues are the biggest concern. The </a:t>
            </a:r>
            <a:r>
              <a:rPr lang="en-US" b="1" dirty="0"/>
              <a:t>interruption of </a:t>
            </a:r>
            <a:r>
              <a:rPr lang="en-US" dirty="0"/>
              <a:t>my </a:t>
            </a:r>
            <a:r>
              <a:rPr lang="en-US" b="1" dirty="0"/>
              <a:t>workflow</a:t>
            </a:r>
            <a:r>
              <a:rPr lang="en-US" dirty="0"/>
              <a:t>, the interruption of my user experience is the chief reason why I would delay an update. It is the chief reason why I would ignore an offer to update because I don</a:t>
            </a:r>
            <a:r>
              <a:rPr lang="fr-FR" dirty="0"/>
              <a:t>’</a:t>
            </a:r>
            <a:r>
              <a:rPr lang="en-US" dirty="0"/>
              <a:t>t want to be interrupted or I am short on time at that particular moment.” P9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852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Information </a:t>
            </a:r>
            <a:r>
              <a:rPr lang="en-US" dirty="0"/>
              <a:t>about </a:t>
            </a:r>
            <a:r>
              <a:rPr lang="en-US" dirty="0" smtClean="0"/>
              <a:t>updates unclear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272626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“If I am given information to be persuaded that it is critical, </a:t>
            </a:r>
            <a:r>
              <a:rPr lang="en-US" b="1" dirty="0" smtClean="0"/>
              <a:t>just being told that it is critical does not really make me feel like it is critical</a:t>
            </a:r>
            <a:r>
              <a:rPr lang="en-US" dirty="0" smtClean="0"/>
              <a:t>. I need to feel the urgency and feel like there could be a consequence if I don’t update it” – P20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078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Internet costs and performance</a:t>
            </a:r>
          </a:p>
          <a:p>
            <a:endParaRPr lang="en-US" dirty="0"/>
          </a:p>
        </p:txBody>
      </p:sp>
      <p:pic>
        <p:nvPicPr>
          <p:cNvPr id="4" name="Picture 3" descr="tips-saving-money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49" y="2921000"/>
            <a:ext cx="4283212" cy="2853690"/>
          </a:xfrm>
          <a:prstGeom prst="rect">
            <a:avLst/>
          </a:prstGeom>
        </p:spPr>
      </p:pic>
      <p:pic>
        <p:nvPicPr>
          <p:cNvPr id="5" name="Picture 4" descr="images (2)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400" y="2772833"/>
            <a:ext cx="25654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282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5853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Majority of computers compromised using vulnerability that has an update that has not been applied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</a:t>
            </a:r>
            <a:r>
              <a:rPr lang="en-US" sz="2700" dirty="0" smtClean="0"/>
              <a:t>Symantec Internet Threat Report 2013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25627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Update fatigue </a:t>
            </a:r>
            <a:endParaRPr lang="en-US" dirty="0" smtClean="0"/>
          </a:p>
          <a:p>
            <a:pPr lvl="1"/>
            <a:r>
              <a:rPr lang="en-US" dirty="0" smtClean="0"/>
              <a:t>Over </a:t>
            </a:r>
            <a:r>
              <a:rPr lang="en-US" dirty="0"/>
              <a:t>1/3 </a:t>
            </a:r>
            <a:r>
              <a:rPr lang="en-US" dirty="0" smtClean="0"/>
              <a:t>survey respondents felt there were too many updates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overwhelmed-by-marketing-825568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499" y="3392447"/>
            <a:ext cx="4614333" cy="306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802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Patching </a:t>
            </a:r>
            <a:r>
              <a:rPr lang="en-US" dirty="0" smtClean="0"/>
              <a:t>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Do not like unexpected changes, especially to the user interface (UI)</a:t>
            </a:r>
          </a:p>
          <a:p>
            <a:r>
              <a:rPr lang="en-US" dirty="0" smtClean="0"/>
              <a:t>Want to know what has been changed</a:t>
            </a:r>
          </a:p>
          <a:p>
            <a:r>
              <a:rPr lang="en-US" dirty="0" smtClean="0"/>
              <a:t>Fear of destabilization and incompatibility</a:t>
            </a:r>
          </a:p>
          <a:p>
            <a:pPr lvl="1"/>
            <a:r>
              <a:rPr lang="en-US" dirty="0" smtClean="0"/>
              <a:t>2 versions common</a:t>
            </a:r>
          </a:p>
          <a:p>
            <a:r>
              <a:rPr lang="en-US" dirty="0" smtClean="0"/>
              <a:t>Expectations</a:t>
            </a:r>
          </a:p>
          <a:p>
            <a:pPr lvl="1"/>
            <a:r>
              <a:rPr lang="en-US" dirty="0" smtClean="0"/>
              <a:t>Visible change</a:t>
            </a:r>
          </a:p>
          <a:p>
            <a:pPr lvl="1"/>
            <a:r>
              <a:rPr lang="en-US" dirty="0" smtClean="0"/>
              <a:t>Change in performance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(better or worse)</a:t>
            </a:r>
          </a:p>
        </p:txBody>
      </p:sp>
      <p:pic>
        <p:nvPicPr>
          <p:cNvPr id="4" name="Picture 3" descr="qdjsdfcnmlshzkcaahj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406" y="3733954"/>
            <a:ext cx="3826594" cy="286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196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Preferences for </a:t>
            </a:r>
            <a:r>
              <a:rPr lang="en-US" dirty="0"/>
              <a:t>patching </a:t>
            </a:r>
            <a:r>
              <a:rPr lang="en-US" dirty="0" smtClean="0"/>
              <a:t>mechanisms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42% of survey respondents preferred automatic downloads</a:t>
            </a:r>
          </a:p>
          <a:p>
            <a:r>
              <a:rPr lang="en-US" dirty="0" smtClean="0"/>
              <a:t>72% of survey respondents preferred manual installation</a:t>
            </a:r>
          </a:p>
          <a:p>
            <a:r>
              <a:rPr lang="en-US" dirty="0" smtClean="0"/>
              <a:t>Automatic updates for infrequently used programs and devices </a:t>
            </a:r>
          </a:p>
          <a:p>
            <a:r>
              <a:rPr lang="en-US" dirty="0" smtClean="0"/>
              <a:t>Manual for frequently used to see changes</a:t>
            </a:r>
          </a:p>
          <a:p>
            <a:r>
              <a:rPr lang="en-US" dirty="0" smtClean="0"/>
              <a:t>Did not like the concept of silent updates and not knowing what has been changed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3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Information about updates can be improved</a:t>
            </a:r>
          </a:p>
          <a:p>
            <a:pPr lvl="1"/>
            <a:r>
              <a:rPr lang="en-US" dirty="0" smtClean="0"/>
              <a:t>Nuanced rating of security update</a:t>
            </a:r>
          </a:p>
          <a:p>
            <a:pPr lvl="1"/>
            <a:r>
              <a:rPr lang="en-US" dirty="0" smtClean="0"/>
              <a:t>Expected changes and possible pitfalls</a:t>
            </a:r>
          </a:p>
          <a:p>
            <a:pPr lvl="1"/>
            <a:r>
              <a:rPr lang="en-US" dirty="0" smtClean="0"/>
              <a:t>Size of update/Expected time to update</a:t>
            </a:r>
          </a:p>
          <a:p>
            <a:pPr lvl="1"/>
            <a:r>
              <a:rPr lang="en-US" dirty="0" smtClean="0"/>
              <a:t>Ratings by other users who’ve applied it (may be –</a:t>
            </a:r>
            <a:r>
              <a:rPr lang="en-US" dirty="0" err="1" smtClean="0"/>
              <a:t>ve</a:t>
            </a:r>
            <a:r>
              <a:rPr lang="en-US" dirty="0" smtClean="0"/>
              <a:t>)</a:t>
            </a:r>
          </a:p>
          <a:p>
            <a:r>
              <a:rPr lang="en-US" dirty="0"/>
              <a:t>Patching settings and mechanisms</a:t>
            </a:r>
          </a:p>
          <a:p>
            <a:pPr lvl="1"/>
            <a:r>
              <a:rPr lang="en-US" dirty="0"/>
              <a:t>Silent or not?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61305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5385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Comparing what users do with what they say they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7022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Dumitras</a:t>
            </a:r>
            <a:r>
              <a:rPr lang="en-US" dirty="0" smtClean="0"/>
              <a:t> and Chetty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06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what users say and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Patching mechanisms and no of applications to update</a:t>
            </a:r>
          </a:p>
          <a:p>
            <a:r>
              <a:rPr lang="en-US" dirty="0" smtClean="0"/>
              <a:t>Consistency of patching behaviors over time and across applications</a:t>
            </a:r>
          </a:p>
          <a:p>
            <a:r>
              <a:rPr lang="en-US" dirty="0" smtClean="0"/>
              <a:t>Fear of destabilization</a:t>
            </a:r>
          </a:p>
          <a:p>
            <a:r>
              <a:rPr lang="en-US" dirty="0" smtClean="0"/>
              <a:t>Update Fatigue</a:t>
            </a:r>
          </a:p>
          <a:p>
            <a:r>
              <a:rPr lang="en-US" dirty="0" smtClean="0"/>
              <a:t>Geographical Factors </a:t>
            </a:r>
          </a:p>
          <a:p>
            <a:r>
              <a:rPr lang="en-US" dirty="0" smtClean="0"/>
              <a:t>Deployment Specific Factors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443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patching </a:t>
            </a:r>
            <a:r>
              <a:rPr lang="en-US" dirty="0"/>
              <a:t>m</a:t>
            </a:r>
            <a:r>
              <a:rPr lang="en-US" dirty="0" smtClean="0"/>
              <a:t>echanisms affect users?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Users didn’t like silent updates</a:t>
            </a:r>
          </a:p>
          <a:p>
            <a:r>
              <a:rPr lang="en-US" dirty="0"/>
              <a:t>But silent updates one of the most effective patching </a:t>
            </a:r>
            <a:r>
              <a:rPr lang="en-US" dirty="0" smtClean="0"/>
              <a:t>mechanisms </a:t>
            </a:r>
            <a:r>
              <a:rPr lang="en-US" dirty="0"/>
              <a:t>in terms of time to patch </a:t>
            </a:r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does that mean for patching?</a:t>
            </a:r>
          </a:p>
          <a:p>
            <a:endParaRPr lang="en-US" dirty="0"/>
          </a:p>
        </p:txBody>
      </p:sp>
      <p:pic>
        <p:nvPicPr>
          <p:cNvPr id="4" name="Picture 3" descr="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852" y="4455412"/>
            <a:ext cx="2251921" cy="225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940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Geographic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 at hosts in different geographical regions</a:t>
            </a:r>
          </a:p>
          <a:p>
            <a:r>
              <a:rPr lang="en-US" dirty="0" smtClean="0"/>
              <a:t>Data caps?</a:t>
            </a:r>
          </a:p>
          <a:p>
            <a:r>
              <a:rPr lang="en-US" dirty="0" smtClean="0"/>
              <a:t>What should count towards the cap?</a:t>
            </a:r>
            <a:endParaRPr lang="en-US" dirty="0"/>
          </a:p>
        </p:txBody>
      </p:sp>
      <p:pic>
        <p:nvPicPr>
          <p:cNvPr id="4" name="Picture 3" descr="images (4)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900" y="3522663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702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680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 users update their software?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59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What are the barriers and facilitators to updates from the user perspective?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41714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Can we compare what users </a:t>
            </a:r>
            <a:r>
              <a:rPr lang="en-US" b="1" dirty="0" smtClean="0"/>
              <a:t>say they do</a:t>
            </a:r>
            <a:r>
              <a:rPr lang="en-US" dirty="0" smtClean="0"/>
              <a:t> with what they </a:t>
            </a:r>
            <a:r>
              <a:rPr lang="en-US" b="1" dirty="0" smtClean="0"/>
              <a:t>actually do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345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collaborative work</a:t>
            </a:r>
          </a:p>
          <a:p>
            <a:r>
              <a:rPr lang="en-US" dirty="0" smtClean="0"/>
              <a:t>Continued empirical analysis of WINE</a:t>
            </a:r>
          </a:p>
          <a:p>
            <a:r>
              <a:rPr lang="en-US" dirty="0" smtClean="0"/>
              <a:t>User studies extend to system administrators and developers + design of improved UI for information about updates</a:t>
            </a:r>
          </a:p>
          <a:p>
            <a:r>
              <a:rPr lang="en-US" dirty="0" smtClean="0"/>
              <a:t>Modeling attacker and defender behavior using game theory + WINE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462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Zero-Day </a:t>
            </a:r>
            <a:r>
              <a:rPr lang="en-US" dirty="0"/>
              <a:t>V</a:t>
            </a:r>
            <a:r>
              <a:rPr lang="en-US" dirty="0" smtClean="0"/>
              <a:t>ulnerabilities </a:t>
            </a:r>
            <a:r>
              <a:rPr lang="en-US" dirty="0"/>
              <a:t>A</a:t>
            </a:r>
            <a:r>
              <a:rPr lang="en-US" dirty="0" smtClean="0"/>
              <a:t>fter </a:t>
            </a:r>
            <a:r>
              <a:rPr lang="en-US" dirty="0"/>
              <a:t>D</a:t>
            </a:r>
            <a:r>
              <a:rPr lang="en-US" dirty="0" smtClean="0"/>
              <a:t>isclosure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1371600"/>
            <a:ext cx="6781800" cy="4648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ltGray">
          <a:xfrm>
            <a:off x="457200" y="990600"/>
            <a:ext cx="1050405" cy="442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9" tIns="45710" rIns="91419" bIns="4571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[</a:t>
            </a:r>
            <a:r>
              <a:rPr lang="en-US" b="1" dirty="0" smtClean="0">
                <a:solidFill>
                  <a:srgbClr val="E98306"/>
                </a:solidFill>
                <a:latin typeface="Calibri" pitchFamily="34" charset="0"/>
              </a:rPr>
              <a:t>CCS’12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]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271796" y="1981200"/>
            <a:ext cx="2209800" cy="838200"/>
          </a:xfrm>
          <a:prstGeom prst="roundRect">
            <a:avLst/>
          </a:prstGeom>
          <a:solidFill>
            <a:srgbClr val="CBDAD5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u="sng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Before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 disclosure:</a:t>
            </a:r>
            <a:b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</a:b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Targeted attacks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565900" y="1981200"/>
            <a:ext cx="2209800" cy="838200"/>
          </a:xfrm>
          <a:prstGeom prst="roundRect">
            <a:avLst/>
          </a:prstGeom>
          <a:solidFill>
            <a:srgbClr val="CBDAD5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u="sng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After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 disclosure:</a:t>
            </a:r>
            <a:b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</a:b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Large-scale attacks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 bwMode="ltGray">
          <a:xfrm>
            <a:off x="457200" y="6019800"/>
            <a:ext cx="1050405" cy="442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9" tIns="45710" rIns="91419" bIns="4571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Bilge and </a:t>
            </a: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Dumitras</a:t>
            </a:r>
            <a:endParaRPr lang="en-US" b="1" dirty="0" smtClean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708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01"/>
    </mc:Choice>
    <mc:Fallback xmlns="">
      <p:transition spd="slow" advTm="540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in touch.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2091" y="188271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http://marshini.net</a:t>
            </a:r>
            <a:endParaRPr lang="en-US" dirty="0">
              <a:hlinkClick r:id="rId2"/>
            </a:endParaRPr>
          </a:p>
          <a:p>
            <a:pPr marL="0" indent="0">
              <a:buNone/>
            </a:pPr>
            <a:r>
              <a:rPr lang="en-US" dirty="0" smtClean="0"/>
              <a:t>marshini@umd.edu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http://</a:t>
            </a:r>
            <a:r>
              <a:rPr lang="en-US" dirty="0" err="1"/>
              <a:t>www.umiacs.umd.edu</a:t>
            </a:r>
            <a:r>
              <a:rPr lang="en-US" dirty="0"/>
              <a:t>/~</a:t>
            </a:r>
            <a:r>
              <a:rPr lang="en-US" dirty="0" err="1"/>
              <a:t>tdumitra</a:t>
            </a:r>
            <a:r>
              <a:rPr lang="en-US" dirty="0"/>
              <a:t>/</a:t>
            </a:r>
          </a:p>
          <a:p>
            <a:pPr marL="0" indent="0">
              <a:buNone/>
            </a:pPr>
            <a:r>
              <a:rPr lang="en-US" dirty="0" err="1"/>
              <a:t>tdumitra@umiacs.umd.edu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137424189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76954"/>
            <a:ext cx="1413209" cy="1541682"/>
          </a:xfrm>
          <a:prstGeom prst="rect">
            <a:avLst/>
          </a:prstGeom>
        </p:spPr>
      </p:pic>
      <p:pic>
        <p:nvPicPr>
          <p:cNvPr id="5" name="Picture 4" descr="Tudor_right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4234215"/>
            <a:ext cx="1413209" cy="1808908"/>
          </a:xfrm>
          <a:prstGeom prst="rect">
            <a:avLst/>
          </a:prstGeom>
        </p:spPr>
      </p:pic>
      <p:pic>
        <p:nvPicPr>
          <p:cNvPr id="6" name="Picture 5" descr="logo-200-percen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6215803"/>
            <a:ext cx="2413000" cy="482600"/>
          </a:xfrm>
          <a:prstGeom prst="rect">
            <a:avLst/>
          </a:prstGeom>
        </p:spPr>
      </p:pic>
      <p:pic>
        <p:nvPicPr>
          <p:cNvPr id="7" name="Picture 6" descr="images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295" y="6125244"/>
            <a:ext cx="3515375" cy="57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689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otification_center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62" y="2436780"/>
            <a:ext cx="6350000" cy="18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603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680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 users update their software?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59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What are the barriers and facilitators to updates from the user perspective?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41714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Can we compare what users </a:t>
            </a:r>
            <a:r>
              <a:rPr lang="en-US" b="1" dirty="0" smtClean="0"/>
              <a:t>say they do</a:t>
            </a:r>
            <a:r>
              <a:rPr lang="en-US" dirty="0" smtClean="0"/>
              <a:t> with what they </a:t>
            </a:r>
            <a:r>
              <a:rPr lang="en-US" b="1" dirty="0" smtClean="0"/>
              <a:t>actually do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079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641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are the implications for improving updating mechanisms and updating interfaces?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167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Analyze Symantec’s Worldwide Intelligence Network Environment (WINE) data </a:t>
            </a:r>
          </a:p>
          <a:p>
            <a:pPr lvl="1"/>
            <a:r>
              <a:rPr lang="en-US" dirty="0" smtClean="0"/>
              <a:t>Field data collected from hosts around the world</a:t>
            </a:r>
          </a:p>
          <a:p>
            <a:pPr lvl="2"/>
            <a:r>
              <a:rPr lang="en-US" dirty="0" smtClean="0"/>
              <a:t>e.g., binary </a:t>
            </a:r>
            <a:r>
              <a:rPr lang="en-US" dirty="0" err="1" smtClean="0"/>
              <a:t>executables</a:t>
            </a:r>
            <a:r>
              <a:rPr lang="en-US" dirty="0" smtClean="0"/>
              <a:t> downloaded by users who opt into Symantec data sharing program</a:t>
            </a:r>
          </a:p>
          <a:p>
            <a:r>
              <a:rPr lang="en-US" dirty="0" smtClean="0"/>
              <a:t>User studies of patching behaviors</a:t>
            </a:r>
          </a:p>
          <a:p>
            <a:r>
              <a:rPr lang="en-US" dirty="0" smtClean="0"/>
              <a:t>Comparing and contrasting results of these studies</a:t>
            </a:r>
          </a:p>
        </p:txBody>
      </p:sp>
    </p:spTree>
    <p:extLst>
      <p:ext uri="{BB962C8B-B14F-4D97-AF65-F5344CB8AC3E}">
        <p14:creationId xmlns:p14="http://schemas.microsoft.com/office/powerpoint/2010/main" val="3433278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65496"/>
            <a:ext cx="8229600" cy="1143000"/>
          </a:xfrm>
        </p:spPr>
        <p:txBody>
          <a:bodyPr/>
          <a:lstStyle/>
          <a:p>
            <a:r>
              <a:rPr lang="en-US" dirty="0" smtClean="0"/>
              <a:t>Results from Work in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288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1331</TotalTime>
  <Words>1373</Words>
  <Application>Microsoft Macintosh PowerPoint</Application>
  <PresentationFormat>On-screen Show (4:3)</PresentationFormat>
  <Paragraphs>246</Paragraphs>
  <Slides>40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Remind me tomorrow:  Human Behaviors and Cybervulnerabilities</vt:lpstr>
      <vt:lpstr>PowerPoint Presentation</vt:lpstr>
      <vt:lpstr>Majority of computers compromised using vulnerability that has an update that has not been applied  -Symantec Internet Threat Report 2013</vt:lpstr>
      <vt:lpstr>Zero-Day Vulnerabilities After Disclosure</vt:lpstr>
      <vt:lpstr>PowerPoint Presentation</vt:lpstr>
      <vt:lpstr>How do users update their software?</vt:lpstr>
      <vt:lpstr>What are the implications for improving updating mechanisms and updating interfaces?</vt:lpstr>
      <vt:lpstr>Methodology</vt:lpstr>
      <vt:lpstr>Results from Work in Progress</vt:lpstr>
      <vt:lpstr>What are users’ actual patching behaviors?</vt:lpstr>
      <vt:lpstr>Vulnerability Patching After Disclosure </vt:lpstr>
      <vt:lpstr>Data Analysis Pipeline </vt:lpstr>
      <vt:lpstr>Analysis for Patch Deployment</vt:lpstr>
      <vt:lpstr>Patching Release Delay </vt:lpstr>
      <vt:lpstr>Upgrade Mechanisms and Median Time-to-Patch </vt:lpstr>
      <vt:lpstr>Reaching High Levels of Patch Completion </vt:lpstr>
      <vt:lpstr>Implications</vt:lpstr>
      <vt:lpstr>What do users say they do?</vt:lpstr>
      <vt:lpstr>User study of patching behaviors</vt:lpstr>
      <vt:lpstr>PowerPoint Presentation</vt:lpstr>
      <vt:lpstr>PowerPoint Presentation</vt:lpstr>
      <vt:lpstr>Why update?</vt:lpstr>
      <vt:lpstr>PowerPoint Presentation</vt:lpstr>
      <vt:lpstr>PowerPoint Presentation</vt:lpstr>
      <vt:lpstr>PowerPoint Presentation</vt:lpstr>
      <vt:lpstr>Why Avoid Updates?</vt:lpstr>
      <vt:lpstr>PowerPoint Presentation</vt:lpstr>
      <vt:lpstr>PowerPoint Presentation</vt:lpstr>
      <vt:lpstr>PowerPoint Presentation</vt:lpstr>
      <vt:lpstr>PowerPoint Presentation</vt:lpstr>
      <vt:lpstr>Patching Expectations</vt:lpstr>
      <vt:lpstr>Preferences for patching mechanisms</vt:lpstr>
      <vt:lpstr>Implications</vt:lpstr>
      <vt:lpstr>Comparing what users do with what they say they do</vt:lpstr>
      <vt:lpstr>Comparing what users say and do</vt:lpstr>
      <vt:lpstr>How do patching mechanisms affect users?</vt:lpstr>
      <vt:lpstr>Geographic factors</vt:lpstr>
      <vt:lpstr>How do users update their software?</vt:lpstr>
      <vt:lpstr>Next Steps</vt:lpstr>
      <vt:lpstr>Get in touch.</vt:lpstr>
    </vt:vector>
  </TitlesOfParts>
  <Company>Georgia 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Marshini Chetty</dc:creator>
  <cp:lastModifiedBy>Marshini Chetty</cp:lastModifiedBy>
  <cp:revision>152</cp:revision>
  <cp:lastPrinted>2014-10-28T14:31:39Z</cp:lastPrinted>
  <dcterms:created xsi:type="dcterms:W3CDTF">2014-10-27T15:19:19Z</dcterms:created>
  <dcterms:modified xsi:type="dcterms:W3CDTF">2014-10-29T13:43:26Z</dcterms:modified>
</cp:coreProperties>
</file>