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311" r:id="rId3"/>
    <p:sldId id="312" r:id="rId4"/>
    <p:sldId id="314" r:id="rId5"/>
    <p:sldId id="315" r:id="rId6"/>
    <p:sldId id="342" r:id="rId7"/>
    <p:sldId id="356" r:id="rId8"/>
    <p:sldId id="316" r:id="rId9"/>
    <p:sldId id="318" r:id="rId10"/>
    <p:sldId id="319" r:id="rId11"/>
    <p:sldId id="357" r:id="rId12"/>
    <p:sldId id="343" r:id="rId13"/>
    <p:sldId id="346" r:id="rId14"/>
    <p:sldId id="344" r:id="rId15"/>
    <p:sldId id="348" r:id="rId16"/>
    <p:sldId id="347" r:id="rId17"/>
    <p:sldId id="349" r:id="rId18"/>
    <p:sldId id="345" r:id="rId19"/>
    <p:sldId id="350" r:id="rId20"/>
    <p:sldId id="351" r:id="rId21"/>
    <p:sldId id="354" r:id="rId22"/>
    <p:sldId id="355" r:id="rId23"/>
    <p:sldId id="31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4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35"/>
    <a:srgbClr val="FF613A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82956"/>
  </p:normalViewPr>
  <p:slideViewPr>
    <p:cSldViewPr>
      <p:cViewPr>
        <p:scale>
          <a:sx n="103" d="100"/>
          <a:sy n="103" d="100"/>
        </p:scale>
        <p:origin x="-143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F8EA3-85BB-44F7-B0D0-C50BD1AE072C}" type="datetimeFigureOut">
              <a:rPr lang="en-US" smtClean="0"/>
              <a:pPr/>
              <a:t>1/28/17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8DEBE-5575-457A-B971-8F419BC8B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7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DEBE-5575-457A-B971-8F419BC8BFC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260C-BFFB-4516-8A3E-DAFE09FF7A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260C-BFFB-4516-8A3E-DAFE09FF7A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260C-BFFB-4516-8A3E-DAFE09FF7A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include: HVAC systems, cruise control, autopilot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8DEBE-5575-457A-B971-8F419BC8BF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1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260C-BFFB-4516-8A3E-DAFE09FF7A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7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9260C-BFFB-4516-8A3E-DAFE09FF7A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8229600" cy="1543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21336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8382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2692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82692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962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jpeg"/><Relationship Id="rId17" Type="http://schemas.openxmlformats.org/officeDocument/2006/relationships/image" Target="../media/image4.png"/><Relationship Id="rId1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458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812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33400" y="5943600"/>
            <a:ext cx="4038600" cy="711016"/>
            <a:chOff x="533400" y="5943600"/>
            <a:chExt cx="4038600" cy="711016"/>
          </a:xfrm>
        </p:grpSpPr>
        <p:pic>
          <p:nvPicPr>
            <p:cNvPr id="22" name="Picture 21" descr="nsa_logo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86200" y="5943600"/>
              <a:ext cx="685800" cy="685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1600200" y="5943600"/>
              <a:ext cx="23775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Science of Security </a:t>
              </a:r>
            </a:p>
            <a:p>
              <a:pPr algn="ctr"/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Lablet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 descr="SoS_logo2.png"/>
            <p:cNvPicPr>
              <a:picLocks noChangeAspect="1"/>
            </p:cNvPicPr>
            <p:nvPr userDrawn="1"/>
          </p:nvPicPr>
          <p:blipFill>
            <a:blip r:embed="rId15" cstate="print"/>
            <a:stretch>
              <a:fillRect/>
            </a:stretch>
          </p:blipFill>
          <p:spPr>
            <a:xfrm>
              <a:off x="533400" y="5943600"/>
              <a:ext cx="1066524" cy="711016"/>
            </a:xfrm>
            <a:prstGeom prst="rect">
              <a:avLst/>
            </a:prstGeom>
          </p:spPr>
        </p:pic>
      </p:grpSp>
      <p:pic>
        <p:nvPicPr>
          <p:cNvPr id="13" name="Picture 12" descr="NCSUbrick_CSC.jpg"/>
          <p:cNvPicPr preferRelativeResize="0"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934200" y="5989320"/>
            <a:ext cx="2209800" cy="662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"/>
          <a:stretch/>
        </p:blipFill>
        <p:spPr>
          <a:xfrm>
            <a:off x="4724400" y="5943600"/>
            <a:ext cx="2039513" cy="685800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33400" y="0"/>
            <a:ext cx="3532182" cy="685800"/>
            <a:chOff x="533400" y="0"/>
            <a:chExt cx="3532182" cy="685800"/>
          </a:xfrm>
        </p:grpSpPr>
        <p:pic>
          <p:nvPicPr>
            <p:cNvPr id="17" name="Picture 16" descr="UAHB.jpg"/>
            <p:cNvPicPr>
              <a:picLocks noChangeAspect="1"/>
            </p:cNvPicPr>
            <p:nvPr userDrawn="1"/>
          </p:nvPicPr>
          <p:blipFill>
            <a:blip r:embed="rId18" cstate="print"/>
            <a:stretch>
              <a:fillRect/>
            </a:stretch>
          </p:blipFill>
          <p:spPr>
            <a:xfrm>
              <a:off x="533400" y="0"/>
              <a:ext cx="762000" cy="6858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 userDrawn="1"/>
          </p:nvSpPr>
          <p:spPr>
            <a:xfrm>
              <a:off x="1295400" y="0"/>
              <a:ext cx="27701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Understanding &amp; Accounting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for Human Behavior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advClick="0"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sd@csc.ncsu.edu" TargetMode="External"/><Relationship Id="rId4" Type="http://schemas.openxmlformats.org/officeDocument/2006/relationships/hyperlink" Target="http://ciigar.csc.ncsu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tistFeatheredViewBWlite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143000"/>
            <a:ext cx="8610600" cy="4784725"/>
          </a:xfrm>
          <a:noFill/>
          <a:ln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17803" y="1143000"/>
            <a:ext cx="7240183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" charset="0"/>
              </a:rPr>
              <a:t>A Control-theoretic View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Arial" charset="0"/>
              </a:rPr>
              <a:t>of AI for Security</a:t>
            </a:r>
            <a:endParaRPr lang="en-US" sz="4400" b="1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Arial" charset="0"/>
              </a:rPr>
              <a:t>David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L. Roberts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Acknowledgements to: Rob St.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Amant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, Ignacio X.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Domínguez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, </a:t>
            </a:r>
          </a:p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Jayant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Dhawan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Alok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Goel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, Andrew Buff, </a:t>
            </a:r>
          </a:p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Arpan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</a:rPr>
              <a:t>Chakroborty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, Brent Harrison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534400" cy="1143000"/>
          </a:xfrm>
        </p:spPr>
        <p:txBody>
          <a:bodyPr/>
          <a:lstStyle/>
          <a:p>
            <a:r>
              <a:rPr lang="en-US" dirty="0" smtClean="0"/>
              <a:t>Human Observational Proofs (HOPs)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724400" cy="4114800"/>
          </a:xfrm>
        </p:spPr>
        <p:txBody>
          <a:bodyPr/>
          <a:lstStyle/>
          <a:p>
            <a:r>
              <a:rPr lang="en-US" dirty="0" smtClean="0"/>
              <a:t>Observe behavior to make sure it looks like something a human would produce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dirty="0"/>
              <a:t>Problems solved:</a:t>
            </a:r>
          </a:p>
          <a:p>
            <a:pPr lvl="1"/>
            <a:r>
              <a:rPr lang="en-US" dirty="0" smtClean="0"/>
              <a:t>Unobtrusive</a:t>
            </a:r>
          </a:p>
          <a:p>
            <a:pPr lvl="1"/>
            <a:r>
              <a:rPr lang="en-US" dirty="0" smtClean="0"/>
              <a:t>Constant</a:t>
            </a:r>
          </a:p>
        </p:txBody>
      </p:sp>
      <p:pic>
        <p:nvPicPr>
          <p:cNvPr id="11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905000"/>
            <a:ext cx="3886200" cy="3886200"/>
          </a:xfrm>
        </p:spPr>
      </p:pic>
    </p:spTree>
    <p:extLst>
      <p:ext uri="{BB962C8B-B14F-4D97-AF65-F5344CB8AC3E}">
        <p14:creationId xmlns:p14="http://schemas.microsoft.com/office/powerpoint/2010/main" val="349598098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r>
              <a:rPr lang="en-US" dirty="0" smtClean="0"/>
              <a:t>HOP Architecture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3886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Intrusion Detection</a:t>
            </a:r>
          </a:p>
          <a:p>
            <a:pPr lvl="1"/>
            <a:r>
              <a:rPr lang="en-US" dirty="0" smtClean="0"/>
              <a:t>System output: user interactions</a:t>
            </a:r>
          </a:p>
          <a:p>
            <a:pPr lvl="1"/>
            <a:r>
              <a:rPr lang="en-US" dirty="0" smtClean="0"/>
              <a:t>Sensor: security logs</a:t>
            </a:r>
          </a:p>
          <a:p>
            <a:pPr lvl="1"/>
            <a:r>
              <a:rPr lang="en-US" dirty="0" smtClean="0"/>
              <a:t>Detector: compare logs to examples of acceptable use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1905000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1905000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81790" y="1905000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43600" y="2895600"/>
            <a:ext cx="18288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08080" y="2032742"/>
            <a:ext cx="0" cy="8628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892670" y="178958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1676400"/>
            <a:ext cx="1249060" cy="46166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Detector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71340" y="1676400"/>
            <a:ext cx="1091014" cy="46166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2667000"/>
            <a:ext cx="1022485" cy="46166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772400" y="1905000"/>
            <a:ext cx="0" cy="9906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032740" y="2895600"/>
            <a:ext cx="28194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1210" y="1560987"/>
            <a:ext cx="1016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184277" y="1295400"/>
            <a:ext cx="993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Measured</a:t>
            </a:r>
          </a:p>
          <a:p>
            <a:pPr algn="ctr"/>
            <a:r>
              <a:rPr lang="en-US" sz="1600" dirty="0" smtClean="0"/>
              <a:t>Error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364502" y="1307729"/>
            <a:ext cx="7888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System</a:t>
            </a:r>
          </a:p>
          <a:p>
            <a:pPr algn="ctr"/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773740" y="2514600"/>
            <a:ext cx="145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State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278756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" y="762000"/>
            <a:ext cx="9304020" cy="990600"/>
          </a:xfrm>
        </p:spPr>
        <p:txBody>
          <a:bodyPr/>
          <a:lstStyle/>
          <a:p>
            <a:r>
              <a:rPr lang="en-US" dirty="0" smtClean="0"/>
              <a:t>Control-theoretic Architecture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486400"/>
            <a:ext cx="3185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https</a:t>
            </a:r>
            <a:r>
              <a:rPr lang="en-US" sz="1100" dirty="0"/>
              <a:t>://</a:t>
            </a:r>
            <a:r>
              <a:rPr lang="en-US" sz="1100" dirty="0" err="1"/>
              <a:t>en.wikipedia.org</a:t>
            </a:r>
            <a:r>
              <a:rPr lang="en-US" sz="1100" dirty="0"/>
              <a:t>/wiki/</a:t>
            </a:r>
            <a:r>
              <a:rPr lang="en-US" sz="1100" dirty="0" err="1" smtClean="0"/>
              <a:t>Control_theory</a:t>
            </a:r>
            <a:endParaRPr lang="en-US" sz="11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2514600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2514600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27480" y="2514600"/>
            <a:ext cx="1219200" cy="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81790" y="2514600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943600" y="3505200"/>
            <a:ext cx="18288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08080" y="2642342"/>
            <a:ext cx="0" cy="8628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892670" y="239918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2286000"/>
            <a:ext cx="1454244" cy="461665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71340" y="2286000"/>
            <a:ext cx="1091014" cy="46166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3276600"/>
            <a:ext cx="1022485" cy="46166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772400" y="2514600"/>
            <a:ext cx="0" cy="9906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32740" y="3505200"/>
            <a:ext cx="28194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1210" y="2170587"/>
            <a:ext cx="1016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Reference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84277" y="1905000"/>
            <a:ext cx="993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Measured</a:t>
            </a:r>
          </a:p>
          <a:p>
            <a:pPr algn="ctr"/>
            <a:r>
              <a:rPr lang="en-US" sz="1600" dirty="0" smtClean="0"/>
              <a:t>Error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1892671"/>
            <a:ext cx="788898" cy="584776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System</a:t>
            </a:r>
          </a:p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364502" y="1917329"/>
            <a:ext cx="7888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System</a:t>
            </a:r>
          </a:p>
          <a:p>
            <a:pPr algn="ctr"/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3740" y="3124200"/>
            <a:ext cx="145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State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4114800"/>
            <a:ext cx="749270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theory is an engineering method that deals with the </a:t>
            </a:r>
            <a:endParaRPr lang="en-US" dirty="0" smtClean="0"/>
          </a:p>
          <a:p>
            <a:r>
              <a:rPr lang="en-US" dirty="0" smtClean="0"/>
              <a:t>behavior </a:t>
            </a:r>
            <a:r>
              <a:rPr lang="en-US" dirty="0"/>
              <a:t>of dynamical systems with inputs, and how their </a:t>
            </a:r>
            <a:endParaRPr lang="en-US" dirty="0" smtClean="0"/>
          </a:p>
          <a:p>
            <a:r>
              <a:rPr lang="en-US" dirty="0" smtClean="0"/>
              <a:t>behavior </a:t>
            </a:r>
            <a:r>
              <a:rPr lang="en-US" dirty="0"/>
              <a:t>is modified by feedback.</a:t>
            </a:r>
          </a:p>
        </p:txBody>
      </p:sp>
    </p:spTree>
    <p:extLst>
      <p:ext uri="{BB962C8B-B14F-4D97-AF65-F5344CB8AC3E}">
        <p14:creationId xmlns:p14="http://schemas.microsoft.com/office/powerpoint/2010/main" val="226473404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458200" cy="990600"/>
          </a:xfrm>
        </p:spPr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458200" cy="3886200"/>
          </a:xfrm>
        </p:spPr>
        <p:txBody>
          <a:bodyPr/>
          <a:lstStyle/>
          <a:p>
            <a:r>
              <a:rPr lang="en-US" u="sng" dirty="0" err="1" smtClean="0"/>
              <a:t>Controlable</a:t>
            </a:r>
            <a:r>
              <a:rPr lang="en-US" u="sng" dirty="0" smtClean="0"/>
              <a:t>:</a:t>
            </a:r>
            <a:r>
              <a:rPr lang="en-US" dirty="0" smtClean="0"/>
              <a:t> a system can be forced into a state using a control signal</a:t>
            </a:r>
            <a:endParaRPr lang="en-US" u="sng" dirty="0" smtClean="0"/>
          </a:p>
          <a:p>
            <a:r>
              <a:rPr lang="en-US" u="sng" dirty="0" smtClean="0"/>
              <a:t>Observable:</a:t>
            </a:r>
            <a:r>
              <a:rPr lang="en-US" dirty="0" smtClean="0"/>
              <a:t> output measurements characterize the state of the system</a:t>
            </a:r>
          </a:p>
        </p:txBody>
      </p:sp>
    </p:spTree>
    <p:extLst>
      <p:ext uri="{BB962C8B-B14F-4D97-AF65-F5344CB8AC3E}">
        <p14:creationId xmlns:p14="http://schemas.microsoft.com/office/powerpoint/2010/main" val="31995516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Example: HIPs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2748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8179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3"/>
          </p:cNvCxnSpPr>
          <p:nvPr/>
        </p:nvCxnSpPr>
        <p:spPr>
          <a:xfrm flipH="1">
            <a:off x="7034813" y="5100935"/>
            <a:ext cx="737588" cy="223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08080" y="4238077"/>
            <a:ext cx="0" cy="8628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892670" y="399492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3881735"/>
            <a:ext cx="1454244" cy="461665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41583" y="3881735"/>
            <a:ext cx="1121217" cy="461665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4872335"/>
            <a:ext cx="2158013" cy="461665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Interface device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772400" y="4110335"/>
            <a:ext cx="0" cy="9906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32740" y="5100935"/>
            <a:ext cx="28194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1210" y="3251942"/>
            <a:ext cx="1016123" cy="830997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Reference</a:t>
            </a:r>
          </a:p>
          <a:p>
            <a:pPr algn="ctr"/>
            <a:r>
              <a:rPr lang="en-US" sz="1600" dirty="0" smtClean="0"/>
              <a:t>(known</a:t>
            </a:r>
          </a:p>
          <a:p>
            <a:pPr algn="ctr"/>
            <a:r>
              <a:rPr lang="en-US" sz="1600" dirty="0" smtClean="0"/>
              <a:t>answer)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84277" y="3500735"/>
            <a:ext cx="993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Measured</a:t>
            </a:r>
          </a:p>
          <a:p>
            <a:pPr algn="ctr"/>
            <a:r>
              <a:rPr lang="en-US" sz="1600" dirty="0" smtClean="0"/>
              <a:t>Error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977662" y="3488406"/>
            <a:ext cx="788898" cy="584776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Screen</a:t>
            </a:r>
          </a:p>
          <a:p>
            <a:pPr algn="ctr"/>
            <a:r>
              <a:rPr lang="en-US" sz="1600" dirty="0" smtClean="0"/>
              <a:t>Prompt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0065" y="3488406"/>
            <a:ext cx="617777" cy="584776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User</a:t>
            </a:r>
          </a:p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3740" y="4719935"/>
            <a:ext cx="1455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State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20697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Passwords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CAPTCHAs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Biometrics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8800"/>
            <a:ext cx="4055462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950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Subtle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458200" cy="38862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Research in psychology, HCI, and related fields tells us that human behavior can be </a:t>
            </a:r>
            <a:r>
              <a:rPr lang="en-US" b="1" i="1" dirty="0" smtClean="0"/>
              <a:t>predicted</a:t>
            </a:r>
            <a:r>
              <a:rPr lang="en-US" dirty="0" smtClean="0"/>
              <a:t>, </a:t>
            </a:r>
            <a:r>
              <a:rPr lang="en-US" b="1" i="1" dirty="0" smtClean="0"/>
              <a:t>influenced</a:t>
            </a:r>
            <a:r>
              <a:rPr lang="en-US" dirty="0" smtClean="0"/>
              <a:t>, and </a:t>
            </a:r>
            <a:r>
              <a:rPr lang="en-US" b="1" i="1" dirty="0" smtClean="0"/>
              <a:t>measured</a:t>
            </a:r>
            <a:r>
              <a:rPr lang="en-US" dirty="0" smtClean="0"/>
              <a:t>; those characteristics provide a </a:t>
            </a:r>
            <a:r>
              <a:rPr lang="en-US" b="1" i="1" dirty="0" smtClean="0"/>
              <a:t>security advantage </a:t>
            </a:r>
            <a:r>
              <a:rPr lang="en-US" dirty="0" smtClean="0"/>
              <a:t>given the right </a:t>
            </a:r>
            <a:r>
              <a:rPr lang="en-US" b="1" i="1" dirty="0" smtClean="0"/>
              <a:t>data</a:t>
            </a:r>
            <a:r>
              <a:rPr lang="en-US" dirty="0" smtClean="0"/>
              <a:t>, </a:t>
            </a:r>
            <a:r>
              <a:rPr lang="en-US" b="1" i="1" dirty="0" smtClean="0"/>
              <a:t>analytics</a:t>
            </a:r>
            <a:r>
              <a:rPr lang="en-US" dirty="0" smtClean="0"/>
              <a:t>, and </a:t>
            </a:r>
            <a:r>
              <a:rPr lang="en-US" b="1" i="1" dirty="0" smtClean="0"/>
              <a:t>models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3381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30" y="762000"/>
            <a:ext cx="8458200" cy="990600"/>
          </a:xfrm>
        </p:spPr>
        <p:txBody>
          <a:bodyPr/>
          <a:lstStyle/>
          <a:p>
            <a:r>
              <a:rPr lang="en-US" dirty="0" smtClean="0"/>
              <a:t>Control-theoretic Definitions </a:t>
            </a:r>
            <a:br>
              <a:rPr lang="en-US" dirty="0" smtClean="0"/>
            </a:br>
            <a:r>
              <a:rPr lang="en-US" dirty="0" smtClean="0"/>
              <a:t>(for Security)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458200" cy="3886200"/>
          </a:xfrm>
        </p:spPr>
        <p:txBody>
          <a:bodyPr/>
          <a:lstStyle/>
          <a:p>
            <a:r>
              <a:rPr lang="en-US" u="sng" dirty="0" err="1" smtClean="0"/>
              <a:t>Controlable</a:t>
            </a:r>
            <a:r>
              <a:rPr lang="en-US" u="sng" dirty="0" smtClean="0"/>
              <a:t>:</a:t>
            </a:r>
            <a:r>
              <a:rPr lang="en-US" dirty="0" smtClean="0"/>
              <a:t> a user can be influenced, using a control signal, to perform a specific task in a specific way</a:t>
            </a:r>
            <a:endParaRPr lang="en-US" u="sng" dirty="0" smtClean="0"/>
          </a:p>
          <a:p>
            <a:r>
              <a:rPr lang="en-US" u="sng" dirty="0" smtClean="0"/>
              <a:t>Observable:</a:t>
            </a:r>
            <a:r>
              <a:rPr lang="en-US" dirty="0" smtClean="0"/>
              <a:t> measurements characterize the state of the user while performing a task</a:t>
            </a:r>
          </a:p>
        </p:txBody>
      </p:sp>
    </p:spTree>
    <p:extLst>
      <p:ext uri="{BB962C8B-B14F-4D97-AF65-F5344CB8AC3E}">
        <p14:creationId xmlns:p14="http://schemas.microsoft.com/office/powerpoint/2010/main" val="205874114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" y="762000"/>
            <a:ext cx="9304020" cy="990600"/>
          </a:xfrm>
        </p:spPr>
        <p:txBody>
          <a:bodyPr/>
          <a:lstStyle/>
          <a:p>
            <a:r>
              <a:rPr lang="en-US" dirty="0" smtClean="0"/>
              <a:t>Security Example: Subtlety Proofs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8580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360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73168" y="4110335"/>
            <a:ext cx="147523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391400" y="4110335"/>
            <a:ext cx="12192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010400" y="5100935"/>
            <a:ext cx="981730" cy="223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08080" y="4238077"/>
            <a:ext cx="0" cy="86285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892670" y="399492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52800" y="3669929"/>
            <a:ext cx="1453701" cy="830997"/>
          </a:xfrm>
          <a:prstGeom prst="rect">
            <a:avLst/>
          </a:prstGeom>
          <a:solidFill>
            <a:srgbClr val="FF0000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Model-</a:t>
            </a:r>
          </a:p>
          <a:p>
            <a:pPr algn="ctr"/>
            <a:r>
              <a:rPr lang="en-US" dirty="0" smtClean="0"/>
              <a:t>Based AI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51193" y="3881735"/>
            <a:ext cx="1121217" cy="461665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39810" y="4872335"/>
            <a:ext cx="2158013" cy="461665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Interface device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982010" y="4110335"/>
            <a:ext cx="0" cy="9906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032740" y="5100935"/>
            <a:ext cx="281940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8017" y="3492871"/>
            <a:ext cx="1016123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Reference</a:t>
            </a:r>
          </a:p>
          <a:p>
            <a:pPr algn="ctr"/>
            <a:r>
              <a:rPr lang="en-US" sz="1600" dirty="0" smtClean="0"/>
              <a:t>(Model)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84277" y="3500735"/>
            <a:ext cx="9936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Measured</a:t>
            </a:r>
          </a:p>
          <a:p>
            <a:pPr algn="ctr"/>
            <a:r>
              <a:rPr lang="en-US" sz="1600" dirty="0" smtClean="0"/>
              <a:t>Error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3488406"/>
            <a:ext cx="1267394" cy="58477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Interface</a:t>
            </a:r>
          </a:p>
          <a:p>
            <a:pPr algn="ctr"/>
            <a:r>
              <a:rPr lang="en-US" sz="1600" dirty="0" smtClean="0"/>
              <a:t>manipulation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59675" y="3500735"/>
            <a:ext cx="617777" cy="584776"/>
          </a:xfrm>
          <a:prstGeom prst="rect">
            <a:avLst/>
          </a:prstGeom>
          <a:solidFill>
            <a:srgbClr val="3366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User</a:t>
            </a:r>
          </a:p>
          <a:p>
            <a:pPr algn="ctr"/>
            <a:r>
              <a:rPr lang="en-US" sz="1600" dirty="0" smtClean="0"/>
              <a:t>Input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773740" y="4719935"/>
            <a:ext cx="1398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Sate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73805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Leverage unique characteristics of human interaction</a:t>
            </a:r>
          </a:p>
          <a:p>
            <a:r>
              <a:rPr lang="en-US" dirty="0"/>
              <a:t>	</a:t>
            </a:r>
            <a:r>
              <a:rPr lang="en-US" dirty="0" smtClean="0"/>
              <a:t>tendencies to produce changes in task performance</a:t>
            </a:r>
          </a:p>
          <a:p>
            <a:pPr marL="342900" indent="-342900">
              <a:buFont typeface="Arial"/>
              <a:buChar char="•"/>
            </a:pPr>
            <a:r>
              <a:rPr lang="en-US" i="1" dirty="0"/>
              <a:t>C</a:t>
            </a:r>
            <a:r>
              <a:rPr lang="en-US" i="1" dirty="0" smtClean="0"/>
              <a:t>ognition</a:t>
            </a:r>
            <a:r>
              <a:rPr lang="en-US" dirty="0" smtClean="0"/>
              <a:t>, </a:t>
            </a:r>
            <a:r>
              <a:rPr lang="en-US" i="1" dirty="0" smtClean="0"/>
              <a:t>decision making</a:t>
            </a:r>
            <a:r>
              <a:rPr lang="en-US" dirty="0" smtClean="0"/>
              <a:t>, </a:t>
            </a:r>
            <a:r>
              <a:rPr lang="en-US" i="1" dirty="0" smtClean="0"/>
              <a:t>etc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8322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1143000"/>
          </a:xfrm>
        </p:spPr>
        <p:txBody>
          <a:bodyPr/>
          <a:lstStyle/>
          <a:p>
            <a:r>
              <a:rPr lang="en-US" dirty="0" smtClean="0"/>
              <a:t>Human Subtlety Proofs (HSPs)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94363"/>
            <a:ext cx="5943600" cy="4114800"/>
          </a:xfrm>
        </p:spPr>
        <p:txBody>
          <a:bodyPr/>
          <a:lstStyle/>
          <a:p>
            <a:r>
              <a:rPr lang="en-US" dirty="0" smtClean="0"/>
              <a:t>Expand on HIPs and HOPs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 smtClean="0"/>
              <a:t>Best of both worlds:</a:t>
            </a:r>
          </a:p>
          <a:p>
            <a:pPr lvl="1"/>
            <a:r>
              <a:rPr lang="en-US" dirty="0" smtClean="0"/>
              <a:t>More precise like HIPs</a:t>
            </a:r>
          </a:p>
          <a:p>
            <a:pPr lvl="1"/>
            <a:r>
              <a:rPr lang="en-US" dirty="0" smtClean="0"/>
              <a:t>Un- (or less-)obtrusive like HOPs</a:t>
            </a:r>
            <a:endParaRPr lang="en-US" dirty="0"/>
          </a:p>
        </p:txBody>
      </p:sp>
      <p:pic>
        <p:nvPicPr>
          <p:cNvPr id="1026" name="Picture 2" descr="https://hccomps.files.wordpress.com/2013/10/model-hu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14" y="1519890"/>
            <a:ext cx="2414795" cy="41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6781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990600"/>
          </a:xfrm>
        </p:spPr>
        <p:txBody>
          <a:bodyPr/>
          <a:lstStyle/>
          <a:p>
            <a:r>
              <a:rPr lang="en-US" dirty="0" smtClean="0"/>
              <a:t>Example: Mouse Click Locations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sz="half" idx="2"/>
          </p:nvPr>
        </p:nvSpPr>
        <p:spPr>
          <a:xfrm>
            <a:off x="5090160" y="1524000"/>
            <a:ext cx="4358640" cy="4191000"/>
          </a:xfrm>
        </p:spPr>
        <p:txBody>
          <a:bodyPr/>
          <a:lstStyle/>
          <a:p>
            <a:r>
              <a:rPr lang="en-US" dirty="0" smtClean="0"/>
              <a:t>Goal: Bot detection</a:t>
            </a:r>
          </a:p>
          <a:p>
            <a:r>
              <a:rPr lang="en-US" dirty="0" smtClean="0"/>
              <a:t>Data/Analytics:</a:t>
            </a:r>
          </a:p>
          <a:p>
            <a:pPr lvl="1"/>
            <a:r>
              <a:rPr lang="en-US" dirty="0" smtClean="0"/>
              <a:t>Mouse click location</a:t>
            </a:r>
          </a:p>
          <a:p>
            <a:pPr lvl="1"/>
            <a:r>
              <a:rPr lang="en-US" dirty="0" smtClean="0"/>
              <a:t>Mouse unclick location</a:t>
            </a:r>
          </a:p>
          <a:p>
            <a:r>
              <a:rPr lang="en-US" dirty="0" smtClean="0"/>
              <a:t>Manipulations:</a:t>
            </a:r>
          </a:p>
          <a:p>
            <a:pPr lvl="1"/>
            <a:r>
              <a:rPr lang="en-US" dirty="0" smtClean="0"/>
              <a:t>Move button </a:t>
            </a:r>
          </a:p>
          <a:p>
            <a:pPr lvl="1"/>
            <a:r>
              <a:rPr lang="en-US" dirty="0" smtClean="0"/>
              <a:t>Provide data that requires different operation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1143000"/>
            <a:ext cx="3962400" cy="1296785"/>
            <a:chOff x="-304800" y="2400300"/>
            <a:chExt cx="10058400" cy="3291840"/>
          </a:xfrm>
        </p:grpSpPr>
        <p:grpSp>
          <p:nvGrpSpPr>
            <p:cNvPr id="10" name="Group 9"/>
            <p:cNvGrpSpPr/>
            <p:nvPr/>
          </p:nvGrpSpPr>
          <p:grpSpPr>
            <a:xfrm>
              <a:off x="-304800" y="2400300"/>
              <a:ext cx="5486400" cy="3291840"/>
              <a:chOff x="-304800" y="2400300"/>
              <a:chExt cx="5486400" cy="3291840"/>
            </a:xfrm>
          </p:grpSpPr>
          <p:pic>
            <p:nvPicPr>
              <p:cNvPr id="14" name="Picture 13" descr="click-dist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800" y="2400300"/>
                <a:ext cx="5486400" cy="329184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012643" y="2438400"/>
                <a:ext cx="8515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Click</a:t>
                </a:r>
                <a:endParaRPr lang="en-US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67200" y="2400300"/>
              <a:ext cx="5486400" cy="3291840"/>
              <a:chOff x="4267200" y="2400300"/>
              <a:chExt cx="5486400" cy="3291840"/>
            </a:xfrm>
          </p:grpSpPr>
          <p:pic>
            <p:nvPicPr>
              <p:cNvPr id="12" name="Picture 11" descr="unclick-dist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2400300"/>
                <a:ext cx="5486400" cy="329184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422138" y="2438400"/>
                <a:ext cx="1176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Unclick</a:t>
                </a:r>
                <a:endParaRPr lang="en-US" dirty="0"/>
              </a:p>
            </p:txBody>
          </p:sp>
        </p:grpSp>
      </p:grpSp>
      <p:pic>
        <p:nvPicPr>
          <p:cNvPr id="16" name="Picture 15" descr="scrabblesq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1729863" cy="204288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80540" y="4267200"/>
            <a:ext cx="228600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 flipV="1">
            <a:off x="609600" y="2209800"/>
            <a:ext cx="2819400" cy="228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733800" y="2209800"/>
            <a:ext cx="381000" cy="2057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2362200" y="2286000"/>
            <a:ext cx="1143000" cy="1981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457200" y="4724400"/>
            <a:ext cx="4953000" cy="1172733"/>
            <a:chOff x="685800" y="3488406"/>
            <a:chExt cx="7924800" cy="187637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6858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1336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773168" y="4110335"/>
              <a:ext cx="14752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3914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010400" y="5100935"/>
              <a:ext cx="981730" cy="223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008080" y="4238077"/>
              <a:ext cx="0" cy="8628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1892670" y="399492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01374" y="3669929"/>
              <a:ext cx="1356554" cy="837151"/>
            </a:xfrm>
            <a:prstGeom prst="rect">
              <a:avLst/>
            </a:prstGeom>
            <a:solidFill>
              <a:srgbClr val="FF0000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Model-</a:t>
              </a:r>
            </a:p>
            <a:p>
              <a:pPr algn="ctr"/>
              <a:r>
                <a:rPr lang="en-US" sz="1400" dirty="0" smtClean="0"/>
                <a:t>Based AI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15256" y="3881735"/>
              <a:ext cx="993093" cy="590931"/>
            </a:xfrm>
            <a:prstGeom prst="rect">
              <a:avLst/>
            </a:prstGeom>
            <a:solidFill>
              <a:srgbClr val="3366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User</a:t>
              </a:r>
              <a:endParaRPr lang="en-US" sz="18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39810" y="4872335"/>
              <a:ext cx="2142125" cy="492443"/>
            </a:xfrm>
            <a:prstGeom prst="rect">
              <a:avLst/>
            </a:prstGeom>
            <a:solidFill>
              <a:srgbClr val="3366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Interface device</a:t>
              </a:r>
              <a:endParaRPr lang="en-US" sz="1400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982010" y="4110335"/>
              <a:ext cx="0" cy="9906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2032740" y="5100935"/>
              <a:ext cx="28194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30314" y="3492872"/>
              <a:ext cx="1043778" cy="5909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Reference</a:t>
              </a:r>
            </a:p>
            <a:p>
              <a:pPr algn="ctr"/>
              <a:r>
                <a:rPr lang="en-US" sz="900" dirty="0" smtClean="0"/>
                <a:t>(Model)</a:t>
              </a:r>
              <a:endParaRPr lang="en-US" sz="9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64053" y="3500736"/>
              <a:ext cx="103413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Measured</a:t>
              </a:r>
            </a:p>
            <a:p>
              <a:pPr algn="ctr"/>
              <a:r>
                <a:rPr lang="en-US" sz="900" dirty="0" smtClean="0"/>
                <a:t>Error</a:t>
              </a:r>
              <a:endParaRPr lang="en-US" sz="9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60062" y="3488406"/>
              <a:ext cx="1300869" cy="5909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Interface</a:t>
              </a:r>
            </a:p>
            <a:p>
              <a:pPr algn="ctr"/>
              <a:r>
                <a:rPr lang="en-US" sz="900" dirty="0" smtClean="0"/>
                <a:t>manipulation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25906" y="3500736"/>
              <a:ext cx="685315" cy="590931"/>
            </a:xfrm>
            <a:prstGeom prst="rect">
              <a:avLst/>
            </a:prstGeom>
            <a:solidFill>
              <a:srgbClr val="3366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User</a:t>
              </a:r>
            </a:p>
            <a:p>
              <a:pPr algn="ctr"/>
              <a:r>
                <a:rPr lang="en-US" sz="900" dirty="0" smtClean="0"/>
                <a:t>Input</a:t>
              </a:r>
              <a:endParaRPr lang="en-US" sz="9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73741" y="4719935"/>
              <a:ext cx="13876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Measured Sate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993431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990600"/>
          </a:xfrm>
        </p:spPr>
        <p:txBody>
          <a:bodyPr/>
          <a:lstStyle/>
          <a:p>
            <a:r>
              <a:rPr lang="en-US" dirty="0" smtClean="0"/>
              <a:t>Two Faces of the CIIGAR Lab</a:t>
            </a:r>
            <a:endParaRPr lang="en-US" dirty="0"/>
          </a:p>
        </p:txBody>
      </p:sp>
      <p:pic>
        <p:nvPicPr>
          <p:cNvPr id="5" name="Picture 4" descr="compactciigar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53511"/>
            <a:ext cx="4298539" cy="33280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4114800" cy="4343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omputational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ntelligence and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nteractive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esearch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anine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nstruction with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nstrumented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adgets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dministering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6196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10668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990600"/>
          </a:xfrm>
        </p:spPr>
        <p:txBody>
          <a:bodyPr/>
          <a:lstStyle/>
          <a:p>
            <a:r>
              <a:rPr lang="en-US" dirty="0" smtClean="0"/>
              <a:t>Example: Search vs. Recall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962400" cy="4191000"/>
          </a:xfrm>
        </p:spPr>
        <p:txBody>
          <a:bodyPr/>
          <a:lstStyle/>
          <a:p>
            <a:r>
              <a:rPr lang="en-US" dirty="0"/>
              <a:t>Goal</a:t>
            </a:r>
            <a:r>
              <a:rPr lang="en-US" dirty="0" smtClean="0"/>
              <a:t>: Task attention</a:t>
            </a:r>
          </a:p>
          <a:p>
            <a:r>
              <a:rPr lang="en-US" dirty="0" smtClean="0"/>
              <a:t>Data/Analytics</a:t>
            </a:r>
          </a:p>
          <a:p>
            <a:pPr lvl="1"/>
            <a:r>
              <a:rPr lang="en-US" dirty="0" smtClean="0"/>
              <a:t>Mouse location</a:t>
            </a:r>
          </a:p>
          <a:p>
            <a:pPr lvl="1"/>
            <a:r>
              <a:rPr lang="en-US" dirty="0" smtClean="0"/>
              <a:t>Mouse movement</a:t>
            </a:r>
          </a:p>
          <a:p>
            <a:r>
              <a:rPr lang="en-US" dirty="0" smtClean="0"/>
              <a:t>Manipulations</a:t>
            </a:r>
          </a:p>
          <a:p>
            <a:pPr lvl="1"/>
            <a:r>
              <a:rPr lang="en-US" dirty="0" smtClean="0"/>
              <a:t>Reveal targets</a:t>
            </a:r>
          </a:p>
          <a:p>
            <a:pPr lvl="1"/>
            <a:r>
              <a:rPr lang="en-US" dirty="0" smtClean="0"/>
              <a:t>Hide targets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3400" y="1371600"/>
            <a:ext cx="2519272" cy="2743200"/>
            <a:chOff x="2057400" y="1371600"/>
            <a:chExt cx="2519272" cy="2743200"/>
          </a:xfrm>
        </p:grpSpPr>
        <p:pic>
          <p:nvPicPr>
            <p:cNvPr id="4" name="Picture 3" descr="mouse-traces_17-1_no-cheating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1600200"/>
              <a:ext cx="2514600" cy="2514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057400" y="1371600"/>
              <a:ext cx="2519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Memory Task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95600" y="1371600"/>
            <a:ext cx="2532214" cy="2743200"/>
            <a:chOff x="5334000" y="1371600"/>
            <a:chExt cx="2532214" cy="2743200"/>
          </a:xfrm>
        </p:grpSpPr>
        <p:pic>
          <p:nvPicPr>
            <p:cNvPr id="6" name="Picture 5" descr="mouse-traces_22-1_cheating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600200"/>
              <a:ext cx="2514600" cy="2514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34000" y="1371600"/>
              <a:ext cx="25322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Visual Search Task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400" y="4419600"/>
            <a:ext cx="4953000" cy="1172733"/>
            <a:chOff x="685800" y="3488406"/>
            <a:chExt cx="7924800" cy="1876372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858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1336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773168" y="4110335"/>
              <a:ext cx="14752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3914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010400" y="5100935"/>
              <a:ext cx="981730" cy="223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2008080" y="4238077"/>
              <a:ext cx="0" cy="8628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1892670" y="399492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01374" y="3669929"/>
              <a:ext cx="1356554" cy="837151"/>
            </a:xfrm>
            <a:prstGeom prst="rect">
              <a:avLst/>
            </a:prstGeom>
            <a:solidFill>
              <a:srgbClr val="FF0000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Model-</a:t>
              </a:r>
            </a:p>
            <a:p>
              <a:pPr algn="ctr"/>
              <a:r>
                <a:rPr lang="en-US" sz="1400" dirty="0" smtClean="0"/>
                <a:t>Based AI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5256" y="3881735"/>
              <a:ext cx="993093" cy="590931"/>
            </a:xfrm>
            <a:prstGeom prst="rect">
              <a:avLst/>
            </a:prstGeom>
            <a:solidFill>
              <a:srgbClr val="3366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User</a:t>
              </a:r>
              <a:endParaRPr lang="en-US" sz="1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39810" y="4872335"/>
              <a:ext cx="2142125" cy="492443"/>
            </a:xfrm>
            <a:prstGeom prst="rect">
              <a:avLst/>
            </a:prstGeom>
            <a:solidFill>
              <a:srgbClr val="3366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Interface device</a:t>
              </a:r>
              <a:endParaRPr lang="en-US" sz="14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7982010" y="4110335"/>
              <a:ext cx="0" cy="9906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032740" y="5100935"/>
              <a:ext cx="28194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30314" y="3492872"/>
              <a:ext cx="1043778" cy="5909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Reference</a:t>
              </a:r>
            </a:p>
            <a:p>
              <a:pPr algn="ctr"/>
              <a:r>
                <a:rPr lang="en-US" sz="900" dirty="0" smtClean="0"/>
                <a:t>(Model)</a:t>
              </a:r>
              <a:endParaRPr lang="en-US" sz="9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64053" y="3500736"/>
              <a:ext cx="103413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Measured</a:t>
              </a:r>
            </a:p>
            <a:p>
              <a:pPr algn="ctr"/>
              <a:r>
                <a:rPr lang="en-US" sz="900" dirty="0" smtClean="0"/>
                <a:t>Error</a:t>
              </a:r>
              <a:endParaRPr lang="en-US" sz="9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60062" y="3488406"/>
              <a:ext cx="1300869" cy="5909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Interface</a:t>
              </a:r>
            </a:p>
            <a:p>
              <a:pPr algn="ctr"/>
              <a:r>
                <a:rPr lang="en-US" sz="900" dirty="0" smtClean="0"/>
                <a:t>manipulation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25906" y="3500736"/>
              <a:ext cx="685315" cy="590931"/>
            </a:xfrm>
            <a:prstGeom prst="rect">
              <a:avLst/>
            </a:prstGeom>
            <a:solidFill>
              <a:srgbClr val="3366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User</a:t>
              </a:r>
            </a:p>
            <a:p>
              <a:pPr algn="ctr"/>
              <a:r>
                <a:rPr lang="en-US" sz="900" dirty="0" smtClean="0"/>
                <a:t>Input</a:t>
              </a:r>
              <a:endParaRPr lang="en-US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3741" y="4719935"/>
              <a:ext cx="13876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Measured Sate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6520346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r>
              <a:rPr lang="en-US" dirty="0" smtClean="0"/>
              <a:t>Example: Typing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962400" cy="4191000"/>
          </a:xfrm>
        </p:spPr>
        <p:txBody>
          <a:bodyPr/>
          <a:lstStyle/>
          <a:p>
            <a:r>
              <a:rPr lang="en-US" dirty="0"/>
              <a:t>Goals: </a:t>
            </a:r>
          </a:p>
          <a:p>
            <a:pPr lvl="1"/>
            <a:r>
              <a:rPr lang="en-US" dirty="0"/>
              <a:t>Promote focus</a:t>
            </a:r>
          </a:p>
          <a:p>
            <a:pPr lvl="1"/>
            <a:r>
              <a:rPr lang="en-US" dirty="0"/>
              <a:t>Reduce </a:t>
            </a:r>
            <a:r>
              <a:rPr lang="en-US" dirty="0" smtClean="0"/>
              <a:t>distraction</a:t>
            </a:r>
          </a:p>
          <a:p>
            <a:r>
              <a:rPr lang="en-US" dirty="0" smtClean="0"/>
              <a:t>Data/Analytics: </a:t>
            </a:r>
          </a:p>
          <a:p>
            <a:pPr lvl="1"/>
            <a:r>
              <a:rPr lang="en-US" dirty="0" smtClean="0"/>
              <a:t>Keystroke timings</a:t>
            </a:r>
          </a:p>
          <a:p>
            <a:pPr lvl="1"/>
            <a:r>
              <a:rPr lang="en-US" dirty="0" smtClean="0"/>
              <a:t>Eye tracking</a:t>
            </a:r>
          </a:p>
          <a:p>
            <a:r>
              <a:rPr lang="en-US" dirty="0" smtClean="0"/>
              <a:t>Manipulations: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Timing delays</a:t>
            </a:r>
          </a:p>
          <a:p>
            <a:pPr lvl="1"/>
            <a:r>
              <a:rPr lang="en-US" dirty="0" smtClean="0"/>
              <a:t>Character changes</a:t>
            </a:r>
          </a:p>
        </p:txBody>
      </p:sp>
      <p:pic>
        <p:nvPicPr>
          <p:cNvPr id="13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8067"/>
            <a:ext cx="4017818" cy="261313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3400" y="4618467"/>
            <a:ext cx="4953000" cy="1172733"/>
            <a:chOff x="685800" y="3488406"/>
            <a:chExt cx="7924800" cy="1876372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858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1336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773168" y="4110335"/>
              <a:ext cx="147523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91400" y="4110335"/>
              <a:ext cx="12192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7010400" y="5100935"/>
              <a:ext cx="981730" cy="2233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008080" y="4238077"/>
              <a:ext cx="0" cy="86285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892670" y="3994922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01374" y="3669929"/>
              <a:ext cx="1356554" cy="837151"/>
            </a:xfrm>
            <a:prstGeom prst="rect">
              <a:avLst/>
            </a:prstGeom>
            <a:solidFill>
              <a:srgbClr val="FF0000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Model-</a:t>
              </a:r>
            </a:p>
            <a:p>
              <a:pPr algn="ctr"/>
              <a:r>
                <a:rPr lang="en-US" sz="1400" dirty="0" smtClean="0"/>
                <a:t>Based AI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15256" y="3881735"/>
              <a:ext cx="993093" cy="590931"/>
            </a:xfrm>
            <a:prstGeom prst="rect">
              <a:avLst/>
            </a:prstGeom>
            <a:solidFill>
              <a:srgbClr val="3366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/>
                <a:t>User</a:t>
              </a:r>
              <a:endParaRPr lang="en-US" sz="18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9810" y="4872335"/>
              <a:ext cx="2142125" cy="492443"/>
            </a:xfrm>
            <a:prstGeom prst="rect">
              <a:avLst/>
            </a:prstGeom>
            <a:solidFill>
              <a:srgbClr val="3366FF"/>
            </a:solidFill>
            <a:ln w="38100" cmpd="sng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Interface device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7982010" y="4110335"/>
              <a:ext cx="0" cy="99060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032740" y="5100935"/>
              <a:ext cx="281940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none" w="lg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0314" y="3492872"/>
              <a:ext cx="1043778" cy="5909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Reference</a:t>
              </a:r>
            </a:p>
            <a:p>
              <a:pPr algn="ctr"/>
              <a:r>
                <a:rPr lang="en-US" sz="900" dirty="0" smtClean="0"/>
                <a:t>(Model)</a:t>
              </a:r>
              <a:endParaRPr 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64053" y="3500736"/>
              <a:ext cx="103413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Measured</a:t>
              </a:r>
            </a:p>
            <a:p>
              <a:pPr algn="ctr"/>
              <a:r>
                <a:rPr lang="en-US" sz="900" dirty="0" smtClean="0"/>
                <a:t>Error</a:t>
              </a:r>
              <a:endParaRPr lang="en-US" sz="9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60062" y="3488406"/>
              <a:ext cx="1300869" cy="590931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Interface</a:t>
              </a:r>
            </a:p>
            <a:p>
              <a:pPr algn="ctr"/>
              <a:r>
                <a:rPr lang="en-US" sz="900" dirty="0" smtClean="0"/>
                <a:t>manipulation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5906" y="3500736"/>
              <a:ext cx="685315" cy="590931"/>
            </a:xfrm>
            <a:prstGeom prst="rect">
              <a:avLst/>
            </a:prstGeom>
            <a:solidFill>
              <a:srgbClr val="3366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smtClean="0"/>
                <a:t>User</a:t>
              </a:r>
            </a:p>
            <a:p>
              <a:pPr algn="ctr"/>
              <a:r>
                <a:rPr lang="en-US" sz="900" dirty="0" smtClean="0"/>
                <a:t>Input</a:t>
              </a:r>
              <a:endParaRPr lang="en-US" sz="9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73741" y="4719935"/>
              <a:ext cx="1387682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Measured Sate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103038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One </a:t>
            </a:r>
            <a:r>
              <a:rPr lang="en-US" b="1" i="1" dirty="0" smtClean="0"/>
              <a:t>fundamental task in AI for security </a:t>
            </a:r>
            <a:r>
              <a:rPr lang="en-US" dirty="0" smtClean="0"/>
              <a:t>is to develop control-theoretic methods that enable systems to use </a:t>
            </a:r>
            <a:r>
              <a:rPr lang="en-US" b="1" i="1" dirty="0" smtClean="0"/>
              <a:t>analytics to reason about how users complete tasks </a:t>
            </a:r>
            <a:r>
              <a:rPr lang="en-US" dirty="0" smtClean="0"/>
              <a:t>and identify </a:t>
            </a:r>
            <a:r>
              <a:rPr lang="en-US" b="1" i="1" dirty="0" smtClean="0"/>
              <a:t>evidence of departures from normal </a:t>
            </a:r>
            <a:r>
              <a:rPr lang="en-US" dirty="0" smtClean="0"/>
              <a:t>behavior using </a:t>
            </a:r>
            <a:r>
              <a:rPr lang="en-US" b="1" i="1" dirty="0" smtClean="0"/>
              <a:t>control feedback to influence task conditions.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7544821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actciigar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298539" cy="33280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4114800" cy="4343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omputational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ntelligence and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nteractive </a:t>
            </a:r>
            <a:r>
              <a:rPr lang="en-US" dirty="0" err="1" smtClean="0">
                <a:solidFill>
                  <a:srgbClr val="FF0000"/>
                </a:solidFill>
              </a:rPr>
              <a:t>GA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esearch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anine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nstruction with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nstrumented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/>
              <a:t>adgets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dministering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ewards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4038600"/>
            <a:ext cx="385153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Dr. David L. Roberts</a:t>
            </a:r>
          </a:p>
          <a:p>
            <a:pPr algn="ctr"/>
            <a:r>
              <a:rPr lang="en-US" dirty="0" smtClean="0">
                <a:hlinkClick r:id="rId3"/>
              </a:rPr>
              <a:t>robertsd@csc.ncsu.edu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http://ciigar.csc.ncsu.edu/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5103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/>
          <a:lstStyle/>
          <a:p>
            <a:r>
              <a:rPr lang="en-US" dirty="0" smtClean="0"/>
              <a:t>Dogs!</a:t>
            </a:r>
            <a:endParaRPr lang="en-US" dirty="0"/>
          </a:p>
        </p:txBody>
      </p:sp>
      <p:pic>
        <p:nvPicPr>
          <p:cNvPr id="4" name="Picture 3" descr="IMG_48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3800"/>
            <a:ext cx="6705600" cy="447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23364" y="327951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3274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458200" cy="990600"/>
          </a:xfrm>
        </p:spPr>
        <p:txBody>
          <a:bodyPr/>
          <a:lstStyle/>
          <a:p>
            <a:r>
              <a:rPr lang="en-US" dirty="0" smtClean="0"/>
              <a:t>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45820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way we behave and things we do on computers can serve as a window into our personality or our mind.</a:t>
            </a:r>
            <a:endParaRPr lang="en-US" dirty="0"/>
          </a:p>
        </p:txBody>
      </p:sp>
      <p:pic>
        <p:nvPicPr>
          <p:cNvPr id="4" name="Picture 3" descr="brain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048000"/>
            <a:ext cx="2125499" cy="2833999"/>
          </a:xfrm>
          <a:prstGeom prst="rect">
            <a:avLst/>
          </a:prstGeom>
        </p:spPr>
      </p:pic>
      <p:pic>
        <p:nvPicPr>
          <p:cNvPr id="5" name="Picture 2" descr="https://hccomps.files.wordpress.com/2013/10/model-hum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124200"/>
            <a:ext cx="1676400" cy="28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crabblesqu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00400"/>
            <a:ext cx="2346157" cy="25968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33800"/>
            <a:ext cx="2108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297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137"/>
            <a:ext cx="8534400" cy="1143000"/>
          </a:xfrm>
        </p:spPr>
        <p:txBody>
          <a:bodyPr/>
          <a:lstStyle/>
          <a:p>
            <a:r>
              <a:rPr lang="en-US" dirty="0" smtClean="0"/>
              <a:t>“Much Can be Learned….”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51337"/>
            <a:ext cx="8077200" cy="4114800"/>
          </a:xfrm>
        </p:spPr>
        <p:txBody>
          <a:bodyPr/>
          <a:lstStyle/>
          <a:p>
            <a:r>
              <a:rPr lang="en-US" dirty="0" smtClean="0"/>
              <a:t>Personality judgment based on </a:t>
            </a:r>
          </a:p>
          <a:p>
            <a:pPr lvl="1"/>
            <a:r>
              <a:rPr lang="en-US" dirty="0" smtClean="0"/>
              <a:t>Offices and </a:t>
            </a:r>
            <a:r>
              <a:rPr lang="en-US" dirty="0"/>
              <a:t>Bedrooms [Gosling </a:t>
            </a:r>
            <a:r>
              <a:rPr lang="en-US" i="1" dirty="0"/>
              <a:t>et. </a:t>
            </a:r>
            <a:r>
              <a:rPr lang="en-US" i="1" dirty="0" smtClean="0"/>
              <a:t>al.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Websites [</a:t>
            </a:r>
            <a:r>
              <a:rPr lang="en-US" dirty="0" err="1" smtClean="0"/>
              <a:t>Vazire</a:t>
            </a:r>
            <a:r>
              <a:rPr lang="en-US" dirty="0" smtClean="0"/>
              <a:t> &amp; Gosling]</a:t>
            </a:r>
          </a:p>
          <a:p>
            <a:endParaRPr lang="en-US" sz="1200" dirty="0"/>
          </a:p>
          <a:p>
            <a:r>
              <a:rPr lang="en-US" dirty="0" smtClean="0"/>
              <a:t>Can we learn about people by observing how they interact virtually?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775537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Gosling, S. D., </a:t>
            </a:r>
            <a:r>
              <a:rPr lang="en-US" sz="1200" dirty="0" err="1"/>
              <a:t>Ko</a:t>
            </a:r>
            <a:r>
              <a:rPr lang="en-US" sz="1200" dirty="0"/>
              <a:t>, S. J., </a:t>
            </a:r>
            <a:r>
              <a:rPr lang="en-US" sz="1200" dirty="0" err="1"/>
              <a:t>Mannarelli</a:t>
            </a:r>
            <a:r>
              <a:rPr lang="en-US" sz="1200" dirty="0"/>
              <a:t>, T., &amp; Morris, M. E. (2002). A room with a cue: personality judgments based on offices and bedrooms. Journal of personality and social psychology, 82(3), 379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err="1"/>
              <a:t>Vazire</a:t>
            </a:r>
            <a:r>
              <a:rPr lang="en-US" sz="1200" dirty="0"/>
              <a:t>, S., &amp; Gosling, S. D. (2004). e-Perceptions: personality impressions based on personal websites. Journal of personality and social psychology, 87(1), 123.</a:t>
            </a:r>
          </a:p>
        </p:txBody>
      </p:sp>
    </p:spTree>
    <p:extLst>
      <p:ext uri="{BB962C8B-B14F-4D97-AF65-F5344CB8AC3E}">
        <p14:creationId xmlns:p14="http://schemas.microsoft.com/office/powerpoint/2010/main" val="6328682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Talk is About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Securing systems through making </a:t>
            </a:r>
            <a:r>
              <a:rPr lang="en-US" b="1" i="1" dirty="0" smtClean="0"/>
              <a:t>careful manipulations </a:t>
            </a:r>
            <a:r>
              <a:rPr lang="en-US" i="1" dirty="0" smtClean="0"/>
              <a:t>that produce </a:t>
            </a:r>
            <a:r>
              <a:rPr lang="en-US" b="1" i="1" dirty="0" smtClean="0"/>
              <a:t>predictable </a:t>
            </a:r>
            <a:r>
              <a:rPr lang="en-US" i="1" dirty="0" smtClean="0"/>
              <a:t>and </a:t>
            </a:r>
            <a:r>
              <a:rPr lang="en-US" b="1" i="1" dirty="0" smtClean="0"/>
              <a:t>measurable </a:t>
            </a:r>
            <a:r>
              <a:rPr lang="en-US" i="1" dirty="0" smtClean="0"/>
              <a:t>changes in </a:t>
            </a:r>
            <a:r>
              <a:rPr lang="en-US" b="1" i="1" dirty="0" smtClean="0"/>
              <a:t>user behavior</a:t>
            </a:r>
            <a:r>
              <a:rPr lang="en-US" i="1" dirty="0" smtClean="0"/>
              <a:t>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1097047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Talk 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of describing the use of AI for security proofs</a:t>
            </a:r>
          </a:p>
          <a:p>
            <a:r>
              <a:rPr lang="en-US" dirty="0" smtClean="0"/>
              <a:t>A way of contextualizing the technical challenges to realizing those proofs</a:t>
            </a:r>
          </a:p>
          <a:p>
            <a:endParaRPr lang="en-US" dirty="0"/>
          </a:p>
          <a:p>
            <a:r>
              <a:rPr lang="en-US" dirty="0" smtClean="0"/>
              <a:t>A request for feedback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8749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/>
          <a:lstStyle/>
          <a:p>
            <a:r>
              <a:rPr lang="en-US" dirty="0" smtClean="0"/>
              <a:t>Security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4114800"/>
          </a:xfrm>
        </p:spPr>
        <p:txBody>
          <a:bodyPr/>
          <a:lstStyle/>
          <a:p>
            <a:r>
              <a:rPr lang="en-US" dirty="0" smtClean="0"/>
              <a:t>Abnormal:</a:t>
            </a:r>
            <a:r>
              <a:rPr lang="en-US" baseline="30000" dirty="0" smtClean="0"/>
              <a:t>1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/>
              <a:t>from what is normal or </a:t>
            </a:r>
            <a:r>
              <a:rPr lang="en-US" dirty="0" smtClean="0"/>
              <a:t>average</a:t>
            </a:r>
          </a:p>
          <a:p>
            <a:pPr lvl="1"/>
            <a:r>
              <a:rPr lang="en-US" b="1" dirty="0" smtClean="0"/>
              <a:t>Unusual, </a:t>
            </a:r>
            <a:r>
              <a:rPr lang="en-US" b="1" dirty="0"/>
              <a:t>especially in a way that causes </a:t>
            </a:r>
            <a:r>
              <a:rPr lang="en-US" b="1" dirty="0" smtClean="0"/>
              <a:t>problems</a:t>
            </a:r>
            <a:endParaRPr lang="en-US" dirty="0"/>
          </a:p>
          <a:p>
            <a:r>
              <a:rPr lang="en-US" dirty="0" smtClean="0"/>
              <a:t>Practical examples of abnormal behavior detection:</a:t>
            </a:r>
          </a:p>
          <a:p>
            <a:pPr lvl="1"/>
            <a:r>
              <a:rPr lang="en-US" dirty="0" smtClean="0"/>
              <a:t>Bots</a:t>
            </a:r>
          </a:p>
          <a:p>
            <a:pPr lvl="1"/>
            <a:r>
              <a:rPr lang="en-US" dirty="0"/>
              <a:t>Intrusion</a:t>
            </a:r>
          </a:p>
          <a:p>
            <a:pPr lvl="1"/>
            <a:r>
              <a:rPr lang="en-US" dirty="0" smtClean="0"/>
              <a:t>Not </a:t>
            </a:r>
            <a:r>
              <a:rPr lang="en-US" dirty="0" smtClean="0"/>
              <a:t>proper attention to the </a:t>
            </a:r>
            <a:r>
              <a:rPr lang="en-US" dirty="0" smtClean="0"/>
              <a:t>task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0" y="4191000"/>
            <a:ext cx="3709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aseline="30000" dirty="0" smtClean="0"/>
              <a:t>1</a:t>
            </a:r>
            <a:r>
              <a:rPr lang="pt-BR" sz="1200" dirty="0" smtClean="0"/>
              <a:t> "abnormal</a:t>
            </a:r>
            <a:r>
              <a:rPr lang="pt-BR" sz="1200" dirty="0"/>
              <a:t>." Merriam-Webster.com. 2015. </a:t>
            </a:r>
            <a:endParaRPr lang="pt-BR" sz="1200" dirty="0" smtClean="0"/>
          </a:p>
          <a:p>
            <a:r>
              <a:rPr lang="pt-BR" sz="1200" dirty="0" err="1" smtClean="0"/>
              <a:t>http</a:t>
            </a:r>
            <a:r>
              <a:rPr lang="pt-BR" sz="1200" dirty="0"/>
              <a:t>://www.merriam-webster.com (6 Apr 2015).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602512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534400" cy="1143000"/>
          </a:xfrm>
        </p:spPr>
        <p:txBody>
          <a:bodyPr/>
          <a:lstStyle/>
          <a:p>
            <a:r>
              <a:rPr lang="en-US" dirty="0" smtClean="0"/>
              <a:t>Human Interactive Proofs (HIPs)</a:t>
            </a:r>
            <a:endParaRPr lang="en-US" dirty="0"/>
          </a:p>
        </p:txBody>
      </p:sp>
      <p:pic>
        <p:nvPicPr>
          <p:cNvPr id="1026" name="Picture 2" descr="http://smashingyolo.com/wp-content/uploads/2014/07/Best-Wordpress-Captcha-Plugins1.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677194"/>
            <a:ext cx="38862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Completely </a:t>
            </a:r>
            <a:r>
              <a:rPr lang="en-US" dirty="0"/>
              <a:t>Automated Public Turing test to tell Computers and Humans </a:t>
            </a:r>
            <a:r>
              <a:rPr lang="en-US" dirty="0" smtClean="0"/>
              <a:t>Apart</a:t>
            </a:r>
            <a:r>
              <a:rPr lang="en-US" dirty="0"/>
              <a:t> </a:t>
            </a:r>
            <a:r>
              <a:rPr lang="en-US" dirty="0" smtClean="0"/>
              <a:t>(CAPTCHA)</a:t>
            </a:r>
          </a:p>
          <a:p>
            <a:endParaRPr lang="en-US" dirty="0"/>
          </a:p>
          <a:p>
            <a:r>
              <a:rPr lang="en-US" dirty="0" smtClean="0"/>
              <a:t>Disruptive</a:t>
            </a:r>
          </a:p>
          <a:p>
            <a:endParaRPr lang="en-US" dirty="0" smtClean="0"/>
          </a:p>
          <a:p>
            <a:r>
              <a:rPr lang="en-US" dirty="0" smtClean="0"/>
              <a:t>Adds cognitive burden to the user</a:t>
            </a:r>
          </a:p>
          <a:p>
            <a:endParaRPr lang="en-US" dirty="0"/>
          </a:p>
          <a:p>
            <a:r>
              <a:rPr lang="en-US" dirty="0" smtClean="0"/>
              <a:t>Single-point check</a:t>
            </a:r>
          </a:p>
          <a:p>
            <a:endParaRPr lang="en-US" dirty="0"/>
          </a:p>
          <a:p>
            <a:r>
              <a:rPr lang="en-US" dirty="0" smtClean="0"/>
              <a:t>Not applicable to every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20959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OSL-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SOSL-template</Template>
  <TotalTime>9357</TotalTime>
  <Words>901</Words>
  <Application>Microsoft Macintosh PowerPoint</Application>
  <PresentationFormat>On-screen Show (4:3)</PresentationFormat>
  <Paragraphs>226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SOSL-template</vt:lpstr>
      <vt:lpstr>PowerPoint Presentation</vt:lpstr>
      <vt:lpstr>Two Faces of the CIIGAR Lab</vt:lpstr>
      <vt:lpstr>Dogs!</vt:lpstr>
      <vt:lpstr>Games</vt:lpstr>
      <vt:lpstr>“Much Can be Learned….”</vt:lpstr>
      <vt:lpstr>What This Talk is About</vt:lpstr>
      <vt:lpstr>What This Talk is About</vt:lpstr>
      <vt:lpstr>Security Context</vt:lpstr>
      <vt:lpstr>Human Interactive Proofs (HIPs)</vt:lpstr>
      <vt:lpstr>Human Observational Proofs (HOPs)</vt:lpstr>
      <vt:lpstr>HOP Architecture</vt:lpstr>
      <vt:lpstr>Control-theoretic Architecture</vt:lpstr>
      <vt:lpstr>Definitions</vt:lpstr>
      <vt:lpstr>Security Example: HIPs</vt:lpstr>
      <vt:lpstr>A Subtle Point</vt:lpstr>
      <vt:lpstr>Control-theoretic Definitions  (for Security)</vt:lpstr>
      <vt:lpstr>Security Example: Subtlety Proofs</vt:lpstr>
      <vt:lpstr>Human Subtlety Proofs (HSPs)</vt:lpstr>
      <vt:lpstr>Example: Mouse Click Locations</vt:lpstr>
      <vt:lpstr>Example: Search vs. Recall</vt:lpstr>
      <vt:lpstr>Example: Typing</vt:lpstr>
      <vt:lpstr>Takeaway</vt:lpstr>
      <vt:lpstr>PowerPoint Presentation</vt:lpstr>
    </vt:vector>
  </TitlesOfParts>
  <Company>NCSU Computer Science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David R. Wright</dc:creator>
  <cp:lastModifiedBy>David Roberts</cp:lastModifiedBy>
  <cp:revision>337</cp:revision>
  <dcterms:created xsi:type="dcterms:W3CDTF">2013-02-22T21:04:52Z</dcterms:created>
  <dcterms:modified xsi:type="dcterms:W3CDTF">2017-02-01T16:49:30Z</dcterms:modified>
</cp:coreProperties>
</file>