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1864" r:id="rId2"/>
    <p:sldId id="1825" r:id="rId3"/>
    <p:sldId id="1829" r:id="rId4"/>
    <p:sldId id="1830" r:id="rId5"/>
    <p:sldId id="1821" r:id="rId6"/>
    <p:sldId id="1823" r:id="rId7"/>
    <p:sldId id="1832" r:id="rId8"/>
    <p:sldId id="1833" r:id="rId9"/>
    <p:sldId id="1834" r:id="rId10"/>
    <p:sldId id="1835" r:id="rId11"/>
    <p:sldId id="1854" r:id="rId12"/>
    <p:sldId id="1855" r:id="rId13"/>
    <p:sldId id="1856" r:id="rId14"/>
    <p:sldId id="1857" r:id="rId15"/>
    <p:sldId id="1845" r:id="rId16"/>
    <p:sldId id="1846" r:id="rId17"/>
    <p:sldId id="1847" r:id="rId18"/>
    <p:sldId id="1848" r:id="rId19"/>
    <p:sldId id="1849" r:id="rId20"/>
    <p:sldId id="1850" r:id="rId21"/>
    <p:sldId id="1851" r:id="rId22"/>
    <p:sldId id="1852" r:id="rId23"/>
    <p:sldId id="1853" r:id="rId24"/>
    <p:sldId id="1837" r:id="rId25"/>
    <p:sldId id="1838" r:id="rId26"/>
    <p:sldId id="1839" r:id="rId27"/>
    <p:sldId id="1840" r:id="rId28"/>
    <p:sldId id="1841" r:id="rId29"/>
    <p:sldId id="1844" r:id="rId30"/>
    <p:sldId id="1842" r:id="rId31"/>
    <p:sldId id="1858" r:id="rId32"/>
    <p:sldId id="1859" r:id="rId33"/>
    <p:sldId id="1860" r:id="rId34"/>
    <p:sldId id="1861" r:id="rId35"/>
    <p:sldId id="1862" r:id="rId36"/>
    <p:sldId id="1863" r:id="rId37"/>
  </p:sldIdLst>
  <p:sldSz cx="9144000" cy="6858000" type="screen4x3"/>
  <p:notesSz cx="9283700" cy="69850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EB0B0B"/>
    <a:srgbClr val="B3A2C7"/>
    <a:srgbClr val="F3F8FF"/>
    <a:srgbClr val="000000"/>
    <a:srgbClr val="333399"/>
    <a:srgbClr val="FFCCCC"/>
    <a:srgbClr val="0000CC"/>
    <a:srgbClr val="66CC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741" autoAdjust="0"/>
    <p:restoredTop sz="86425" autoAdjust="0"/>
  </p:normalViewPr>
  <p:slideViewPr>
    <p:cSldViewPr>
      <p:cViewPr varScale="1">
        <p:scale>
          <a:sx n="99" d="100"/>
          <a:sy n="99" d="100"/>
        </p:scale>
        <p:origin x="-1576" y="-112"/>
      </p:cViewPr>
      <p:guideLst>
        <p:guide orient="horz" pos="3024"/>
        <p:guide pos="4560"/>
      </p:guideLst>
    </p:cSldViewPr>
  </p:slideViewPr>
  <p:outlineViewPr>
    <p:cViewPr>
      <p:scale>
        <a:sx n="33" d="100"/>
        <a:sy n="33" d="100"/>
      </p:scale>
      <p:origin x="0" y="325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842"/>
    </p:cViewPr>
  </p:sorterViewPr>
  <p:notesViewPr>
    <p:cSldViewPr>
      <p:cViewPr varScale="1">
        <p:scale>
          <a:sx n="39" d="100"/>
          <a:sy n="39" d="100"/>
        </p:scale>
        <p:origin x="-126" y="-570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tags" Target="tags/tag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50875" cy="34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defTabSz="91449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062" y="2"/>
            <a:ext cx="4052409" cy="34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defTabSz="91449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3032"/>
            <a:ext cx="4050875" cy="34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defTabSz="91449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062" y="6653032"/>
            <a:ext cx="4052409" cy="34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defTabSz="91449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C9CE4291-513B-4C3F-81C2-0CEE66DA1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20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50875" cy="34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defTabSz="91449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062" y="2"/>
            <a:ext cx="4052409" cy="34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defTabSz="91449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7975" y="514350"/>
            <a:ext cx="3521075" cy="2640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2653" y="3325757"/>
            <a:ext cx="6787785" cy="315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3032"/>
            <a:ext cx="4050875" cy="34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defTabSz="91449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062" y="6653032"/>
            <a:ext cx="4052409" cy="34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defTabSz="91449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FC272B2A-9639-40D4-AC05-558DF3BEF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60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93" eaLnBrk="0" hangingPunct="0">
              <a:defRPr sz="2300" b="1">
                <a:solidFill>
                  <a:schemeClr val="tx1"/>
                </a:solidFill>
                <a:latin typeface="Verdana" pitchFamily="34" charset="0"/>
              </a:defRPr>
            </a:lvl1pPr>
            <a:lvl2pPr marL="714495" indent="-274806" defTabSz="914493" eaLnBrk="0" hangingPunct="0">
              <a:defRPr sz="2300" b="1">
                <a:solidFill>
                  <a:schemeClr val="tx1"/>
                </a:solidFill>
                <a:latin typeface="Verdana" pitchFamily="34" charset="0"/>
              </a:defRPr>
            </a:lvl2pPr>
            <a:lvl3pPr marL="1099223" indent="-219845" defTabSz="914493" eaLnBrk="0" hangingPunct="0">
              <a:defRPr sz="2300" b="1">
                <a:solidFill>
                  <a:schemeClr val="tx1"/>
                </a:solidFill>
                <a:latin typeface="Verdana" pitchFamily="34" charset="0"/>
              </a:defRPr>
            </a:lvl3pPr>
            <a:lvl4pPr marL="1538912" indent="-219845" defTabSz="914493" eaLnBrk="0" hangingPunct="0">
              <a:defRPr sz="2300" b="1">
                <a:solidFill>
                  <a:schemeClr val="tx1"/>
                </a:solidFill>
                <a:latin typeface="Verdana" pitchFamily="34" charset="0"/>
              </a:defRPr>
            </a:lvl4pPr>
            <a:lvl5pPr marL="1978602" indent="-219845" defTabSz="914493" eaLnBrk="0" hangingPunct="0">
              <a:defRPr sz="2300" b="1">
                <a:solidFill>
                  <a:schemeClr val="tx1"/>
                </a:solidFill>
                <a:latin typeface="Verdana" pitchFamily="34" charset="0"/>
              </a:defRPr>
            </a:lvl5pPr>
            <a:lvl6pPr marL="2418291" indent="-219845" defTabSz="91449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Verdana" pitchFamily="34" charset="0"/>
              </a:defRPr>
            </a:lvl6pPr>
            <a:lvl7pPr marL="2857980" indent="-219845" defTabSz="91449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Verdana" pitchFamily="34" charset="0"/>
              </a:defRPr>
            </a:lvl7pPr>
            <a:lvl8pPr marL="3297669" indent="-219845" defTabSz="91449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Verdana" pitchFamily="34" charset="0"/>
              </a:defRPr>
            </a:lvl8pPr>
            <a:lvl9pPr marL="3737359" indent="-219845" defTabSz="91449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0DDF69A-B1CE-407D-B4CA-18388E9B1A33}" type="slidenum">
              <a:rPr lang="en-US" sz="1200" b="0">
                <a:latin typeface="Times New Roman" pitchFamily="18" charset="0"/>
              </a:rPr>
              <a:pPr/>
              <a:t>1</a:t>
            </a:fld>
            <a:endParaRPr lang="en-US" sz="1200" b="0" dirty="0">
              <a:latin typeface="Times New Roman" pitchFamily="18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46388" y="515938"/>
            <a:ext cx="3519487" cy="263842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MORDA and NRAT were both developed at NSA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0220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32994" indent="-281921" defTabSz="880220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27684" indent="-225537" defTabSz="880220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578757" indent="-225537" defTabSz="880220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29831" indent="-225537" defTabSz="880220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480904" indent="-225537" defTabSz="88022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31978" indent="-225537" defTabSz="88022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383051" indent="-225537" defTabSz="88022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34125" indent="-225537" defTabSz="88022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E0644D47-A50A-5E45-972F-B4903AAF3599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93" eaLnBrk="0" hangingPunct="0">
              <a:defRPr sz="2300" b="1">
                <a:solidFill>
                  <a:schemeClr val="tx1"/>
                </a:solidFill>
                <a:latin typeface="Verdana" pitchFamily="34" charset="0"/>
              </a:defRPr>
            </a:lvl1pPr>
            <a:lvl2pPr marL="714495" indent="-274806" defTabSz="914493" eaLnBrk="0" hangingPunct="0">
              <a:defRPr sz="2300" b="1">
                <a:solidFill>
                  <a:schemeClr val="tx1"/>
                </a:solidFill>
                <a:latin typeface="Verdana" pitchFamily="34" charset="0"/>
              </a:defRPr>
            </a:lvl2pPr>
            <a:lvl3pPr marL="1099223" indent="-219845" defTabSz="914493" eaLnBrk="0" hangingPunct="0">
              <a:defRPr sz="2300" b="1">
                <a:solidFill>
                  <a:schemeClr val="tx1"/>
                </a:solidFill>
                <a:latin typeface="Verdana" pitchFamily="34" charset="0"/>
              </a:defRPr>
            </a:lvl3pPr>
            <a:lvl4pPr marL="1538912" indent="-219845" defTabSz="914493" eaLnBrk="0" hangingPunct="0">
              <a:defRPr sz="2300" b="1">
                <a:solidFill>
                  <a:schemeClr val="tx1"/>
                </a:solidFill>
                <a:latin typeface="Verdana" pitchFamily="34" charset="0"/>
              </a:defRPr>
            </a:lvl4pPr>
            <a:lvl5pPr marL="1978602" indent="-219845" defTabSz="914493" eaLnBrk="0" hangingPunct="0">
              <a:defRPr sz="2300" b="1">
                <a:solidFill>
                  <a:schemeClr val="tx1"/>
                </a:solidFill>
                <a:latin typeface="Verdana" pitchFamily="34" charset="0"/>
              </a:defRPr>
            </a:lvl5pPr>
            <a:lvl6pPr marL="2418291" indent="-219845" defTabSz="91449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Verdana" pitchFamily="34" charset="0"/>
              </a:defRPr>
            </a:lvl6pPr>
            <a:lvl7pPr marL="2857980" indent="-219845" defTabSz="91449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Verdana" pitchFamily="34" charset="0"/>
              </a:defRPr>
            </a:lvl7pPr>
            <a:lvl8pPr marL="3297669" indent="-219845" defTabSz="91449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Verdana" pitchFamily="34" charset="0"/>
              </a:defRPr>
            </a:lvl8pPr>
            <a:lvl9pPr marL="3737359" indent="-219845" defTabSz="91449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0DDF69A-B1CE-407D-B4CA-18388E9B1A33}" type="slidenum">
              <a:rPr lang="en-US" sz="1200" b="0">
                <a:latin typeface="Times New Roman" pitchFamily="18" charset="0"/>
              </a:rPr>
              <a:pPr/>
              <a:t>36</a:t>
            </a:fld>
            <a:endParaRPr lang="en-US" sz="1200" b="0" dirty="0">
              <a:latin typeface="Times New Roman" pitchFamily="18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46388" y="515938"/>
            <a:ext cx="3519487" cy="263842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1200" y="6229350"/>
            <a:ext cx="19304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b="0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b="0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5DBA1866-669A-48E2-9CD8-8BAAA8AA5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8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CFC0A-4959-4957-B2D2-E5894BE19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5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874C0-2785-4845-BD36-90CF5D73F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8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13200" cy="5029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371600"/>
            <a:ext cx="4013200" cy="5029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3BE42-401D-4DD6-B8EC-0487270C6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A61AC-7CF5-45DB-BB42-FE620FAA8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BBAEA-3154-44A9-83F5-5474188E0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8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8FF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178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1905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b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2937542E-419E-4905-8FDF-FF5CF032A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 userDrawn="1"/>
        </p:nvSpPr>
        <p:spPr bwMode="auto">
          <a:xfrm>
            <a:off x="1066800" y="914400"/>
            <a:ext cx="7924800" cy="0"/>
          </a:xfrm>
          <a:prstGeom prst="lin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0" name="Text Box 6"/>
          <p:cNvSpPr txBox="1">
            <a:spLocks noChangeArrowheads="1"/>
          </p:cNvSpPr>
          <p:nvPr userDrawn="1"/>
        </p:nvSpPr>
        <p:spPr bwMode="auto">
          <a:xfrm>
            <a:off x="685800" y="6616700"/>
            <a:ext cx="17540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" dirty="0" smtClean="0"/>
              <a:t>2012</a:t>
            </a:r>
            <a:r>
              <a:rPr lang="en-US" sz="600" baseline="0" dirty="0" smtClean="0"/>
              <a:t> NSA </a:t>
            </a:r>
            <a:r>
              <a:rPr lang="en-US" sz="600" baseline="0" dirty="0" err="1" smtClean="0"/>
              <a:t>SoS</a:t>
            </a:r>
            <a:r>
              <a:rPr lang="en-US" sz="600" baseline="0" dirty="0" smtClean="0"/>
              <a:t> Lablet Hard Problems</a:t>
            </a:r>
            <a:endParaRPr lang="en-US" sz="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2" r:id="rId2"/>
    <p:sldLayoutId id="2147483653" r:id="rId3"/>
    <p:sldLayoutId id="2147483654" r:id="rId4"/>
    <p:sldLayoutId id="2147483656" r:id="rId5"/>
    <p:sldLayoutId id="2147483657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Char char="•"/>
        <a:defRPr kumimoj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898" y="838200"/>
            <a:ext cx="8541302" cy="1752600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en-US" sz="2800" i="1" dirty="0"/>
              <a:t>Science of Security Hard Problems: 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A </a:t>
            </a:r>
            <a:r>
              <a:rPr lang="en-US" sz="2800" i="1" dirty="0"/>
              <a:t>Lablet Perspective</a:t>
            </a:r>
            <a:endParaRPr lang="en-US" sz="2800" dirty="0" smtClean="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762000" y="3429000"/>
            <a:ext cx="762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800" dirty="0"/>
              <a:t>David M. Nicol </a:t>
            </a:r>
            <a:r>
              <a:rPr kumimoji="1" lang="en-US" sz="1800" b="0" dirty="0"/>
              <a:t>(Univ. of Illinois at Urbana-Champaign)</a:t>
            </a:r>
          </a:p>
          <a:p>
            <a:pPr eaLnBrk="0" hangingPunct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800" dirty="0"/>
              <a:t>William H. Sanders </a:t>
            </a:r>
            <a:r>
              <a:rPr kumimoji="1" lang="en-US" sz="1800" b="0" dirty="0"/>
              <a:t>(Univ. of Illinois at Urbana-Champaign)</a:t>
            </a:r>
          </a:p>
          <a:p>
            <a:pPr eaLnBrk="0" hangingPunct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800" dirty="0"/>
              <a:t>William L. Scherlis </a:t>
            </a:r>
            <a:r>
              <a:rPr kumimoji="1" lang="en-US" sz="1800" b="0" dirty="0"/>
              <a:t>(Carnegie Mellon Univ.)</a:t>
            </a:r>
          </a:p>
          <a:p>
            <a:pPr eaLnBrk="0" hangingPunct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800" dirty="0"/>
              <a:t>Laurie A. Williams </a:t>
            </a:r>
            <a:r>
              <a:rPr kumimoji="1" lang="en-US" sz="1800" b="0" dirty="0"/>
              <a:t>(North Carolina State Univ</a:t>
            </a:r>
            <a:r>
              <a:rPr kumimoji="1" lang="en-US" sz="1800" b="0" dirty="0" smtClean="0"/>
              <a:t>.)</a:t>
            </a:r>
          </a:p>
          <a:p>
            <a:pPr algn="ctr" eaLnBrk="0" hangingPunct="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None/>
            </a:pPr>
            <a:endParaRPr kumimoji="1" lang="en-US" sz="1800" b="0" dirty="0"/>
          </a:p>
          <a:p>
            <a:pPr algn="r" eaLnBrk="0" hangingPunct="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None/>
            </a:pPr>
            <a:endParaRPr kumimoji="1" lang="en-US" sz="1800" b="0" dirty="0" smtClean="0"/>
          </a:p>
          <a:p>
            <a:pPr algn="r" eaLnBrk="0" hangingPunct="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800" b="0" i="1" dirty="0" err="1" smtClean="0"/>
              <a:t>SoS</a:t>
            </a:r>
            <a:r>
              <a:rPr kumimoji="1" lang="en-US" sz="1800" b="0" i="1" dirty="0" smtClean="0"/>
              <a:t> PI </a:t>
            </a:r>
            <a:r>
              <a:rPr kumimoji="1" lang="en-US" sz="1800" b="0" i="1" dirty="0" smtClean="0">
                <a:ea typeface="Verdana" pitchFamily="34" charset="0"/>
                <a:cs typeface="Verdana" pitchFamily="34" charset="0"/>
              </a:rPr>
              <a:t>Meeting</a:t>
            </a:r>
          </a:p>
          <a:p>
            <a:pPr algn="r" eaLnBrk="0" hangingPunct="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800" b="0" i="1" dirty="0" smtClean="0">
                <a:ea typeface="Verdana" pitchFamily="34" charset="0"/>
                <a:cs typeface="Verdana" pitchFamily="34" charset="0"/>
              </a:rPr>
              <a:t>30 Nov 2012</a:t>
            </a:r>
          </a:p>
          <a:p>
            <a:pPr algn="r" eaLnBrk="0" hangingPunct="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800" b="0" i="1" dirty="0" smtClean="0">
                <a:ea typeface="Verdana" pitchFamily="34" charset="0"/>
                <a:cs typeface="Verdana" pitchFamily="34" charset="0"/>
              </a:rPr>
              <a:t>National Harbor</a:t>
            </a:r>
            <a:r>
              <a:rPr kumimoji="1" lang="en-US" sz="1800" b="0" i="1" dirty="0" smtClean="0"/>
              <a:t>, MD</a:t>
            </a:r>
            <a:endParaRPr kumimoji="1" lang="en-US" sz="1800" b="0" i="1" dirty="0"/>
          </a:p>
        </p:txBody>
      </p:sp>
    </p:spTree>
    <p:extLst>
      <p:ext uri="{BB962C8B-B14F-4D97-AF65-F5344CB8AC3E}">
        <p14:creationId xmlns:p14="http://schemas.microsoft.com/office/powerpoint/2010/main" val="1058068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228600"/>
            <a:ext cx="8204200" cy="533400"/>
          </a:xfrm>
        </p:spPr>
        <p:txBody>
          <a:bodyPr/>
          <a:lstStyle/>
          <a:p>
            <a:r>
              <a:rPr lang="en-US" dirty="0"/>
              <a:t>Hard Problem 1: </a:t>
            </a:r>
            <a:r>
              <a:rPr lang="en-US" b="1" dirty="0"/>
              <a:t>Scalability and Composability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Example research to be done</a:t>
            </a:r>
          </a:p>
          <a:p>
            <a:pPr marL="0" indent="0">
              <a:buNone/>
            </a:pPr>
            <a:endParaRPr lang="en-US" sz="1200" b="1" i="1" dirty="0" smtClean="0"/>
          </a:p>
          <a:p>
            <a:r>
              <a:rPr lang="en-US" dirty="0" smtClean="0"/>
              <a:t>Identify approaches for multiple levels of scale</a:t>
            </a:r>
          </a:p>
          <a:p>
            <a:pPr lvl="1"/>
            <a:r>
              <a:rPr lang="en-US" dirty="0" smtClean="0"/>
              <a:t>From code elements to architecture and frameworks</a:t>
            </a:r>
          </a:p>
          <a:p>
            <a:r>
              <a:rPr lang="en-US" dirty="0" smtClean="0"/>
              <a:t>Address particular security-related attributes</a:t>
            </a:r>
          </a:p>
          <a:p>
            <a:pPr lvl="1"/>
            <a:r>
              <a:rPr lang="en-US" dirty="0" smtClean="0"/>
              <a:t>Data confidentiality and locality</a:t>
            </a:r>
          </a:p>
          <a:p>
            <a:pPr lvl="1"/>
            <a:r>
              <a:rPr lang="en-US" dirty="0" smtClean="0"/>
              <a:t>Data integrity</a:t>
            </a:r>
          </a:p>
          <a:p>
            <a:pPr lvl="1"/>
            <a:r>
              <a:rPr lang="en-US" dirty="0" smtClean="0"/>
              <a:t>Enabling quality attributes</a:t>
            </a:r>
          </a:p>
          <a:p>
            <a:pPr lvl="2"/>
            <a:r>
              <a:rPr lang="en-US" dirty="0" smtClean="0"/>
              <a:t>Structural properties</a:t>
            </a:r>
          </a:p>
          <a:p>
            <a:pPr lvl="2"/>
            <a:r>
              <a:rPr lang="en-US" dirty="0" smtClean="0"/>
              <a:t>Information access and flow </a:t>
            </a:r>
          </a:p>
          <a:p>
            <a:pPr lvl="2"/>
            <a:r>
              <a:rPr lang="en-US" dirty="0" smtClean="0"/>
              <a:t>State transitions</a:t>
            </a:r>
          </a:p>
          <a:p>
            <a:r>
              <a:rPr lang="en-US" dirty="0" smtClean="0"/>
              <a:t>Model usability issues</a:t>
            </a:r>
          </a:p>
          <a:p>
            <a:pPr lvl="1"/>
            <a:r>
              <a:rPr lang="en-US" dirty="0" smtClean="0"/>
              <a:t>Use of fragmentary specifications, traceability tools</a:t>
            </a:r>
          </a:p>
          <a:p>
            <a:pPr lvl="1"/>
            <a:r>
              <a:rPr lang="en-US" dirty="0" smtClean="0"/>
              <a:t>Costs, benefits, measurement, and timing</a:t>
            </a:r>
          </a:p>
          <a:p>
            <a:r>
              <a:rPr lang="en-US" dirty="0" smtClean="0"/>
              <a:t>Identify common features of composable models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827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5852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Hard Problem </a:t>
            </a:r>
            <a:r>
              <a:rPr lang="en-US" dirty="0" smtClean="0"/>
              <a:t>2: </a:t>
            </a:r>
            <a:r>
              <a:rPr lang="en-US" b="1" dirty="0"/>
              <a:t>Policy-Governed </a:t>
            </a:r>
            <a:r>
              <a:rPr lang="en-US" b="1" dirty="0" smtClean="0"/>
              <a:t>Secure Collaboration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78800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Challenge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Develop methods to </a:t>
            </a:r>
            <a:r>
              <a:rPr lang="en-US" u="sng" dirty="0" smtClean="0"/>
              <a:t>express</a:t>
            </a:r>
            <a:r>
              <a:rPr lang="en-US" dirty="0" smtClean="0"/>
              <a:t> and </a:t>
            </a:r>
            <a:r>
              <a:rPr lang="en-US" u="sng" dirty="0" smtClean="0"/>
              <a:t>enforce</a:t>
            </a:r>
            <a:r>
              <a:rPr lang="en-US" dirty="0" smtClean="0"/>
              <a:t> normative requirements and policies for handling data with </a:t>
            </a:r>
            <a:r>
              <a:rPr lang="en-US" dirty="0" smtClean="0">
                <a:solidFill>
                  <a:srgbClr val="0000FF"/>
                </a:solidFill>
              </a:rPr>
              <a:t>differing usage needs </a:t>
            </a:r>
            <a:r>
              <a:rPr lang="en-US" dirty="0" smtClean="0"/>
              <a:t>and among users in </a:t>
            </a:r>
            <a:r>
              <a:rPr lang="en-US" dirty="0" smtClean="0">
                <a:solidFill>
                  <a:srgbClr val="0000FF"/>
                </a:solidFill>
              </a:rPr>
              <a:t>different authority domains</a:t>
            </a:r>
            <a:endParaRPr lang="en-US" dirty="0"/>
          </a:p>
        </p:txBody>
      </p:sp>
      <p:pic>
        <p:nvPicPr>
          <p:cNvPr id="4" name="Picture 3" descr="BU00474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962400"/>
            <a:ext cx="4088316" cy="192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68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362200"/>
            <a:ext cx="1688097" cy="1688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38125"/>
            <a:ext cx="85852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Hard Problem 2: </a:t>
            </a:r>
            <a:r>
              <a:rPr lang="en-US" b="1" dirty="0"/>
              <a:t>Policy-Governed Secure Collaboration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77724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Why important?  Why hard?</a:t>
            </a:r>
          </a:p>
          <a:p>
            <a:endParaRPr lang="en-US" sz="1600" dirty="0"/>
          </a:p>
          <a:p>
            <a:r>
              <a:rPr lang="en-US" dirty="0" smtClean="0"/>
              <a:t>Collaboration is an enabler, but …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Collaborating parties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Are autonomous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Exercise different policies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Are subject to different </a:t>
            </a:r>
            <a:r>
              <a:rPr lang="en-US" dirty="0" smtClean="0"/>
              <a:t>laws or regulations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Adopt different attitudes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Might </a:t>
            </a:r>
            <a:r>
              <a:rPr lang="en-US" dirty="0" smtClean="0"/>
              <a:t>harm </a:t>
            </a:r>
            <a:r>
              <a:rPr lang="en-US" dirty="0" smtClean="0"/>
              <a:t>each other unintentionally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i="1" dirty="0" smtClean="0"/>
              <a:t>Examples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HIPAA, FERPA, corporate security policy, access control policy</a:t>
            </a:r>
          </a:p>
        </p:txBody>
      </p:sp>
      <p:pic>
        <p:nvPicPr>
          <p:cNvPr id="11" name="Picture 10" descr="MD00061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352800"/>
            <a:ext cx="895332" cy="2152161"/>
          </a:xfrm>
          <a:prstGeom prst="rect">
            <a:avLst/>
          </a:prstGeom>
        </p:spPr>
      </p:pic>
      <p:pic>
        <p:nvPicPr>
          <p:cNvPr id="13" name="Picture 12" descr="rbso_2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200400"/>
            <a:ext cx="921872" cy="22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661400" cy="533400"/>
          </a:xfrm>
        </p:spPr>
        <p:txBody>
          <a:bodyPr/>
          <a:lstStyle/>
          <a:p>
            <a:r>
              <a:rPr lang="en-US" sz="2000" dirty="0"/>
              <a:t>Hard Problem 2: </a:t>
            </a:r>
            <a:r>
              <a:rPr lang="en-US" sz="2000" b="1" dirty="0"/>
              <a:t>Policy-Governed Secure Collaboration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86274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Science that is Known</a:t>
            </a:r>
            <a:endParaRPr lang="en-US" b="1" i="1" dirty="0" smtClean="0"/>
          </a:p>
          <a:p>
            <a:endParaRPr lang="en-US" dirty="0"/>
          </a:p>
          <a:p>
            <a:r>
              <a:rPr lang="en-US" dirty="0" smtClean="0"/>
              <a:t>May address secure collaboration</a:t>
            </a:r>
          </a:p>
          <a:p>
            <a:pPr lvl="1"/>
            <a:r>
              <a:rPr lang="en-US" dirty="0" smtClean="0"/>
              <a:t>Access control (who and what access)</a:t>
            </a:r>
            <a:endParaRPr lang="en-US" dirty="0"/>
          </a:p>
          <a:p>
            <a:pPr lvl="1"/>
            <a:r>
              <a:rPr lang="en-US" dirty="0"/>
              <a:t>Inference control and privacy </a:t>
            </a:r>
            <a:r>
              <a:rPr lang="en-US" dirty="0" smtClean="0"/>
              <a:t>protection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Does not adequately address secure collaboration</a:t>
            </a:r>
          </a:p>
          <a:p>
            <a:pPr lvl="1"/>
            <a:r>
              <a:rPr lang="en-US" dirty="0" smtClean="0"/>
              <a:t>Trusted certificate chains</a:t>
            </a:r>
          </a:p>
          <a:p>
            <a:pPr lvl="1"/>
            <a:r>
              <a:rPr lang="en-US" dirty="0" smtClean="0"/>
              <a:t>Incentives for honest reporting</a:t>
            </a:r>
          </a:p>
          <a:p>
            <a:pPr lvl="1"/>
            <a:r>
              <a:rPr lang="en-US" dirty="0" smtClean="0"/>
              <a:t>Normative basis for trust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377" y="3958209"/>
            <a:ext cx="190500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172200"/>
            <a:ext cx="6903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7F7F7F"/>
                </a:solidFill>
              </a:rPr>
              <a:t>http://</a:t>
            </a:r>
            <a:r>
              <a:rPr lang="en-US" sz="1400" b="0" dirty="0" err="1">
                <a:solidFill>
                  <a:srgbClr val="7F7F7F"/>
                </a:solidFill>
              </a:rPr>
              <a:t>vizconsult.files.wordpress.com</a:t>
            </a:r>
            <a:r>
              <a:rPr lang="en-US" sz="1400" b="0" dirty="0">
                <a:solidFill>
                  <a:srgbClr val="7F7F7F"/>
                </a:solidFill>
              </a:rPr>
              <a:t>/2011/06/insider-threat1.jpg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96903" y="5863209"/>
            <a:ext cx="2347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Insider Threat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45708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432800" cy="533400"/>
          </a:xfrm>
        </p:spPr>
        <p:txBody>
          <a:bodyPr>
            <a:normAutofit/>
          </a:bodyPr>
          <a:lstStyle/>
          <a:p>
            <a:r>
              <a:rPr lang="en-US" sz="2000" dirty="0"/>
              <a:t>Hard Problem 2: </a:t>
            </a:r>
            <a:r>
              <a:rPr lang="en-US" sz="2000" b="1" dirty="0"/>
              <a:t>Policy-Governed Secure Collaboration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78800" cy="53340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b="1" i="1" dirty="0"/>
              <a:t>Example </a:t>
            </a:r>
            <a:r>
              <a:rPr lang="en-US" b="1" i="1" dirty="0" smtClean="0"/>
              <a:t>research </a:t>
            </a:r>
            <a:r>
              <a:rPr lang="en-US" b="1" i="1" dirty="0"/>
              <a:t>to be </a:t>
            </a:r>
            <a:r>
              <a:rPr lang="en-US" b="1" i="1" dirty="0" smtClean="0"/>
              <a:t>done</a:t>
            </a:r>
          </a:p>
          <a:p>
            <a:pPr marL="0" indent="0">
              <a:spcAft>
                <a:spcPts val="600"/>
              </a:spcAft>
              <a:buNone/>
            </a:pPr>
            <a:endParaRPr lang="en-US" sz="1200" b="1" i="1" dirty="0"/>
          </a:p>
          <a:p>
            <a:pPr>
              <a:spcAft>
                <a:spcPts val="600"/>
              </a:spcAft>
            </a:pPr>
            <a:r>
              <a:rPr lang="en-US" dirty="0" smtClean="0"/>
              <a:t>Understanding normative relationships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Representing policies for an open world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Analyzing norms and policies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Understanding trust from a normative perspective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Understanding information flow and inference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Understanding privacy in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7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128000" cy="533400"/>
          </a:xfrm>
        </p:spPr>
        <p:txBody>
          <a:bodyPr/>
          <a:lstStyle/>
          <a:p>
            <a:r>
              <a:rPr lang="en-US" dirty="0"/>
              <a:t>Hard Problem </a:t>
            </a:r>
            <a:r>
              <a:rPr lang="en-US" dirty="0" smtClean="0"/>
              <a:t>3: </a:t>
            </a:r>
            <a:r>
              <a:rPr lang="en-US" b="1" dirty="0" smtClean="0"/>
              <a:t>Predictive Security Metrics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Challenge</a:t>
            </a:r>
          </a:p>
          <a:p>
            <a:endParaRPr lang="en-US" dirty="0"/>
          </a:p>
          <a:p>
            <a:r>
              <a:rPr lang="en-US" dirty="0" smtClean="0"/>
              <a:t>Develop security metrics and models capable of predicting whether or confirming that a given cyber system preserves a given set of security properties (deterministically or probabilistically), in a given context.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4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Problem 3: </a:t>
            </a:r>
            <a:r>
              <a:rPr lang="en-US" b="1" dirty="0"/>
              <a:t>Predictive Security Metrics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i="1" dirty="0"/>
              <a:t>Why Important?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dirty="0" smtClean="0"/>
              <a:t>Solving the challenge would enable: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Decisions about system architecture and design</a:t>
            </a:r>
          </a:p>
          <a:p>
            <a:r>
              <a:rPr lang="en-US" dirty="0" smtClean="0"/>
              <a:t>Prioritization of effort towards the areas of the system that indicate the highest security risk</a:t>
            </a:r>
          </a:p>
          <a:p>
            <a:pPr lvl="0"/>
            <a:r>
              <a:rPr lang="en-US" dirty="0" smtClean="0"/>
              <a:t>Selection of software/hardware development processes and practices</a:t>
            </a:r>
          </a:p>
          <a:p>
            <a:r>
              <a:rPr lang="en-US" dirty="0" smtClean="0"/>
              <a:t>Readiness of a system to be released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2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Problem 3: </a:t>
            </a:r>
            <a:r>
              <a:rPr lang="en-US" b="1" dirty="0"/>
              <a:t>Predictive Security Metrics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334000"/>
          </a:xfrm>
        </p:spPr>
        <p:txBody>
          <a:bodyPr/>
          <a:lstStyle/>
          <a:p>
            <a:pPr marL="0" lvl="0" indent="0">
              <a:buNone/>
            </a:pPr>
            <a:r>
              <a:rPr lang="en-US" b="1" i="1" dirty="0"/>
              <a:t>Why Hard?</a:t>
            </a:r>
            <a:endParaRPr lang="en-US" b="1" i="1" dirty="0" smtClean="0"/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dirty="0" smtClean="0"/>
              <a:t>Many reasons, including the </a:t>
            </a:r>
            <a:r>
              <a:rPr lang="en-US" b="1" dirty="0" smtClean="0"/>
              <a:t>uncertain</a:t>
            </a:r>
            <a:r>
              <a:rPr lang="en-US" dirty="0" smtClean="0"/>
              <a:t> and </a:t>
            </a:r>
            <a:r>
              <a:rPr lang="en-US" b="1" dirty="0"/>
              <a:t>variable </a:t>
            </a:r>
            <a:r>
              <a:rPr lang="en-US" dirty="0" smtClean="0"/>
              <a:t>nature of: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Behavior of intelligent adversaries</a:t>
            </a:r>
          </a:p>
          <a:p>
            <a:pPr lvl="0"/>
            <a:r>
              <a:rPr lang="en-US" dirty="0" smtClean="0"/>
              <a:t>Intensity of adversarial effort</a:t>
            </a:r>
          </a:p>
          <a:p>
            <a:pPr lvl="0"/>
            <a:r>
              <a:rPr lang="en-US" dirty="0" smtClean="0"/>
              <a:t>Attractiveness of the target system</a:t>
            </a:r>
          </a:p>
          <a:p>
            <a:pPr lvl="0"/>
            <a:r>
              <a:rPr lang="en-US" dirty="0" smtClean="0"/>
              <a:t>Impact of the composition of system development process choices</a:t>
            </a:r>
          </a:p>
          <a:p>
            <a:pPr lvl="0"/>
            <a:r>
              <a:rPr lang="en-US" dirty="0" smtClean="0"/>
              <a:t>Impact of the composition of architecture and design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0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Problem 3: </a:t>
            </a:r>
            <a:r>
              <a:rPr lang="en-US" b="1" dirty="0"/>
              <a:t>Predictive Security Metrics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Some Science that is Known in the Area</a:t>
            </a:r>
            <a:endParaRPr lang="en-US" b="1" i="1" dirty="0" smtClean="0"/>
          </a:p>
          <a:p>
            <a:endParaRPr lang="en-US" dirty="0"/>
          </a:p>
          <a:p>
            <a:r>
              <a:rPr lang="en-US" dirty="0" smtClean="0"/>
              <a:t>Metrics-based analysis has been used to guide the development and deployment of high-assurance systems, but at high cost, and with a focus that has more typically focused on safety and accidental faults, rather than malicious attacks. </a:t>
            </a:r>
          </a:p>
          <a:p>
            <a:endParaRPr lang="en-US" dirty="0" smtClean="0"/>
          </a:p>
          <a:p>
            <a:r>
              <a:rPr lang="en-US" dirty="0" smtClean="0"/>
              <a:t>Metrics-based analysis techniques need to be rethought (and sometimes reinvented) before being used for security assessment.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5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Problem 3: </a:t>
            </a:r>
            <a:r>
              <a:rPr lang="en-US" b="1" dirty="0"/>
              <a:t>Predictive Security Metrics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Examples of Scientific Progress</a:t>
            </a:r>
          </a:p>
          <a:p>
            <a:endParaRPr lang="en-US" dirty="0" smtClean="0"/>
          </a:p>
          <a:p>
            <a:r>
              <a:rPr lang="en-US" dirty="0" smtClean="0"/>
              <a:t>Characterization a system's attack surface </a:t>
            </a:r>
          </a:p>
          <a:p>
            <a:r>
              <a:rPr lang="en-US" dirty="0"/>
              <a:t>Statistical models to predict which files are attack- and/or vulnerability-prone </a:t>
            </a:r>
            <a:endParaRPr lang="en-US" dirty="0" smtClean="0"/>
          </a:p>
          <a:p>
            <a:r>
              <a:rPr lang="en-US" dirty="0" smtClean="0"/>
              <a:t>Attack tree based analysis</a:t>
            </a:r>
          </a:p>
          <a:p>
            <a:r>
              <a:rPr lang="en-US" i="1" dirty="0" smtClean="0"/>
              <a:t>Attack and privilege based analysis</a:t>
            </a:r>
          </a:p>
          <a:p>
            <a:r>
              <a:rPr lang="en-US" i="1" dirty="0" smtClean="0"/>
              <a:t>Adversary-based analysis </a:t>
            </a:r>
            <a:r>
              <a:rPr lang="en-US" dirty="0" smtClean="0"/>
              <a:t>(e.g., MORDA and NRAT)</a:t>
            </a:r>
          </a:p>
          <a:p>
            <a:r>
              <a:rPr lang="en-US" dirty="0" smtClean="0"/>
              <a:t>State-based Stochastic Analysis (ADVISE)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8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of Security – The </a:t>
            </a:r>
            <a:r>
              <a:rPr lang="en-US" i="1" dirty="0" smtClean="0"/>
              <a:t>Lablet</a:t>
            </a:r>
            <a:r>
              <a:rPr lang="en-US" dirty="0" smtClean="0"/>
              <a:t> concept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The Lablet model – CMU, Illinois, NC State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Focus directly on advancing scientific process</a:t>
            </a:r>
          </a:p>
          <a:p>
            <a:pPr lvl="1"/>
            <a:r>
              <a:rPr lang="en-US" dirty="0" smtClean="0"/>
              <a:t>Selecting </a:t>
            </a:r>
            <a:r>
              <a:rPr lang="en-US" dirty="0"/>
              <a:t>good </a:t>
            </a:r>
            <a:r>
              <a:rPr lang="en-US" dirty="0" smtClean="0"/>
              <a:t>mathematical </a:t>
            </a:r>
            <a:r>
              <a:rPr lang="en-US" dirty="0"/>
              <a:t>models and analyses</a:t>
            </a:r>
          </a:p>
          <a:p>
            <a:pPr lvl="1"/>
            <a:r>
              <a:rPr lang="en-US" dirty="0" smtClean="0"/>
              <a:t>Working effectively </a:t>
            </a:r>
            <a:r>
              <a:rPr lang="en-US" dirty="0"/>
              <a:t>with data and empirical </a:t>
            </a:r>
            <a:r>
              <a:rPr lang="en-US" dirty="0" smtClean="0"/>
              <a:t>methods</a:t>
            </a:r>
          </a:p>
          <a:p>
            <a:pPr lvl="1"/>
            <a:endParaRPr lang="en-US" sz="1200" dirty="0"/>
          </a:p>
          <a:p>
            <a:r>
              <a:rPr lang="en-US" dirty="0" smtClean="0"/>
              <a:t>Address specific identified technical themes</a:t>
            </a:r>
          </a:p>
          <a:p>
            <a:pPr lvl="1"/>
            <a:r>
              <a:rPr lang="en-US" dirty="0" smtClean="0"/>
              <a:t>CMU: </a:t>
            </a:r>
            <a:r>
              <a:rPr lang="en-US" b="1" dirty="0" smtClean="0"/>
              <a:t>Scalability</a:t>
            </a:r>
            <a:r>
              <a:rPr lang="en-US" dirty="0" smtClean="0"/>
              <a:t>.  </a:t>
            </a:r>
            <a:r>
              <a:rPr lang="en-US" b="1" dirty="0" smtClean="0"/>
              <a:t>Usability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Illinois: </a:t>
            </a:r>
            <a:r>
              <a:rPr lang="en-US" b="1" dirty="0" smtClean="0"/>
              <a:t>Resiliency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NC State: </a:t>
            </a:r>
            <a:r>
              <a:rPr lang="en-US" b="1" dirty="0" smtClean="0"/>
              <a:t>Analytics</a:t>
            </a:r>
            <a:r>
              <a:rPr lang="en-US" dirty="0" smtClean="0"/>
              <a:t>. 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Support diverse seedling and full projects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Create a collaborative community</a:t>
            </a:r>
          </a:p>
          <a:p>
            <a:pPr lvl="1"/>
            <a:r>
              <a:rPr lang="en-US" dirty="0" smtClean="0"/>
              <a:t>Partners.  Workshops.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6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71" y="3200400"/>
            <a:ext cx="4886729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Problem 3: </a:t>
            </a:r>
            <a:r>
              <a:rPr lang="en-US" b="1" dirty="0"/>
              <a:t>Predictive Security Metrics</a:t>
            </a:r>
            <a:endParaRPr lang="en-US"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178800" cy="53340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Attack graphs and privilege graphs</a:t>
            </a:r>
          </a:p>
          <a:p>
            <a:pPr marL="0" indent="0">
              <a:buNone/>
            </a:pPr>
            <a:endParaRPr lang="en-US" sz="1200" b="1" i="1" dirty="0" smtClean="0"/>
          </a:p>
          <a:p>
            <a:r>
              <a:rPr lang="en-US" dirty="0" smtClean="0"/>
              <a:t>The nodes in a privilege graph represent privilege states </a:t>
            </a:r>
          </a:p>
          <a:p>
            <a:pPr lvl="1"/>
            <a:r>
              <a:rPr lang="en-US" dirty="0" smtClean="0"/>
              <a:t>An attacker starts at one node and works toward an attack goal by transitioning to new privilege states</a:t>
            </a:r>
          </a:p>
          <a:p>
            <a:r>
              <a:rPr lang="en-US" dirty="0" smtClean="0"/>
              <a:t> Contribution</a:t>
            </a:r>
          </a:p>
          <a:p>
            <a:pPr lvl="1"/>
            <a:r>
              <a:rPr lang="en-US" dirty="0" smtClean="0"/>
              <a:t>Enable state-based analysis</a:t>
            </a:r>
          </a:p>
          <a:p>
            <a:r>
              <a:rPr lang="en-US" dirty="0" smtClean="0"/>
              <a:t>Limitation</a:t>
            </a:r>
          </a:p>
          <a:p>
            <a:pPr lvl="1"/>
            <a:r>
              <a:rPr lang="en-US" dirty="0" smtClean="0"/>
              <a:t>Do not consider the different </a:t>
            </a:r>
            <a:br>
              <a:rPr lang="en-US" dirty="0" smtClean="0"/>
            </a:br>
            <a:r>
              <a:rPr lang="en-US" dirty="0" smtClean="0"/>
              <a:t>attack goals and attack </a:t>
            </a:r>
            <a:br>
              <a:rPr lang="en-US" dirty="0" smtClean="0"/>
            </a:br>
            <a:r>
              <a:rPr lang="en-US" dirty="0" smtClean="0"/>
              <a:t>preferences of individual </a:t>
            </a:r>
            <a:br>
              <a:rPr lang="en-US" dirty="0" smtClean="0"/>
            </a:br>
            <a:r>
              <a:rPr lang="en-US" dirty="0" smtClean="0"/>
              <a:t>adversaries</a:t>
            </a:r>
          </a:p>
          <a:p>
            <a:endParaRPr lang="en-US" dirty="0"/>
          </a:p>
        </p:txBody>
      </p:sp>
      <p:sp>
        <p:nvSpPr>
          <p:cNvPr id="56324" name="TextBox 5"/>
          <p:cNvSpPr txBox="1">
            <a:spLocks noChangeArrowheads="1"/>
          </p:cNvSpPr>
          <p:nvPr/>
        </p:nvSpPr>
        <p:spPr bwMode="auto">
          <a:xfrm>
            <a:off x="457200" y="5867400"/>
            <a:ext cx="82010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7F7F7F"/>
                </a:solidFill>
              </a:rPr>
              <a:t>From:</a:t>
            </a:r>
          </a:p>
          <a:p>
            <a:r>
              <a:rPr lang="en-US" sz="1400" dirty="0">
                <a:solidFill>
                  <a:srgbClr val="7F7F7F"/>
                </a:solidFill>
              </a:rPr>
              <a:t>M. </a:t>
            </a:r>
            <a:r>
              <a:rPr lang="en-US" sz="1400" dirty="0" err="1">
                <a:solidFill>
                  <a:srgbClr val="7F7F7F"/>
                </a:solidFill>
              </a:rPr>
              <a:t>Dacier</a:t>
            </a:r>
            <a:r>
              <a:rPr lang="en-US" sz="1400" dirty="0">
                <a:solidFill>
                  <a:srgbClr val="7F7F7F"/>
                </a:solidFill>
              </a:rPr>
              <a:t>, Y. </a:t>
            </a:r>
            <a:r>
              <a:rPr lang="en-US" sz="1400" dirty="0" err="1">
                <a:solidFill>
                  <a:srgbClr val="7F7F7F"/>
                </a:solidFill>
              </a:rPr>
              <a:t>Deswartes</a:t>
            </a:r>
            <a:r>
              <a:rPr lang="en-US" sz="1400" dirty="0">
                <a:solidFill>
                  <a:srgbClr val="7F7F7F"/>
                </a:solidFill>
              </a:rPr>
              <a:t>, and M. </a:t>
            </a:r>
            <a:r>
              <a:rPr lang="en-US" sz="1400" dirty="0" err="1">
                <a:solidFill>
                  <a:srgbClr val="7F7F7F"/>
                </a:solidFill>
              </a:rPr>
              <a:t>Kaaniche</a:t>
            </a:r>
            <a:r>
              <a:rPr lang="en-US" sz="1400" dirty="0">
                <a:solidFill>
                  <a:srgbClr val="7F7F7F"/>
                </a:solidFill>
              </a:rPr>
              <a:t>. Quantitative assessment of operational security </a:t>
            </a:r>
            <a:r>
              <a:rPr lang="en-US" sz="1400" dirty="0" smtClean="0">
                <a:solidFill>
                  <a:srgbClr val="7F7F7F"/>
                </a:solidFill>
              </a:rPr>
              <a:t>models and </a:t>
            </a:r>
            <a:r>
              <a:rPr lang="en-US" sz="1400" dirty="0">
                <a:solidFill>
                  <a:srgbClr val="7F7F7F"/>
                </a:solidFill>
              </a:rPr>
              <a:t>tools. Technical Report Research Report 96493, LAAS, May 1996.</a:t>
            </a:r>
          </a:p>
        </p:txBody>
      </p:sp>
    </p:spTree>
    <p:extLst>
      <p:ext uri="{BB962C8B-B14F-4D97-AF65-F5344CB8AC3E}">
        <p14:creationId xmlns:p14="http://schemas.microsoft.com/office/powerpoint/2010/main" val="221521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Problem 3: </a:t>
            </a:r>
            <a:r>
              <a:rPr lang="en-US" b="1" dirty="0"/>
              <a:t>Predictive Security Metrics</a:t>
            </a:r>
            <a:endParaRPr lang="en-US" dirty="0"/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Adversary-based security </a:t>
            </a:r>
            <a:r>
              <a:rPr lang="en-US" sz="2000" b="1" dirty="0" smtClean="0"/>
              <a:t>analysis</a:t>
            </a:r>
          </a:p>
          <a:p>
            <a:pPr marL="0" indent="0">
              <a:buNone/>
            </a:pPr>
            <a:endParaRPr lang="en-US" sz="1200" b="1" dirty="0"/>
          </a:p>
          <a:p>
            <a:r>
              <a:rPr lang="en-US" sz="2000" dirty="0" smtClean="0"/>
              <a:t>MORDA </a:t>
            </a:r>
          </a:p>
          <a:p>
            <a:pPr lvl="1"/>
            <a:r>
              <a:rPr lang="en-US" sz="1800" dirty="0" smtClean="0"/>
              <a:t>MORDA assesses system risk by calculating attack scores for a set of system attacks. The scores are based on adversary attack preferences and the impact of the attack on the system mission. </a:t>
            </a:r>
          </a:p>
          <a:p>
            <a:pPr lvl="1"/>
            <a:r>
              <a:rPr lang="en-US" sz="1800" dirty="0" smtClean="0"/>
              <a:t>A version of MORDA is commercially available as MIRROR</a:t>
            </a:r>
          </a:p>
          <a:p>
            <a:r>
              <a:rPr lang="en-US" sz="2000" dirty="0" smtClean="0"/>
              <a:t>NRAT </a:t>
            </a:r>
          </a:p>
          <a:p>
            <a:pPr lvl="1"/>
            <a:r>
              <a:rPr lang="en-US" sz="1800" dirty="0" smtClean="0"/>
              <a:t>NRAT assesses mission risk by computing the attack competency of potential attackers and the system vulnerability.</a:t>
            </a:r>
          </a:p>
          <a:p>
            <a:pPr lvl="1"/>
            <a:r>
              <a:rPr lang="en-US" sz="1800" dirty="0" smtClean="0"/>
              <a:t>These computations are performed by examining attributes of the threat actors (adversaries), the attacks, and the information system protection (defense). </a:t>
            </a:r>
          </a:p>
          <a:p>
            <a:r>
              <a:rPr lang="en-US" sz="2000" dirty="0" smtClean="0"/>
              <a:t>Contribution</a:t>
            </a:r>
          </a:p>
          <a:p>
            <a:pPr lvl="1"/>
            <a:r>
              <a:rPr lang="en-US" sz="1800" dirty="0" smtClean="0"/>
              <a:t>Provide a security analysis informed by adversaries</a:t>
            </a:r>
            <a:r>
              <a:rPr lang="ja-JP" altLang="en-US" sz="1800" dirty="0" smtClean="0"/>
              <a:t>’</a:t>
            </a:r>
            <a:r>
              <a:rPr lang="en-US" altLang="ja-JP" sz="1800" dirty="0" smtClean="0"/>
              <a:t> attributes</a:t>
            </a:r>
          </a:p>
          <a:p>
            <a:r>
              <a:rPr lang="en-US" sz="2000" dirty="0" smtClean="0"/>
              <a:t>Limitation</a:t>
            </a:r>
          </a:p>
          <a:p>
            <a:pPr lvl="1"/>
            <a:r>
              <a:rPr lang="en-US" sz="1800" dirty="0" smtClean="0"/>
              <a:t>Not designed for state-based analysis. The adversarial decision is represented as a one-time selection of a full attack vector.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041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Problem 3: </a:t>
            </a:r>
            <a:r>
              <a:rPr lang="en-US" b="1" dirty="0"/>
              <a:t>Predictive Security Metrics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06400" y="1066800"/>
            <a:ext cx="84328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Example Research that Needs to be Done</a:t>
            </a:r>
          </a:p>
          <a:p>
            <a:endParaRPr lang="en-US" dirty="0" smtClean="0"/>
          </a:p>
          <a:p>
            <a:r>
              <a:rPr lang="en-US" dirty="0" smtClean="0"/>
              <a:t>Many low-level security metrics exist, but the challenge is to produce a quantitative assessment of the security of a system as a whole. Must consider:</a:t>
            </a:r>
          </a:p>
          <a:p>
            <a:pPr lvl="1"/>
            <a:r>
              <a:rPr lang="en-US" dirty="0" smtClean="0"/>
              <a:t>the system itself </a:t>
            </a:r>
          </a:p>
          <a:p>
            <a:pPr lvl="1"/>
            <a:r>
              <a:rPr lang="en-US" dirty="0" smtClean="0"/>
              <a:t>its security mechanisms (both those that avoid successful attacks and those that respond to successful attacks) </a:t>
            </a:r>
          </a:p>
          <a:p>
            <a:pPr lvl="1"/>
            <a:r>
              <a:rPr lang="en-US" dirty="0" smtClean="0"/>
              <a:t>its envisioned adversaries </a:t>
            </a:r>
          </a:p>
          <a:p>
            <a:pPr lvl="1"/>
            <a:r>
              <a:rPr lang="en-US" dirty="0" smtClean="0"/>
              <a:t>how its user’s behaviors can affect overall security</a:t>
            </a:r>
          </a:p>
          <a:p>
            <a:pPr lvl="0"/>
            <a:endParaRPr lang="en-US" dirty="0" smtClean="0"/>
          </a:p>
          <a:p>
            <a:r>
              <a:rPr lang="en-US" dirty="0" smtClean="0"/>
              <a:t>Create methods to perform sensitivity analyses to uncertain input values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09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Problem 3: </a:t>
            </a:r>
            <a:r>
              <a:rPr lang="en-US" b="1" dirty="0"/>
              <a:t>Predictive Security Metrics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Example Research that Needs to be Done, </a:t>
            </a:r>
            <a:r>
              <a:rPr lang="en-US" b="1" i="1" dirty="0" err="1" smtClean="0"/>
              <a:t>ctd</a:t>
            </a:r>
            <a:r>
              <a:rPr lang="en-US" b="1" i="1" dirty="0" smtClean="0"/>
              <a:t>.</a:t>
            </a:r>
            <a:endParaRPr lang="en-US" b="1" i="1" dirty="0"/>
          </a:p>
          <a:p>
            <a:endParaRPr lang="en-US" sz="1600" dirty="0"/>
          </a:p>
          <a:p>
            <a:r>
              <a:rPr lang="en-US" dirty="0" smtClean="0"/>
              <a:t>Create overall security argument to relate business and technical security metrics to one another and provide convincing overarching evidence of system-level, end-to-end, security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Understand how to combine seemingly disparate types of evidence into an convincing overall argument</a:t>
            </a:r>
          </a:p>
          <a:p>
            <a:pPr lvl="1"/>
            <a:r>
              <a:rPr lang="en-US" dirty="0" smtClean="0"/>
              <a:t>Define calculus for decomposing requirements into sub-requirements that can be validated independently</a:t>
            </a:r>
          </a:p>
          <a:p>
            <a:pPr lvl="1"/>
            <a:r>
              <a:rPr lang="en-US" dirty="0" smtClean="0"/>
              <a:t>Develop method for specify relationship between different parts of evidence gathered during the assessment process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Create methods to validate metric prediction</a:t>
            </a:r>
          </a:p>
          <a:p>
            <a:pPr lvl="1"/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8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Problem </a:t>
            </a:r>
            <a:r>
              <a:rPr lang="en-US" dirty="0" smtClean="0"/>
              <a:t>4: </a:t>
            </a:r>
            <a:r>
              <a:rPr lang="en-US" b="1" dirty="0" smtClean="0"/>
              <a:t>Resilient </a:t>
            </a:r>
            <a:r>
              <a:rPr lang="en-US" b="1" dirty="0"/>
              <a:t>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Challenge</a:t>
            </a:r>
          </a:p>
          <a:p>
            <a:endParaRPr lang="en-US" dirty="0" smtClean="0"/>
          </a:p>
          <a:p>
            <a:r>
              <a:rPr lang="en-US" dirty="0" smtClean="0"/>
              <a:t>Develop means to </a:t>
            </a:r>
            <a:r>
              <a:rPr lang="en-US" i="1" dirty="0" smtClean="0"/>
              <a:t>design</a:t>
            </a:r>
            <a:r>
              <a:rPr lang="en-US" dirty="0" smtClean="0"/>
              <a:t> and </a:t>
            </a:r>
            <a:r>
              <a:rPr lang="en-US" i="1" dirty="0" smtClean="0"/>
              <a:t>analyze</a:t>
            </a:r>
            <a:r>
              <a:rPr lang="en-US" dirty="0" smtClean="0"/>
              <a:t> system architectures that deliver required service in the face of compromised components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Problem 4: </a:t>
            </a:r>
            <a:r>
              <a:rPr lang="en-US" b="1" dirty="0"/>
              <a:t>Resilient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Why is this important?</a:t>
            </a:r>
          </a:p>
          <a:p>
            <a:endParaRPr lang="en-US" dirty="0" smtClean="0"/>
          </a:p>
          <a:p>
            <a:r>
              <a:rPr lang="en-US" dirty="0" smtClean="0"/>
              <a:t>Given enough time, resources, and talent, an adversary will gain access</a:t>
            </a:r>
          </a:p>
          <a:p>
            <a:pPr lvl="1"/>
            <a:r>
              <a:rPr lang="en-US" sz="2200" dirty="0" smtClean="0"/>
              <a:t>Or an insider gains access with mal intent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Important to know</a:t>
            </a:r>
          </a:p>
          <a:p>
            <a:pPr lvl="1"/>
            <a:r>
              <a:rPr lang="en-US" sz="2200" dirty="0" smtClean="0"/>
              <a:t>Whether critical services are still sufficiently delivered through attacks</a:t>
            </a:r>
          </a:p>
          <a:p>
            <a:pPr lvl="1"/>
            <a:r>
              <a:rPr lang="en-US" sz="2200" dirty="0" smtClean="0"/>
              <a:t>What minimum level of intrusion is needed for an attacker to gain access to particular assets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0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Problem 4: </a:t>
            </a:r>
            <a:r>
              <a:rPr lang="en-US" b="1" dirty="0"/>
              <a:t>Resilient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Why is this hard?</a:t>
            </a:r>
            <a:endParaRPr lang="en-US" b="1" i="1" dirty="0" smtClean="0"/>
          </a:p>
          <a:p>
            <a:endParaRPr lang="en-US" sz="1600" dirty="0"/>
          </a:p>
          <a:p>
            <a:r>
              <a:rPr lang="en-US" dirty="0" smtClean="0"/>
              <a:t>Dynamics</a:t>
            </a:r>
          </a:p>
          <a:p>
            <a:pPr lvl="1"/>
            <a:r>
              <a:rPr lang="en-US" dirty="0" smtClean="0"/>
              <a:t>Reaction time</a:t>
            </a:r>
          </a:p>
          <a:p>
            <a:pPr lvl="1"/>
            <a:r>
              <a:rPr lang="en-US" dirty="0" smtClean="0"/>
              <a:t>Attack(</a:t>
            </a:r>
            <a:r>
              <a:rPr lang="en-US" dirty="0" err="1" smtClean="0"/>
              <a:t>er</a:t>
            </a:r>
            <a:r>
              <a:rPr lang="en-US" dirty="0" smtClean="0"/>
              <a:t>) / defense</a:t>
            </a:r>
          </a:p>
          <a:p>
            <a:pPr lvl="1"/>
            <a:r>
              <a:rPr lang="en-US" dirty="0" smtClean="0"/>
              <a:t>State of sensors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Combinatorial complexity</a:t>
            </a:r>
          </a:p>
          <a:p>
            <a:pPr lvl="1"/>
            <a:r>
              <a:rPr lang="en-US" dirty="0" smtClean="0"/>
              <a:t>Diversity defeats common representations</a:t>
            </a:r>
          </a:p>
          <a:p>
            <a:pPr lvl="1"/>
            <a:r>
              <a:rPr lang="en-US" dirty="0" smtClean="0"/>
              <a:t>Successful attacks/defenses involve multiple stages</a:t>
            </a:r>
          </a:p>
          <a:p>
            <a:pPr lvl="1"/>
            <a:r>
              <a:rPr lang="en-US" dirty="0" smtClean="0"/>
              <a:t>Exhaustive analysis intractable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Experimental Validation</a:t>
            </a:r>
          </a:p>
          <a:p>
            <a:pPr lvl="1"/>
            <a:r>
              <a:rPr lang="en-US" dirty="0" smtClean="0"/>
              <a:t>Systems to study necessarily limited to test-beds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227C-CB80-1F49-913D-D40C10FAFDE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1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Problem 4: </a:t>
            </a:r>
            <a:r>
              <a:rPr lang="en-US" b="1" dirty="0"/>
              <a:t>Resilient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7630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What is science known already</a:t>
            </a:r>
            <a:r>
              <a:rPr lang="en-US" b="1" i="1" dirty="0" smtClean="0"/>
              <a:t>?</a:t>
            </a:r>
          </a:p>
          <a:p>
            <a:pPr marL="0" indent="0">
              <a:buNone/>
            </a:pPr>
            <a:endParaRPr lang="en-US" sz="1200" b="1" i="1" dirty="0"/>
          </a:p>
          <a:p>
            <a:r>
              <a:rPr lang="en-US" sz="2300" dirty="0" smtClean="0"/>
              <a:t>Containment</a:t>
            </a:r>
          </a:p>
          <a:p>
            <a:pPr lvl="2"/>
            <a:r>
              <a:rPr lang="en-US" sz="1950" dirty="0" smtClean="0"/>
              <a:t>Separate privileges, give least necessary to each component</a:t>
            </a:r>
          </a:p>
          <a:p>
            <a:pPr lvl="2"/>
            <a:r>
              <a:rPr lang="en-US" sz="1950" dirty="0" smtClean="0"/>
              <a:t>Applied to different layers, e.g., microkernels, network servers, web </a:t>
            </a:r>
            <a:r>
              <a:rPr lang="en-US" sz="1950" dirty="0" err="1" smtClean="0"/>
              <a:t>browers</a:t>
            </a:r>
            <a:endParaRPr lang="en-US" sz="1950" dirty="0" smtClean="0"/>
          </a:p>
          <a:p>
            <a:pPr lvl="1"/>
            <a:r>
              <a:rPr lang="en-US" sz="1950" b="1" dirty="0" smtClean="0"/>
              <a:t>Science: </a:t>
            </a:r>
            <a:r>
              <a:rPr lang="en-US" sz="1950" dirty="0" smtClean="0"/>
              <a:t>proofs of separation</a:t>
            </a:r>
          </a:p>
          <a:p>
            <a:r>
              <a:rPr lang="en-US" sz="2300" dirty="0" smtClean="0"/>
              <a:t>Defense in depth</a:t>
            </a:r>
          </a:p>
          <a:p>
            <a:pPr lvl="1"/>
            <a:r>
              <a:rPr lang="en-US" sz="1950" dirty="0" smtClean="0"/>
              <a:t>Work through attack: Detect intrusion, perform reconfiguration</a:t>
            </a:r>
          </a:p>
          <a:p>
            <a:pPr lvl="1"/>
            <a:r>
              <a:rPr lang="en-US" sz="1950" dirty="0" smtClean="0"/>
              <a:t>e.g., DARPA DPASA project, others</a:t>
            </a:r>
          </a:p>
          <a:p>
            <a:pPr lvl="1"/>
            <a:r>
              <a:rPr lang="en-US" sz="1950" b="1" dirty="0" smtClean="0"/>
              <a:t>Science: ?</a:t>
            </a:r>
          </a:p>
          <a:p>
            <a:r>
              <a:rPr lang="en-US" sz="2300" dirty="0" smtClean="0"/>
              <a:t>Voting, replication, Byzantine fault tolerance</a:t>
            </a:r>
          </a:p>
          <a:p>
            <a:pPr lvl="1"/>
            <a:r>
              <a:rPr lang="en-US" sz="1950" dirty="0" smtClean="0"/>
              <a:t>Notion is to tolerate breaches by having enough resources to overwhelm “wrong stuff” with “right stuff”</a:t>
            </a:r>
          </a:p>
          <a:p>
            <a:pPr lvl="1"/>
            <a:r>
              <a:rPr lang="en-US" sz="1950" b="1" dirty="0" smtClean="0"/>
              <a:t>Science: </a:t>
            </a:r>
            <a:r>
              <a:rPr lang="en-US" sz="1950" dirty="0" smtClean="0"/>
              <a:t>quantify level of compromise that can be tolerated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1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Problem 4: </a:t>
            </a:r>
            <a:r>
              <a:rPr lang="en-US" b="1" dirty="0"/>
              <a:t>Resilient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788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What Science is Needed</a:t>
            </a:r>
            <a:r>
              <a:rPr lang="en-US" b="1" i="1" dirty="0" smtClean="0"/>
              <a:t>?</a:t>
            </a:r>
          </a:p>
          <a:p>
            <a:pPr marL="0" indent="0">
              <a:buNone/>
            </a:pPr>
            <a:endParaRPr lang="en-US" sz="1200" b="1" i="1" dirty="0"/>
          </a:p>
          <a:p>
            <a:r>
              <a:rPr lang="en-US" dirty="0" smtClean="0"/>
              <a:t>Predictive models of resiliency </a:t>
            </a:r>
          </a:p>
          <a:p>
            <a:pPr lvl="1"/>
            <a:r>
              <a:rPr lang="en-US" dirty="0" smtClean="0"/>
              <a:t>Requires descriptions of</a:t>
            </a:r>
          </a:p>
          <a:p>
            <a:pPr lvl="2"/>
            <a:r>
              <a:rPr lang="en-US" dirty="0" smtClean="0"/>
              <a:t>Software architecture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ttack capabilities</a:t>
            </a:r>
          </a:p>
          <a:p>
            <a:pPr lvl="2"/>
            <a:r>
              <a:rPr lang="en-US" dirty="0" err="1" smtClean="0"/>
              <a:t>Adaptivity</a:t>
            </a:r>
            <a:endParaRPr lang="en-US" dirty="0" smtClean="0"/>
          </a:p>
          <a:p>
            <a:pPr lvl="3"/>
            <a:r>
              <a:rPr lang="en-US" dirty="0" smtClean="0"/>
              <a:t>Do no harm</a:t>
            </a:r>
          </a:p>
          <a:p>
            <a:pPr lvl="2"/>
            <a:endParaRPr lang="en-US" sz="1200" dirty="0" smtClean="0"/>
          </a:p>
          <a:p>
            <a:r>
              <a:rPr lang="en-US" dirty="0" smtClean="0"/>
              <a:t>Resiliency metrics</a:t>
            </a:r>
          </a:p>
          <a:p>
            <a:pPr lvl="1"/>
            <a:r>
              <a:rPr lang="en-US" dirty="0" smtClean="0"/>
              <a:t>Definitions, means of estimation</a:t>
            </a:r>
          </a:p>
          <a:p>
            <a:endParaRPr lang="en-US" sz="1200" dirty="0" smtClean="0"/>
          </a:p>
          <a:p>
            <a:r>
              <a:rPr lang="en-US" dirty="0" smtClean="0"/>
              <a:t>Experimental assessment </a:t>
            </a:r>
            <a:r>
              <a:rPr lang="en-US" i="1" dirty="0" smtClean="0"/>
              <a:t>at scale</a:t>
            </a:r>
          </a:p>
          <a:p>
            <a:pPr lvl="1"/>
            <a:r>
              <a:rPr lang="en-US" dirty="0" smtClean="0"/>
              <a:t>Hypotheses</a:t>
            </a:r>
          </a:p>
          <a:p>
            <a:pPr lvl="1"/>
            <a:r>
              <a:rPr lang="en-US" dirty="0" smtClean="0"/>
              <a:t>Experimental design</a:t>
            </a:r>
          </a:p>
          <a:p>
            <a:pPr lvl="1"/>
            <a:r>
              <a:rPr lang="en-US" dirty="0" smtClean="0"/>
              <a:t>Output analysis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8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1-29 at 9.34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524000"/>
            <a:ext cx="69977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Problem 4: </a:t>
            </a:r>
            <a:r>
              <a:rPr lang="en-US" b="1" dirty="0"/>
              <a:t>Resilient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16655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Example</a:t>
            </a:r>
          </a:p>
          <a:p>
            <a:pPr marL="0" indent="0">
              <a:buNone/>
            </a:pPr>
            <a:endParaRPr lang="en-US" sz="600" b="1" i="1" dirty="0" smtClean="0"/>
          </a:p>
          <a:p>
            <a:pPr marL="0" indent="0">
              <a:buNone/>
            </a:pPr>
            <a:r>
              <a:rPr lang="en-US" dirty="0" smtClean="0"/>
              <a:t>Formulation leads to analysis of “Resilience Pit”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0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of Security – Challenges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Validity in security research </a:t>
            </a:r>
          </a:p>
          <a:p>
            <a:pPr lvl="1"/>
            <a:r>
              <a:rPr lang="en-US" sz="2300" dirty="0" smtClean="0"/>
              <a:t>Operational</a:t>
            </a:r>
            <a:endParaRPr lang="en-US" sz="2300" dirty="0"/>
          </a:p>
          <a:p>
            <a:pPr lvl="1"/>
            <a:r>
              <a:rPr lang="en-US" sz="2300" dirty="0" smtClean="0"/>
              <a:t>Technical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sz="2300" dirty="0" smtClean="0"/>
              <a:t>Transition			</a:t>
            </a:r>
            <a:endParaRPr lang="en-US" sz="2300" dirty="0">
              <a:solidFill>
                <a:srgbClr val="C00000"/>
              </a:solidFill>
            </a:endParaRPr>
          </a:p>
          <a:p>
            <a:pPr lvl="1"/>
            <a:r>
              <a:rPr lang="en-US" sz="2300" dirty="0" smtClean="0"/>
              <a:t>Value assessment</a:t>
            </a:r>
          </a:p>
          <a:p>
            <a:pPr lvl="1"/>
            <a:r>
              <a:rPr lang="en-US" sz="2300" dirty="0" smtClean="0"/>
              <a:t>Fundamental problems</a:t>
            </a:r>
          </a:p>
          <a:p>
            <a:pPr lvl="1"/>
            <a:r>
              <a:rPr lang="en-US" sz="2300" dirty="0" smtClean="0"/>
              <a:t>Comprehensiveness</a:t>
            </a:r>
          </a:p>
        </p:txBody>
      </p:sp>
    </p:spTree>
    <p:extLst>
      <p:ext uri="{BB962C8B-B14F-4D97-AF65-F5344CB8AC3E}">
        <p14:creationId xmlns:p14="http://schemas.microsoft.com/office/powerpoint/2010/main" val="87924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Problem 4: </a:t>
            </a:r>
            <a:r>
              <a:rPr lang="en-US" b="1" dirty="0"/>
              <a:t>Resilient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Example areas for </a:t>
            </a:r>
            <a:r>
              <a:rPr lang="en-US" b="1" i="1" dirty="0" smtClean="0"/>
              <a:t>research</a:t>
            </a:r>
          </a:p>
          <a:p>
            <a:pPr marL="0" indent="0">
              <a:buNone/>
            </a:pPr>
            <a:endParaRPr lang="en-US" sz="1200" b="1" i="1" dirty="0"/>
          </a:p>
          <a:p>
            <a:r>
              <a:rPr lang="en-US" sz="2300" dirty="0" smtClean="0"/>
              <a:t>Address combinatorial complexity (due to combinations of simultaneous “failures”) with intelligent random sampling</a:t>
            </a:r>
          </a:p>
          <a:p>
            <a:pPr lvl="1"/>
            <a:r>
              <a:rPr lang="en-US" sz="1950" dirty="0" smtClean="0"/>
              <a:t>Resiliency metric becomes a random variable, estimate mean and variance</a:t>
            </a:r>
          </a:p>
          <a:p>
            <a:pPr lvl="1"/>
            <a:r>
              <a:rPr lang="en-US" sz="1950" dirty="0" smtClean="0"/>
              <a:t>Challenge is in proofs of effectiveness and stability</a:t>
            </a:r>
          </a:p>
          <a:p>
            <a:pPr lvl="1"/>
            <a:endParaRPr lang="en-US" sz="1200" dirty="0" smtClean="0"/>
          </a:p>
          <a:p>
            <a:r>
              <a:rPr lang="en-US" sz="2300" dirty="0" smtClean="0"/>
              <a:t>Abstract “design-time” models to make architectural comparisons</a:t>
            </a:r>
          </a:p>
          <a:p>
            <a:pPr lvl="1"/>
            <a:r>
              <a:rPr lang="en-US" sz="1950" dirty="0" smtClean="0"/>
              <a:t>Challenge is validation…do the models capture all important aspects</a:t>
            </a:r>
          </a:p>
          <a:p>
            <a:pPr lvl="1"/>
            <a:endParaRPr lang="en-US" sz="1200" dirty="0" smtClean="0"/>
          </a:p>
          <a:p>
            <a:r>
              <a:rPr lang="en-US" sz="2300" dirty="0" smtClean="0"/>
              <a:t>Game theoretic models of attack/defense</a:t>
            </a:r>
          </a:p>
          <a:p>
            <a:pPr lvl="1"/>
            <a:r>
              <a:rPr lang="en-US" sz="1950" dirty="0" smtClean="0"/>
              <a:t>Challenge is gap between levels of abstractions where theorems are proved and where systems actually operate</a:t>
            </a:r>
            <a:endParaRPr lang="en-US" sz="19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227C-CB80-1F49-913D-D40C10FAFDE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8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737600" cy="533400"/>
          </a:xfrm>
        </p:spPr>
        <p:txBody>
          <a:bodyPr>
            <a:noAutofit/>
          </a:bodyPr>
          <a:lstStyle/>
          <a:p>
            <a:r>
              <a:rPr lang="en-US" dirty="0"/>
              <a:t>Hard Problem 4: </a:t>
            </a:r>
            <a:r>
              <a:rPr lang="en-US" b="1" dirty="0"/>
              <a:t>Human </a:t>
            </a:r>
            <a:r>
              <a:rPr lang="en-US" b="1" dirty="0" smtClean="0"/>
              <a:t>Behavior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Challenge</a:t>
            </a:r>
          </a:p>
          <a:p>
            <a:pPr marL="0" indent="0">
              <a:buNone/>
            </a:pPr>
            <a:endParaRPr lang="en-US" sz="1200" b="1" i="1" dirty="0" smtClean="0"/>
          </a:p>
          <a:p>
            <a:r>
              <a:rPr lang="en-US" sz="2300" dirty="0" smtClean="0"/>
              <a:t>Develop models of human behavior (of both users and adversaries) that enable the design, modeling, and analysis of systems with specified security properties</a:t>
            </a:r>
            <a:endParaRPr lang="en-US" sz="2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89768"/>
            <a:ext cx="2987544" cy="2551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6096000"/>
            <a:ext cx="6929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7F7F7F"/>
                </a:solidFill>
              </a:rPr>
              <a:t>http://1000awesomethings.com/2011/02/23/302-grandma-hair</a:t>
            </a:r>
            <a:r>
              <a:rPr lang="en-US" sz="1200" b="0" dirty="0" smtClean="0">
                <a:solidFill>
                  <a:srgbClr val="7F7F7F"/>
                </a:solidFill>
              </a:rPr>
              <a:t>/</a:t>
            </a:r>
            <a:r>
              <a:rPr lang="en-US" sz="1200" b="0" dirty="0">
                <a:solidFill>
                  <a:srgbClr val="7F7F7F"/>
                </a:solidFill>
              </a:rPr>
              <a:t> and </a:t>
            </a:r>
            <a:r>
              <a:rPr lang="en-US" sz="1200" b="0" dirty="0" smtClean="0">
                <a:solidFill>
                  <a:srgbClr val="7F7F7F"/>
                </a:solidFill>
              </a:rPr>
              <a:t/>
            </a:r>
            <a:br>
              <a:rPr lang="en-US" sz="1200" b="0" dirty="0" smtClean="0">
                <a:solidFill>
                  <a:srgbClr val="7F7F7F"/>
                </a:solidFill>
              </a:rPr>
            </a:br>
            <a:r>
              <a:rPr lang="en-US" sz="1200" b="0" dirty="0" smtClean="0">
                <a:solidFill>
                  <a:srgbClr val="7F7F7F"/>
                </a:solidFill>
              </a:rPr>
              <a:t>http</a:t>
            </a:r>
            <a:r>
              <a:rPr lang="en-US" sz="1200" b="0" dirty="0">
                <a:solidFill>
                  <a:srgbClr val="7F7F7F"/>
                </a:solidFill>
              </a:rPr>
              <a:t>://</a:t>
            </a:r>
            <a:r>
              <a:rPr lang="en-US" sz="1200" b="0" dirty="0" err="1">
                <a:solidFill>
                  <a:srgbClr val="7F7F7F"/>
                </a:solidFill>
              </a:rPr>
              <a:t>garysreflections.blogspot.com</a:t>
            </a:r>
            <a:r>
              <a:rPr lang="en-US" sz="1200" b="0" dirty="0">
                <a:solidFill>
                  <a:srgbClr val="7F7F7F"/>
                </a:solidFill>
              </a:rPr>
              <a:t>/2011/02/</a:t>
            </a:r>
            <a:r>
              <a:rPr lang="en-US" sz="1200" b="0" dirty="0" err="1">
                <a:solidFill>
                  <a:srgbClr val="7F7F7F"/>
                </a:solidFill>
              </a:rPr>
              <a:t>chinese</a:t>
            </a:r>
            <a:r>
              <a:rPr lang="en-US" sz="1200" b="0" dirty="0">
                <a:solidFill>
                  <a:srgbClr val="7F7F7F"/>
                </a:solidFill>
              </a:rPr>
              <a:t>-hackers-now-hitting-</a:t>
            </a:r>
            <a:r>
              <a:rPr lang="en-US" sz="1200" b="0" dirty="0" err="1">
                <a:solidFill>
                  <a:srgbClr val="7F7F7F"/>
                </a:solidFill>
              </a:rPr>
              <a:t>major.html</a:t>
            </a:r>
            <a:r>
              <a:rPr lang="en-US" sz="1200" b="0" dirty="0">
                <a:solidFill>
                  <a:srgbClr val="7F7F7F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289768"/>
            <a:ext cx="4097609" cy="273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7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Hard Problem 4: </a:t>
            </a:r>
            <a:r>
              <a:rPr lang="en-US" b="1" dirty="0"/>
              <a:t>Human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832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i="1" dirty="0"/>
              <a:t>Why important?  Why hard</a:t>
            </a:r>
            <a:r>
              <a:rPr lang="en-US" b="1" i="1" dirty="0" smtClean="0"/>
              <a:t>?</a:t>
            </a:r>
          </a:p>
          <a:p>
            <a:pPr marL="0" indent="0">
              <a:spcAft>
                <a:spcPts val="600"/>
              </a:spcAft>
              <a:buNone/>
            </a:pPr>
            <a:endParaRPr lang="en-US" sz="1200" b="1" i="1" dirty="0"/>
          </a:p>
          <a:p>
            <a:pPr>
              <a:spcAft>
                <a:spcPts val="600"/>
              </a:spcAft>
            </a:pPr>
            <a:r>
              <a:rPr lang="en-US" dirty="0" smtClean="0"/>
              <a:t>The variability of humans complicates everything.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differences between malicious and benevolent can be subtle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Syntactically valid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Phishing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Humans will by-pass unusable security measures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13" y="4572000"/>
            <a:ext cx="2071688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09837" y="6629400"/>
            <a:ext cx="21579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smtClean="0"/>
              <a:t>http://www.101hacker.com</a:t>
            </a:r>
            <a:endParaRPr lang="en-US" sz="1100" b="0" dirty="0"/>
          </a:p>
        </p:txBody>
      </p:sp>
    </p:spTree>
    <p:extLst>
      <p:ext uri="{BB962C8B-B14F-4D97-AF65-F5344CB8AC3E}">
        <p14:creationId xmlns:p14="http://schemas.microsoft.com/office/powerpoint/2010/main" val="363573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Problem 4: </a:t>
            </a:r>
            <a:r>
              <a:rPr lang="en-US" b="1" dirty="0"/>
              <a:t>Human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86274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Science Known</a:t>
            </a:r>
            <a:endParaRPr lang="en-US" b="1" i="1" dirty="0" smtClean="0"/>
          </a:p>
          <a:p>
            <a:pPr marL="0" indent="0">
              <a:buNone/>
            </a:pPr>
            <a:endParaRPr lang="en-US" sz="1200" dirty="0"/>
          </a:p>
          <a:p>
            <a:r>
              <a:rPr lang="en-US" dirty="0" smtClean="0"/>
              <a:t>But, generally not in the context of cyber security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Human decision making</a:t>
            </a:r>
          </a:p>
          <a:p>
            <a:pPr lvl="2"/>
            <a:r>
              <a:rPr lang="en-US" dirty="0" smtClean="0"/>
              <a:t>Domain expertise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Situational awareness</a:t>
            </a:r>
          </a:p>
          <a:p>
            <a:pPr lvl="1"/>
            <a:r>
              <a:rPr lang="en-US" dirty="0" smtClean="0"/>
              <a:t>Human performance</a:t>
            </a:r>
          </a:p>
          <a:p>
            <a:pPr lvl="2"/>
            <a:r>
              <a:rPr lang="en-US" dirty="0" smtClean="0"/>
              <a:t>Military environment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Industrial environment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iometrics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Mice, keyboard, touch screen movement</a:t>
            </a:r>
          </a:p>
          <a:p>
            <a:pPr lvl="1"/>
            <a:r>
              <a:rPr lang="en-US" dirty="0" smtClean="0"/>
              <a:t>Willingness to share information</a:t>
            </a: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694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Hard Problem 4: </a:t>
            </a:r>
            <a:r>
              <a:rPr lang="en-US" b="1" dirty="0"/>
              <a:t>Human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70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i="1" dirty="0"/>
              <a:t>Example Research to be </a:t>
            </a:r>
            <a:r>
              <a:rPr lang="en-US" b="1" i="1" dirty="0" smtClean="0"/>
              <a:t>done</a:t>
            </a:r>
          </a:p>
          <a:p>
            <a:pPr lvl="1">
              <a:spcAft>
                <a:spcPts val="600"/>
              </a:spcAft>
            </a:pPr>
            <a:endParaRPr lang="en-US" b="1" i="1" dirty="0"/>
          </a:p>
          <a:p>
            <a:pPr>
              <a:spcAft>
                <a:spcPts val="600"/>
              </a:spcAft>
            </a:pPr>
            <a:r>
              <a:rPr lang="en-US" dirty="0" smtClean="0"/>
              <a:t>Understanding what human decisions and actions are important to system security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Behavioral and cognitive biometrics </a:t>
            </a:r>
          </a:p>
          <a:p>
            <a:r>
              <a:rPr lang="en-US" dirty="0" smtClean="0"/>
              <a:t>Explore </a:t>
            </a:r>
            <a:r>
              <a:rPr lang="en-US" dirty="0"/>
              <a:t>perceived trade-off between security and system </a:t>
            </a:r>
            <a:r>
              <a:rPr lang="en-US" dirty="0" smtClean="0"/>
              <a:t>usability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7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Hard Problems in the Science of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162800" cy="33528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274320" bIns="182880" numCol="1" anchor="ctr" anchorCtr="0" compatLnSpc="1">
            <a:prstTxWarp prst="textNoShape">
              <a:avLst/>
            </a:prstTxWarp>
          </a:bodyPr>
          <a:lstStyle/>
          <a:p>
            <a:pPr marL="514350" indent="-51435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Scalability and composability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Policy-governed secure collaboration</a:t>
            </a:r>
            <a:endParaRPr lang="en-US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Predictive security metrics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Resilient architectures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Human behavior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4798874"/>
            <a:ext cx="5486399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Our selection criteria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0" dirty="0" smtClean="0"/>
              <a:t>Level </a:t>
            </a:r>
            <a:r>
              <a:rPr lang="en-US" sz="1800" b="0" dirty="0"/>
              <a:t>of technical </a:t>
            </a:r>
            <a:r>
              <a:rPr lang="en-US" sz="1800" b="0" dirty="0" smtClean="0"/>
              <a:t>challenge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0" dirty="0" smtClean="0"/>
              <a:t>Potential </a:t>
            </a:r>
            <a:r>
              <a:rPr lang="en-US" sz="1800" b="0" dirty="0"/>
              <a:t>operational </a:t>
            </a:r>
            <a:r>
              <a:rPr lang="en-US" sz="1800" b="0" dirty="0" smtClean="0"/>
              <a:t>significance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0" dirty="0" smtClean="0"/>
              <a:t>Likelihood </a:t>
            </a:r>
            <a:r>
              <a:rPr lang="en-US" sz="1800" b="0" dirty="0"/>
              <a:t>of benefiting from emphasis on scientific research methods and improved measurement </a:t>
            </a:r>
            <a:r>
              <a:rPr lang="en-US" sz="1800" b="0" dirty="0" smtClean="0"/>
              <a:t>capabilities</a:t>
            </a:r>
          </a:p>
        </p:txBody>
      </p:sp>
    </p:spTree>
    <p:extLst>
      <p:ext uri="{BB962C8B-B14F-4D97-AF65-F5344CB8AC3E}">
        <p14:creationId xmlns:p14="http://schemas.microsoft.com/office/powerpoint/2010/main" val="404522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898" y="838200"/>
            <a:ext cx="8541302" cy="1752600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en-US" sz="2800" i="1" dirty="0"/>
              <a:t>Science of Security Hard Problems: 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A </a:t>
            </a:r>
            <a:r>
              <a:rPr lang="en-US" sz="2800" i="1" dirty="0"/>
              <a:t>Lablet Perspective</a:t>
            </a:r>
            <a:endParaRPr lang="en-US" sz="2800" dirty="0" smtClean="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762000" y="3429000"/>
            <a:ext cx="762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800" dirty="0"/>
              <a:t>David M. Nicol </a:t>
            </a:r>
            <a:r>
              <a:rPr kumimoji="1" lang="en-US" sz="1800" b="0" dirty="0"/>
              <a:t>(Univ. of Illinois at Urbana-Champaign)</a:t>
            </a:r>
          </a:p>
          <a:p>
            <a:pPr eaLnBrk="0" hangingPunct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800" dirty="0"/>
              <a:t>William H. Sanders </a:t>
            </a:r>
            <a:r>
              <a:rPr kumimoji="1" lang="en-US" sz="1800" b="0" dirty="0"/>
              <a:t>(Univ. of Illinois at Urbana-Champaign)</a:t>
            </a:r>
          </a:p>
          <a:p>
            <a:pPr eaLnBrk="0" hangingPunct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800" dirty="0"/>
              <a:t>William L. Scherlis </a:t>
            </a:r>
            <a:r>
              <a:rPr kumimoji="1" lang="en-US" sz="1800" b="0" dirty="0"/>
              <a:t>(Carnegie Mellon Univ.)</a:t>
            </a:r>
          </a:p>
          <a:p>
            <a:pPr eaLnBrk="0" hangingPunct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800" dirty="0"/>
              <a:t>Laurie A. Williams </a:t>
            </a:r>
            <a:r>
              <a:rPr kumimoji="1" lang="en-US" sz="1800" b="0" dirty="0"/>
              <a:t>(North Carolina State Univ</a:t>
            </a:r>
            <a:r>
              <a:rPr kumimoji="1" lang="en-US" sz="1800" b="0" dirty="0" smtClean="0"/>
              <a:t>.)</a:t>
            </a:r>
          </a:p>
          <a:p>
            <a:pPr algn="ctr" eaLnBrk="0" hangingPunct="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None/>
            </a:pPr>
            <a:endParaRPr kumimoji="1" lang="en-US" sz="1800" b="0" dirty="0"/>
          </a:p>
          <a:p>
            <a:pPr algn="r" eaLnBrk="0" hangingPunct="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None/>
            </a:pPr>
            <a:endParaRPr kumimoji="1" lang="en-US" sz="1800" b="0" dirty="0" smtClean="0"/>
          </a:p>
          <a:p>
            <a:pPr algn="r" eaLnBrk="0" hangingPunct="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800" b="0" i="1" dirty="0" err="1" smtClean="0"/>
              <a:t>SoS</a:t>
            </a:r>
            <a:r>
              <a:rPr kumimoji="1" lang="en-US" sz="1800" b="0" i="1" dirty="0" smtClean="0"/>
              <a:t> PI </a:t>
            </a:r>
            <a:r>
              <a:rPr kumimoji="1" lang="en-US" sz="1800" b="0" i="1" dirty="0" smtClean="0">
                <a:ea typeface="Verdana" pitchFamily="34" charset="0"/>
                <a:cs typeface="Verdana" pitchFamily="34" charset="0"/>
              </a:rPr>
              <a:t>Meeting</a:t>
            </a:r>
          </a:p>
          <a:p>
            <a:pPr algn="r" eaLnBrk="0" hangingPunct="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800" b="0" i="1" dirty="0" smtClean="0">
                <a:ea typeface="Verdana" pitchFamily="34" charset="0"/>
                <a:cs typeface="Verdana" pitchFamily="34" charset="0"/>
              </a:rPr>
              <a:t>30 Nov 2012</a:t>
            </a:r>
          </a:p>
          <a:p>
            <a:pPr algn="r" eaLnBrk="0" hangingPunct="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800" b="0" i="1" dirty="0" smtClean="0">
                <a:ea typeface="Verdana" pitchFamily="34" charset="0"/>
                <a:cs typeface="Verdana" pitchFamily="34" charset="0"/>
              </a:rPr>
              <a:t>National Harbor</a:t>
            </a:r>
            <a:r>
              <a:rPr kumimoji="1" lang="en-US" sz="1800" b="0" i="1" dirty="0" smtClean="0"/>
              <a:t>, MD</a:t>
            </a:r>
            <a:endParaRPr kumimoji="1" lang="en-US" sz="1800" b="0" i="1" dirty="0"/>
          </a:p>
        </p:txBody>
      </p:sp>
    </p:spTree>
    <p:extLst>
      <p:ext uri="{BB962C8B-B14F-4D97-AF65-F5344CB8AC3E}">
        <p14:creationId xmlns:p14="http://schemas.microsoft.com/office/powerpoint/2010/main" val="341331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focus of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334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objects</a:t>
            </a:r>
            <a:r>
              <a:rPr lang="en-US" dirty="0" smtClean="0"/>
              <a:t> of study</a:t>
            </a:r>
          </a:p>
          <a:p>
            <a:pPr lvl="1"/>
            <a:r>
              <a:rPr lang="en-US" b="1" dirty="0" smtClean="0"/>
              <a:t>Worldly</a:t>
            </a:r>
            <a:r>
              <a:rPr lang="en-US" dirty="0" smtClean="0"/>
              <a:t> physical component</a:t>
            </a:r>
          </a:p>
          <a:p>
            <a:pPr lvl="2"/>
            <a:r>
              <a:rPr lang="en-US" dirty="0" smtClean="0"/>
              <a:t>Human behavior.  Laws of physics. </a:t>
            </a:r>
          </a:p>
          <a:p>
            <a:pPr lvl="1"/>
            <a:r>
              <a:rPr lang="en-US" b="1" dirty="0" smtClean="0"/>
              <a:t>Symbolic</a:t>
            </a:r>
            <a:r>
              <a:rPr lang="en-US" dirty="0" smtClean="0"/>
              <a:t> synthetic component </a:t>
            </a:r>
          </a:p>
          <a:p>
            <a:pPr lvl="2"/>
            <a:r>
              <a:rPr lang="en-US" dirty="0" smtClean="0"/>
              <a:t>Engineering of the artifice.  Realization in the physical.</a:t>
            </a:r>
          </a:p>
          <a:p>
            <a:endParaRPr lang="en-US" sz="1200" dirty="0"/>
          </a:p>
          <a:p>
            <a:r>
              <a:rPr lang="en-US" dirty="0" smtClean="0"/>
              <a:t>The primary role of </a:t>
            </a:r>
            <a:r>
              <a:rPr lang="en-US" b="1" dirty="0" smtClean="0"/>
              <a:t>models</a:t>
            </a:r>
          </a:p>
          <a:p>
            <a:pPr lvl="1"/>
            <a:r>
              <a:rPr lang="en-US" dirty="0" smtClean="0"/>
              <a:t>Models </a:t>
            </a:r>
            <a:r>
              <a:rPr lang="en-US" dirty="0"/>
              <a:t>express selected salient features of the world for the purpose of prediction. </a:t>
            </a:r>
          </a:p>
          <a:p>
            <a:pPr lvl="1"/>
            <a:r>
              <a:rPr lang="en-US" dirty="0" smtClean="0"/>
              <a:t>Models are also directly manifest in the symbolic design</a:t>
            </a:r>
          </a:p>
          <a:p>
            <a:pPr lvl="1"/>
            <a:r>
              <a:rPr lang="en-US" i="1" dirty="0" smtClean="0"/>
              <a:t>We have a growing set of rich and powerful abstractions</a:t>
            </a:r>
          </a:p>
          <a:p>
            <a:pPr lvl="1"/>
            <a:endParaRPr lang="en-US" sz="1200" i="1" dirty="0" smtClean="0"/>
          </a:p>
          <a:p>
            <a:r>
              <a:rPr lang="en-US" dirty="0" smtClean="0"/>
              <a:t>The primary role of </a:t>
            </a:r>
            <a:r>
              <a:rPr lang="en-US" b="1" dirty="0" smtClean="0"/>
              <a:t>data</a:t>
            </a:r>
          </a:p>
          <a:p>
            <a:pPr lvl="1"/>
            <a:r>
              <a:rPr lang="en-US" dirty="0" smtClean="0"/>
              <a:t>Data inform models.  Data validate models.</a:t>
            </a:r>
          </a:p>
          <a:p>
            <a:pPr lvl="1"/>
            <a:r>
              <a:rPr lang="en-US" i="1" dirty="0" smtClean="0"/>
              <a:t>We are now in a data-rich environment – engineering, ops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555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improve models to enhance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178800" cy="5334000"/>
          </a:xfrm>
        </p:spPr>
        <p:txBody>
          <a:bodyPr/>
          <a:lstStyle/>
          <a:p>
            <a:r>
              <a:rPr lang="en-US" dirty="0" smtClean="0"/>
              <a:t>Five means to increase model value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Broaden scope and attribute coverage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Scale up the modeled phenomena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Enable model comparison, hybridization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Facilitate efficient analysis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Engage users with effective metaphors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Goals for the scientific process</a:t>
            </a:r>
          </a:p>
          <a:p>
            <a:pPr lvl="1"/>
            <a:r>
              <a:rPr lang="en-US" dirty="0" smtClean="0"/>
              <a:t>Make criteria explicit for good models </a:t>
            </a:r>
          </a:p>
          <a:p>
            <a:pPr lvl="1"/>
            <a:r>
              <a:rPr lang="en-US" dirty="0" smtClean="0"/>
              <a:t>Systematically enhance and optimize models</a:t>
            </a:r>
          </a:p>
          <a:p>
            <a:pPr lvl="1"/>
            <a:r>
              <a:rPr lang="en-US" dirty="0" smtClean="0"/>
              <a:t>Better connect data-derived and mathematical models</a:t>
            </a:r>
          </a:p>
          <a:p>
            <a:pPr lvl="1"/>
            <a:r>
              <a:rPr lang="en-US" dirty="0" smtClean="0"/>
              <a:t>Understand the broad diversity of methods</a:t>
            </a:r>
          </a:p>
          <a:p>
            <a:pPr lvl="1"/>
            <a:r>
              <a:rPr lang="en-US" b="1" dirty="0" smtClean="0"/>
              <a:t>Identify common features of improved models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 	</a:t>
            </a:r>
          </a:p>
          <a:p>
            <a:pPr lvl="1"/>
            <a:endParaRPr lang="en-US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6705600" y="1600200"/>
            <a:ext cx="2133600" cy="2438400"/>
            <a:chOff x="5943600" y="3124200"/>
            <a:chExt cx="2133600" cy="2438400"/>
          </a:xfrm>
        </p:grpSpPr>
        <p:sp>
          <p:nvSpPr>
            <p:cNvPr id="5" name="Rectangle 4"/>
            <p:cNvSpPr/>
            <p:nvPr/>
          </p:nvSpPr>
          <p:spPr bwMode="auto">
            <a:xfrm>
              <a:off x="5943600" y="3124200"/>
              <a:ext cx="2057400" cy="2438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1" lang="en-US" sz="2800" i="1">
                <a:solidFill>
                  <a:schemeClr val="tx2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6107932" y="4854709"/>
              <a:ext cx="1219200" cy="4318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World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6107932" y="3429000"/>
              <a:ext cx="1219200" cy="43213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Model</a:t>
              </a:r>
            </a:p>
          </p:txBody>
        </p:sp>
        <p:cxnSp>
          <p:nvCxnSpPr>
            <p:cNvPr id="13" name="Straight Arrow Connector 12"/>
            <p:cNvCxnSpPr>
              <a:stCxn id="10" idx="2"/>
              <a:endCxn id="9" idx="0"/>
            </p:cNvCxnSpPr>
            <p:nvPr/>
          </p:nvCxnSpPr>
          <p:spPr bwMode="auto">
            <a:xfrm>
              <a:off x="6717532" y="3861138"/>
              <a:ext cx="0" cy="99357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6717532" y="4239898"/>
              <a:ext cx="1359668" cy="319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Prediction</a:t>
              </a:r>
              <a:endParaRPr lang="en-US" sz="1600" i="1" dirty="0"/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7102492" y="3810000"/>
              <a:ext cx="593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FF7C80"/>
                  </a:solidFill>
                  <a:latin typeface="Arial Rounded MT Bold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034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Hard Problems in the Science of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162800" cy="33528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274320" bIns="182880" numCol="1" anchor="ctr" anchorCtr="0" compatLnSpc="1">
            <a:prstTxWarp prst="textNoShape">
              <a:avLst/>
            </a:prstTxWarp>
          </a:bodyPr>
          <a:lstStyle/>
          <a:p>
            <a:pPr marL="514350" indent="-51435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Scalability and composability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Policy-governed secure collaboration</a:t>
            </a:r>
            <a:endParaRPr lang="en-US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Predictive security metrics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Resilient architectures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Human behavior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4798874"/>
            <a:ext cx="5486399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Our selection criteria for </a:t>
            </a:r>
            <a:r>
              <a:rPr lang="en-US" sz="1800" smtClean="0">
                <a:solidFill>
                  <a:srgbClr val="0070C0"/>
                </a:solidFill>
              </a:rPr>
              <a:t>the questions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0" dirty="0" smtClean="0"/>
              <a:t>Level </a:t>
            </a:r>
            <a:r>
              <a:rPr lang="en-US" sz="1800" b="0" dirty="0"/>
              <a:t>of technical </a:t>
            </a:r>
            <a:r>
              <a:rPr lang="en-US" sz="1800" b="0" dirty="0" smtClean="0"/>
              <a:t>challenge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0" dirty="0" smtClean="0"/>
              <a:t>Potential </a:t>
            </a:r>
            <a:r>
              <a:rPr lang="en-US" sz="1800" b="0" dirty="0"/>
              <a:t>operational </a:t>
            </a:r>
            <a:r>
              <a:rPr lang="en-US" sz="1800" b="0" dirty="0" smtClean="0"/>
              <a:t>significance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0" dirty="0" smtClean="0"/>
              <a:t>Likelihood </a:t>
            </a:r>
            <a:r>
              <a:rPr lang="en-US" sz="1800" b="0" dirty="0"/>
              <a:t>of benefiting from emphasis on scientific research methods and improved measurement </a:t>
            </a:r>
            <a:r>
              <a:rPr lang="en-US" sz="1800" b="0" dirty="0" smtClean="0"/>
              <a:t>capabilities</a:t>
            </a:r>
          </a:p>
        </p:txBody>
      </p:sp>
    </p:spTree>
    <p:extLst>
      <p:ext uri="{BB962C8B-B14F-4D97-AF65-F5344CB8AC3E}">
        <p14:creationId xmlns:p14="http://schemas.microsoft.com/office/powerpoint/2010/main" val="34984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228600"/>
            <a:ext cx="8204200" cy="533400"/>
          </a:xfrm>
        </p:spPr>
        <p:txBody>
          <a:bodyPr/>
          <a:lstStyle/>
          <a:p>
            <a:r>
              <a:rPr lang="en-US" dirty="0"/>
              <a:t>Hard Problem 1: </a:t>
            </a:r>
            <a:r>
              <a:rPr lang="en-US" b="1" dirty="0"/>
              <a:t>Scalability and Composability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Challenge</a:t>
            </a:r>
          </a:p>
          <a:p>
            <a:endParaRPr lang="en-US" dirty="0" smtClean="0"/>
          </a:p>
          <a:p>
            <a:r>
              <a:rPr lang="en-US" dirty="0" smtClean="0"/>
              <a:t>Develop </a:t>
            </a:r>
            <a:r>
              <a:rPr lang="en-US" dirty="0"/>
              <a:t>methods to enable the construction of secure systems with known security </a:t>
            </a:r>
            <a:r>
              <a:rPr lang="en-US" dirty="0" smtClean="0"/>
              <a:t>properties.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Construct from </a:t>
            </a:r>
            <a:r>
              <a:rPr lang="en-US" b="1" dirty="0"/>
              <a:t>components</a:t>
            </a:r>
            <a:r>
              <a:rPr lang="en-US" dirty="0"/>
              <a:t> </a:t>
            </a:r>
            <a:r>
              <a:rPr lang="en-US" dirty="0" smtClean="0"/>
              <a:t>each of which has known quality and security properties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/>
              <a:t>Avoid</a:t>
            </a:r>
            <a:r>
              <a:rPr lang="en-US" dirty="0" smtClean="0"/>
              <a:t> full reanalysis </a:t>
            </a:r>
            <a:r>
              <a:rPr lang="en-US" dirty="0" smtClean="0"/>
              <a:t>of the </a:t>
            </a:r>
            <a:r>
              <a:rPr lang="en-US" dirty="0" smtClean="0"/>
              <a:t>constituent </a:t>
            </a:r>
            <a:r>
              <a:rPr lang="en-US" dirty="0"/>
              <a:t>components.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401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228600"/>
            <a:ext cx="8204200" cy="533400"/>
          </a:xfrm>
        </p:spPr>
        <p:txBody>
          <a:bodyPr/>
          <a:lstStyle/>
          <a:p>
            <a:r>
              <a:rPr lang="en-US" dirty="0"/>
              <a:t>Hard Problem 1: </a:t>
            </a:r>
            <a:r>
              <a:rPr lang="en-US" b="1" dirty="0"/>
              <a:t>Scalability and Composability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Importance and difficulty</a:t>
            </a:r>
          </a:p>
          <a:p>
            <a:pPr marL="0" indent="0">
              <a:buNone/>
            </a:pPr>
            <a:endParaRPr lang="en-US" sz="1200" b="1" i="1" dirty="0" smtClean="0"/>
          </a:p>
          <a:p>
            <a:r>
              <a:rPr lang="en-US" dirty="0" smtClean="0"/>
              <a:t>Modern reality</a:t>
            </a:r>
          </a:p>
          <a:p>
            <a:pPr lvl="1"/>
            <a:r>
              <a:rPr lang="en-US" dirty="0" smtClean="0"/>
              <a:t>Scale and complexity</a:t>
            </a:r>
          </a:p>
          <a:p>
            <a:pPr lvl="1"/>
            <a:r>
              <a:rPr lang="en-US" dirty="0" smtClean="0"/>
              <a:t>Rich supply chains </a:t>
            </a:r>
          </a:p>
          <a:p>
            <a:pPr lvl="1"/>
            <a:r>
              <a:rPr lang="en-US" dirty="0" smtClean="0"/>
              <a:t>Socio-technical ecosystems such as framework and apps</a:t>
            </a:r>
          </a:p>
          <a:p>
            <a:pPr lvl="1"/>
            <a:r>
              <a:rPr lang="en-US" dirty="0" smtClean="0"/>
              <a:t>Dynamic system structures</a:t>
            </a:r>
          </a:p>
          <a:p>
            <a:pPr lvl="1"/>
            <a:r>
              <a:rPr lang="en-US" dirty="0" smtClean="0"/>
              <a:t>Need for direct evaluation of product </a:t>
            </a:r>
          </a:p>
          <a:p>
            <a:pPr lvl="1"/>
            <a:r>
              <a:rPr lang="en-US" dirty="0" smtClean="0"/>
              <a:t>Sustainment is evolution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Without composition these become intractable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Experience with composition </a:t>
            </a:r>
          </a:p>
          <a:p>
            <a:pPr lvl="1"/>
            <a:r>
              <a:rPr lang="en-US" dirty="0" smtClean="0"/>
              <a:t>Elusive for many gross and fine attributes</a:t>
            </a:r>
          </a:p>
          <a:p>
            <a:pPr lvl="1"/>
            <a:r>
              <a:rPr lang="en-US" dirty="0" smtClean="0"/>
              <a:t>Demonstrated for a growing selection of fine attributes</a:t>
            </a:r>
          </a:p>
          <a:p>
            <a:pPr lvl="1"/>
            <a:r>
              <a:rPr lang="en-US" dirty="0" smtClean="0"/>
              <a:t>Can often be attained through adjustment of abstractions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321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228600"/>
            <a:ext cx="8204200" cy="533400"/>
          </a:xfrm>
        </p:spPr>
        <p:txBody>
          <a:bodyPr/>
          <a:lstStyle/>
          <a:p>
            <a:r>
              <a:rPr lang="en-US" dirty="0"/>
              <a:t>Hard Problem 1: </a:t>
            </a:r>
            <a:r>
              <a:rPr lang="en-US" b="1" dirty="0"/>
              <a:t>Scalability and Composability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Science that is known</a:t>
            </a:r>
          </a:p>
          <a:p>
            <a:pPr marL="0" indent="0">
              <a:buNone/>
            </a:pPr>
            <a:endParaRPr lang="en-US" sz="1200" b="1" i="1" dirty="0" smtClean="0"/>
          </a:p>
          <a:p>
            <a:r>
              <a:rPr lang="en-US" i="1" dirty="0"/>
              <a:t>M</a:t>
            </a:r>
            <a:r>
              <a:rPr lang="en-US" i="1" dirty="0" smtClean="0"/>
              <a:t>otivating</a:t>
            </a:r>
            <a:r>
              <a:rPr lang="en-US" dirty="0" smtClean="0"/>
              <a:t> </a:t>
            </a:r>
            <a:r>
              <a:rPr lang="en-US" i="1" dirty="0" smtClean="0"/>
              <a:t>example</a:t>
            </a:r>
            <a:r>
              <a:rPr lang="en-US" dirty="0" smtClean="0"/>
              <a:t>: type systems</a:t>
            </a:r>
          </a:p>
          <a:p>
            <a:pPr lvl="1"/>
            <a:r>
              <a:rPr lang="en-US" dirty="0" smtClean="0"/>
              <a:t>Key to modern component-based software development </a:t>
            </a:r>
          </a:p>
          <a:p>
            <a:r>
              <a:rPr lang="en-US" dirty="0" smtClean="0"/>
              <a:t>Additional examples</a:t>
            </a:r>
          </a:p>
          <a:p>
            <a:pPr lvl="1"/>
            <a:r>
              <a:rPr lang="en-US" dirty="0" smtClean="0"/>
              <a:t>API rules of engagement – Type states.  Permissions, aliasing, effects. Nulls and exceptions. Structural rules.</a:t>
            </a:r>
          </a:p>
          <a:p>
            <a:pPr lvl="1"/>
            <a:r>
              <a:rPr lang="en-US" dirty="0" smtClean="0"/>
              <a:t>Concurrency – Lock policy and compliance.  Thread confinement.  Thread policy. </a:t>
            </a:r>
          </a:p>
          <a:p>
            <a:r>
              <a:rPr lang="en-US" dirty="0" smtClean="0"/>
              <a:t>Emerging examples</a:t>
            </a:r>
          </a:p>
          <a:p>
            <a:pPr lvl="1"/>
            <a:r>
              <a:rPr lang="en-US" dirty="0" smtClean="0"/>
              <a:t>Trace properties for gross components</a:t>
            </a:r>
          </a:p>
          <a:p>
            <a:pPr lvl="1"/>
            <a:r>
              <a:rPr lang="en-US" dirty="0" smtClean="0"/>
              <a:t>Structural modeling and resiliency</a:t>
            </a:r>
          </a:p>
          <a:p>
            <a:r>
              <a:rPr lang="en-US" dirty="0" smtClean="0"/>
              <a:t>Common success features</a:t>
            </a:r>
          </a:p>
          <a:p>
            <a:pPr lvl="1"/>
            <a:r>
              <a:rPr lang="en-US" dirty="0" smtClean="0"/>
              <a:t>Fragmentary specifications</a:t>
            </a:r>
          </a:p>
          <a:p>
            <a:pPr lvl="1"/>
            <a:r>
              <a:rPr lang="en-US" dirty="0" smtClean="0"/>
              <a:t>Development value</a:t>
            </a:r>
          </a:p>
          <a:p>
            <a:pPr lvl="1"/>
            <a:r>
              <a:rPr lang="en-US" dirty="0" smtClean="0"/>
              <a:t>Incremental cost and benefit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1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True"/>
  <p:tag name="USEBOLDAMS" val="False"/>
  <p:tag name="DEFAULTDISPLAYSOURCE" val="\documentclass{slides}\pagestyle{empty}&#10;\begin{document}&#10;\end{document}&#10;"/>
  <p:tag name="TEX2PS" val="latex %.tex; dvips -D 300 -o %.ps %.dvi"/>
  <p:tag name="TEX2PSBATCH" val="latex --interaction=nonstopmode %.tex; dvips -D 300 -o %.ps %.dvi"/>
  <p:tag name="DEFAULTFONTSIZE" val="10"/>
  <p:tag name="DEFAULTWIDTH" val="324"/>
  <p:tag name="DEFAULTHEIGHT" val="370"/>
  <p:tag name="DEFAULTMAGNIFICATION" val="2"/>
</p:tagLst>
</file>

<file path=ppt/theme/theme1.xml><?xml version="1.0" encoding="utf-8"?>
<a:theme xmlns:a="http://schemas.openxmlformats.org/drawingml/2006/main" name="Contemporary Portra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temporary Portrai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10961</TotalTime>
  <Words>2216</Words>
  <Application>Microsoft Macintosh PowerPoint</Application>
  <PresentationFormat>On-screen Show (4:3)</PresentationFormat>
  <Paragraphs>399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Contemporary Portrait</vt:lpstr>
      <vt:lpstr>Science of Security Hard Problems:  A Lablet Perspective</vt:lpstr>
      <vt:lpstr>Science of Security – The Lablet concept</vt:lpstr>
      <vt:lpstr>Science of Security – Challenges </vt:lpstr>
      <vt:lpstr>Our focus of study</vt:lpstr>
      <vt:lpstr>Steps to improve models to enhance validity</vt:lpstr>
      <vt:lpstr>Five Hard Problems in the Science of Security</vt:lpstr>
      <vt:lpstr>Hard Problem 1: Scalability and Composability</vt:lpstr>
      <vt:lpstr>Hard Problem 1: Scalability and Composability</vt:lpstr>
      <vt:lpstr>Hard Problem 1: Scalability and Composability</vt:lpstr>
      <vt:lpstr>Hard Problem 1: Scalability and Composability</vt:lpstr>
      <vt:lpstr>Hard Problem 2: Policy-Governed Secure Collaboration</vt:lpstr>
      <vt:lpstr>Hard Problem 2: Policy-Governed Secure Collaboration</vt:lpstr>
      <vt:lpstr>Hard Problem 2: Policy-Governed Secure Collaboration</vt:lpstr>
      <vt:lpstr>Hard Problem 2: Policy-Governed Secure Collaboration</vt:lpstr>
      <vt:lpstr>Hard Problem 3: Predictive Security Metrics</vt:lpstr>
      <vt:lpstr>Hard Problem 3: Predictive Security Metrics</vt:lpstr>
      <vt:lpstr>Hard Problem 3: Predictive Security Metrics</vt:lpstr>
      <vt:lpstr>Hard Problem 3: Predictive Security Metrics</vt:lpstr>
      <vt:lpstr>Hard Problem 3: Predictive Security Metrics</vt:lpstr>
      <vt:lpstr>Hard Problem 3: Predictive Security Metrics</vt:lpstr>
      <vt:lpstr>Hard Problem 3: Predictive Security Metrics</vt:lpstr>
      <vt:lpstr>Hard Problem 3: Predictive Security Metrics</vt:lpstr>
      <vt:lpstr>Hard Problem 3: Predictive Security Metrics</vt:lpstr>
      <vt:lpstr>Hard Problem 4: Resilient Architectures</vt:lpstr>
      <vt:lpstr>Hard Problem 4: Resilient Architectures</vt:lpstr>
      <vt:lpstr>Hard Problem 4: Resilient Architectures</vt:lpstr>
      <vt:lpstr>Hard Problem 4: Resilient Architectures</vt:lpstr>
      <vt:lpstr>Hard Problem 4: Resilient Architectures</vt:lpstr>
      <vt:lpstr>Hard Problem 4: Resilient Architectures</vt:lpstr>
      <vt:lpstr>Hard Problem 4: Resilient Architectures</vt:lpstr>
      <vt:lpstr>Hard Problem 4: Human Behavior</vt:lpstr>
      <vt:lpstr>Hard Problem 4: Human Behavior</vt:lpstr>
      <vt:lpstr>Hard Problem 4: Human Behavior</vt:lpstr>
      <vt:lpstr>Hard Problem 4: Human Behavior</vt:lpstr>
      <vt:lpstr>Five Hard Problems in the Science of Security</vt:lpstr>
      <vt:lpstr>Science of Security Hard Problems:  A Lablet Perspective</vt:lpstr>
    </vt:vector>
  </TitlesOfParts>
  <Company>cmu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wls</dc:creator>
  <cp:lastModifiedBy>Laurie Williams</cp:lastModifiedBy>
  <cp:revision>690</cp:revision>
  <cp:lastPrinted>2012-11-07T23:22:07Z</cp:lastPrinted>
  <dcterms:created xsi:type="dcterms:W3CDTF">2000-08-26T20:39:18Z</dcterms:created>
  <dcterms:modified xsi:type="dcterms:W3CDTF">2012-11-30T12:00:13Z</dcterms:modified>
</cp:coreProperties>
</file>