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6576000" cy="27432000"/>
  <p:notesSz cx="9144000" cy="6858000"/>
  <p:defaultTextStyle>
    <a:defPPr>
      <a:defRPr lang="en-US"/>
    </a:defPPr>
    <a:lvl1pPr marL="0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1pPr>
    <a:lvl2pPr marL="1874483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2pPr>
    <a:lvl3pPr marL="3748967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3pPr>
    <a:lvl4pPr marL="5623450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4pPr>
    <a:lvl5pPr marL="7497934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5pPr>
    <a:lvl6pPr marL="9372417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6pPr>
    <a:lvl7pPr marL="11246901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7pPr>
    <a:lvl8pPr marL="13121384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8pPr>
    <a:lvl9pPr marL="14995867" algn="l" defTabSz="1874483" rtl="0" eaLnBrk="1" latinLnBrk="0" hangingPunct="1">
      <a:defRPr sz="7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963">
          <p15:clr>
            <a:srgbClr val="A4A3A4"/>
          </p15:clr>
        </p15:guide>
        <p15:guide id="2" pos="1267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262699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7314" autoAdjust="0"/>
  </p:normalViewPr>
  <p:slideViewPr>
    <p:cSldViewPr snapToGrid="0" snapToObjects="1">
      <p:cViewPr>
        <p:scale>
          <a:sx n="75" d="100"/>
          <a:sy n="75" d="100"/>
        </p:scale>
        <p:origin x="-104" y="1616"/>
      </p:cViewPr>
      <p:guideLst>
        <p:guide orient="horz" pos="8640"/>
        <p:guide pos="1152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B1010D-B698-4CC6-B09C-DD27D2CF4EF1}" type="datetimeFigureOut">
              <a:rPr lang="en-US" smtClean="0"/>
              <a:t>4/7/14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F007D0-8FBE-4F38-9F32-549ACFF8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9296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26019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52038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78057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704076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130095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556114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82133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408152" algn="l" defTabSz="852038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2857500" y="514350"/>
            <a:ext cx="3429000" cy="257175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F007D0-8FBE-4F38-9F32-549ACFF815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843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0" y="8521702"/>
            <a:ext cx="31089600" cy="588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5544801"/>
            <a:ext cx="25603200" cy="70104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874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7489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56234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74979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9372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1246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31213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49958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98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89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6681254" y="4832353"/>
            <a:ext cx="36207700" cy="10299064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45452" y="4832353"/>
            <a:ext cx="108026200" cy="10299064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7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419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89252" y="17627602"/>
            <a:ext cx="31089600" cy="5448300"/>
          </a:xfrm>
        </p:spPr>
        <p:txBody>
          <a:bodyPr anchor="t"/>
          <a:lstStyle>
            <a:lvl1pPr algn="l">
              <a:defRPr sz="1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89252" y="11626855"/>
            <a:ext cx="31089600" cy="6000749"/>
          </a:xfrm>
        </p:spPr>
        <p:txBody>
          <a:bodyPr anchor="b"/>
          <a:lstStyle>
            <a:lvl1pPr marL="0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1pPr>
            <a:lvl2pPr marL="1874483" indent="0">
              <a:buNone/>
              <a:defRPr sz="7400">
                <a:solidFill>
                  <a:schemeClr val="tx1">
                    <a:tint val="75000"/>
                  </a:schemeClr>
                </a:solidFill>
              </a:defRPr>
            </a:lvl2pPr>
            <a:lvl3pPr marL="3748967" indent="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marL="5623450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4pPr>
            <a:lvl5pPr marL="7497934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5pPr>
            <a:lvl6pPr marL="937241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6pPr>
            <a:lvl7pPr marL="11246901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7pPr>
            <a:lvl8pPr marL="13121384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8pPr>
            <a:lvl9pPr marL="14995867" indent="0">
              <a:buNone/>
              <a:defRPr sz="5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8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5455" y="28162254"/>
            <a:ext cx="72116948" cy="79660748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772001" y="28162254"/>
            <a:ext cx="72116952" cy="79660748"/>
          </a:xfrm>
        </p:spPr>
        <p:txBody>
          <a:bodyPr/>
          <a:lstStyle>
            <a:lvl1pPr>
              <a:defRPr sz="11500"/>
            </a:lvl1pPr>
            <a:lvl2pPr>
              <a:defRPr sz="9900"/>
            </a:lvl2pPr>
            <a:lvl3pPr>
              <a:defRPr sz="8200"/>
            </a:lvl3pPr>
            <a:lvl4pPr>
              <a:defRPr sz="7400"/>
            </a:lvl4pPr>
            <a:lvl5pPr>
              <a:defRPr sz="7400"/>
            </a:lvl5pPr>
            <a:lvl6pPr>
              <a:defRPr sz="7400"/>
            </a:lvl6pPr>
            <a:lvl7pPr>
              <a:defRPr sz="7400"/>
            </a:lvl7pPr>
            <a:lvl8pPr>
              <a:defRPr sz="7400"/>
            </a:lvl8pPr>
            <a:lvl9pPr>
              <a:defRPr sz="7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450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1098552"/>
            <a:ext cx="32918400" cy="4572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1" y="6140452"/>
            <a:ext cx="16160752" cy="255904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74483" indent="0">
              <a:buNone/>
              <a:defRPr sz="8200" b="1"/>
            </a:lvl2pPr>
            <a:lvl3pPr marL="3748967" indent="0">
              <a:buNone/>
              <a:defRPr sz="7400" b="1"/>
            </a:lvl3pPr>
            <a:lvl4pPr marL="5623450" indent="0">
              <a:buNone/>
              <a:defRPr sz="6500" b="1"/>
            </a:lvl4pPr>
            <a:lvl5pPr marL="7497934" indent="0">
              <a:buNone/>
              <a:defRPr sz="6500" b="1"/>
            </a:lvl5pPr>
            <a:lvl6pPr marL="9372417" indent="0">
              <a:buNone/>
              <a:defRPr sz="6500" b="1"/>
            </a:lvl6pPr>
            <a:lvl7pPr marL="11246901" indent="0">
              <a:buNone/>
              <a:defRPr sz="6500" b="1"/>
            </a:lvl7pPr>
            <a:lvl8pPr marL="13121384" indent="0">
              <a:buNone/>
              <a:defRPr sz="6500" b="1"/>
            </a:lvl8pPr>
            <a:lvl9pPr marL="14995867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28801" y="8699502"/>
            <a:ext cx="16160752" cy="15805151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80102" y="6140452"/>
            <a:ext cx="16167100" cy="2559048"/>
          </a:xfrm>
        </p:spPr>
        <p:txBody>
          <a:bodyPr anchor="b"/>
          <a:lstStyle>
            <a:lvl1pPr marL="0" indent="0">
              <a:buNone/>
              <a:defRPr sz="9900" b="1"/>
            </a:lvl1pPr>
            <a:lvl2pPr marL="1874483" indent="0">
              <a:buNone/>
              <a:defRPr sz="8200" b="1"/>
            </a:lvl2pPr>
            <a:lvl3pPr marL="3748967" indent="0">
              <a:buNone/>
              <a:defRPr sz="7400" b="1"/>
            </a:lvl3pPr>
            <a:lvl4pPr marL="5623450" indent="0">
              <a:buNone/>
              <a:defRPr sz="6500" b="1"/>
            </a:lvl4pPr>
            <a:lvl5pPr marL="7497934" indent="0">
              <a:buNone/>
              <a:defRPr sz="6500" b="1"/>
            </a:lvl5pPr>
            <a:lvl6pPr marL="9372417" indent="0">
              <a:buNone/>
              <a:defRPr sz="6500" b="1"/>
            </a:lvl6pPr>
            <a:lvl7pPr marL="11246901" indent="0">
              <a:buNone/>
              <a:defRPr sz="6500" b="1"/>
            </a:lvl7pPr>
            <a:lvl8pPr marL="13121384" indent="0">
              <a:buNone/>
              <a:defRPr sz="6500" b="1"/>
            </a:lvl8pPr>
            <a:lvl9pPr marL="14995867" indent="0">
              <a:buNone/>
              <a:defRPr sz="6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80102" y="8699502"/>
            <a:ext cx="16167100" cy="15805151"/>
          </a:xfrm>
        </p:spPr>
        <p:txBody>
          <a:bodyPr/>
          <a:lstStyle>
            <a:lvl1pPr>
              <a:defRPr sz="9900"/>
            </a:lvl1pPr>
            <a:lvl2pPr>
              <a:defRPr sz="8200"/>
            </a:lvl2pPr>
            <a:lvl3pPr>
              <a:defRPr sz="74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1905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913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24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3" y="1092201"/>
            <a:ext cx="12033252" cy="4648200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200" y="1092203"/>
            <a:ext cx="20447000" cy="23412452"/>
          </a:xfrm>
        </p:spPr>
        <p:txBody>
          <a:bodyPr/>
          <a:lstStyle>
            <a:lvl1pPr>
              <a:defRPr sz="13100"/>
            </a:lvl1pPr>
            <a:lvl2pPr>
              <a:defRPr sz="11500"/>
            </a:lvl2pPr>
            <a:lvl3pPr>
              <a:defRPr sz="99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3" y="5740402"/>
            <a:ext cx="12033252" cy="18764252"/>
          </a:xfrm>
        </p:spPr>
        <p:txBody>
          <a:bodyPr/>
          <a:lstStyle>
            <a:lvl1pPr marL="0" indent="0">
              <a:buNone/>
              <a:defRPr sz="5800"/>
            </a:lvl1pPr>
            <a:lvl2pPr marL="1874483" indent="0">
              <a:buNone/>
              <a:defRPr sz="4900"/>
            </a:lvl2pPr>
            <a:lvl3pPr marL="3748967" indent="0">
              <a:buNone/>
              <a:defRPr sz="4100"/>
            </a:lvl3pPr>
            <a:lvl4pPr marL="5623450" indent="0">
              <a:buNone/>
              <a:defRPr sz="3700"/>
            </a:lvl4pPr>
            <a:lvl5pPr marL="7497934" indent="0">
              <a:buNone/>
              <a:defRPr sz="3700"/>
            </a:lvl5pPr>
            <a:lvl6pPr marL="9372417" indent="0">
              <a:buNone/>
              <a:defRPr sz="3700"/>
            </a:lvl6pPr>
            <a:lvl7pPr marL="11246901" indent="0">
              <a:buNone/>
              <a:defRPr sz="3700"/>
            </a:lvl7pPr>
            <a:lvl8pPr marL="13121384" indent="0">
              <a:buNone/>
              <a:defRPr sz="3700"/>
            </a:lvl8pPr>
            <a:lvl9pPr marL="14995867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814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69152" y="19202401"/>
            <a:ext cx="21945600" cy="2266952"/>
          </a:xfrm>
        </p:spPr>
        <p:txBody>
          <a:bodyPr anchor="b"/>
          <a:lstStyle>
            <a:lvl1pPr algn="l">
              <a:defRPr sz="8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69152" y="2451101"/>
            <a:ext cx="21945600" cy="16459200"/>
          </a:xfrm>
        </p:spPr>
        <p:txBody>
          <a:bodyPr/>
          <a:lstStyle>
            <a:lvl1pPr marL="0" indent="0">
              <a:buNone/>
              <a:defRPr sz="13100"/>
            </a:lvl1pPr>
            <a:lvl2pPr marL="1874483" indent="0">
              <a:buNone/>
              <a:defRPr sz="11500"/>
            </a:lvl2pPr>
            <a:lvl3pPr marL="3748967" indent="0">
              <a:buNone/>
              <a:defRPr sz="9900"/>
            </a:lvl3pPr>
            <a:lvl4pPr marL="5623450" indent="0">
              <a:buNone/>
              <a:defRPr sz="8200"/>
            </a:lvl4pPr>
            <a:lvl5pPr marL="7497934" indent="0">
              <a:buNone/>
              <a:defRPr sz="8200"/>
            </a:lvl5pPr>
            <a:lvl6pPr marL="9372417" indent="0">
              <a:buNone/>
              <a:defRPr sz="8200"/>
            </a:lvl6pPr>
            <a:lvl7pPr marL="11246901" indent="0">
              <a:buNone/>
              <a:defRPr sz="8200"/>
            </a:lvl7pPr>
            <a:lvl8pPr marL="13121384" indent="0">
              <a:buNone/>
              <a:defRPr sz="8200"/>
            </a:lvl8pPr>
            <a:lvl9pPr marL="14995867" indent="0">
              <a:buNone/>
              <a:defRPr sz="8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9152" y="21469352"/>
            <a:ext cx="21945600" cy="3219449"/>
          </a:xfrm>
        </p:spPr>
        <p:txBody>
          <a:bodyPr/>
          <a:lstStyle>
            <a:lvl1pPr marL="0" indent="0">
              <a:buNone/>
              <a:defRPr sz="5800"/>
            </a:lvl1pPr>
            <a:lvl2pPr marL="1874483" indent="0">
              <a:buNone/>
              <a:defRPr sz="4900"/>
            </a:lvl2pPr>
            <a:lvl3pPr marL="3748967" indent="0">
              <a:buNone/>
              <a:defRPr sz="4100"/>
            </a:lvl3pPr>
            <a:lvl4pPr marL="5623450" indent="0">
              <a:buNone/>
              <a:defRPr sz="3700"/>
            </a:lvl4pPr>
            <a:lvl5pPr marL="7497934" indent="0">
              <a:buNone/>
              <a:defRPr sz="3700"/>
            </a:lvl5pPr>
            <a:lvl6pPr marL="9372417" indent="0">
              <a:buNone/>
              <a:defRPr sz="3700"/>
            </a:lvl6pPr>
            <a:lvl7pPr marL="11246901" indent="0">
              <a:buNone/>
              <a:defRPr sz="3700"/>
            </a:lvl7pPr>
            <a:lvl8pPr marL="13121384" indent="0">
              <a:buNone/>
              <a:defRPr sz="3700"/>
            </a:lvl8pPr>
            <a:lvl9pPr marL="14995867" indent="0">
              <a:buNone/>
              <a:defRPr sz="3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28800" y="1098552"/>
            <a:ext cx="32918400" cy="4572000"/>
          </a:xfrm>
          <a:prstGeom prst="rect">
            <a:avLst/>
          </a:prstGeom>
        </p:spPr>
        <p:txBody>
          <a:bodyPr vert="horz" lIns="374897" tIns="187448" rIns="374897" bIns="18744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8800" y="6400802"/>
            <a:ext cx="32918400" cy="18103852"/>
          </a:xfrm>
          <a:prstGeom prst="rect">
            <a:avLst/>
          </a:prstGeom>
        </p:spPr>
        <p:txBody>
          <a:bodyPr vert="horz" lIns="374897" tIns="187448" rIns="374897" bIns="18744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8800" y="25425402"/>
            <a:ext cx="8534400" cy="1460500"/>
          </a:xfrm>
          <a:prstGeom prst="rect">
            <a:avLst/>
          </a:prstGeom>
        </p:spPr>
        <p:txBody>
          <a:bodyPr vert="horz" lIns="374897" tIns="187448" rIns="374897" bIns="187448" rtlCol="0" anchor="ctr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D94EF-4685-254A-8E04-3738E1D913C6}" type="datetimeFigureOut">
              <a:rPr lang="en-US" smtClean="0"/>
              <a:t>4/7/14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496800" y="25425402"/>
            <a:ext cx="11582400" cy="1460500"/>
          </a:xfrm>
          <a:prstGeom prst="rect">
            <a:avLst/>
          </a:prstGeom>
        </p:spPr>
        <p:txBody>
          <a:bodyPr vert="horz" lIns="374897" tIns="187448" rIns="374897" bIns="187448" rtlCol="0" anchor="ctr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6212800" y="25425402"/>
            <a:ext cx="8534400" cy="1460500"/>
          </a:xfrm>
          <a:prstGeom prst="rect">
            <a:avLst/>
          </a:prstGeom>
        </p:spPr>
        <p:txBody>
          <a:bodyPr vert="horz" lIns="374897" tIns="187448" rIns="374897" bIns="187448" rtlCol="0" anchor="ctr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69CC3-6BFA-8B41-96CE-1CC95787B4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874483" rtl="0" eaLnBrk="1" latinLnBrk="0" hangingPunct="1">
        <a:spcBef>
          <a:spcPct val="0"/>
        </a:spcBef>
        <a:buNone/>
        <a:defRPr sz="18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05863" indent="-1405863" algn="l" defTabSz="1874483" rtl="0" eaLnBrk="1" latinLnBrk="0" hangingPunct="1">
        <a:spcBef>
          <a:spcPct val="20000"/>
        </a:spcBef>
        <a:buFont typeface="Arial"/>
        <a:buChar char="•"/>
        <a:defRPr sz="13100" kern="1200">
          <a:solidFill>
            <a:schemeClr val="tx1"/>
          </a:solidFill>
          <a:latin typeface="+mn-lt"/>
          <a:ea typeface="+mn-ea"/>
          <a:cs typeface="+mn-cs"/>
        </a:defRPr>
      </a:lvl1pPr>
      <a:lvl2pPr marL="3046036" indent="-1171552" algn="l" defTabSz="1874483" rtl="0" eaLnBrk="1" latinLnBrk="0" hangingPunct="1">
        <a:spcBef>
          <a:spcPct val="20000"/>
        </a:spcBef>
        <a:buFont typeface="Arial"/>
        <a:buChar char="–"/>
        <a:defRPr sz="11500" kern="1200">
          <a:solidFill>
            <a:schemeClr val="tx1"/>
          </a:solidFill>
          <a:latin typeface="+mn-lt"/>
          <a:ea typeface="+mn-ea"/>
          <a:cs typeface="+mn-cs"/>
        </a:defRPr>
      </a:lvl2pPr>
      <a:lvl3pPr marL="4686209" indent="-937242" algn="l" defTabSz="1874483" rtl="0" eaLnBrk="1" latinLnBrk="0" hangingPunct="1">
        <a:spcBef>
          <a:spcPct val="20000"/>
        </a:spcBef>
        <a:buFont typeface="Arial"/>
        <a:buChar char="•"/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6560692" indent="-937242" algn="l" defTabSz="1874483" rtl="0" eaLnBrk="1" latinLnBrk="0" hangingPunct="1">
        <a:spcBef>
          <a:spcPct val="20000"/>
        </a:spcBef>
        <a:buFont typeface="Arial"/>
        <a:buChar char="–"/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435175" indent="-937242" algn="l" defTabSz="1874483" rtl="0" eaLnBrk="1" latinLnBrk="0" hangingPunct="1">
        <a:spcBef>
          <a:spcPct val="20000"/>
        </a:spcBef>
        <a:buFont typeface="Arial"/>
        <a:buChar char="»"/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309659" indent="-937242" algn="l" defTabSz="1874483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184142" indent="-937242" algn="l" defTabSz="1874483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058626" indent="-937242" algn="l" defTabSz="1874483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5933109" indent="-937242" algn="l" defTabSz="1874483" rtl="0" eaLnBrk="1" latinLnBrk="0" hangingPunct="1">
        <a:spcBef>
          <a:spcPct val="20000"/>
        </a:spcBef>
        <a:buFont typeface="Arial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1pPr>
      <a:lvl2pPr marL="1874483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2pPr>
      <a:lvl3pPr marL="3748967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3pPr>
      <a:lvl4pPr marL="5623450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4pPr>
      <a:lvl5pPr marL="7497934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5pPr>
      <a:lvl6pPr marL="9372417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6pPr>
      <a:lvl7pPr marL="11246901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7pPr>
      <a:lvl8pPr marL="13121384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8pPr>
      <a:lvl9pPr marL="14995867" algn="l" defTabSz="1874483" rtl="0" eaLnBrk="1" latinLnBrk="0" hangingPunct="1">
        <a:defRPr sz="7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emf"/><Relationship Id="rId5" Type="http://schemas.openxmlformats.org/officeDocument/2006/relationships/image" Target="../media/image3.jpg"/><Relationship Id="rId6" Type="http://schemas.openxmlformats.org/officeDocument/2006/relationships/image" Target="../media/image4.jpg"/><Relationship Id="rId7" Type="http://schemas.openxmlformats.org/officeDocument/2006/relationships/image" Target="../media/image5.jpg"/><Relationship Id="rId8" Type="http://schemas.openxmlformats.org/officeDocument/2006/relationships/image" Target="../media/image6.jpg"/><Relationship Id="rId9" Type="http://schemas.openxmlformats.org/officeDocument/2006/relationships/image" Target="../media/image7.jpg"/><Relationship Id="rId10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ncsu125logo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23629" y="523834"/>
            <a:ext cx="7118718" cy="1246909"/>
          </a:xfrm>
          <a:prstGeom prst="rect">
            <a:avLst/>
          </a:prstGeom>
        </p:spPr>
      </p:pic>
      <p:pic>
        <p:nvPicPr>
          <p:cNvPr id="9" name="Picture 8" descr="CSClogo copy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656" y="279247"/>
            <a:ext cx="4389813" cy="173608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9332" y="4973799"/>
            <a:ext cx="11495150" cy="4133298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marL="323952" indent="-323952">
              <a:buFont typeface="Arial"/>
              <a:buChar char="•"/>
            </a:pPr>
            <a:r>
              <a:rPr lang="en-US" sz="3700" dirty="0"/>
              <a:t>Running Hadoop in a public Cloud domain securely.</a:t>
            </a:r>
          </a:p>
          <a:p>
            <a:pPr marL="323952" indent="-323952">
              <a:buFont typeface="Arial"/>
              <a:buChar char="•"/>
            </a:pPr>
            <a:r>
              <a:rPr lang="en-US" sz="3700" dirty="0"/>
              <a:t>Identified that Two vulnerabilities can dramatically impact the security level of Hadoop when it runs in public Cloud.  </a:t>
            </a:r>
            <a:endParaRPr lang="en-US" sz="3700" dirty="0" smtClean="0"/>
          </a:p>
          <a:p>
            <a:r>
              <a:rPr lang="zh-CN" altLang="en-US" sz="3700" dirty="0" smtClean="0"/>
              <a:t>  </a:t>
            </a:r>
            <a:r>
              <a:rPr lang="en-US" sz="3700" dirty="0" smtClean="0"/>
              <a:t>- </a:t>
            </a:r>
            <a:r>
              <a:rPr lang="en-US" sz="3700" dirty="0"/>
              <a:t>overload of authentication keys </a:t>
            </a:r>
          </a:p>
          <a:p>
            <a:r>
              <a:rPr lang="en-US" sz="3700" dirty="0"/>
              <a:t> </a:t>
            </a:r>
            <a:r>
              <a:rPr lang="en-US" sz="3700"/>
              <a:t> </a:t>
            </a:r>
            <a:r>
              <a:rPr lang="en-US" sz="3700" smtClean="0"/>
              <a:t>- </a:t>
            </a:r>
            <a:r>
              <a:rPr lang="en-US" sz="3700" dirty="0"/>
              <a:t>lacks in fine-grained access control</a:t>
            </a:r>
          </a:p>
          <a:p>
            <a:endParaRPr lang="en-US" sz="4100" dirty="0"/>
          </a:p>
        </p:txBody>
      </p:sp>
      <p:sp>
        <p:nvSpPr>
          <p:cNvPr id="17" name="TextBox 16"/>
          <p:cNvSpPr txBox="1"/>
          <p:nvPr/>
        </p:nvSpPr>
        <p:spPr>
          <a:xfrm>
            <a:off x="-7782" y="11897910"/>
            <a:ext cx="11508190" cy="11482358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marL="323952" indent="-323952">
              <a:buFont typeface="Arial"/>
              <a:buChar char="•"/>
            </a:pPr>
            <a:r>
              <a:rPr lang="en-US" sz="4500" b="1" dirty="0"/>
              <a:t>Improved Hadoop Runtime Model</a:t>
            </a:r>
          </a:p>
          <a:p>
            <a:pPr marL="323952" indent="-323952">
              <a:buFont typeface="Arial"/>
              <a:buChar char="•"/>
            </a:pPr>
            <a:endParaRPr lang="en-US" sz="4500" dirty="0"/>
          </a:p>
          <a:p>
            <a:pPr marL="323952" indent="-323952">
              <a:buFont typeface="Arial"/>
              <a:buChar char="•"/>
            </a:pPr>
            <a:endParaRPr lang="en-US" sz="4500" dirty="0"/>
          </a:p>
          <a:p>
            <a:pPr marL="323952" indent="-323952">
              <a:buFont typeface="Arial"/>
              <a:buChar char="•"/>
            </a:pPr>
            <a:endParaRPr lang="en-US" sz="45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A secure zone represents a private Cloud environment which has dedicated hardware and software resources.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Security critical processes run in a secure zone.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Most of Hadoop processes run in a normal Cloud to maintain low-cost advantage of Cloud.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Following are new solution elements: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914056" y="462177"/>
            <a:ext cx="9333059" cy="1117088"/>
          </a:xfrm>
          <a:prstGeom prst="rect">
            <a:avLst/>
          </a:prstGeom>
          <a:noFill/>
        </p:spPr>
        <p:txBody>
          <a:bodyPr wrap="none" lIns="85204" tIns="42602" rIns="85204" bIns="42602">
            <a:spAutoFit/>
          </a:bodyPr>
          <a:lstStyle/>
          <a:p>
            <a:pPr algn="ctr"/>
            <a:r>
              <a:rPr lang="en-US" sz="6700" b="1" dirty="0">
                <a:ln w="10541" cmpd="sng">
                  <a:noFill/>
                  <a:prstDash val="solid"/>
                </a:ln>
                <a:effectLst>
                  <a:outerShdw blurRad="114300" dist="38100" dir="5400000" algn="t" rotWithShape="0">
                    <a:prstClr val="black">
                      <a:alpha val="39000"/>
                    </a:prstClr>
                  </a:outerShdw>
                </a:effectLst>
              </a:rPr>
              <a:t>Securing </a:t>
            </a:r>
            <a:r>
              <a:rPr lang="en-US" sz="6700" b="1" dirty="0" err="1">
                <a:ln w="10541" cmpd="sng">
                  <a:noFill/>
                  <a:prstDash val="solid"/>
                </a:ln>
                <a:effectLst>
                  <a:outerShdw blurRad="114300" dist="38100" dir="5400000" algn="t" rotWithShape="0">
                    <a:prstClr val="black">
                      <a:alpha val="39000"/>
                    </a:prstClr>
                  </a:outerShdw>
                </a:effectLst>
              </a:rPr>
              <a:t>Hadoop</a:t>
            </a:r>
            <a:r>
              <a:rPr lang="en-US" sz="6700" b="1" dirty="0">
                <a:ln w="10541" cmpd="sng">
                  <a:noFill/>
                  <a:prstDash val="solid"/>
                </a:ln>
                <a:effectLst>
                  <a:outerShdw blurRad="114300" dist="38100" dir="5400000" algn="t" rotWithShape="0">
                    <a:prstClr val="black">
                      <a:alpha val="39000"/>
                    </a:prstClr>
                  </a:outerShdw>
                </a:effectLst>
              </a:rPr>
              <a:t> </a:t>
            </a:r>
            <a:r>
              <a:rPr lang="en-US" sz="6700" b="1">
                <a:ln w="10541" cmpd="sng">
                  <a:noFill/>
                  <a:prstDash val="solid"/>
                </a:ln>
                <a:effectLst>
                  <a:outerShdw blurRad="114300" dist="38100" dir="5400000" algn="t" rotWithShape="0">
                    <a:prstClr val="black">
                      <a:alpha val="39000"/>
                    </a:prstClr>
                  </a:outerShdw>
                </a:effectLst>
              </a:rPr>
              <a:t>in Cloud</a:t>
            </a:r>
            <a:endParaRPr lang="en-US" sz="6700" b="1" dirty="0">
              <a:ln w="10541" cmpd="sng">
                <a:noFill/>
                <a:prstDash val="solid"/>
              </a:ln>
              <a:effectLst>
                <a:outerShdw blurRad="114300" dist="38100" dir="5400000" algn="t" rotWithShape="0">
                  <a:prstClr val="black">
                    <a:alpha val="39000"/>
                  </a:prst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291587" y="1992420"/>
            <a:ext cx="4505789" cy="1275817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algn="ctr"/>
            <a:r>
              <a:rPr lang="en-US" sz="4100" b="1" dirty="0" err="1"/>
              <a:t>Xianqing</a:t>
            </a:r>
            <a:r>
              <a:rPr lang="en-US" sz="4100" b="1" dirty="0"/>
              <a:t> Yu</a:t>
            </a:r>
          </a:p>
          <a:p>
            <a:pPr algn="ctr"/>
            <a:r>
              <a:rPr lang="en-US" sz="3400" dirty="0"/>
              <a:t>xyu6@ncsu.edu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13489223" y="1969105"/>
            <a:ext cx="4505789" cy="1275817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algn="ctr"/>
            <a:r>
              <a:rPr lang="en-US" sz="4100" b="1" dirty="0" err="1"/>
              <a:t>Peng</a:t>
            </a:r>
            <a:r>
              <a:rPr lang="en-US" sz="4100" b="1" dirty="0"/>
              <a:t> </a:t>
            </a:r>
            <a:r>
              <a:rPr lang="en-US" sz="4100" b="1" dirty="0" err="1"/>
              <a:t>Ning</a:t>
            </a:r>
            <a:endParaRPr lang="en-US" sz="4100" b="1" dirty="0"/>
          </a:p>
          <a:p>
            <a:pPr algn="ctr"/>
            <a:r>
              <a:rPr lang="en-US" sz="3400" dirty="0"/>
              <a:t>pning@ncsu.edu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7686858" y="2109028"/>
            <a:ext cx="4505789" cy="1157137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algn="ctr"/>
            <a:r>
              <a:rPr lang="en-US" altLang="zh-CN" sz="3400" b="1" dirty="0" err="1"/>
              <a:t>Mladen</a:t>
            </a:r>
            <a:r>
              <a:rPr lang="en-US" altLang="zh-CN" sz="3400" b="1" dirty="0"/>
              <a:t> A. </a:t>
            </a:r>
            <a:r>
              <a:rPr lang="en-US" altLang="zh-CN" sz="3400" b="1" dirty="0" err="1"/>
              <a:t>Vouk</a:t>
            </a:r>
            <a:endParaRPr lang="en-US" altLang="zh-CN" sz="3400" b="1" dirty="0"/>
          </a:p>
          <a:p>
            <a:pPr algn="ctr"/>
            <a:r>
              <a:rPr lang="en-US" sz="3400" dirty="0" err="1"/>
              <a:t>vouk@csc.ncsu.edu</a:t>
            </a:r>
            <a:endParaRPr lang="en-US" sz="3400" dirty="0"/>
          </a:p>
        </p:txBody>
      </p:sp>
      <p:sp>
        <p:nvSpPr>
          <p:cNvPr id="3" name="TextBox 2"/>
          <p:cNvSpPr txBox="1"/>
          <p:nvPr/>
        </p:nvSpPr>
        <p:spPr>
          <a:xfrm>
            <a:off x="13041" y="26796216"/>
            <a:ext cx="36562959" cy="623074"/>
          </a:xfrm>
          <a:prstGeom prst="rect">
            <a:avLst/>
          </a:prstGeom>
          <a:solidFill>
            <a:srgbClr val="FF0000"/>
          </a:solidFill>
        </p:spPr>
        <p:txBody>
          <a:bodyPr wrap="square" lIns="85204" tIns="42602" rIns="85204" bIns="42602" rtlCol="0">
            <a:spAutoFit/>
          </a:bodyPr>
          <a:lstStyle/>
          <a:p>
            <a:r>
              <a:rPr lang="en-US" sz="3400" dirty="0">
                <a:solidFill>
                  <a:schemeClr val="bg1"/>
                </a:solidFill>
              </a:rPr>
              <a:t>©2014 NC State University Department of Computer Science. 									   </a:t>
            </a:r>
            <a:endParaRPr lang="en-US" sz="3400" b="1" dirty="0">
              <a:solidFill>
                <a:schemeClr val="bg1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>
            <a:off x="0" y="3535736"/>
            <a:ext cx="365760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0" name="矩形 9"/>
          <p:cNvSpPr/>
          <p:nvPr/>
        </p:nvSpPr>
        <p:spPr>
          <a:xfrm>
            <a:off x="0" y="3555817"/>
            <a:ext cx="11508190" cy="801095"/>
          </a:xfrm>
          <a:prstGeom prst="rect">
            <a:avLst/>
          </a:prstGeom>
          <a:solidFill>
            <a:srgbClr val="FF0000"/>
          </a:solidFill>
        </p:spPr>
        <p:txBody>
          <a:bodyPr wrap="square" lIns="85204" tIns="42602" rIns="85204" bIns="42602">
            <a:spAutoFit/>
          </a:bodyPr>
          <a:lstStyle/>
          <a:p>
            <a:pPr lvl="0"/>
            <a:r>
              <a:rPr lang="en-US" sz="4500" b="1" dirty="0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13" name="矩形 12"/>
          <p:cNvSpPr/>
          <p:nvPr/>
        </p:nvSpPr>
        <p:spPr>
          <a:xfrm>
            <a:off x="-1" y="10120634"/>
            <a:ext cx="11579632" cy="801095"/>
          </a:xfrm>
          <a:prstGeom prst="rect">
            <a:avLst/>
          </a:prstGeom>
          <a:solidFill>
            <a:srgbClr val="FF0000"/>
          </a:solidFill>
        </p:spPr>
        <p:txBody>
          <a:bodyPr wrap="square" lIns="85204" tIns="42602" rIns="85204" bIns="42602">
            <a:spAutoFit/>
          </a:bodyPr>
          <a:lstStyle/>
          <a:p>
            <a:pPr lvl="0"/>
            <a:r>
              <a:rPr lang="en-US" sz="4500" b="1" dirty="0">
                <a:solidFill>
                  <a:schemeClr val="bg1"/>
                </a:solidFill>
              </a:rPr>
              <a:t>Our Approach: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25067810" y="3533548"/>
            <a:ext cx="11508190" cy="801095"/>
          </a:xfrm>
          <a:prstGeom prst="rect">
            <a:avLst/>
          </a:prstGeom>
          <a:solidFill>
            <a:srgbClr val="FF0000"/>
          </a:solidFill>
        </p:spPr>
        <p:txBody>
          <a:bodyPr wrap="square" lIns="85204" tIns="42602" rIns="85204" bIns="42602" rtlCol="0">
            <a:spAutoFit/>
          </a:bodyPr>
          <a:lstStyle/>
          <a:p>
            <a:r>
              <a:rPr lang="en-US" sz="4500" b="1" dirty="0">
                <a:solidFill>
                  <a:schemeClr val="bg1"/>
                </a:solidFill>
              </a:rPr>
              <a:t>Implementation &amp; Evaluation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25067810" y="4334643"/>
            <a:ext cx="11508190" cy="4361515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marL="326911" indent="-326911">
              <a:buFont typeface="Arial" pitchFamily="34" charset="0"/>
              <a:buChar char="•"/>
            </a:pPr>
            <a:r>
              <a:rPr lang="en-US" sz="3400" dirty="0"/>
              <a:t>We implemented a prototype using Hadoop version 2.0.1-alpha. It ran on virtual machines (VMs) for the experiments. The guest operating system was Ubuntu 11.04. All VMs ran on </a:t>
            </a:r>
            <a:r>
              <a:rPr lang="en-US" sz="3400" dirty="0" err="1"/>
              <a:t>Vmware</a:t>
            </a:r>
            <a:r>
              <a:rPr lang="en-US" sz="3400" dirty="0"/>
              <a:t> </a:t>
            </a:r>
            <a:r>
              <a:rPr lang="en-US" sz="3400" dirty="0" err="1"/>
              <a:t>ESXi</a:t>
            </a:r>
            <a:r>
              <a:rPr lang="en-US" sz="3400" dirty="0"/>
              <a:t> 5.0.0. And VMware </a:t>
            </a:r>
            <a:r>
              <a:rPr lang="en-US" sz="3400" dirty="0" err="1"/>
              <a:t>ESXi</a:t>
            </a:r>
            <a:r>
              <a:rPr lang="en-US" sz="3400" dirty="0"/>
              <a:t> was installed on IBM eServer Blade Center HS21s with two Intel E5450 Xeon CPUs. Each CPU has 4 cores and the clock rate of 3 GHz. The network card was Intel Corporation 82545EM Gigabit Ethernet Controller, and network line-speed was 1 </a:t>
            </a:r>
            <a:r>
              <a:rPr lang="en-US" sz="3400" dirty="0" err="1"/>
              <a:t>Gbit</a:t>
            </a:r>
            <a:r>
              <a:rPr lang="en-US" sz="3400" dirty="0"/>
              <a:t> per second.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25075512" y="9311113"/>
            <a:ext cx="11508189" cy="4810406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marL="326911" indent="-326911">
              <a:buFont typeface="Arial" pitchFamily="34" charset="0"/>
              <a:buChar char="•"/>
            </a:pPr>
            <a:r>
              <a:rPr lang="en-US" sz="4100" b="1" dirty="0"/>
              <a:t>Block Token Performance</a:t>
            </a:r>
          </a:p>
          <a:p>
            <a:pPr marL="326911" indent="-326911">
              <a:buFont typeface="Arial" pitchFamily="34" charset="0"/>
              <a:buChar char="•"/>
            </a:pPr>
            <a:endParaRPr lang="en-US" sz="4100" b="1" dirty="0"/>
          </a:p>
          <a:p>
            <a:pPr marL="326911" indent="-326911">
              <a:buFont typeface="Arial" pitchFamily="34" charset="0"/>
              <a:buChar char="•"/>
            </a:pPr>
            <a:endParaRPr lang="en-US" sz="4100" b="1" dirty="0"/>
          </a:p>
          <a:p>
            <a:pPr marL="326911" indent="-326911">
              <a:buFont typeface="Arial" pitchFamily="34" charset="0"/>
              <a:buChar char="•"/>
            </a:pPr>
            <a:endParaRPr lang="en-US" sz="4100" b="1" dirty="0"/>
          </a:p>
          <a:p>
            <a:pPr marL="326911" indent="-326911">
              <a:buFont typeface="Arial" pitchFamily="34" charset="0"/>
              <a:buChar char="•"/>
            </a:pPr>
            <a:endParaRPr lang="en-US" sz="4100" b="1" dirty="0"/>
          </a:p>
          <a:p>
            <a:r>
              <a:rPr lang="en-US" sz="3400" dirty="0"/>
              <a:t>  - The Table shows the time to read 1 byte file in HDFS.</a:t>
            </a:r>
          </a:p>
          <a:p>
            <a:r>
              <a:rPr lang="en-US" sz="3400" dirty="0"/>
              <a:t>  - New Block Token has similar performance as original Block Token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5075512" y="14161109"/>
            <a:ext cx="11508189" cy="5370302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marL="326911" indent="-326911">
              <a:buFont typeface="Arial" pitchFamily="34" charset="0"/>
              <a:buChar char="•"/>
            </a:pPr>
            <a:r>
              <a:rPr lang="en-US" sz="4100" b="1" dirty="0"/>
              <a:t>Delegation Token Performance</a:t>
            </a:r>
          </a:p>
          <a:p>
            <a:pPr marL="326911" indent="-326911">
              <a:buFont typeface="Arial" pitchFamily="34" charset="0"/>
              <a:buChar char="•"/>
            </a:pPr>
            <a:endParaRPr lang="en-US" sz="4100" b="1" dirty="0"/>
          </a:p>
          <a:p>
            <a:pPr marL="326911" indent="-326911">
              <a:buFont typeface="Arial" pitchFamily="34" charset="0"/>
              <a:buChar char="•"/>
            </a:pPr>
            <a:endParaRPr lang="en-US" sz="4100" b="1" dirty="0"/>
          </a:p>
          <a:p>
            <a:endParaRPr lang="en-US" sz="4100" b="1" dirty="0"/>
          </a:p>
          <a:p>
            <a:r>
              <a:rPr lang="en-US" sz="3400" dirty="0"/>
              <a:t>- The Table shows Hadoop job performance time excluding map and reduce computing time. It shows the overhead to generate Delegation Tokens.</a:t>
            </a:r>
          </a:p>
          <a:p>
            <a:r>
              <a:rPr lang="en-US" sz="3400" dirty="0"/>
              <a:t>- When the number of map is large, a Client needs to generate more Child Delegation Tokens for each map. 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25073164" y="20491923"/>
            <a:ext cx="11508190" cy="801095"/>
          </a:xfrm>
          <a:prstGeom prst="rect">
            <a:avLst/>
          </a:prstGeom>
          <a:solidFill>
            <a:srgbClr val="FF0000"/>
          </a:solidFill>
        </p:spPr>
        <p:txBody>
          <a:bodyPr wrap="square" lIns="85204" tIns="42602" rIns="85204" bIns="42602" rtlCol="0">
            <a:spAutoFit/>
          </a:bodyPr>
          <a:lstStyle/>
          <a:p>
            <a:r>
              <a:rPr lang="en-US" sz="4500" b="1" dirty="0">
                <a:solidFill>
                  <a:schemeClr val="bg1"/>
                </a:solidFill>
              </a:rPr>
              <a:t>Summary</a:t>
            </a:r>
          </a:p>
        </p:txBody>
      </p:sp>
      <p:sp>
        <p:nvSpPr>
          <p:cNvPr id="78" name="矩形 77"/>
          <p:cNvSpPr/>
          <p:nvPr/>
        </p:nvSpPr>
        <p:spPr>
          <a:xfrm>
            <a:off x="25154692" y="21749620"/>
            <a:ext cx="11421307" cy="4361515"/>
          </a:xfrm>
          <a:prstGeom prst="rect">
            <a:avLst/>
          </a:prstGeom>
        </p:spPr>
        <p:txBody>
          <a:bodyPr wrap="square" lIns="85204" tIns="42602" rIns="85204" bIns="42602">
            <a:spAutoFit/>
          </a:bodyPr>
          <a:lstStyle/>
          <a:p>
            <a:pPr marL="269220" indent="-269220" algn="just">
              <a:buFont typeface="Arial" pitchFamily="34" charset="0"/>
              <a:buChar char="•"/>
            </a:pPr>
            <a:r>
              <a:rPr lang="en-US" sz="3400" dirty="0"/>
              <a:t>Two vulnerabilities, overloaded authentication keys and the lacks of fine-grained access control, have potentially major impact when Hadoop runs in a Cloud.</a:t>
            </a:r>
          </a:p>
          <a:p>
            <a:pPr marL="269220" indent="-269220" algn="just">
              <a:buFont typeface="Arial" pitchFamily="34" charset="0"/>
              <a:buChar char="•"/>
            </a:pPr>
            <a:r>
              <a:rPr lang="en-US" sz="3400" dirty="0"/>
              <a:t>Designed and implemented new model that uses security enhanced Block Token and Delegation Token to fix these two vulnerabilities.</a:t>
            </a:r>
          </a:p>
          <a:p>
            <a:pPr marL="269220" indent="-269220" algn="just">
              <a:buFont typeface="Arial" pitchFamily="34" charset="0"/>
              <a:buChar char="•"/>
            </a:pPr>
            <a:r>
              <a:rPr lang="en-US" sz="3400" dirty="0"/>
              <a:t>Block Token does not appear to inflict performance penalties, while Delegation Token has limited performance impact.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56" y="12915448"/>
            <a:ext cx="11479585" cy="6227276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12492838" y="3803236"/>
            <a:ext cx="11508190" cy="7641949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marL="323952" indent="-323952">
              <a:buFont typeface="Arial"/>
              <a:buChar char="•"/>
            </a:pPr>
            <a:r>
              <a:rPr lang="en-US" sz="4500" b="1" dirty="0"/>
              <a:t>Block Token </a:t>
            </a:r>
            <a:r>
              <a:rPr lang="en-US" sz="3400" dirty="0"/>
              <a:t>(to address overloaded authentication keys)</a:t>
            </a:r>
          </a:p>
          <a:p>
            <a:pPr marL="323952" indent="-323952">
              <a:buFont typeface="Arial"/>
              <a:buChar char="•"/>
            </a:pPr>
            <a:endParaRPr lang="en-US" sz="4500" b="1" dirty="0"/>
          </a:p>
          <a:p>
            <a:r>
              <a:rPr lang="en-US" sz="4500" b="1" dirty="0"/>
              <a:t>   </a:t>
            </a:r>
            <a:endParaRPr lang="en-US" sz="4500" dirty="0"/>
          </a:p>
          <a:p>
            <a:pPr marL="418622" lvl="1" algn="just"/>
            <a:endParaRPr lang="en-US" sz="26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2600" dirty="0"/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2200" dirty="0"/>
              <a:t>ED: expiration date of Block Token, UID: User ID, </a:t>
            </a:r>
            <a:r>
              <a:rPr lang="en-US" sz="2200" dirty="0" err="1"/>
              <a:t>BPId</a:t>
            </a:r>
            <a:r>
              <a:rPr lang="en-US" sz="2200" dirty="0"/>
              <a:t>: block pool ID, AM: Access Mode (e.g. read, write, replace, copy), CIP: HDFS Client's IP. SEBTID: </a:t>
            </a:r>
            <a:r>
              <a:rPr lang="en-US" sz="2200" dirty="0" err="1"/>
              <a:t>SEHadoop</a:t>
            </a:r>
            <a:r>
              <a:rPr lang="en-US" sz="2200" dirty="0"/>
              <a:t> Block Token ID, SEBT: </a:t>
            </a:r>
            <a:r>
              <a:rPr lang="en-US" sz="2200" dirty="0" err="1"/>
              <a:t>SEHadoop</a:t>
            </a:r>
            <a:r>
              <a:rPr lang="en-US" sz="2200" dirty="0"/>
              <a:t> Block Token.</a:t>
            </a:r>
            <a:endParaRPr lang="en-US" sz="30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Name Node shares a unique random key with each data Node.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Name Node Encrypts entire Block Token to avoid exposing sensitive information to third party.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Use hash and symmetric encryption algorithm to maintain low overhead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12826097" y="12338521"/>
            <a:ext cx="11508190" cy="14033992"/>
          </a:xfrm>
          <a:prstGeom prst="rect">
            <a:avLst/>
          </a:prstGeom>
          <a:noFill/>
        </p:spPr>
        <p:txBody>
          <a:bodyPr wrap="square" lIns="85204" tIns="42602" rIns="85204" bIns="42602" rtlCol="0">
            <a:spAutoFit/>
          </a:bodyPr>
          <a:lstStyle/>
          <a:p>
            <a:pPr marL="323952" indent="-323952">
              <a:buFont typeface="Arial"/>
              <a:buChar char="•"/>
            </a:pPr>
            <a:r>
              <a:rPr lang="en-US" sz="4500" b="1" dirty="0"/>
              <a:t>Delegation Token </a:t>
            </a:r>
            <a:r>
              <a:rPr lang="en-US" sz="3400" dirty="0"/>
              <a:t>(to address lacks of fine-grained access control)</a:t>
            </a:r>
            <a:endParaRPr lang="en-US" sz="3700" dirty="0"/>
          </a:p>
          <a:p>
            <a:r>
              <a:rPr lang="en-US" sz="4100" b="1" dirty="0"/>
              <a:t>      - </a:t>
            </a:r>
            <a:r>
              <a:rPr lang="en-US" sz="3400" b="1" dirty="0"/>
              <a:t>Parent Delegation Token</a:t>
            </a:r>
            <a:endParaRPr lang="en-US" sz="2200" dirty="0"/>
          </a:p>
          <a:p>
            <a:pPr marL="323952" indent="-323952">
              <a:buFont typeface="Arial"/>
              <a:buChar char="•"/>
            </a:pPr>
            <a:endParaRPr lang="en-US" sz="4500" dirty="0"/>
          </a:p>
          <a:p>
            <a:pPr marL="323952" indent="-323952">
              <a:buFont typeface="Arial"/>
              <a:buChar char="•"/>
            </a:pPr>
            <a:endParaRPr lang="en-US" sz="45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418622" lvl="1" algn="just"/>
            <a:r>
              <a:rPr lang="en-US" sz="3400" b="1" dirty="0"/>
              <a:t>    - Child Delegation Token</a:t>
            </a:r>
            <a:endParaRPr lang="en-US" sz="22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endParaRPr lang="en-US" sz="3400" dirty="0"/>
          </a:p>
          <a:p>
            <a:pPr marL="418622" lvl="1" algn="just"/>
            <a:r>
              <a:rPr lang="en-US" sz="2200" dirty="0"/>
              <a:t>OI: owner's ID, RI: </a:t>
            </a:r>
            <a:r>
              <a:rPr lang="en-US" sz="2200" dirty="0" err="1"/>
              <a:t>renewer's</a:t>
            </a:r>
            <a:r>
              <a:rPr lang="en-US" sz="2200" dirty="0"/>
              <a:t> ID, MD: the maximum date which is effective time period of the Parent Delegation Token, SN: a sequence number, </a:t>
            </a:r>
            <a:r>
              <a:rPr lang="en-US" sz="2200" dirty="0" err="1"/>
              <a:t>PDTokenID</a:t>
            </a:r>
            <a:r>
              <a:rPr lang="en-US" sz="2200" dirty="0"/>
              <a:t>: Parent Delegation Token ID, PDTA: Parent Delegation Token authenticator, </a:t>
            </a:r>
            <a:r>
              <a:rPr lang="en-US" sz="2200" dirty="0" err="1"/>
              <a:t>Ckey</a:t>
            </a:r>
            <a:r>
              <a:rPr lang="en-US" sz="2200" dirty="0"/>
              <a:t>: Child Key, </a:t>
            </a:r>
            <a:r>
              <a:rPr lang="en-US" sz="2200" dirty="0" err="1"/>
              <a:t>PDToken</a:t>
            </a:r>
            <a:r>
              <a:rPr lang="en-US" sz="2200" dirty="0"/>
              <a:t>: Parent Delegation Token, Path: the input file path, </a:t>
            </a:r>
            <a:r>
              <a:rPr lang="en-US" sz="2200" dirty="0" err="1"/>
              <a:t>StartOffset</a:t>
            </a:r>
            <a:r>
              <a:rPr lang="en-US" sz="2200" dirty="0"/>
              <a:t>: the offset of first input byte in file, Length: data input's length, </a:t>
            </a:r>
            <a:r>
              <a:rPr lang="en-US" sz="2200" dirty="0" err="1"/>
              <a:t>CDTokenID</a:t>
            </a:r>
            <a:r>
              <a:rPr lang="en-US" sz="2200" dirty="0"/>
              <a:t>: Child Delegation Token ID, </a:t>
            </a:r>
            <a:r>
              <a:rPr lang="en-US" sz="2200" dirty="0" err="1"/>
              <a:t>ChildDTA</a:t>
            </a:r>
            <a:r>
              <a:rPr lang="en-US" sz="2200" dirty="0"/>
              <a:t>: Child Delegation Token authenticator, </a:t>
            </a:r>
            <a:r>
              <a:rPr lang="en-US" sz="2200" dirty="0" err="1"/>
              <a:t>CDelegationToken</a:t>
            </a:r>
            <a:r>
              <a:rPr lang="en-US" sz="2200" dirty="0"/>
              <a:t> stands for Child Delegation Token.</a:t>
            </a:r>
          </a:p>
          <a:p>
            <a:pPr marL="418622" lvl="1" algn="just"/>
            <a:endParaRPr lang="en-US" sz="3400" dirty="0"/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Name Node issues Parent Delegation Token to a Client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The Client (user) uses Parent Delegation Token to create Child Delegation Tokens which contains fine-grained access control permissions.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Map and reduce processes are restricted to access content defined in Child Delegation Tokens.</a:t>
            </a:r>
          </a:p>
          <a:p>
            <a:pPr marL="710032" lvl="1" indent="-291409" algn="just">
              <a:buFont typeface="Calibri" pitchFamily="34" charset="0"/>
              <a:buChar char="‐"/>
            </a:pPr>
            <a:r>
              <a:rPr lang="en-US" sz="3400" dirty="0"/>
              <a:t>Name Node is able to verify these Client generated Child Delegation Token.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7361" y="4786570"/>
            <a:ext cx="10499141" cy="13677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81177" y="10164016"/>
            <a:ext cx="8560215" cy="1935816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28349" y="15103673"/>
            <a:ext cx="10571545" cy="1408776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63857" y="14386327"/>
            <a:ext cx="6306376" cy="1436961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97377" y="16745792"/>
            <a:ext cx="8286861" cy="1786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713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1189</TotalTime>
  <Words>658</Words>
  <Application>Microsoft Macintosh PowerPoint</Application>
  <PresentationFormat>自定义</PresentationFormat>
  <Paragraphs>79</Paragraphs>
  <Slides>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Ruowen Wang</dc:creator>
  <cp:lastModifiedBy>Q</cp:lastModifiedBy>
  <cp:revision>131</cp:revision>
  <dcterms:created xsi:type="dcterms:W3CDTF">2012-11-04T00:55:02Z</dcterms:created>
  <dcterms:modified xsi:type="dcterms:W3CDTF">2014-04-07T19:25:50Z</dcterms:modified>
</cp:coreProperties>
</file>