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70" r:id="rId5"/>
    <p:sldId id="260" r:id="rId6"/>
    <p:sldId id="261" r:id="rId7"/>
    <p:sldId id="26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95" autoAdjust="0"/>
  </p:normalViewPr>
  <p:slideViewPr>
    <p:cSldViewPr>
      <p:cViewPr varScale="1">
        <p:scale>
          <a:sx n="70" d="100"/>
          <a:sy n="70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EBE59E-E5CD-4733-AC2C-A97A610ED267}" type="datetimeFigureOut">
              <a:rPr lang="en-US"/>
              <a:pPr>
                <a:defRPr/>
              </a:pPr>
              <a:t>1/30/17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F0BAF4A-79EE-4A5F-B584-7AF36A04D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7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4CCD43D-DF95-491C-98E4-D14D44411B5F}" type="datetimeFigureOut">
              <a:rPr lang="en-US"/>
              <a:pPr>
                <a:defRPr/>
              </a:pPr>
              <a:t>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A36EBE-E10C-47B7-8E4C-F4E936825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1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E8A26D-EF4E-4808-ACE0-B69CF5484D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E67E42-50AD-4022-8286-418F31A51CA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31AF69-F438-4A92-AF55-D06BEB969F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36EBE-E10C-47B7-8E4C-F4E9368254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defTabSz="931774" eaLnBrk="1" hangingPunct="1">
              <a:spcBef>
                <a:spcPct val="0"/>
              </a:spcBef>
              <a:defRPr/>
            </a:pPr>
            <a:endParaRPr lang="en-US" baseline="0" dirty="0" smtClean="0"/>
          </a:p>
          <a:p>
            <a:pPr marL="0" lvl="1" defTabSz="931774" eaLnBrk="1" hangingPunct="1">
              <a:spcBef>
                <a:spcPct val="0"/>
              </a:spcBef>
              <a:defRPr/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8D5AEA-6F9C-4659-A336-FBE660E7E0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D773A8-B3C6-4A6B-8443-A7727C8A5BA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36EBE-E10C-47B7-8E4C-F4E9368254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146A78D-2526-4DC7-B2BB-CFF8920B98D4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12B84535-8361-4D62-8D9F-D63F2E7995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8AFE4-BF08-46F8-85D8-60E4ABC4C21B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CBC17-6645-4F31-8762-F599B38976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EE5CAF-02D6-44C5-9864-46B22B1B41F6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EEC3E-E190-4071-938F-0657FB810D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5385C3D-B53E-47C2-A0FA-A6EDF19EC24F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2D1F305C-1958-4104-9B2A-800A66B97A94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4B9B8A70-1052-4708-8FBF-EC456E6556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2CFB59-E597-4D25-A788-0DAB7CA4963B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158A2-ACA4-4CF2-BAAB-9F76656455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1982F-9380-4E2E-9E4A-AF2C586446D3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24895-01FE-4C5F-B85B-D85F742D42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A3918B1-0A97-4588-A751-D2AB6083AF03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F55A147-A343-4976-AA9F-7596821D62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A06FE-EF9B-4C8B-AD73-9B9E94FCE0D0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4A64C-4601-455E-9D20-3226A6EB36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6689771-CE67-4D9C-8F4D-6E062420D58A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26A6119-44F6-4139-86FA-04542CEBB4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A0866450-55E1-4266-A6B5-9772194726D7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948F040-CDE0-45D6-BD1A-1A05F48C94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F80ED5F-28CE-46BE-AC8B-6F093F66D7DD}" type="datetime1">
              <a:rPr lang="en-US" smtClean="0"/>
              <a:pPr>
                <a:defRPr/>
              </a:pPr>
              <a:t>1/30/17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BA3670-837B-4DBC-8E75-F98F45F7FF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Researching the Science of Privacy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February 2017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600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84535-8361-4D62-8D9F-D63F2E7995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0728" name="AutoShape 8" descr="https://morpheus.utility.web.nsa.ic.gov/download?objId=1441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0" name="AutoShape 10" descr="https://siteworks.web.nsa.ic.gov/images1/795/NSA4J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32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2175" y="304800"/>
            <a:ext cx="2790825" cy="2790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Problem:  Civil Liberties &amp; Privacy Assessments, Big Data, &amp; Privacy Risk</a:t>
            </a:r>
          </a:p>
          <a:p>
            <a:pPr eaLnBrk="1" hangingPunct="1">
              <a:buNone/>
            </a:pPr>
            <a:endParaRPr lang="en-US" sz="1600" dirty="0" smtClean="0"/>
          </a:p>
          <a:p>
            <a:pPr eaLnBrk="1" hangingPunct="1"/>
            <a:r>
              <a:rPr lang="en-US" dirty="0" smtClean="0"/>
              <a:t>Back to Basics: What </a:t>
            </a:r>
            <a:r>
              <a:rPr lang="en-US" i="1" dirty="0" smtClean="0"/>
              <a:t>is</a:t>
            </a:r>
            <a:r>
              <a:rPr lang="en-US" dirty="0" smtClean="0"/>
              <a:t> Privacy?</a:t>
            </a:r>
          </a:p>
          <a:p>
            <a:pPr eaLnBrk="1" hangingPunct="1">
              <a:buNone/>
            </a:pPr>
            <a:endParaRPr lang="en-US" sz="1600" dirty="0" smtClean="0"/>
          </a:p>
          <a:p>
            <a:pPr eaLnBrk="1" hangingPunct="1"/>
            <a:r>
              <a:rPr lang="en-US" dirty="0" smtClean="0"/>
              <a:t>Developing </a:t>
            </a:r>
            <a:r>
              <a:rPr lang="en-US" dirty="0" smtClean="0"/>
              <a:t>a Science </a:t>
            </a:r>
            <a:r>
              <a:rPr lang="en-US" dirty="0" smtClean="0"/>
              <a:t>of Privacy</a:t>
            </a:r>
          </a:p>
          <a:p>
            <a:pPr lvl="1" eaLnBrk="1" hangingPunct="1"/>
            <a:r>
              <a:rPr lang="en-US" dirty="0" smtClean="0"/>
              <a:t>Challenge Questions for Research</a:t>
            </a:r>
          </a:p>
          <a:p>
            <a:pPr lvl="1" eaLnBrk="1" hangingPunct="1"/>
            <a:r>
              <a:rPr lang="en-US" dirty="0" smtClean="0"/>
              <a:t>Proposed Framework</a:t>
            </a:r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r>
              <a:rPr lang="en-US" dirty="0" smtClean="0"/>
              <a:t>Next Steps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762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Problem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800" dirty="0" smtClean="0"/>
              <a:t>Big Data and Big Data Analytics challenge existing methodologies to evaluate privacy risk.</a:t>
            </a:r>
          </a:p>
          <a:p>
            <a:pPr lvl="1" eaLnBrk="1" hangingPunct="1"/>
            <a:r>
              <a:rPr lang="en-US" sz="1600" dirty="0" smtClean="0"/>
              <a:t>Every newly introduced data set can upend prior assumptions of privacy risk. </a:t>
            </a:r>
          </a:p>
          <a:p>
            <a:pPr lvl="1" eaLnBrk="1" hangingPunct="1"/>
            <a:r>
              <a:rPr lang="en-US" sz="1600" dirty="0" smtClean="0"/>
              <a:t>Every new analytic or combination of analytics in a workflow can upend prior assumptions of privacy risk</a:t>
            </a:r>
          </a:p>
          <a:p>
            <a:pPr lvl="1" eaLnBrk="1" hangingPunct="1">
              <a:buFont typeface="Arial" pitchFamily="34" charset="0"/>
              <a:buNone/>
            </a:pPr>
            <a:endParaRPr lang="en-US" sz="1400" dirty="0" smtClean="0"/>
          </a:p>
          <a:p>
            <a:pPr lvl="1" algn="ctr" eaLnBrk="1" hangingPunct="1">
              <a:buFont typeface="Arial" pitchFamily="34" charset="0"/>
              <a:buNone/>
            </a:pPr>
            <a:r>
              <a:rPr lang="en-US" sz="1600" b="1" i="1" dirty="0" smtClean="0"/>
              <a:t>How can one build a scalable and manageable CLP assessment process in the Era of Big Data?</a:t>
            </a:r>
          </a:p>
          <a:p>
            <a:pPr lvl="1" algn="ctr" eaLnBrk="1" hangingPunct="1">
              <a:buFontTx/>
              <a:buChar char="-"/>
            </a:pPr>
            <a:endParaRPr lang="en-US" sz="900" dirty="0" smtClean="0"/>
          </a:p>
          <a:p>
            <a:pPr eaLnBrk="1" hangingPunct="1"/>
            <a:r>
              <a:rPr lang="en-US" sz="1800" dirty="0" smtClean="0"/>
              <a:t>“Privacy” as a concept is amorphous, legalistic, and deeply personal</a:t>
            </a:r>
          </a:p>
          <a:p>
            <a:pPr lvl="1" eaLnBrk="1" hangingPunct="1"/>
            <a:r>
              <a:rPr lang="en-US" sz="1600" dirty="0" smtClean="0"/>
              <a:t>The Right to be Forgotten?  The Right to Hide?  The Right to Conceal?  No Right at All?</a:t>
            </a:r>
          </a:p>
          <a:p>
            <a:pPr lvl="1" eaLnBrk="1" hangingPunct="1"/>
            <a:r>
              <a:rPr lang="en-US" sz="1600" dirty="0" smtClean="0"/>
              <a:t>Is Meta-Data public or private (e.g. Smith v. Maryland)?</a:t>
            </a:r>
          </a:p>
          <a:p>
            <a:pPr lvl="1" eaLnBrk="1" hangingPunct="1"/>
            <a:r>
              <a:rPr lang="en-US" sz="1600" dirty="0" smtClean="0"/>
              <a:t>Is my data </a:t>
            </a:r>
            <a:r>
              <a:rPr lang="en-US" sz="1600" i="1" dirty="0" smtClean="0"/>
              <a:t>my</a:t>
            </a:r>
            <a:r>
              <a:rPr lang="en-US" sz="1600" dirty="0" smtClean="0"/>
              <a:t> </a:t>
            </a:r>
            <a:r>
              <a:rPr lang="en-US" sz="1600" i="1" dirty="0" smtClean="0"/>
              <a:t>data</a:t>
            </a:r>
            <a:r>
              <a:rPr lang="en-US" sz="1600" dirty="0" smtClean="0"/>
              <a:t> or is it the </a:t>
            </a:r>
            <a:r>
              <a:rPr lang="en-US" sz="1600" i="1" dirty="0" smtClean="0"/>
              <a:t>intellectual property </a:t>
            </a:r>
            <a:r>
              <a:rPr lang="en-US" sz="1600" dirty="0" smtClean="0"/>
              <a:t>of the service provider?</a:t>
            </a:r>
          </a:p>
          <a:p>
            <a:pPr lvl="1" eaLnBrk="1" hangingPunct="1">
              <a:buFont typeface="Arial" pitchFamily="34" charset="0"/>
              <a:buNone/>
            </a:pPr>
            <a:endParaRPr lang="en-US" sz="1400" dirty="0" smtClean="0"/>
          </a:p>
          <a:p>
            <a:pPr lvl="1" algn="ctr" eaLnBrk="1" hangingPunct="1">
              <a:buFont typeface="Arial" pitchFamily="34" charset="0"/>
              <a:buNone/>
            </a:pPr>
            <a:r>
              <a:rPr lang="en-US" sz="1600" b="1" i="1" dirty="0" smtClean="0"/>
              <a:t>If there is no baseline of what privacy actually is, how can personal information be identified and effectively protected?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762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50848"/>
            <a:ext cx="7467600" cy="4873752"/>
          </a:xfrm>
        </p:spPr>
        <p:txBody>
          <a:bodyPr>
            <a:noAutofit/>
          </a:bodyPr>
          <a:lstStyle/>
          <a:p>
            <a:pPr lvl="1" algn="ctr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Develop a </a:t>
            </a:r>
            <a:r>
              <a:rPr lang="en-US" sz="3200" i="1" dirty="0" smtClean="0"/>
              <a:t>practicable</a:t>
            </a:r>
            <a:r>
              <a:rPr lang="en-US" sz="3200" dirty="0" smtClean="0"/>
              <a:t> approach to </a:t>
            </a:r>
            <a:r>
              <a:rPr lang="en-US" sz="3200" dirty="0" smtClean="0"/>
              <a:t>demonstrate and implement </a:t>
            </a:r>
            <a:r>
              <a:rPr lang="en-US" sz="3200" dirty="0" smtClean="0"/>
              <a:t>privacy protections.</a:t>
            </a:r>
          </a:p>
          <a:p>
            <a:pPr lvl="1" algn="ctr" eaLnBrk="1" fontAlgn="auto" hangingPunct="1">
              <a:spcAft>
                <a:spcPts val="0"/>
              </a:spcAft>
              <a:buNone/>
              <a:defRPr/>
            </a:pPr>
            <a:endParaRPr lang="en-US" sz="1100" b="1" i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u="sng" dirty="0" smtClean="0"/>
              <a:t>Establish a </a:t>
            </a:r>
            <a:r>
              <a:rPr lang="en-US" sz="1800" i="1" u="sng" dirty="0" smtClean="0"/>
              <a:t>common lexicon </a:t>
            </a:r>
            <a:r>
              <a:rPr lang="en-US" sz="1800" dirty="0" smtClean="0"/>
              <a:t>for </a:t>
            </a:r>
            <a:r>
              <a:rPr lang="en-US" sz="1800" i="1" u="sng" dirty="0" smtClean="0"/>
              <a:t>data</a:t>
            </a:r>
            <a:r>
              <a:rPr lang="en-US" sz="1800" dirty="0" smtClean="0"/>
              <a:t> and </a:t>
            </a:r>
            <a:r>
              <a:rPr lang="en-US" sz="1800" i="1" u="sng" dirty="0" smtClean="0"/>
              <a:t>use</a:t>
            </a:r>
            <a:r>
              <a:rPr lang="en-US" sz="1800" dirty="0" smtClean="0"/>
              <a:t>.</a:t>
            </a:r>
            <a:endParaRPr lang="en-US" sz="1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b="1" i="1" dirty="0" smtClean="0"/>
              <a:t>Assumption: </a:t>
            </a:r>
            <a:r>
              <a:rPr lang="en-US" sz="1800" dirty="0" smtClean="0"/>
              <a:t>Privacy is a </a:t>
            </a:r>
            <a:r>
              <a:rPr lang="en-US" sz="1800" i="1" u="sng" dirty="0" smtClean="0"/>
              <a:t>Data-Driven</a:t>
            </a:r>
            <a:r>
              <a:rPr lang="en-US" sz="1800" dirty="0" smtClean="0"/>
              <a:t> and </a:t>
            </a:r>
            <a:r>
              <a:rPr lang="en-US" sz="1800" i="1" u="sng" dirty="0" smtClean="0"/>
              <a:t>Use-Driven</a:t>
            </a:r>
            <a:r>
              <a:rPr lang="en-US" sz="1800" i="1" dirty="0" smtClean="0"/>
              <a:t> calculation</a:t>
            </a:r>
            <a:r>
              <a:rPr lang="en-US" sz="1800" dirty="0" smtClean="0"/>
              <a:t>.</a:t>
            </a:r>
            <a:endParaRPr lang="en-US" sz="1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b="1" i="1" dirty="0" smtClean="0"/>
              <a:t>Assumption: </a:t>
            </a:r>
            <a:r>
              <a:rPr lang="en-US" sz="1800" dirty="0" smtClean="0"/>
              <a:t>Built upon existing compliance and security </a:t>
            </a:r>
            <a:r>
              <a:rPr lang="en-US" sz="1800" dirty="0" smtClean="0"/>
              <a:t>framework.</a:t>
            </a:r>
            <a:endParaRPr lang="en-US" sz="1000" dirty="0" smtClean="0"/>
          </a:p>
          <a:p>
            <a:pPr>
              <a:defRPr/>
            </a:pPr>
            <a:r>
              <a:rPr lang="en-US" sz="1800" b="1" i="1" dirty="0" smtClean="0"/>
              <a:t>Assumption: </a:t>
            </a:r>
            <a:r>
              <a:rPr lang="en-US" sz="1800" dirty="0" smtClean="0"/>
              <a:t>Privacy is the means by which one protects Civil Liberty (aka Individual Liberty aka Free Will aka Self-Determination) upon which the United States is founded.</a:t>
            </a:r>
          </a:p>
          <a:p>
            <a:pPr>
              <a:buNone/>
              <a:defRPr/>
            </a:pPr>
            <a:endParaRPr lang="en-US" sz="500" b="1" dirty="0" smtClean="0"/>
          </a:p>
          <a:p>
            <a:pPr lvl="1" algn="ctr" eaLnBrk="1" fontAlgn="auto" hangingPunct="1">
              <a:spcAft>
                <a:spcPts val="0"/>
              </a:spcAft>
              <a:buNone/>
              <a:defRPr/>
            </a:pPr>
            <a:r>
              <a:rPr lang="en-US" sz="2000" b="1" i="1" dirty="0" smtClean="0"/>
              <a:t>Data + Use </a:t>
            </a:r>
            <a:r>
              <a:rPr lang="en-US" sz="2000" b="1" i="1" dirty="0" smtClean="0">
                <a:sym typeface="Wingdings"/>
              </a:rPr>
              <a:t> Identify and Quantify Privacy Risk</a:t>
            </a:r>
            <a:endParaRPr lang="en-US" sz="1050" dirty="0" smtClean="0">
              <a:sym typeface="Wingding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762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 to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What is </a:t>
            </a:r>
            <a:r>
              <a:rPr lang="en-US" sz="3600" i="1" dirty="0" smtClean="0"/>
              <a:t>personal information</a:t>
            </a:r>
            <a:r>
              <a:rPr lang="en-US" sz="3600" dirty="0" smtClean="0"/>
              <a:t>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What is </a:t>
            </a:r>
            <a:r>
              <a:rPr lang="en-US" sz="3600" i="1" dirty="0" smtClean="0"/>
              <a:t>use</a:t>
            </a:r>
            <a:r>
              <a:rPr lang="en-US" sz="3600" dirty="0" smtClean="0"/>
              <a:t> and what does it mean to </a:t>
            </a:r>
            <a:r>
              <a:rPr lang="en-US" sz="3600" i="1" dirty="0" smtClean="0"/>
              <a:t>use</a:t>
            </a:r>
            <a:r>
              <a:rPr lang="en-US" sz="3600" dirty="0" smtClean="0"/>
              <a:t> personal information?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What really is </a:t>
            </a:r>
            <a:r>
              <a:rPr lang="en-US" sz="3600" i="1" dirty="0" smtClean="0"/>
              <a:t>privacy risk</a:t>
            </a:r>
            <a:r>
              <a:rPr lang="en-US" sz="3600" dirty="0" smtClean="0"/>
              <a:t>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How to handle context?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762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Developing the Science of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0037"/>
            <a:ext cx="8229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The Science of Privacy is a </a:t>
            </a:r>
            <a:r>
              <a:rPr lang="en-US" sz="2800" b="1" i="1" dirty="0" smtClean="0"/>
              <a:t>principled</a:t>
            </a:r>
            <a:r>
              <a:rPr lang="en-US" sz="2800" dirty="0" smtClean="0"/>
              <a:t> and </a:t>
            </a:r>
            <a:r>
              <a:rPr lang="en-US" sz="2800" b="1" i="1" dirty="0" smtClean="0"/>
              <a:t>methodological</a:t>
            </a:r>
            <a:r>
              <a:rPr lang="en-US" sz="2800" dirty="0" smtClean="0"/>
              <a:t> approach to evaluate privacy </a:t>
            </a:r>
            <a:r>
              <a:rPr lang="en-US" sz="2800" dirty="0" smtClean="0"/>
              <a:t>risk.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Create a </a:t>
            </a:r>
            <a:r>
              <a:rPr lang="en-US" sz="2800" b="1" i="1" dirty="0" smtClean="0"/>
              <a:t>framework</a:t>
            </a:r>
            <a:r>
              <a:rPr lang="en-US" sz="2800" dirty="0" smtClean="0"/>
              <a:t> to </a:t>
            </a:r>
            <a:r>
              <a:rPr lang="en-US" sz="2800" dirty="0" smtClean="0"/>
              <a:t>underpin privacy decision making.</a:t>
            </a:r>
            <a:endParaRPr lang="en-US" sz="28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ym typeface="Wingding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ym typeface="Wingdings"/>
              </a:rPr>
              <a:t>Identify &amp; Understand Privacy Risks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762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r>
              <a:rPr lang="en-US" dirty="0" smtClean="0"/>
              <a:t>Research Challenge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Autofit/>
          </a:bodyPr>
          <a:lstStyle/>
          <a:p>
            <a:pPr marL="512064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smtClean="0"/>
              <a:t>What are the </a:t>
            </a:r>
            <a:r>
              <a:rPr lang="en-US" sz="1800" u="sng" dirty="0" smtClean="0"/>
              <a:t>actual privacy risks </a:t>
            </a:r>
            <a:r>
              <a:rPr lang="en-US" sz="1800" dirty="0" smtClean="0"/>
              <a:t>that need to be considered?</a:t>
            </a:r>
          </a:p>
          <a:p>
            <a:pPr marL="400050" eaLnBrk="1" fontAlgn="auto" hangingPunct="1">
              <a:spcAft>
                <a:spcPts val="0"/>
              </a:spcAft>
              <a:buNone/>
              <a:defRPr/>
            </a:pPr>
            <a:endParaRPr lang="en-US" sz="1000" dirty="0" smtClean="0"/>
          </a:p>
          <a:p>
            <a:pPr marL="51435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1800" dirty="0" smtClean="0"/>
              <a:t>Can a </a:t>
            </a:r>
            <a:r>
              <a:rPr lang="en-US" sz="1800" u="sng" dirty="0" smtClean="0"/>
              <a:t>mathematical method be developed to evaluate privacy risk </a:t>
            </a:r>
            <a:r>
              <a:rPr lang="en-US" sz="1800" dirty="0" smtClean="0"/>
              <a:t>based on the type of personal information present and the type of use(s) of that personal information?</a:t>
            </a:r>
          </a:p>
          <a:p>
            <a:pPr marL="4000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US" sz="1000" dirty="0" smtClean="0"/>
          </a:p>
          <a:p>
            <a:pPr marL="512064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1800" dirty="0" smtClean="0"/>
              <a:t>How can an </a:t>
            </a:r>
            <a:r>
              <a:rPr lang="en-US" sz="1800" i="1" dirty="0" smtClean="0"/>
              <a:t>Accountable Privacy Framework </a:t>
            </a:r>
            <a:r>
              <a:rPr lang="en-US" sz="1800" dirty="0" smtClean="0"/>
              <a:t>be created for Big Data, building upon an existing compliance and security framework, that </a:t>
            </a:r>
            <a:r>
              <a:rPr lang="en-US" sz="1800" u="sng" dirty="0" smtClean="0"/>
              <a:t>evaluates privacy risk based on </a:t>
            </a:r>
            <a:r>
              <a:rPr lang="en-US" sz="1800" i="1" u="sng" dirty="0" smtClean="0"/>
              <a:t>the type of personal information</a:t>
            </a:r>
            <a:r>
              <a:rPr lang="en-US" sz="1800" u="sng" dirty="0" smtClean="0"/>
              <a:t> and </a:t>
            </a:r>
            <a:r>
              <a:rPr lang="en-US" sz="1800" i="1" u="sng" dirty="0" smtClean="0"/>
              <a:t>type of use(s) applied</a:t>
            </a:r>
            <a:r>
              <a:rPr lang="en-US" sz="1800" dirty="0" smtClean="0"/>
              <a:t>?</a:t>
            </a:r>
          </a:p>
          <a:p>
            <a:pPr marL="512064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US" sz="1000" dirty="0" smtClean="0"/>
          </a:p>
          <a:p>
            <a:pPr marL="512064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1800" dirty="0" smtClean="0"/>
              <a:t>How can we apply current advances in privacy engineering? (e.g. Digital Rights Management, Differential Privacy, </a:t>
            </a:r>
            <a:r>
              <a:rPr lang="en-US" sz="1800" dirty="0" err="1" smtClean="0"/>
              <a:t>Homomorphic</a:t>
            </a:r>
            <a:r>
              <a:rPr lang="en-US" sz="1800" dirty="0" smtClean="0"/>
              <a:t> Encryption, Secure Multi-Party Computation</a:t>
            </a:r>
            <a:r>
              <a:rPr lang="en-US" sz="1800" dirty="0" smtClean="0"/>
              <a:t>)</a:t>
            </a:r>
          </a:p>
          <a:p>
            <a:pPr marL="512064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US" sz="1000" dirty="0" smtClean="0"/>
          </a:p>
          <a:p>
            <a:pPr marL="512064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1800" dirty="0" smtClean="0"/>
              <a:t>How can the effectiveness of existing Privacy frameworks and associated controls be evaluated?  (e.g., SP 800-53 Appendix J, NISTIR 8062)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173BD4-C31B-4604-9554-218F358E02E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12" descr="https://siteworks.web.nsa.ic.gov/images1/795/NSA4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762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1266</TotalTime>
  <Words>507</Words>
  <Application>Microsoft Macintosh PowerPoint</Application>
  <PresentationFormat>On-screen Show (4:3)</PresentationFormat>
  <Paragraphs>74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Researching the Science of Privacy</vt:lpstr>
      <vt:lpstr>Agenda</vt:lpstr>
      <vt:lpstr>The Problem</vt:lpstr>
      <vt:lpstr>Our Goal</vt:lpstr>
      <vt:lpstr>Back to Basics</vt:lpstr>
      <vt:lpstr>Developing the Science of Privacy</vt:lpstr>
      <vt:lpstr>Research Challenge Questions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Researching the Science of Privacy</dc:title>
  <dc:creator>djmarc2</dc:creator>
  <cp:lastModifiedBy>Blah Blah</cp:lastModifiedBy>
  <cp:revision>106</cp:revision>
  <dcterms:created xsi:type="dcterms:W3CDTF">2014-12-18T17:21:14Z</dcterms:created>
  <dcterms:modified xsi:type="dcterms:W3CDTF">2017-01-31T02:22:59Z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UNCLASSIFIED</vt:lpwstr>
  </property>
  <property fmtid="{D5CDD505-2E9C-101B-9397-08002B2CF9AE}" pid="3" name="DISSEMINATION">
    <vt:lpwstr>FOR OFFICIAL USE ONLY</vt:lpwstr>
  </property>
</Properties>
</file>