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9"/>
  </p:notesMasterIdLst>
  <p:sldIdLst>
    <p:sldId id="256" r:id="rId2"/>
    <p:sldId id="283" r:id="rId3"/>
    <p:sldId id="305" r:id="rId4"/>
    <p:sldId id="306" r:id="rId5"/>
    <p:sldId id="307" r:id="rId6"/>
    <p:sldId id="308" r:id="rId7"/>
    <p:sldId id="309" r:id="rId8"/>
    <p:sldId id="310" r:id="rId9"/>
    <p:sldId id="311" r:id="rId10"/>
    <p:sldId id="259" r:id="rId11"/>
    <p:sldId id="300" r:id="rId12"/>
    <p:sldId id="301" r:id="rId13"/>
    <p:sldId id="302" r:id="rId14"/>
    <p:sldId id="297" r:id="rId15"/>
    <p:sldId id="282" r:id="rId16"/>
    <p:sldId id="295" r:id="rId17"/>
    <p:sldId id="303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BC4A"/>
    <a:srgbClr val="0000FF"/>
    <a:srgbClr val="FFFFFF"/>
    <a:srgbClr val="B9CDE5"/>
    <a:srgbClr val="EBBB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9593" autoAdjust="0"/>
  </p:normalViewPr>
  <p:slideViewPr>
    <p:cSldViewPr snapToGrid="0">
      <p:cViewPr varScale="1">
        <p:scale>
          <a:sx n="73" d="100"/>
          <a:sy n="73" d="100"/>
        </p:scale>
        <p:origin x="-902" y="-72"/>
      </p:cViewPr>
      <p:guideLst>
        <p:guide orient="horz" pos="215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7F79C5-4542-47A2-90E8-962C38DA5EFD}" type="datetimeFigureOut">
              <a:rPr lang="en-US" smtClean="0"/>
              <a:pPr/>
              <a:t>3/18/2015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77DD5D-8602-4C45-A92F-BC76099686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148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7DD5D-8602-4C45-A92F-BC760996866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7DD5D-8602-4C45-A92F-BC760996866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22781B5-0F15-47FB-9B09-2E7E6C218BD1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112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68825" cy="3425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5536" cy="411378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80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B37BE-6BED-4523-BC6A-54429EDAEE1F}" type="datetime1">
              <a:rPr lang="en-US" smtClean="0"/>
              <a:pPr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57862-1F1B-4D75-AE25-7FDCD12E3410}" type="datetime1">
              <a:rPr lang="en-US" smtClean="0"/>
              <a:pPr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920C1-B29D-44C9-B219-925D8FEE05CE}" type="datetime1">
              <a:rPr lang="en-US" smtClean="0"/>
              <a:pPr/>
              <a:t>3/18/2015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A3A51-21A1-43C2-BCD6-E360DDBB0591}" type="datetime1">
              <a:rPr lang="en-US" smtClean="0"/>
              <a:pPr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F558E-A868-4308-8487-7B1594BDA011}" type="datetime1">
              <a:rPr lang="en-US" smtClean="0"/>
              <a:pPr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DF3D0-D84C-4CE1-8590-CF9703A9728E}" type="datetime1">
              <a:rPr lang="en-US" smtClean="0"/>
              <a:pPr/>
              <a:t>3/18/2015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68993-19C6-47E4-8EB4-A651A30282A4}" type="datetime1">
              <a:rPr lang="en-US" smtClean="0"/>
              <a:pPr/>
              <a:t>3/18/2015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AE3C2-C091-49C5-8D31-6CEEC1A584F5}" type="datetime1">
              <a:rPr lang="en-US" smtClean="0"/>
              <a:pPr/>
              <a:t>3/18/2015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A292B-5314-4279-B84D-30AA2649113B}" type="datetime1">
              <a:rPr lang="en-US" smtClean="0"/>
              <a:pPr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>
            <a:grpSpLocks noChangeAspect="1"/>
          </p:cNvGrpSpPr>
          <p:nvPr userDrawn="1"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20391-0158-4BE0-9CD5-271F258D0930}" type="datetime1">
              <a:rPr lang="en-US" smtClean="0"/>
              <a:pPr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90600" y="5562600"/>
            <a:ext cx="1161826" cy="365125"/>
          </a:xfrm>
          <a:prstGeom prst="rect">
            <a:avLst/>
          </a:prstGeom>
        </p:spPr>
        <p:txBody>
          <a:bodyPr/>
          <a:lstStyle/>
          <a:p>
            <a:fld id="{5AE7B7AC-0092-1044-B0FD-816581816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797962" cy="11807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905000"/>
            <a:ext cx="8797962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844" y="6492875"/>
            <a:ext cx="3357518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FF05A4B-C69A-4266-992F-051588147DFE}" type="datetime1">
              <a:rPr lang="en-US" smtClean="0"/>
              <a:pPr/>
              <a:t>3/18/2015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304800" y="6492875"/>
            <a:ext cx="1905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Page</a:t>
            </a:r>
            <a:r>
              <a:rPr lang="en-US" sz="1000" baseline="0" dirty="0" smtClean="0"/>
              <a:t> </a:t>
            </a:r>
            <a:fld id="{0855F858-3F09-4709-A0F1-EE69E2DB1F2A}" type="slidenum">
              <a:rPr lang="en-US" sz="1000" smtClean="0"/>
              <a:pPr/>
              <a:t>‹#›</a:t>
            </a:fld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7.bin"/><Relationship Id="rId4" Type="http://schemas.openxmlformats.org/officeDocument/2006/relationships/image" Target="../media/image12.emf"/><Relationship Id="rId9" Type="http://schemas.openxmlformats.org/officeDocument/2006/relationships/oleObject" Target="../embeddings/oleObject6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1.bin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0.bin"/><Relationship Id="rId10" Type="http://schemas.openxmlformats.org/officeDocument/2006/relationships/oleObject" Target="../embeddings/oleObject15.bin"/><Relationship Id="rId4" Type="http://schemas.openxmlformats.org/officeDocument/2006/relationships/image" Target="../media/image12.emf"/><Relationship Id="rId9" Type="http://schemas.openxmlformats.org/officeDocument/2006/relationships/oleObject" Target="../embeddings/oleObject14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9.bin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18.bin"/><Relationship Id="rId10" Type="http://schemas.openxmlformats.org/officeDocument/2006/relationships/oleObject" Target="../embeddings/oleObject23.bin"/><Relationship Id="rId4" Type="http://schemas.openxmlformats.org/officeDocument/2006/relationships/image" Target="../media/image12.emf"/><Relationship Id="rId9" Type="http://schemas.openxmlformats.org/officeDocument/2006/relationships/oleObject" Target="../embeddings/oleObject22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png"/><Relationship Id="rId5" Type="http://schemas.openxmlformats.org/officeDocument/2006/relationships/image" Target="../media/image15.png"/><Relationship Id="rId4" Type="http://schemas.openxmlformats.org/officeDocument/2006/relationships/oleObject" Target="../embeddings/oleObject25.bin"/><Relationship Id="rId9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System-Level Co-design for CPS Security</a:t>
            </a:r>
            <a:endParaRPr lang="en-US" sz="48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8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Janos Sztipanovits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Istvan </a:t>
            </a:r>
            <a:r>
              <a:rPr lang="en-US" dirty="0" err="1" smtClean="0">
                <a:solidFill>
                  <a:schemeClr val="tx1"/>
                </a:solidFill>
              </a:rPr>
              <a:t>Magyari</a:t>
            </a:r>
            <a:endParaRPr lang="en-US" sz="2800" dirty="0" smtClean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David Lindecker</a:t>
            </a:r>
          </a:p>
          <a:p>
            <a:r>
              <a:rPr lang="en-US" sz="28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ISIS-Vanderbilt</a:t>
            </a:r>
            <a:endParaRPr lang="en-US" sz="28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913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630680"/>
            <a:ext cx="8797962" cy="4850130"/>
          </a:xfrm>
        </p:spPr>
        <p:txBody>
          <a:bodyPr>
            <a:normAutofit fontScale="92500" lnSpcReduction="20000"/>
          </a:bodyPr>
          <a:lstStyle/>
          <a:p>
            <a:r>
              <a:rPr lang="en-US" sz="2600" b="1" dirty="0" smtClean="0"/>
              <a:t>The traditional system-level synthesis problem for the “cyber” side of CPS:</a:t>
            </a:r>
          </a:p>
          <a:p>
            <a:pPr lvl="1">
              <a:buFont typeface="Symbol" panose="05050102010706020507" pitchFamily="18" charset="2"/>
              <a:buChar char=""/>
            </a:pPr>
            <a:r>
              <a:rPr lang="en-US" dirty="0" smtClean="0"/>
              <a:t>Derive specification for the behavior of the  system components that will be implemented using networked computing</a:t>
            </a:r>
          </a:p>
          <a:p>
            <a:pPr lvl="1">
              <a:buFont typeface="Symbol" panose="05050102010706020507" pitchFamily="18" charset="2"/>
              <a:buChar char=""/>
            </a:pPr>
            <a:r>
              <a:rPr lang="en-US" dirty="0" smtClean="0"/>
              <a:t>Derive a functional model for the information architecture and componentize the system</a:t>
            </a:r>
          </a:p>
          <a:p>
            <a:pPr lvl="1">
              <a:buFont typeface="Symbol" panose="05050102010706020507" pitchFamily="18" charset="2"/>
              <a:buChar char=""/>
            </a:pPr>
            <a:r>
              <a:rPr lang="en-US" dirty="0"/>
              <a:t>Select computing/networking platform</a:t>
            </a:r>
            <a:endParaRPr lang="en-US" dirty="0" smtClean="0"/>
          </a:p>
          <a:p>
            <a:pPr lvl="1">
              <a:buFont typeface="Symbol" panose="05050102010706020507" pitchFamily="18" charset="2"/>
              <a:buChar char=""/>
            </a:pPr>
            <a:r>
              <a:rPr lang="en-US" dirty="0" smtClean="0"/>
              <a:t>Derive deployment model assigning components of the information architecture to processing and communication platforms</a:t>
            </a:r>
          </a:p>
          <a:p>
            <a:pPr lvl="1">
              <a:buFont typeface="Symbol" panose="05050102010706020507" pitchFamily="18" charset="2"/>
              <a:buChar char=""/>
            </a:pPr>
            <a:r>
              <a:rPr lang="en-US" dirty="0" smtClean="0"/>
              <a:t>Generate code for software components and derive WCET and WCCT</a:t>
            </a:r>
          </a:p>
          <a:p>
            <a:pPr lvl="1">
              <a:buFont typeface="Symbol" panose="05050102010706020507" pitchFamily="18" charset="2"/>
              <a:buChar char=""/>
            </a:pPr>
            <a:r>
              <a:rPr lang="en-US" dirty="0" smtClean="0"/>
              <a:t>Perform timing analysis </a:t>
            </a:r>
          </a:p>
          <a:p>
            <a:pPr lvl="0">
              <a:buClr>
                <a:srgbClr val="E8BC4A"/>
              </a:buClr>
            </a:pPr>
            <a:r>
              <a:rPr lang="en-US" sz="2600" b="1" dirty="0" smtClean="0">
                <a:solidFill>
                  <a:srgbClr val="24213E"/>
                </a:solidFill>
              </a:rPr>
              <a:t>Making security part of system-level  co-design </a:t>
            </a:r>
            <a:endParaRPr lang="en-US" dirty="0" smtClean="0"/>
          </a:p>
          <a:p>
            <a:pPr lvl="1">
              <a:buFont typeface="Candara" panose="020E0502030303020204" pitchFamily="34" charset="0"/>
              <a:buChar char="-"/>
            </a:pPr>
            <a:r>
              <a:rPr lang="en-US" dirty="0" smtClean="0"/>
              <a:t>Mitigation of security vulnerabilities cost performance, timing, even functionality</a:t>
            </a:r>
          </a:p>
          <a:p>
            <a:pPr lvl="1">
              <a:buFont typeface="Candara" panose="020E0502030303020204" pitchFamily="34" charset="0"/>
              <a:buChar char="-"/>
            </a:pPr>
            <a:r>
              <a:rPr lang="en-US" dirty="0" smtClean="0"/>
              <a:t>Our goal is to address security requirements as part of the design trades embedded  in the system-level design process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152400" y="76200"/>
            <a:ext cx="8797962" cy="1180756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What Is Our Goal?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920C1-B29D-44C9-B219-925D8FEE05CE}" type="datetime1">
              <a:rPr lang="en-US" smtClean="0"/>
              <a:pPr/>
              <a:t>3/18/2015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02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152400" y="76200"/>
            <a:ext cx="8797962" cy="1180756"/>
          </a:xfrm>
        </p:spPr>
        <p:txBody>
          <a:bodyPr>
            <a:normAutofit fontScale="90000"/>
          </a:bodyPr>
          <a:lstStyle/>
          <a:p>
            <a:pPr>
              <a:tabLst>
                <a:tab pos="7032625" algn="l"/>
              </a:tabLst>
            </a:pPr>
            <a:r>
              <a:rPr lang="en-US" b="1" dirty="0" smtClean="0">
                <a:solidFill>
                  <a:schemeClr val="tx1"/>
                </a:solidFill>
              </a:rPr>
              <a:t>ESMOL Design Flow Segment for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Information Architecture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920C1-B29D-44C9-B219-925D8FEE05CE}" type="datetime1">
              <a:rPr lang="en-US" smtClean="0"/>
              <a:pPr/>
              <a:t>3/18/2015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87538" y="1573213"/>
            <a:ext cx="7101916" cy="4479925"/>
          </a:xfrm>
          <a:prstGeom prst="rect">
            <a:avLst/>
          </a:prstGeom>
          <a:solidFill>
            <a:srgbClr val="CFD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25803" y="6107113"/>
            <a:ext cx="115608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bg1"/>
                </a:solidFill>
                <a:latin typeface="Times New Roman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Times New Roman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Times New Roman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Times New Roman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Times New Roman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altLang="en-US" sz="16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altLang="en-US" sz="1600" dirty="0" smtClean="0">
                <a:solidFill>
                  <a:schemeClr val="tx1"/>
                </a:solidFill>
                <a:latin typeface="Arial" charset="0"/>
              </a:rPr>
              <a:t>CAN Bus</a:t>
            </a:r>
            <a:endParaRPr lang="en-US" altLang="en-US" sz="1600" dirty="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US" altLang="en-US" sz="1600" dirty="0">
                <a:solidFill>
                  <a:schemeClr val="tx1"/>
                </a:solidFill>
                <a:latin typeface="Arial" charset="0"/>
              </a:rPr>
              <a:t> TT </a:t>
            </a:r>
            <a:r>
              <a:rPr lang="en-US" altLang="en-US" sz="1600" dirty="0" smtClean="0">
                <a:solidFill>
                  <a:schemeClr val="tx1"/>
                </a:solidFill>
                <a:latin typeface="Arial" charset="0"/>
              </a:rPr>
              <a:t>bus</a:t>
            </a:r>
            <a:endParaRPr lang="en-US" altLang="en-US" sz="1600" dirty="0">
              <a:solidFill>
                <a:schemeClr val="tx1"/>
              </a:solidFill>
              <a:latin typeface="Arial" charset="0"/>
            </a:endParaRPr>
          </a:p>
        </p:txBody>
      </p:sp>
      <p:graphicFrame>
        <p:nvGraphicFramePr>
          <p:cNvPr id="7" name="Object 92"/>
          <p:cNvGraphicFramePr>
            <a:graphicFrameLocks noChangeAspect="1"/>
          </p:cNvGraphicFramePr>
          <p:nvPr/>
        </p:nvGraphicFramePr>
        <p:xfrm>
          <a:off x="352425" y="1468438"/>
          <a:ext cx="606425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" name="Visio" r:id="rId3" imgW="7025532" imgH="3739281" progId="Visio.Drawing.11">
                  <p:embed/>
                </p:oleObj>
              </mc:Choice>
              <mc:Fallback>
                <p:oleObj name="Visio" r:id="rId3" imgW="7025532" imgH="373928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425" y="1468438"/>
                        <a:ext cx="606425" cy="646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93"/>
          <p:cNvGraphicFramePr>
            <a:graphicFrameLocks noChangeAspect="1"/>
          </p:cNvGraphicFramePr>
          <p:nvPr/>
        </p:nvGraphicFramePr>
        <p:xfrm>
          <a:off x="504825" y="1619250"/>
          <a:ext cx="60642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" name="Visio" r:id="rId5" imgW="7025532" imgH="3739281" progId="Visio.Drawing.11">
                  <p:embed/>
                </p:oleObj>
              </mc:Choice>
              <mc:Fallback>
                <p:oleObj name="Visio" r:id="rId5" imgW="7025532" imgH="373928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825" y="1619250"/>
                        <a:ext cx="606425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94"/>
          <p:cNvGraphicFramePr>
            <a:graphicFrameLocks noChangeAspect="1"/>
          </p:cNvGraphicFramePr>
          <p:nvPr/>
        </p:nvGraphicFramePr>
        <p:xfrm>
          <a:off x="657225" y="1771650"/>
          <a:ext cx="60642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" name="Visio" r:id="rId6" imgW="7025532" imgH="3739281" progId="Visio.Drawing.11">
                  <p:embed/>
                </p:oleObj>
              </mc:Choice>
              <mc:Fallback>
                <p:oleObj name="Visio" r:id="rId6" imgW="7025532" imgH="373928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225" y="1771650"/>
                        <a:ext cx="606425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5"/>
          <p:cNvGraphicFramePr>
            <a:graphicFrameLocks noChangeAspect="1"/>
          </p:cNvGraphicFramePr>
          <p:nvPr/>
        </p:nvGraphicFramePr>
        <p:xfrm>
          <a:off x="795338" y="1924050"/>
          <a:ext cx="60642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" name="Visio" r:id="rId7" imgW="7025532" imgH="3739281" progId="Visio.Drawing.11">
                  <p:embed/>
                </p:oleObj>
              </mc:Choice>
              <mc:Fallback>
                <p:oleObj name="Visio" r:id="rId7" imgW="7025532" imgH="373928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338" y="1924050"/>
                        <a:ext cx="606425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25"/>
          <p:cNvSpPr txBox="1">
            <a:spLocks noChangeArrowheads="1"/>
          </p:cNvSpPr>
          <p:nvPr/>
        </p:nvSpPr>
        <p:spPr bwMode="auto">
          <a:xfrm>
            <a:off x="0" y="5712256"/>
            <a:ext cx="2246313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bg1"/>
                </a:solidFill>
                <a:latin typeface="Times New Roman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Times New Roman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Times New Roman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Times New Roman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Times New Roman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chemeClr val="tx1"/>
                </a:solidFill>
                <a:latin typeface="Arial" charset="0"/>
              </a:rPr>
              <a:t>Design Architectures</a:t>
            </a:r>
          </a:p>
          <a:p>
            <a:pPr eaLnBrk="1" hangingPunct="1"/>
            <a:r>
              <a:rPr lang="en-US" altLang="en-US" sz="1400">
                <a:solidFill>
                  <a:schemeClr val="tx1"/>
                </a:solidFill>
                <a:latin typeface="Arial" charset="0"/>
              </a:rPr>
              <a:t>with </a:t>
            </a:r>
            <a:r>
              <a:rPr lang="en-US" altLang="en-US" sz="1400" b="1">
                <a:solidFill>
                  <a:srgbClr val="FF0000"/>
                </a:solidFill>
                <a:latin typeface="Arial" charset="0"/>
              </a:rPr>
              <a:t>deployed  comp. dynamics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618163" y="2862263"/>
            <a:ext cx="2413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3195638" y="2187575"/>
            <a:ext cx="1073708" cy="676275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5" dist="22987" dir="27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8288" rIns="0" bIns="18288" anchor="ctr"/>
          <a:lstStyle/>
          <a:p>
            <a:pPr algn="ctr">
              <a:defRPr/>
            </a:pPr>
            <a:r>
              <a:rPr lang="en-US" sz="1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Behavior Models</a:t>
            </a:r>
            <a:br>
              <a:rPr lang="en-US" sz="1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1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sz="1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Hybrid Dynamics </a:t>
            </a:r>
            <a:r>
              <a:rPr lang="en-US" sz="1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en-US" sz="10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05125" y="3213100"/>
            <a:ext cx="1014413" cy="474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SW Component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Architecture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Synthesis</a:t>
            </a:r>
          </a:p>
        </p:txBody>
      </p:sp>
      <p:cxnSp>
        <p:nvCxnSpPr>
          <p:cNvPr id="15" name="Straight Arrow Connector 14"/>
          <p:cNvCxnSpPr>
            <a:stCxn id="13" idx="2"/>
            <a:endCxn id="14" idx="0"/>
          </p:cNvCxnSpPr>
          <p:nvPr/>
        </p:nvCxnSpPr>
        <p:spPr>
          <a:xfrm flipH="1">
            <a:off x="3412332" y="2863850"/>
            <a:ext cx="320160" cy="349250"/>
          </a:xfrm>
          <a:prstGeom prst="straightConnector1">
            <a:avLst/>
          </a:prstGeom>
          <a:ln w="9525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5329238" y="2187575"/>
            <a:ext cx="1014412" cy="676275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5" dist="22987" dir="27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8288" rIns="0" bIns="18288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SW Component Architecture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Timing Model</a:t>
            </a:r>
          </a:p>
        </p:txBody>
      </p:sp>
      <p:cxnSp>
        <p:nvCxnSpPr>
          <p:cNvPr id="17" name="Elbow Connector 87"/>
          <p:cNvCxnSpPr>
            <a:stCxn id="14" idx="3"/>
          </p:cNvCxnSpPr>
          <p:nvPr/>
        </p:nvCxnSpPr>
        <p:spPr>
          <a:xfrm flipV="1">
            <a:off x="3919538" y="2568575"/>
            <a:ext cx="1381125" cy="882650"/>
          </a:xfrm>
          <a:prstGeom prst="bentConnector3">
            <a:avLst>
              <a:gd name="adj1" fmla="val 50000"/>
            </a:avLst>
          </a:prstGeom>
          <a:ln w="9525">
            <a:solidFill>
              <a:srgbClr val="000000"/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ube 17"/>
          <p:cNvSpPr/>
          <p:nvPr/>
        </p:nvSpPr>
        <p:spPr>
          <a:xfrm>
            <a:off x="2879725" y="4014788"/>
            <a:ext cx="1012825" cy="457200"/>
          </a:xfrm>
          <a:prstGeom prst="cube">
            <a:avLst>
              <a:gd name="adj" fmla="val 973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8288" rIns="0" bIns="18288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Component  Code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Generation</a:t>
            </a:r>
          </a:p>
        </p:txBody>
      </p:sp>
      <p:sp>
        <p:nvSpPr>
          <p:cNvPr id="19" name="Cube 18"/>
          <p:cNvSpPr/>
          <p:nvPr/>
        </p:nvSpPr>
        <p:spPr>
          <a:xfrm>
            <a:off x="2879725" y="4816475"/>
            <a:ext cx="1012825" cy="457200"/>
          </a:xfrm>
          <a:prstGeom prst="cube">
            <a:avLst>
              <a:gd name="adj" fmla="val 973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8288" rIns="0" bIns="18288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Component  Code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WCET Anal.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367588" y="2168525"/>
            <a:ext cx="1014412" cy="676275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5" dist="22987" dir="27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8288" rIns="0" bIns="18288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System Platform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Model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3201988" y="3692525"/>
            <a:ext cx="7937" cy="323850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6386513" y="3213100"/>
            <a:ext cx="1014412" cy="474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System 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Architecture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Synthesis</a:t>
            </a:r>
          </a:p>
        </p:txBody>
      </p:sp>
      <p:cxnSp>
        <p:nvCxnSpPr>
          <p:cNvPr id="23" name="Straight Arrow Connector 22"/>
          <p:cNvCxnSpPr>
            <a:stCxn id="16" idx="2"/>
            <a:endCxn id="22" idx="0"/>
          </p:cNvCxnSpPr>
          <p:nvPr/>
        </p:nvCxnSpPr>
        <p:spPr>
          <a:xfrm>
            <a:off x="5835650" y="2863850"/>
            <a:ext cx="1057275" cy="349250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20" idx="2"/>
            <a:endCxn id="22" idx="0"/>
          </p:cNvCxnSpPr>
          <p:nvPr/>
        </p:nvCxnSpPr>
        <p:spPr>
          <a:xfrm flipH="1">
            <a:off x="6892925" y="2844800"/>
            <a:ext cx="981075" cy="368300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Cube 24"/>
          <p:cNvSpPr/>
          <p:nvPr/>
        </p:nvSpPr>
        <p:spPr>
          <a:xfrm>
            <a:off x="6175375" y="4014788"/>
            <a:ext cx="1012825" cy="457200"/>
          </a:xfrm>
          <a:prstGeom prst="cube">
            <a:avLst>
              <a:gd name="adj" fmla="val 973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8288" rIns="0" bIns="18288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Scheduling and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Schedulability</a:t>
            </a:r>
            <a:endParaRPr lang="en-US" sz="1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Analysis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6654800" y="3687763"/>
            <a:ext cx="4763" cy="371475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6194425" y="4814888"/>
            <a:ext cx="1012825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8288" rIns="0" bIns="18288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Implemented Dynamics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Model Synthesis</a:t>
            </a:r>
          </a:p>
        </p:txBody>
      </p:sp>
      <p:grpSp>
        <p:nvGrpSpPr>
          <p:cNvPr id="28" name="Group 84"/>
          <p:cNvGrpSpPr>
            <a:grpSpLocks/>
          </p:cNvGrpSpPr>
          <p:nvPr/>
        </p:nvGrpSpPr>
        <p:grpSpPr bwMode="auto">
          <a:xfrm flipH="1">
            <a:off x="7191731" y="3683000"/>
            <a:ext cx="114300" cy="1376363"/>
            <a:chOff x="2438399" y="3524250"/>
            <a:chExt cx="114608" cy="1375584"/>
          </a:xfrm>
        </p:grpSpPr>
        <p:cxnSp>
          <p:nvCxnSpPr>
            <p:cNvPr id="29" name="Shape 55"/>
            <p:cNvCxnSpPr/>
            <p:nvPr/>
          </p:nvCxnSpPr>
          <p:spPr>
            <a:xfrm rot="16200000" flipH="1">
              <a:off x="1807912" y="4154738"/>
              <a:ext cx="1375584" cy="114608"/>
            </a:xfrm>
            <a:prstGeom prst="bentConnector2">
              <a:avLst/>
            </a:prstGeom>
            <a:ln w="9525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V="1">
              <a:off x="2438399" y="4095427"/>
              <a:ext cx="114608" cy="3173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Straight Arrow Connector 30"/>
          <p:cNvCxnSpPr/>
          <p:nvPr/>
        </p:nvCxnSpPr>
        <p:spPr>
          <a:xfrm>
            <a:off x="6664325" y="4468813"/>
            <a:ext cx="4763" cy="371475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2878138" y="5634038"/>
            <a:ext cx="4364037" cy="2476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Certificates of Correctness</a:t>
            </a:r>
            <a:endParaRPr lang="en-US" sz="1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33" name="Straight Arrow Connector 32"/>
          <p:cNvCxnSpPr>
            <a:stCxn id="19" idx="3"/>
          </p:cNvCxnSpPr>
          <p:nvPr/>
        </p:nvCxnSpPr>
        <p:spPr>
          <a:xfrm>
            <a:off x="3363913" y="5273675"/>
            <a:ext cx="1587" cy="361950"/>
          </a:xfrm>
          <a:prstGeom prst="straightConnector1">
            <a:avLst/>
          </a:prstGeom>
          <a:ln w="6350">
            <a:solidFill>
              <a:schemeClr val="tx1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Freeform 33"/>
          <p:cNvSpPr/>
          <p:nvPr/>
        </p:nvSpPr>
        <p:spPr>
          <a:xfrm>
            <a:off x="6051550" y="4473575"/>
            <a:ext cx="381000" cy="1162050"/>
          </a:xfrm>
          <a:custGeom>
            <a:avLst/>
            <a:gdLst>
              <a:gd name="connsiteX0" fmla="*/ 381000 w 381000"/>
              <a:gd name="connsiteY0" fmla="*/ 0 h 1162050"/>
              <a:gd name="connsiteX1" fmla="*/ 381000 w 381000"/>
              <a:gd name="connsiteY1" fmla="*/ 190500 h 1162050"/>
              <a:gd name="connsiteX2" fmla="*/ 0 w 381000"/>
              <a:gd name="connsiteY2" fmla="*/ 190500 h 1162050"/>
              <a:gd name="connsiteX3" fmla="*/ 0 w 381000"/>
              <a:gd name="connsiteY3" fmla="*/ 1162050 h 1162050"/>
              <a:gd name="connsiteX4" fmla="*/ 0 w 381000"/>
              <a:gd name="connsiteY4" fmla="*/ 1162050 h 1162050"/>
              <a:gd name="connsiteX5" fmla="*/ 0 w 381000"/>
              <a:gd name="connsiteY5" fmla="*/ 1162050 h 116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1000" h="1162050">
                <a:moveTo>
                  <a:pt x="381000" y="0"/>
                </a:moveTo>
                <a:lnTo>
                  <a:pt x="381000" y="190500"/>
                </a:lnTo>
                <a:lnTo>
                  <a:pt x="0" y="190500"/>
                </a:lnTo>
                <a:lnTo>
                  <a:pt x="0" y="1162050"/>
                </a:lnTo>
                <a:lnTo>
                  <a:pt x="0" y="1162050"/>
                </a:lnTo>
                <a:lnTo>
                  <a:pt x="0" y="1162050"/>
                </a:lnTo>
              </a:path>
            </a:pathLst>
          </a:custGeom>
          <a:ln w="63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596188" y="3222625"/>
            <a:ext cx="1014412" cy="474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System 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Integration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Code Synthesis</a:t>
            </a:r>
          </a:p>
        </p:txBody>
      </p:sp>
      <p:sp>
        <p:nvSpPr>
          <p:cNvPr id="36" name="Freeform 35"/>
          <p:cNvSpPr/>
          <p:nvPr/>
        </p:nvSpPr>
        <p:spPr>
          <a:xfrm>
            <a:off x="3708400" y="2863850"/>
            <a:ext cx="2486025" cy="2162175"/>
          </a:xfrm>
          <a:custGeom>
            <a:avLst/>
            <a:gdLst>
              <a:gd name="connsiteX0" fmla="*/ 0 w 2486025"/>
              <a:gd name="connsiteY0" fmla="*/ 0 h 2162175"/>
              <a:gd name="connsiteX1" fmla="*/ 1819275 w 2486025"/>
              <a:gd name="connsiteY1" fmla="*/ 409575 h 2162175"/>
              <a:gd name="connsiteX2" fmla="*/ 1838325 w 2486025"/>
              <a:gd name="connsiteY2" fmla="*/ 2162175 h 2162175"/>
              <a:gd name="connsiteX3" fmla="*/ 2486025 w 2486025"/>
              <a:gd name="connsiteY3" fmla="*/ 2162175 h 2162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6025" h="2162175">
                <a:moveTo>
                  <a:pt x="0" y="0"/>
                </a:moveTo>
                <a:lnTo>
                  <a:pt x="1819275" y="409575"/>
                </a:lnTo>
                <a:lnTo>
                  <a:pt x="1838325" y="2162175"/>
                </a:lnTo>
                <a:lnTo>
                  <a:pt x="2486025" y="2162175"/>
                </a:lnTo>
              </a:path>
            </a:pathLst>
          </a:custGeom>
          <a:ln w="952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cxnSp>
        <p:nvCxnSpPr>
          <p:cNvPr id="37" name="Straight Arrow Connector 36"/>
          <p:cNvCxnSpPr>
            <a:stCxn id="22" idx="3"/>
            <a:endCxn id="35" idx="1"/>
          </p:cNvCxnSpPr>
          <p:nvPr/>
        </p:nvCxnSpPr>
        <p:spPr>
          <a:xfrm>
            <a:off x="7400925" y="3449638"/>
            <a:ext cx="195263" cy="9525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Freeform 37"/>
          <p:cNvSpPr/>
          <p:nvPr/>
        </p:nvSpPr>
        <p:spPr>
          <a:xfrm>
            <a:off x="6918325" y="3711575"/>
            <a:ext cx="1247775" cy="962025"/>
          </a:xfrm>
          <a:custGeom>
            <a:avLst/>
            <a:gdLst>
              <a:gd name="connsiteX0" fmla="*/ 0 w 1247775"/>
              <a:gd name="connsiteY0" fmla="*/ 771525 h 962025"/>
              <a:gd name="connsiteX1" fmla="*/ 0 w 1247775"/>
              <a:gd name="connsiteY1" fmla="*/ 962025 h 962025"/>
              <a:gd name="connsiteX2" fmla="*/ 1247775 w 1247775"/>
              <a:gd name="connsiteY2" fmla="*/ 962025 h 962025"/>
              <a:gd name="connsiteX3" fmla="*/ 1228725 w 1247775"/>
              <a:gd name="connsiteY3" fmla="*/ 0 h 96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7775" h="962025">
                <a:moveTo>
                  <a:pt x="0" y="771525"/>
                </a:moveTo>
                <a:lnTo>
                  <a:pt x="0" y="962025"/>
                </a:lnTo>
                <a:lnTo>
                  <a:pt x="1247775" y="962025"/>
                </a:lnTo>
                <a:lnTo>
                  <a:pt x="1228725" y="0"/>
                </a:lnTo>
              </a:path>
            </a:pathLst>
          </a:custGeom>
          <a:ln w="952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cxnSp>
        <p:nvCxnSpPr>
          <p:cNvPr id="39" name="Straight Arrow Connector 38"/>
          <p:cNvCxnSpPr>
            <a:endCxn id="13" idx="0"/>
          </p:cNvCxnSpPr>
          <p:nvPr/>
        </p:nvCxnSpPr>
        <p:spPr>
          <a:xfrm>
            <a:off x="3708400" y="2008188"/>
            <a:ext cx="24092" cy="179387"/>
          </a:xfrm>
          <a:prstGeom prst="straightConnector1">
            <a:avLst/>
          </a:prstGeom>
          <a:ln w="63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5829300" y="2008188"/>
            <a:ext cx="6350" cy="179387"/>
          </a:xfrm>
          <a:prstGeom prst="straightConnector1">
            <a:avLst/>
          </a:prstGeom>
          <a:ln w="63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97"/>
          <p:cNvSpPr txBox="1">
            <a:spLocks noChangeArrowheads="1"/>
          </p:cNvSpPr>
          <p:nvPr/>
        </p:nvSpPr>
        <p:spPr bwMode="auto">
          <a:xfrm>
            <a:off x="4106863" y="1792288"/>
            <a:ext cx="2106612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2000">
                <a:solidFill>
                  <a:schemeClr val="bg1"/>
                </a:solidFill>
                <a:latin typeface="Times New Roman" charset="0"/>
                <a:cs typeface="Arial" charset="0"/>
              </a:defRPr>
            </a:lvl1pPr>
            <a:lvl2pPr marL="742950" indent="-285750" defTabSz="457200" eaLnBrk="0" hangingPunct="0">
              <a:defRPr sz="2000">
                <a:solidFill>
                  <a:schemeClr val="bg1"/>
                </a:solidFill>
                <a:latin typeface="Times New Roman" charset="0"/>
                <a:cs typeface="Arial" charset="0"/>
              </a:defRPr>
            </a:lvl2pPr>
            <a:lvl3pPr marL="1143000" indent="-228600" defTabSz="457200" eaLnBrk="0" hangingPunct="0">
              <a:defRPr sz="2000">
                <a:solidFill>
                  <a:schemeClr val="bg1"/>
                </a:solidFill>
                <a:latin typeface="Times New Roman" charset="0"/>
                <a:cs typeface="Arial" charset="0"/>
              </a:defRPr>
            </a:lvl3pPr>
            <a:lvl4pPr marL="1600200" indent="-228600" defTabSz="457200" eaLnBrk="0" hangingPunct="0">
              <a:defRPr sz="2000">
                <a:solidFill>
                  <a:schemeClr val="bg1"/>
                </a:solidFill>
                <a:latin typeface="Times New Roman" charset="0"/>
                <a:cs typeface="Arial" charset="0"/>
              </a:defRPr>
            </a:lvl4pPr>
            <a:lvl5pPr marL="2057400" indent="-228600" defTabSz="457200" eaLnBrk="0" hangingPunct="0">
              <a:defRPr sz="2000">
                <a:solidFill>
                  <a:schemeClr val="bg1"/>
                </a:solidFill>
                <a:latin typeface="Times New Roman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cs typeface="Arial" charset="0"/>
              </a:defRPr>
            </a:lvl9pPr>
          </a:lstStyle>
          <a:p>
            <a:pPr eaLnBrk="1" hangingPunct="1">
              <a:lnSpc>
                <a:spcPts val="1000"/>
              </a:lnSpc>
            </a:pPr>
            <a:r>
              <a:rPr lang="en-US" altLang="en-US" sz="1100">
                <a:solidFill>
                  <a:srgbClr val="000000"/>
                </a:solidFill>
                <a:latin typeface="Calibri" pitchFamily="34" charset="0"/>
              </a:rPr>
              <a:t>structure + composed beh.</a:t>
            </a:r>
          </a:p>
        </p:txBody>
      </p:sp>
      <p:cxnSp>
        <p:nvCxnSpPr>
          <p:cNvPr id="42" name="Straight Connector 77"/>
          <p:cNvCxnSpPr>
            <a:cxnSpLocks noChangeShapeType="1"/>
          </p:cNvCxnSpPr>
          <p:nvPr/>
        </p:nvCxnSpPr>
        <p:spPr bwMode="auto">
          <a:xfrm flipV="1">
            <a:off x="1770063" y="2000250"/>
            <a:ext cx="6151562" cy="3175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Straight Arrow Connector 42"/>
          <p:cNvCxnSpPr/>
          <p:nvPr/>
        </p:nvCxnSpPr>
        <p:spPr>
          <a:xfrm flipH="1">
            <a:off x="7912100" y="2000250"/>
            <a:ext cx="6350" cy="179388"/>
          </a:xfrm>
          <a:prstGeom prst="straightConnector1">
            <a:avLst/>
          </a:prstGeom>
          <a:ln w="63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80"/>
          <p:cNvCxnSpPr>
            <a:cxnSpLocks noChangeShapeType="1"/>
          </p:cNvCxnSpPr>
          <p:nvPr/>
        </p:nvCxnSpPr>
        <p:spPr bwMode="auto">
          <a:xfrm flipH="1">
            <a:off x="1741488" y="5472113"/>
            <a:ext cx="4978400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" name="Straight Arrow Connector 44"/>
          <p:cNvCxnSpPr/>
          <p:nvPr/>
        </p:nvCxnSpPr>
        <p:spPr>
          <a:xfrm flipH="1" flipV="1">
            <a:off x="6715125" y="5302250"/>
            <a:ext cx="6350" cy="179388"/>
          </a:xfrm>
          <a:prstGeom prst="straightConnector1">
            <a:avLst/>
          </a:prstGeom>
          <a:ln w="63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233634"/>
              </p:ext>
            </p:extLst>
          </p:nvPr>
        </p:nvGraphicFramePr>
        <p:xfrm>
          <a:off x="417513" y="4570843"/>
          <a:ext cx="606425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0" name="Visio" r:id="rId8" imgW="7025532" imgH="3739281" progId="Visio.Drawing.11">
                  <p:embed/>
                </p:oleObj>
              </mc:Choice>
              <mc:Fallback>
                <p:oleObj name="Visio" r:id="rId8" imgW="7025532" imgH="373928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513" y="4570843"/>
                        <a:ext cx="606425" cy="646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6785518"/>
              </p:ext>
            </p:extLst>
          </p:nvPr>
        </p:nvGraphicFramePr>
        <p:xfrm>
          <a:off x="569913" y="4721656"/>
          <a:ext cx="60642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1" name="Visio" r:id="rId9" imgW="7025532" imgH="3739281" progId="Visio.Drawing.11">
                  <p:embed/>
                </p:oleObj>
              </mc:Choice>
              <mc:Fallback>
                <p:oleObj name="Visio" r:id="rId9" imgW="7025532" imgH="373928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913" y="4721656"/>
                        <a:ext cx="606425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5422241"/>
              </p:ext>
            </p:extLst>
          </p:nvPr>
        </p:nvGraphicFramePr>
        <p:xfrm>
          <a:off x="722313" y="4874056"/>
          <a:ext cx="60642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2" name="Visio" r:id="rId10" imgW="7025532" imgH="3739281" progId="Visio.Drawing.11">
                  <p:embed/>
                </p:oleObj>
              </mc:Choice>
              <mc:Fallback>
                <p:oleObj name="Visio" r:id="rId10" imgW="7025532" imgH="373928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313" y="4874056"/>
                        <a:ext cx="606425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1671947"/>
              </p:ext>
            </p:extLst>
          </p:nvPr>
        </p:nvGraphicFramePr>
        <p:xfrm>
          <a:off x="860425" y="5026456"/>
          <a:ext cx="60642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3" name="Visio" r:id="rId11" imgW="7025532" imgH="3739281" progId="Visio.Drawing.11">
                  <p:embed/>
                </p:oleObj>
              </mc:Choice>
              <mc:Fallback>
                <p:oleObj name="Visio" r:id="rId11" imgW="7025532" imgH="373928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0425" y="5026456"/>
                        <a:ext cx="606425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TextBox 125"/>
          <p:cNvSpPr txBox="1">
            <a:spLocks noChangeArrowheads="1"/>
          </p:cNvSpPr>
          <p:nvPr/>
        </p:nvSpPr>
        <p:spPr bwMode="auto">
          <a:xfrm>
            <a:off x="0" y="2676525"/>
            <a:ext cx="2246313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bg1"/>
                </a:solidFill>
                <a:latin typeface="Times New Roman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Times New Roman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Times New Roman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Times New Roman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Times New Roman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chemeClr val="tx1"/>
                </a:solidFill>
                <a:latin typeface="Arial" charset="0"/>
              </a:rPr>
              <a:t>Design Architectures</a:t>
            </a:r>
          </a:p>
          <a:p>
            <a:pPr eaLnBrk="1" hangingPunct="1"/>
            <a:r>
              <a:rPr lang="en-US" altLang="en-US" sz="1400">
                <a:solidFill>
                  <a:schemeClr val="tx1"/>
                </a:solidFill>
                <a:latin typeface="Arial" charset="0"/>
              </a:rPr>
              <a:t>with </a:t>
            </a:r>
            <a:r>
              <a:rPr lang="en-US" altLang="en-US" sz="1400">
                <a:solidFill>
                  <a:srgbClr val="FF0000"/>
                </a:solidFill>
                <a:latin typeface="Arial" charset="0"/>
              </a:rPr>
              <a:t>ideal  comp. dynamics</a:t>
            </a:r>
          </a:p>
        </p:txBody>
      </p:sp>
      <p:cxnSp>
        <p:nvCxnSpPr>
          <p:cNvPr id="51" name="Straight Arrow Connector 93"/>
          <p:cNvCxnSpPr>
            <a:cxnSpLocks noChangeShapeType="1"/>
            <a:stCxn id="18" idx="3"/>
            <a:endCxn id="19" idx="1"/>
          </p:cNvCxnSpPr>
          <p:nvPr/>
        </p:nvCxnSpPr>
        <p:spPr bwMode="auto">
          <a:xfrm>
            <a:off x="3363913" y="4471988"/>
            <a:ext cx="0" cy="38893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" name="Straight Arrow Connector 51"/>
          <p:cNvCxnSpPr/>
          <p:nvPr/>
        </p:nvCxnSpPr>
        <p:spPr>
          <a:xfrm flipH="1" flipV="1">
            <a:off x="3643313" y="3684588"/>
            <a:ext cx="7937" cy="323850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Elbow Connector 96"/>
          <p:cNvCxnSpPr>
            <a:cxnSpLocks noChangeShapeType="1"/>
            <a:stCxn id="19" idx="5"/>
            <a:endCxn id="25" idx="2"/>
          </p:cNvCxnSpPr>
          <p:nvPr/>
        </p:nvCxnSpPr>
        <p:spPr bwMode="auto">
          <a:xfrm flipV="1">
            <a:off x="3892550" y="4265613"/>
            <a:ext cx="2282825" cy="757237"/>
          </a:xfrm>
          <a:prstGeom prst="bentConnector3">
            <a:avLst>
              <a:gd name="adj1" fmla="val 50000"/>
            </a:avLst>
          </a:prstGeom>
          <a:noFill/>
          <a:ln w="19050" algn="ctr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" name="TextBox 53"/>
          <p:cNvSpPr txBox="1"/>
          <p:nvPr/>
        </p:nvSpPr>
        <p:spPr>
          <a:xfrm>
            <a:off x="5448300" y="6113463"/>
            <a:ext cx="3840163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Event-triggered  Model of Computation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Time-triggered 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Model of Computation</a:t>
            </a:r>
          </a:p>
        </p:txBody>
      </p:sp>
    </p:spTree>
    <p:extLst>
      <p:ext uri="{BB962C8B-B14F-4D97-AF65-F5344CB8AC3E}">
        <p14:creationId xmlns:p14="http://schemas.microsoft.com/office/powerpoint/2010/main" val="249201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152400" y="76200"/>
            <a:ext cx="8797962" cy="1180756"/>
          </a:xfrm>
        </p:spPr>
        <p:txBody>
          <a:bodyPr>
            <a:normAutofit fontScale="90000"/>
          </a:bodyPr>
          <a:lstStyle/>
          <a:p>
            <a:pPr>
              <a:tabLst>
                <a:tab pos="7032625" algn="l"/>
              </a:tabLst>
            </a:pPr>
            <a:r>
              <a:rPr lang="en-US" b="1" dirty="0" smtClean="0">
                <a:solidFill>
                  <a:schemeClr val="tx1"/>
                </a:solidFill>
              </a:rPr>
              <a:t>System-level Synthesis Steps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Information Architecture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920C1-B29D-44C9-B219-925D8FEE05CE}" type="datetime1">
              <a:rPr lang="en-US" smtClean="0"/>
              <a:pPr/>
              <a:t>3/18/2015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87538" y="1573213"/>
            <a:ext cx="7101916" cy="4479925"/>
          </a:xfrm>
          <a:prstGeom prst="rect">
            <a:avLst/>
          </a:prstGeom>
          <a:solidFill>
            <a:srgbClr val="CFD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25803" y="6107113"/>
            <a:ext cx="115608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bg1"/>
                </a:solidFill>
                <a:latin typeface="Times New Roman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Times New Roman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Times New Roman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Times New Roman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Times New Roman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altLang="en-US" sz="16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altLang="en-US" sz="1600" dirty="0" smtClean="0">
                <a:solidFill>
                  <a:schemeClr val="tx1"/>
                </a:solidFill>
                <a:latin typeface="Arial" charset="0"/>
              </a:rPr>
              <a:t>CAN Bus</a:t>
            </a:r>
            <a:endParaRPr lang="en-US" altLang="en-US" sz="1600" dirty="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US" altLang="en-US" sz="1600" dirty="0">
                <a:solidFill>
                  <a:schemeClr val="tx1"/>
                </a:solidFill>
                <a:latin typeface="Arial" charset="0"/>
              </a:rPr>
              <a:t> TT </a:t>
            </a:r>
            <a:r>
              <a:rPr lang="en-US" altLang="en-US" sz="1600" dirty="0" smtClean="0">
                <a:solidFill>
                  <a:schemeClr val="tx1"/>
                </a:solidFill>
                <a:latin typeface="Arial" charset="0"/>
              </a:rPr>
              <a:t>bus</a:t>
            </a:r>
            <a:endParaRPr lang="en-US" altLang="en-US" sz="1600" dirty="0">
              <a:solidFill>
                <a:schemeClr val="tx1"/>
              </a:solidFill>
              <a:latin typeface="Arial" charset="0"/>
            </a:endParaRPr>
          </a:p>
        </p:txBody>
      </p:sp>
      <p:graphicFrame>
        <p:nvGraphicFramePr>
          <p:cNvPr id="7" name="Object 92"/>
          <p:cNvGraphicFramePr>
            <a:graphicFrameLocks noChangeAspect="1"/>
          </p:cNvGraphicFramePr>
          <p:nvPr/>
        </p:nvGraphicFramePr>
        <p:xfrm>
          <a:off x="352425" y="1468438"/>
          <a:ext cx="606425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" name="Visio" r:id="rId3" imgW="7025532" imgH="3739281" progId="Visio.Drawing.11">
                  <p:embed/>
                </p:oleObj>
              </mc:Choice>
              <mc:Fallback>
                <p:oleObj name="Visio" r:id="rId3" imgW="7025532" imgH="373928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425" y="1468438"/>
                        <a:ext cx="606425" cy="646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93"/>
          <p:cNvGraphicFramePr>
            <a:graphicFrameLocks noChangeAspect="1"/>
          </p:cNvGraphicFramePr>
          <p:nvPr/>
        </p:nvGraphicFramePr>
        <p:xfrm>
          <a:off x="504825" y="1619250"/>
          <a:ext cx="60642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1" name="Visio" r:id="rId5" imgW="7025532" imgH="3739281" progId="Visio.Drawing.11">
                  <p:embed/>
                </p:oleObj>
              </mc:Choice>
              <mc:Fallback>
                <p:oleObj name="Visio" r:id="rId5" imgW="7025532" imgH="373928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825" y="1619250"/>
                        <a:ext cx="606425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94"/>
          <p:cNvGraphicFramePr>
            <a:graphicFrameLocks noChangeAspect="1"/>
          </p:cNvGraphicFramePr>
          <p:nvPr/>
        </p:nvGraphicFramePr>
        <p:xfrm>
          <a:off x="657225" y="1771650"/>
          <a:ext cx="60642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2" name="Visio" r:id="rId6" imgW="7025532" imgH="3739281" progId="Visio.Drawing.11">
                  <p:embed/>
                </p:oleObj>
              </mc:Choice>
              <mc:Fallback>
                <p:oleObj name="Visio" r:id="rId6" imgW="7025532" imgH="373928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225" y="1771650"/>
                        <a:ext cx="606425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5"/>
          <p:cNvGraphicFramePr>
            <a:graphicFrameLocks noChangeAspect="1"/>
          </p:cNvGraphicFramePr>
          <p:nvPr/>
        </p:nvGraphicFramePr>
        <p:xfrm>
          <a:off x="795338" y="1924050"/>
          <a:ext cx="60642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3" name="Visio" r:id="rId7" imgW="7025532" imgH="3739281" progId="Visio.Drawing.11">
                  <p:embed/>
                </p:oleObj>
              </mc:Choice>
              <mc:Fallback>
                <p:oleObj name="Visio" r:id="rId7" imgW="7025532" imgH="373928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338" y="1924050"/>
                        <a:ext cx="606425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25"/>
          <p:cNvSpPr txBox="1">
            <a:spLocks noChangeArrowheads="1"/>
          </p:cNvSpPr>
          <p:nvPr/>
        </p:nvSpPr>
        <p:spPr bwMode="auto">
          <a:xfrm>
            <a:off x="0" y="5712256"/>
            <a:ext cx="2246313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bg1"/>
                </a:solidFill>
                <a:latin typeface="Times New Roman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Times New Roman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Times New Roman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Times New Roman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Times New Roman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chemeClr val="tx1"/>
                </a:solidFill>
                <a:latin typeface="Arial" charset="0"/>
              </a:rPr>
              <a:t>Design Architectures</a:t>
            </a:r>
          </a:p>
          <a:p>
            <a:pPr eaLnBrk="1" hangingPunct="1"/>
            <a:r>
              <a:rPr lang="en-US" altLang="en-US" sz="1400">
                <a:solidFill>
                  <a:schemeClr val="tx1"/>
                </a:solidFill>
                <a:latin typeface="Arial" charset="0"/>
              </a:rPr>
              <a:t>with </a:t>
            </a:r>
            <a:r>
              <a:rPr lang="en-US" altLang="en-US" sz="1400" b="1">
                <a:solidFill>
                  <a:srgbClr val="FF0000"/>
                </a:solidFill>
                <a:latin typeface="Arial" charset="0"/>
              </a:rPr>
              <a:t>deployed  comp. dynamics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618163" y="2862263"/>
            <a:ext cx="2413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3195638" y="2187575"/>
            <a:ext cx="1073708" cy="676275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5" dist="22987" dir="27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8288" rIns="0" bIns="18288" anchor="ctr"/>
          <a:lstStyle/>
          <a:p>
            <a:pPr algn="ctr">
              <a:defRPr/>
            </a:pPr>
            <a:r>
              <a:rPr lang="en-US" sz="1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Behavior Models</a:t>
            </a:r>
            <a:br>
              <a:rPr lang="en-US" sz="1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1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sz="1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Hybrid Dynamics </a:t>
            </a:r>
            <a:r>
              <a:rPr lang="en-US" sz="1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en-US" sz="10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05125" y="3213100"/>
            <a:ext cx="1014413" cy="474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SW Component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Architecture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Synthesis</a:t>
            </a:r>
          </a:p>
        </p:txBody>
      </p:sp>
      <p:cxnSp>
        <p:nvCxnSpPr>
          <p:cNvPr id="15" name="Straight Arrow Connector 14"/>
          <p:cNvCxnSpPr>
            <a:stCxn id="13" idx="2"/>
            <a:endCxn id="14" idx="0"/>
          </p:cNvCxnSpPr>
          <p:nvPr/>
        </p:nvCxnSpPr>
        <p:spPr>
          <a:xfrm flipH="1">
            <a:off x="3412332" y="2863850"/>
            <a:ext cx="320160" cy="349250"/>
          </a:xfrm>
          <a:prstGeom prst="straightConnector1">
            <a:avLst/>
          </a:prstGeom>
          <a:ln w="9525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5329238" y="2187575"/>
            <a:ext cx="1014412" cy="676275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5" dist="22987" dir="27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8288" rIns="0" bIns="18288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SW Component Architecture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Timing Model</a:t>
            </a:r>
          </a:p>
        </p:txBody>
      </p:sp>
      <p:cxnSp>
        <p:nvCxnSpPr>
          <p:cNvPr id="17" name="Elbow Connector 87"/>
          <p:cNvCxnSpPr>
            <a:stCxn id="14" idx="3"/>
          </p:cNvCxnSpPr>
          <p:nvPr/>
        </p:nvCxnSpPr>
        <p:spPr>
          <a:xfrm flipV="1">
            <a:off x="3919538" y="2568575"/>
            <a:ext cx="1381125" cy="882650"/>
          </a:xfrm>
          <a:prstGeom prst="bentConnector3">
            <a:avLst>
              <a:gd name="adj1" fmla="val 50000"/>
            </a:avLst>
          </a:prstGeom>
          <a:ln w="9525">
            <a:solidFill>
              <a:srgbClr val="000000"/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ube 17"/>
          <p:cNvSpPr/>
          <p:nvPr/>
        </p:nvSpPr>
        <p:spPr>
          <a:xfrm>
            <a:off x="2879725" y="4014788"/>
            <a:ext cx="1012825" cy="457200"/>
          </a:xfrm>
          <a:prstGeom prst="cube">
            <a:avLst>
              <a:gd name="adj" fmla="val 973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8288" rIns="0" bIns="18288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Component  Code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Generation</a:t>
            </a:r>
          </a:p>
        </p:txBody>
      </p:sp>
      <p:sp>
        <p:nvSpPr>
          <p:cNvPr id="19" name="Cube 18"/>
          <p:cNvSpPr/>
          <p:nvPr/>
        </p:nvSpPr>
        <p:spPr>
          <a:xfrm>
            <a:off x="2879725" y="4816475"/>
            <a:ext cx="1012825" cy="457200"/>
          </a:xfrm>
          <a:prstGeom prst="cube">
            <a:avLst>
              <a:gd name="adj" fmla="val 973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8288" rIns="0" bIns="18288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Component  Code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WCET Anal.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367588" y="2168525"/>
            <a:ext cx="1014412" cy="676275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5" dist="22987" dir="27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8288" rIns="0" bIns="18288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System Platform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Model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3201988" y="3692525"/>
            <a:ext cx="7937" cy="323850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6386513" y="3213100"/>
            <a:ext cx="1014412" cy="474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Deployment</a:t>
            </a:r>
            <a:endParaRPr lang="en-US" sz="10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Synthesis</a:t>
            </a:r>
          </a:p>
        </p:txBody>
      </p:sp>
      <p:cxnSp>
        <p:nvCxnSpPr>
          <p:cNvPr id="23" name="Straight Arrow Connector 22"/>
          <p:cNvCxnSpPr>
            <a:stCxn id="16" idx="2"/>
            <a:endCxn id="22" idx="0"/>
          </p:cNvCxnSpPr>
          <p:nvPr/>
        </p:nvCxnSpPr>
        <p:spPr>
          <a:xfrm>
            <a:off x="5835650" y="2863850"/>
            <a:ext cx="1057275" cy="349250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20" idx="2"/>
            <a:endCxn id="22" idx="0"/>
          </p:cNvCxnSpPr>
          <p:nvPr/>
        </p:nvCxnSpPr>
        <p:spPr>
          <a:xfrm flipH="1">
            <a:off x="6892925" y="2844800"/>
            <a:ext cx="981075" cy="368300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Cube 24"/>
          <p:cNvSpPr/>
          <p:nvPr/>
        </p:nvSpPr>
        <p:spPr>
          <a:xfrm>
            <a:off x="6175375" y="4014788"/>
            <a:ext cx="1012825" cy="457200"/>
          </a:xfrm>
          <a:prstGeom prst="cube">
            <a:avLst>
              <a:gd name="adj" fmla="val 973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8288" rIns="0" bIns="18288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Scheduling and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Schedulability</a:t>
            </a:r>
            <a:endParaRPr lang="en-US" sz="1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Analysis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6654800" y="3687763"/>
            <a:ext cx="4763" cy="371475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6194425" y="4814888"/>
            <a:ext cx="1012825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8288" rIns="0" bIns="18288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Implemented Dynamics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Model Synthesis</a:t>
            </a:r>
          </a:p>
        </p:txBody>
      </p:sp>
      <p:grpSp>
        <p:nvGrpSpPr>
          <p:cNvPr id="28" name="Group 84"/>
          <p:cNvGrpSpPr>
            <a:grpSpLocks/>
          </p:cNvGrpSpPr>
          <p:nvPr/>
        </p:nvGrpSpPr>
        <p:grpSpPr bwMode="auto">
          <a:xfrm flipH="1">
            <a:off x="7198170" y="3683000"/>
            <a:ext cx="114300" cy="1376363"/>
            <a:chOff x="2438399" y="3524250"/>
            <a:chExt cx="114608" cy="1375584"/>
          </a:xfrm>
        </p:grpSpPr>
        <p:cxnSp>
          <p:nvCxnSpPr>
            <p:cNvPr id="29" name="Shape 55"/>
            <p:cNvCxnSpPr/>
            <p:nvPr/>
          </p:nvCxnSpPr>
          <p:spPr>
            <a:xfrm rot="16200000" flipH="1">
              <a:off x="1807912" y="4154738"/>
              <a:ext cx="1375584" cy="114608"/>
            </a:xfrm>
            <a:prstGeom prst="bentConnector2">
              <a:avLst/>
            </a:prstGeom>
            <a:ln w="9525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V="1">
              <a:off x="2438399" y="4095427"/>
              <a:ext cx="114608" cy="3173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Straight Arrow Connector 30"/>
          <p:cNvCxnSpPr/>
          <p:nvPr/>
        </p:nvCxnSpPr>
        <p:spPr>
          <a:xfrm>
            <a:off x="6664325" y="4468813"/>
            <a:ext cx="4763" cy="371475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2878138" y="5634038"/>
            <a:ext cx="4364037" cy="2476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Certificates of Correctness</a:t>
            </a:r>
            <a:endParaRPr lang="en-US" sz="1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33" name="Straight Arrow Connector 32"/>
          <p:cNvCxnSpPr>
            <a:stCxn id="19" idx="3"/>
          </p:cNvCxnSpPr>
          <p:nvPr/>
        </p:nvCxnSpPr>
        <p:spPr>
          <a:xfrm>
            <a:off x="3363913" y="5273675"/>
            <a:ext cx="1587" cy="361950"/>
          </a:xfrm>
          <a:prstGeom prst="straightConnector1">
            <a:avLst/>
          </a:prstGeom>
          <a:ln w="6350">
            <a:solidFill>
              <a:schemeClr val="tx1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Freeform 33"/>
          <p:cNvSpPr/>
          <p:nvPr/>
        </p:nvSpPr>
        <p:spPr>
          <a:xfrm>
            <a:off x="6051550" y="4473575"/>
            <a:ext cx="381000" cy="1162050"/>
          </a:xfrm>
          <a:custGeom>
            <a:avLst/>
            <a:gdLst>
              <a:gd name="connsiteX0" fmla="*/ 381000 w 381000"/>
              <a:gd name="connsiteY0" fmla="*/ 0 h 1162050"/>
              <a:gd name="connsiteX1" fmla="*/ 381000 w 381000"/>
              <a:gd name="connsiteY1" fmla="*/ 190500 h 1162050"/>
              <a:gd name="connsiteX2" fmla="*/ 0 w 381000"/>
              <a:gd name="connsiteY2" fmla="*/ 190500 h 1162050"/>
              <a:gd name="connsiteX3" fmla="*/ 0 w 381000"/>
              <a:gd name="connsiteY3" fmla="*/ 1162050 h 1162050"/>
              <a:gd name="connsiteX4" fmla="*/ 0 w 381000"/>
              <a:gd name="connsiteY4" fmla="*/ 1162050 h 1162050"/>
              <a:gd name="connsiteX5" fmla="*/ 0 w 381000"/>
              <a:gd name="connsiteY5" fmla="*/ 1162050 h 116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1000" h="1162050">
                <a:moveTo>
                  <a:pt x="381000" y="0"/>
                </a:moveTo>
                <a:lnTo>
                  <a:pt x="381000" y="190500"/>
                </a:lnTo>
                <a:lnTo>
                  <a:pt x="0" y="190500"/>
                </a:lnTo>
                <a:lnTo>
                  <a:pt x="0" y="1162050"/>
                </a:lnTo>
                <a:lnTo>
                  <a:pt x="0" y="1162050"/>
                </a:lnTo>
                <a:lnTo>
                  <a:pt x="0" y="1162050"/>
                </a:lnTo>
              </a:path>
            </a:pathLst>
          </a:custGeom>
          <a:ln w="63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596187" y="3222625"/>
            <a:ext cx="1097052" cy="474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System 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Integration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Code </a:t>
            </a:r>
            <a:r>
              <a:rPr lang="en-US" sz="1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Generation</a:t>
            </a:r>
            <a:endParaRPr lang="en-US" sz="10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6" name="Freeform 35"/>
          <p:cNvSpPr/>
          <p:nvPr/>
        </p:nvSpPr>
        <p:spPr>
          <a:xfrm>
            <a:off x="3708400" y="2863850"/>
            <a:ext cx="2486025" cy="2162175"/>
          </a:xfrm>
          <a:custGeom>
            <a:avLst/>
            <a:gdLst>
              <a:gd name="connsiteX0" fmla="*/ 0 w 2486025"/>
              <a:gd name="connsiteY0" fmla="*/ 0 h 2162175"/>
              <a:gd name="connsiteX1" fmla="*/ 1819275 w 2486025"/>
              <a:gd name="connsiteY1" fmla="*/ 409575 h 2162175"/>
              <a:gd name="connsiteX2" fmla="*/ 1838325 w 2486025"/>
              <a:gd name="connsiteY2" fmla="*/ 2162175 h 2162175"/>
              <a:gd name="connsiteX3" fmla="*/ 2486025 w 2486025"/>
              <a:gd name="connsiteY3" fmla="*/ 2162175 h 2162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6025" h="2162175">
                <a:moveTo>
                  <a:pt x="0" y="0"/>
                </a:moveTo>
                <a:lnTo>
                  <a:pt x="1819275" y="409575"/>
                </a:lnTo>
                <a:lnTo>
                  <a:pt x="1838325" y="2162175"/>
                </a:lnTo>
                <a:lnTo>
                  <a:pt x="2486025" y="2162175"/>
                </a:lnTo>
              </a:path>
            </a:pathLst>
          </a:custGeom>
          <a:ln w="952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cxnSp>
        <p:nvCxnSpPr>
          <p:cNvPr id="37" name="Straight Arrow Connector 36"/>
          <p:cNvCxnSpPr>
            <a:stCxn id="22" idx="3"/>
            <a:endCxn id="35" idx="1"/>
          </p:cNvCxnSpPr>
          <p:nvPr/>
        </p:nvCxnSpPr>
        <p:spPr>
          <a:xfrm>
            <a:off x="7400925" y="3450432"/>
            <a:ext cx="195262" cy="9525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Freeform 37"/>
          <p:cNvSpPr/>
          <p:nvPr/>
        </p:nvSpPr>
        <p:spPr>
          <a:xfrm>
            <a:off x="6918325" y="3711575"/>
            <a:ext cx="1247775" cy="962025"/>
          </a:xfrm>
          <a:custGeom>
            <a:avLst/>
            <a:gdLst>
              <a:gd name="connsiteX0" fmla="*/ 0 w 1247775"/>
              <a:gd name="connsiteY0" fmla="*/ 771525 h 962025"/>
              <a:gd name="connsiteX1" fmla="*/ 0 w 1247775"/>
              <a:gd name="connsiteY1" fmla="*/ 962025 h 962025"/>
              <a:gd name="connsiteX2" fmla="*/ 1247775 w 1247775"/>
              <a:gd name="connsiteY2" fmla="*/ 962025 h 962025"/>
              <a:gd name="connsiteX3" fmla="*/ 1228725 w 1247775"/>
              <a:gd name="connsiteY3" fmla="*/ 0 h 96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7775" h="962025">
                <a:moveTo>
                  <a:pt x="0" y="771525"/>
                </a:moveTo>
                <a:lnTo>
                  <a:pt x="0" y="962025"/>
                </a:lnTo>
                <a:lnTo>
                  <a:pt x="1247775" y="962025"/>
                </a:lnTo>
                <a:lnTo>
                  <a:pt x="1228725" y="0"/>
                </a:lnTo>
              </a:path>
            </a:pathLst>
          </a:custGeom>
          <a:ln w="952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cxnSp>
        <p:nvCxnSpPr>
          <p:cNvPr id="39" name="Straight Arrow Connector 38"/>
          <p:cNvCxnSpPr>
            <a:endCxn id="13" idx="0"/>
          </p:cNvCxnSpPr>
          <p:nvPr/>
        </p:nvCxnSpPr>
        <p:spPr>
          <a:xfrm>
            <a:off x="3708400" y="2008188"/>
            <a:ext cx="24092" cy="179387"/>
          </a:xfrm>
          <a:prstGeom prst="straightConnector1">
            <a:avLst/>
          </a:prstGeom>
          <a:ln w="63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5829300" y="2008188"/>
            <a:ext cx="6350" cy="179387"/>
          </a:xfrm>
          <a:prstGeom prst="straightConnector1">
            <a:avLst/>
          </a:prstGeom>
          <a:ln w="63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97"/>
          <p:cNvSpPr txBox="1">
            <a:spLocks noChangeArrowheads="1"/>
          </p:cNvSpPr>
          <p:nvPr/>
        </p:nvSpPr>
        <p:spPr bwMode="auto">
          <a:xfrm>
            <a:off x="4106863" y="1792288"/>
            <a:ext cx="2106612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2000">
                <a:solidFill>
                  <a:schemeClr val="bg1"/>
                </a:solidFill>
                <a:latin typeface="Times New Roman" charset="0"/>
                <a:cs typeface="Arial" charset="0"/>
              </a:defRPr>
            </a:lvl1pPr>
            <a:lvl2pPr marL="742950" indent="-285750" defTabSz="457200" eaLnBrk="0" hangingPunct="0">
              <a:defRPr sz="2000">
                <a:solidFill>
                  <a:schemeClr val="bg1"/>
                </a:solidFill>
                <a:latin typeface="Times New Roman" charset="0"/>
                <a:cs typeface="Arial" charset="0"/>
              </a:defRPr>
            </a:lvl2pPr>
            <a:lvl3pPr marL="1143000" indent="-228600" defTabSz="457200" eaLnBrk="0" hangingPunct="0">
              <a:defRPr sz="2000">
                <a:solidFill>
                  <a:schemeClr val="bg1"/>
                </a:solidFill>
                <a:latin typeface="Times New Roman" charset="0"/>
                <a:cs typeface="Arial" charset="0"/>
              </a:defRPr>
            </a:lvl3pPr>
            <a:lvl4pPr marL="1600200" indent="-228600" defTabSz="457200" eaLnBrk="0" hangingPunct="0">
              <a:defRPr sz="2000">
                <a:solidFill>
                  <a:schemeClr val="bg1"/>
                </a:solidFill>
                <a:latin typeface="Times New Roman" charset="0"/>
                <a:cs typeface="Arial" charset="0"/>
              </a:defRPr>
            </a:lvl4pPr>
            <a:lvl5pPr marL="2057400" indent="-228600" defTabSz="457200" eaLnBrk="0" hangingPunct="0">
              <a:defRPr sz="2000">
                <a:solidFill>
                  <a:schemeClr val="bg1"/>
                </a:solidFill>
                <a:latin typeface="Times New Roman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cs typeface="Arial" charset="0"/>
              </a:defRPr>
            </a:lvl9pPr>
          </a:lstStyle>
          <a:p>
            <a:pPr eaLnBrk="1" hangingPunct="1">
              <a:lnSpc>
                <a:spcPts val="1000"/>
              </a:lnSpc>
            </a:pPr>
            <a:r>
              <a:rPr lang="en-US" altLang="en-US" sz="1100">
                <a:solidFill>
                  <a:srgbClr val="000000"/>
                </a:solidFill>
                <a:latin typeface="Calibri" pitchFamily="34" charset="0"/>
              </a:rPr>
              <a:t>structure + composed beh.</a:t>
            </a:r>
          </a:p>
        </p:txBody>
      </p:sp>
      <p:cxnSp>
        <p:nvCxnSpPr>
          <p:cNvPr id="42" name="Straight Connector 77"/>
          <p:cNvCxnSpPr>
            <a:cxnSpLocks noChangeShapeType="1"/>
          </p:cNvCxnSpPr>
          <p:nvPr/>
        </p:nvCxnSpPr>
        <p:spPr bwMode="auto">
          <a:xfrm flipV="1">
            <a:off x="1770063" y="2000250"/>
            <a:ext cx="6151562" cy="3175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Straight Arrow Connector 42"/>
          <p:cNvCxnSpPr/>
          <p:nvPr/>
        </p:nvCxnSpPr>
        <p:spPr>
          <a:xfrm flipH="1">
            <a:off x="7912100" y="2000250"/>
            <a:ext cx="6350" cy="179388"/>
          </a:xfrm>
          <a:prstGeom prst="straightConnector1">
            <a:avLst/>
          </a:prstGeom>
          <a:ln w="63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80"/>
          <p:cNvCxnSpPr>
            <a:cxnSpLocks noChangeShapeType="1"/>
          </p:cNvCxnSpPr>
          <p:nvPr/>
        </p:nvCxnSpPr>
        <p:spPr bwMode="auto">
          <a:xfrm flipH="1">
            <a:off x="1741488" y="5472113"/>
            <a:ext cx="4978400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" name="Straight Arrow Connector 44"/>
          <p:cNvCxnSpPr/>
          <p:nvPr/>
        </p:nvCxnSpPr>
        <p:spPr>
          <a:xfrm flipH="1" flipV="1">
            <a:off x="6715125" y="5302250"/>
            <a:ext cx="6350" cy="179388"/>
          </a:xfrm>
          <a:prstGeom prst="straightConnector1">
            <a:avLst/>
          </a:prstGeom>
          <a:ln w="63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0934289"/>
              </p:ext>
            </p:extLst>
          </p:nvPr>
        </p:nvGraphicFramePr>
        <p:xfrm>
          <a:off x="417513" y="4570843"/>
          <a:ext cx="606425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4" name="Visio" r:id="rId8" imgW="7025532" imgH="3739281" progId="Visio.Drawing.11">
                  <p:embed/>
                </p:oleObj>
              </mc:Choice>
              <mc:Fallback>
                <p:oleObj name="Visio" r:id="rId8" imgW="7025532" imgH="373928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513" y="4570843"/>
                        <a:ext cx="606425" cy="646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323121"/>
              </p:ext>
            </p:extLst>
          </p:nvPr>
        </p:nvGraphicFramePr>
        <p:xfrm>
          <a:off x="569913" y="4721656"/>
          <a:ext cx="60642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5" name="Visio" r:id="rId9" imgW="7025532" imgH="3739281" progId="Visio.Drawing.11">
                  <p:embed/>
                </p:oleObj>
              </mc:Choice>
              <mc:Fallback>
                <p:oleObj name="Visio" r:id="rId9" imgW="7025532" imgH="373928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913" y="4721656"/>
                        <a:ext cx="606425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9872133"/>
              </p:ext>
            </p:extLst>
          </p:nvPr>
        </p:nvGraphicFramePr>
        <p:xfrm>
          <a:off x="722313" y="4874056"/>
          <a:ext cx="60642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6" name="Visio" r:id="rId10" imgW="7025532" imgH="3739281" progId="Visio.Drawing.11">
                  <p:embed/>
                </p:oleObj>
              </mc:Choice>
              <mc:Fallback>
                <p:oleObj name="Visio" r:id="rId10" imgW="7025532" imgH="373928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313" y="4874056"/>
                        <a:ext cx="606425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3574839"/>
              </p:ext>
            </p:extLst>
          </p:nvPr>
        </p:nvGraphicFramePr>
        <p:xfrm>
          <a:off x="860425" y="5026456"/>
          <a:ext cx="60642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7" name="Visio" r:id="rId11" imgW="7025532" imgH="3739281" progId="Visio.Drawing.11">
                  <p:embed/>
                </p:oleObj>
              </mc:Choice>
              <mc:Fallback>
                <p:oleObj name="Visio" r:id="rId11" imgW="7025532" imgH="373928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0425" y="5026456"/>
                        <a:ext cx="606425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TextBox 125"/>
          <p:cNvSpPr txBox="1">
            <a:spLocks noChangeArrowheads="1"/>
          </p:cNvSpPr>
          <p:nvPr/>
        </p:nvSpPr>
        <p:spPr bwMode="auto">
          <a:xfrm>
            <a:off x="0" y="2676525"/>
            <a:ext cx="2246313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bg1"/>
                </a:solidFill>
                <a:latin typeface="Times New Roman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Times New Roman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Times New Roman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Times New Roman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Times New Roman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chemeClr val="tx1"/>
                </a:solidFill>
                <a:latin typeface="Arial" charset="0"/>
              </a:rPr>
              <a:t>Design Architectures</a:t>
            </a:r>
          </a:p>
          <a:p>
            <a:pPr eaLnBrk="1" hangingPunct="1"/>
            <a:r>
              <a:rPr lang="en-US" altLang="en-US" sz="1400">
                <a:solidFill>
                  <a:schemeClr val="tx1"/>
                </a:solidFill>
                <a:latin typeface="Arial" charset="0"/>
              </a:rPr>
              <a:t>with </a:t>
            </a:r>
            <a:r>
              <a:rPr lang="en-US" altLang="en-US" sz="1400">
                <a:solidFill>
                  <a:srgbClr val="FF0000"/>
                </a:solidFill>
                <a:latin typeface="Arial" charset="0"/>
              </a:rPr>
              <a:t>ideal  comp. dynamics</a:t>
            </a:r>
          </a:p>
        </p:txBody>
      </p:sp>
      <p:cxnSp>
        <p:nvCxnSpPr>
          <p:cNvPr id="51" name="Straight Arrow Connector 93"/>
          <p:cNvCxnSpPr>
            <a:cxnSpLocks noChangeShapeType="1"/>
            <a:stCxn id="18" idx="3"/>
            <a:endCxn id="19" idx="1"/>
          </p:cNvCxnSpPr>
          <p:nvPr/>
        </p:nvCxnSpPr>
        <p:spPr bwMode="auto">
          <a:xfrm>
            <a:off x="3363913" y="4471988"/>
            <a:ext cx="0" cy="38893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" name="Straight Arrow Connector 51"/>
          <p:cNvCxnSpPr/>
          <p:nvPr/>
        </p:nvCxnSpPr>
        <p:spPr>
          <a:xfrm flipH="1" flipV="1">
            <a:off x="3643313" y="3684588"/>
            <a:ext cx="7937" cy="323850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Elbow Connector 96"/>
          <p:cNvCxnSpPr>
            <a:cxnSpLocks noChangeShapeType="1"/>
            <a:stCxn id="19" idx="5"/>
            <a:endCxn id="25" idx="2"/>
          </p:cNvCxnSpPr>
          <p:nvPr/>
        </p:nvCxnSpPr>
        <p:spPr bwMode="auto">
          <a:xfrm flipV="1">
            <a:off x="3892550" y="4265613"/>
            <a:ext cx="2282825" cy="757237"/>
          </a:xfrm>
          <a:prstGeom prst="bentConnector3">
            <a:avLst>
              <a:gd name="adj1" fmla="val 50000"/>
            </a:avLst>
          </a:prstGeom>
          <a:noFill/>
          <a:ln w="19050" algn="ctr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" name="TextBox 53"/>
          <p:cNvSpPr txBox="1"/>
          <p:nvPr/>
        </p:nvSpPr>
        <p:spPr>
          <a:xfrm>
            <a:off x="5448300" y="6113463"/>
            <a:ext cx="3840163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Event-triggered  Model of Computation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Time-triggered 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Model of Computation</a:t>
            </a:r>
          </a:p>
        </p:txBody>
      </p:sp>
      <p:sp>
        <p:nvSpPr>
          <p:cNvPr id="2" name="Oval 1"/>
          <p:cNvSpPr/>
          <p:nvPr/>
        </p:nvSpPr>
        <p:spPr>
          <a:xfrm>
            <a:off x="2730321" y="3045854"/>
            <a:ext cx="1365160" cy="804929"/>
          </a:xfrm>
          <a:prstGeom prst="ellipse">
            <a:avLst/>
          </a:prstGeom>
          <a:solidFill>
            <a:srgbClr val="E8BC4A">
              <a:alpha val="1294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6179713" y="3042766"/>
            <a:ext cx="1365160" cy="804929"/>
          </a:xfrm>
          <a:prstGeom prst="ellipse">
            <a:avLst/>
          </a:prstGeom>
          <a:solidFill>
            <a:srgbClr val="E8BC4A">
              <a:alpha val="1294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83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152400" y="76200"/>
            <a:ext cx="8797962" cy="1180756"/>
          </a:xfrm>
        </p:spPr>
        <p:txBody>
          <a:bodyPr>
            <a:normAutofit fontScale="90000"/>
          </a:bodyPr>
          <a:lstStyle/>
          <a:p>
            <a:pPr>
              <a:tabLst>
                <a:tab pos="7032625" algn="l"/>
              </a:tabLst>
            </a:pPr>
            <a:r>
              <a:rPr lang="en-US" b="1" dirty="0" smtClean="0">
                <a:solidFill>
                  <a:schemeClr val="tx1"/>
                </a:solidFill>
              </a:rPr>
              <a:t>System-level Synthesis Steps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Information Architecture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920C1-B29D-44C9-B219-925D8FEE05CE}" type="datetime1">
              <a:rPr lang="en-US" smtClean="0"/>
              <a:pPr/>
              <a:t>3/18/2015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87538" y="1573213"/>
            <a:ext cx="7101916" cy="4479925"/>
          </a:xfrm>
          <a:prstGeom prst="rect">
            <a:avLst/>
          </a:prstGeom>
          <a:solidFill>
            <a:srgbClr val="CFD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25803" y="6107113"/>
            <a:ext cx="115608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bg1"/>
                </a:solidFill>
                <a:latin typeface="Times New Roman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Times New Roman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Times New Roman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Times New Roman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Times New Roman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altLang="en-US" sz="16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altLang="en-US" sz="1600" dirty="0" smtClean="0">
                <a:solidFill>
                  <a:schemeClr val="tx1"/>
                </a:solidFill>
                <a:latin typeface="Arial" charset="0"/>
              </a:rPr>
              <a:t>CAN Bus</a:t>
            </a:r>
            <a:endParaRPr lang="en-US" altLang="en-US" sz="1600" dirty="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US" altLang="en-US" sz="1600" dirty="0">
                <a:solidFill>
                  <a:schemeClr val="tx1"/>
                </a:solidFill>
                <a:latin typeface="Arial" charset="0"/>
              </a:rPr>
              <a:t> TT </a:t>
            </a:r>
            <a:r>
              <a:rPr lang="en-US" altLang="en-US" sz="1600" dirty="0" smtClean="0">
                <a:solidFill>
                  <a:schemeClr val="tx1"/>
                </a:solidFill>
                <a:latin typeface="Arial" charset="0"/>
              </a:rPr>
              <a:t>bus</a:t>
            </a:r>
            <a:endParaRPr lang="en-US" altLang="en-US" sz="1600" dirty="0">
              <a:solidFill>
                <a:schemeClr val="tx1"/>
              </a:solidFill>
              <a:latin typeface="Arial" charset="0"/>
            </a:endParaRPr>
          </a:p>
        </p:txBody>
      </p:sp>
      <p:graphicFrame>
        <p:nvGraphicFramePr>
          <p:cNvPr id="7" name="Object 92"/>
          <p:cNvGraphicFramePr>
            <a:graphicFrameLocks noChangeAspect="1"/>
          </p:cNvGraphicFramePr>
          <p:nvPr/>
        </p:nvGraphicFramePr>
        <p:xfrm>
          <a:off x="352425" y="1468438"/>
          <a:ext cx="606425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4" name="Visio" r:id="rId3" imgW="7025532" imgH="3739281" progId="Visio.Drawing.11">
                  <p:embed/>
                </p:oleObj>
              </mc:Choice>
              <mc:Fallback>
                <p:oleObj name="Visio" r:id="rId3" imgW="7025532" imgH="373928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425" y="1468438"/>
                        <a:ext cx="606425" cy="646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93"/>
          <p:cNvGraphicFramePr>
            <a:graphicFrameLocks noChangeAspect="1"/>
          </p:cNvGraphicFramePr>
          <p:nvPr/>
        </p:nvGraphicFramePr>
        <p:xfrm>
          <a:off x="504825" y="1619250"/>
          <a:ext cx="60642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5" name="Visio" r:id="rId5" imgW="7025532" imgH="3739281" progId="Visio.Drawing.11">
                  <p:embed/>
                </p:oleObj>
              </mc:Choice>
              <mc:Fallback>
                <p:oleObj name="Visio" r:id="rId5" imgW="7025532" imgH="373928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825" y="1619250"/>
                        <a:ext cx="606425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94"/>
          <p:cNvGraphicFramePr>
            <a:graphicFrameLocks noChangeAspect="1"/>
          </p:cNvGraphicFramePr>
          <p:nvPr/>
        </p:nvGraphicFramePr>
        <p:xfrm>
          <a:off x="657225" y="1771650"/>
          <a:ext cx="60642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6" name="Visio" r:id="rId6" imgW="7025532" imgH="3739281" progId="Visio.Drawing.11">
                  <p:embed/>
                </p:oleObj>
              </mc:Choice>
              <mc:Fallback>
                <p:oleObj name="Visio" r:id="rId6" imgW="7025532" imgH="373928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225" y="1771650"/>
                        <a:ext cx="606425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5"/>
          <p:cNvGraphicFramePr>
            <a:graphicFrameLocks noChangeAspect="1"/>
          </p:cNvGraphicFramePr>
          <p:nvPr/>
        </p:nvGraphicFramePr>
        <p:xfrm>
          <a:off x="795338" y="1924050"/>
          <a:ext cx="60642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7" name="Visio" r:id="rId7" imgW="7025532" imgH="3739281" progId="Visio.Drawing.11">
                  <p:embed/>
                </p:oleObj>
              </mc:Choice>
              <mc:Fallback>
                <p:oleObj name="Visio" r:id="rId7" imgW="7025532" imgH="373928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338" y="1924050"/>
                        <a:ext cx="606425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25"/>
          <p:cNvSpPr txBox="1">
            <a:spLocks noChangeArrowheads="1"/>
          </p:cNvSpPr>
          <p:nvPr/>
        </p:nvSpPr>
        <p:spPr bwMode="auto">
          <a:xfrm>
            <a:off x="0" y="5712256"/>
            <a:ext cx="2246313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bg1"/>
                </a:solidFill>
                <a:latin typeface="Times New Roman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Times New Roman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Times New Roman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Times New Roman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Times New Roman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chemeClr val="tx1"/>
                </a:solidFill>
                <a:latin typeface="Arial" charset="0"/>
              </a:rPr>
              <a:t>Design Architectures</a:t>
            </a:r>
          </a:p>
          <a:p>
            <a:pPr eaLnBrk="1" hangingPunct="1"/>
            <a:r>
              <a:rPr lang="en-US" altLang="en-US" sz="1400">
                <a:solidFill>
                  <a:schemeClr val="tx1"/>
                </a:solidFill>
                <a:latin typeface="Arial" charset="0"/>
              </a:rPr>
              <a:t>with </a:t>
            </a:r>
            <a:r>
              <a:rPr lang="en-US" altLang="en-US" sz="1400" b="1">
                <a:solidFill>
                  <a:srgbClr val="FF0000"/>
                </a:solidFill>
                <a:latin typeface="Arial" charset="0"/>
              </a:rPr>
              <a:t>deployed  comp. dynamics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618163" y="2862263"/>
            <a:ext cx="2413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3195638" y="2187575"/>
            <a:ext cx="1073708" cy="676275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5" dist="22987" dir="27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8288" rIns="0" bIns="18288" anchor="ctr"/>
          <a:lstStyle/>
          <a:p>
            <a:pPr algn="ctr">
              <a:defRPr/>
            </a:pPr>
            <a:r>
              <a:rPr lang="en-US" sz="1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Behavior Models</a:t>
            </a:r>
            <a:br>
              <a:rPr lang="en-US" sz="1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1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sz="1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Hybrid Dynamics </a:t>
            </a:r>
            <a:r>
              <a:rPr lang="en-US" sz="1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en-US" sz="10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05125" y="3213100"/>
            <a:ext cx="1014413" cy="474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SW Component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Architecture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Synthesis</a:t>
            </a:r>
          </a:p>
        </p:txBody>
      </p:sp>
      <p:cxnSp>
        <p:nvCxnSpPr>
          <p:cNvPr id="15" name="Straight Arrow Connector 14"/>
          <p:cNvCxnSpPr>
            <a:stCxn id="13" idx="2"/>
            <a:endCxn id="14" idx="0"/>
          </p:cNvCxnSpPr>
          <p:nvPr/>
        </p:nvCxnSpPr>
        <p:spPr>
          <a:xfrm flipH="1">
            <a:off x="3412332" y="2863850"/>
            <a:ext cx="320160" cy="349250"/>
          </a:xfrm>
          <a:prstGeom prst="straightConnector1">
            <a:avLst/>
          </a:prstGeom>
          <a:ln w="9525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5329238" y="2187575"/>
            <a:ext cx="1014412" cy="676275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5" dist="22987" dir="27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8288" rIns="0" bIns="18288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SW Component Architecture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Timing Model</a:t>
            </a:r>
          </a:p>
        </p:txBody>
      </p:sp>
      <p:cxnSp>
        <p:nvCxnSpPr>
          <p:cNvPr id="17" name="Elbow Connector 87"/>
          <p:cNvCxnSpPr>
            <a:stCxn id="14" idx="3"/>
          </p:cNvCxnSpPr>
          <p:nvPr/>
        </p:nvCxnSpPr>
        <p:spPr>
          <a:xfrm flipV="1">
            <a:off x="3919538" y="2568575"/>
            <a:ext cx="1381125" cy="882650"/>
          </a:xfrm>
          <a:prstGeom prst="bentConnector3">
            <a:avLst>
              <a:gd name="adj1" fmla="val 50000"/>
            </a:avLst>
          </a:prstGeom>
          <a:ln w="9525">
            <a:solidFill>
              <a:srgbClr val="000000"/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ube 17"/>
          <p:cNvSpPr/>
          <p:nvPr/>
        </p:nvSpPr>
        <p:spPr>
          <a:xfrm>
            <a:off x="2879725" y="4014788"/>
            <a:ext cx="1012825" cy="457200"/>
          </a:xfrm>
          <a:prstGeom prst="cube">
            <a:avLst>
              <a:gd name="adj" fmla="val 973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8288" rIns="0" bIns="18288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Component  Code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Generation</a:t>
            </a:r>
          </a:p>
        </p:txBody>
      </p:sp>
      <p:sp>
        <p:nvSpPr>
          <p:cNvPr id="19" name="Cube 18"/>
          <p:cNvSpPr/>
          <p:nvPr/>
        </p:nvSpPr>
        <p:spPr>
          <a:xfrm>
            <a:off x="2879725" y="4816475"/>
            <a:ext cx="1012825" cy="457200"/>
          </a:xfrm>
          <a:prstGeom prst="cube">
            <a:avLst>
              <a:gd name="adj" fmla="val 973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8288" rIns="0" bIns="18288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Component  Code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WCET Anal.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367588" y="2168525"/>
            <a:ext cx="1014412" cy="676275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5" dist="22987" dir="27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8288" rIns="0" bIns="18288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System Platform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Model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3201988" y="3692525"/>
            <a:ext cx="7937" cy="323850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6386513" y="3213100"/>
            <a:ext cx="1014412" cy="474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Deployment</a:t>
            </a:r>
            <a:endParaRPr lang="en-US" sz="10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Synthesis</a:t>
            </a:r>
          </a:p>
        </p:txBody>
      </p:sp>
      <p:cxnSp>
        <p:nvCxnSpPr>
          <p:cNvPr id="23" name="Straight Arrow Connector 22"/>
          <p:cNvCxnSpPr>
            <a:stCxn id="16" idx="2"/>
            <a:endCxn id="22" idx="0"/>
          </p:cNvCxnSpPr>
          <p:nvPr/>
        </p:nvCxnSpPr>
        <p:spPr>
          <a:xfrm>
            <a:off x="5835650" y="2863850"/>
            <a:ext cx="1057275" cy="349250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20" idx="2"/>
            <a:endCxn id="22" idx="0"/>
          </p:cNvCxnSpPr>
          <p:nvPr/>
        </p:nvCxnSpPr>
        <p:spPr>
          <a:xfrm flipH="1">
            <a:off x="6892925" y="2844800"/>
            <a:ext cx="981075" cy="368300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Cube 24"/>
          <p:cNvSpPr/>
          <p:nvPr/>
        </p:nvSpPr>
        <p:spPr>
          <a:xfrm>
            <a:off x="6175375" y="4014788"/>
            <a:ext cx="1012825" cy="457200"/>
          </a:xfrm>
          <a:prstGeom prst="cube">
            <a:avLst>
              <a:gd name="adj" fmla="val 973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8288" rIns="0" bIns="18288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Scheduling and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Schedulability</a:t>
            </a:r>
            <a:endParaRPr lang="en-US" sz="1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Analysis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6654800" y="3687763"/>
            <a:ext cx="4763" cy="371475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6194425" y="4814888"/>
            <a:ext cx="1012825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18288" rIns="0" bIns="18288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Implemented Dynamics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Model Synthesis</a:t>
            </a:r>
          </a:p>
        </p:txBody>
      </p:sp>
      <p:grpSp>
        <p:nvGrpSpPr>
          <p:cNvPr id="28" name="Group 84"/>
          <p:cNvGrpSpPr>
            <a:grpSpLocks/>
          </p:cNvGrpSpPr>
          <p:nvPr/>
        </p:nvGrpSpPr>
        <p:grpSpPr bwMode="auto">
          <a:xfrm flipH="1">
            <a:off x="7198170" y="3683000"/>
            <a:ext cx="114300" cy="1376363"/>
            <a:chOff x="2438399" y="3524250"/>
            <a:chExt cx="114608" cy="1375584"/>
          </a:xfrm>
        </p:grpSpPr>
        <p:cxnSp>
          <p:nvCxnSpPr>
            <p:cNvPr id="29" name="Shape 55"/>
            <p:cNvCxnSpPr/>
            <p:nvPr/>
          </p:nvCxnSpPr>
          <p:spPr>
            <a:xfrm rot="16200000" flipH="1">
              <a:off x="1807912" y="4154738"/>
              <a:ext cx="1375584" cy="114608"/>
            </a:xfrm>
            <a:prstGeom prst="bentConnector2">
              <a:avLst/>
            </a:prstGeom>
            <a:ln w="9525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V="1">
              <a:off x="2438399" y="4095427"/>
              <a:ext cx="114608" cy="3173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Straight Arrow Connector 30"/>
          <p:cNvCxnSpPr/>
          <p:nvPr/>
        </p:nvCxnSpPr>
        <p:spPr>
          <a:xfrm>
            <a:off x="6664325" y="4468813"/>
            <a:ext cx="4763" cy="371475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2878138" y="5634038"/>
            <a:ext cx="4364037" cy="2476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Certificates of Correctness</a:t>
            </a:r>
            <a:endParaRPr lang="en-US" sz="1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33" name="Straight Arrow Connector 32"/>
          <p:cNvCxnSpPr>
            <a:stCxn id="19" idx="3"/>
          </p:cNvCxnSpPr>
          <p:nvPr/>
        </p:nvCxnSpPr>
        <p:spPr>
          <a:xfrm>
            <a:off x="3363913" y="5273675"/>
            <a:ext cx="1587" cy="361950"/>
          </a:xfrm>
          <a:prstGeom prst="straightConnector1">
            <a:avLst/>
          </a:prstGeom>
          <a:ln w="6350">
            <a:solidFill>
              <a:schemeClr val="tx1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Freeform 33"/>
          <p:cNvSpPr/>
          <p:nvPr/>
        </p:nvSpPr>
        <p:spPr>
          <a:xfrm>
            <a:off x="6051550" y="4473575"/>
            <a:ext cx="381000" cy="1162050"/>
          </a:xfrm>
          <a:custGeom>
            <a:avLst/>
            <a:gdLst>
              <a:gd name="connsiteX0" fmla="*/ 381000 w 381000"/>
              <a:gd name="connsiteY0" fmla="*/ 0 h 1162050"/>
              <a:gd name="connsiteX1" fmla="*/ 381000 w 381000"/>
              <a:gd name="connsiteY1" fmla="*/ 190500 h 1162050"/>
              <a:gd name="connsiteX2" fmla="*/ 0 w 381000"/>
              <a:gd name="connsiteY2" fmla="*/ 190500 h 1162050"/>
              <a:gd name="connsiteX3" fmla="*/ 0 w 381000"/>
              <a:gd name="connsiteY3" fmla="*/ 1162050 h 1162050"/>
              <a:gd name="connsiteX4" fmla="*/ 0 w 381000"/>
              <a:gd name="connsiteY4" fmla="*/ 1162050 h 1162050"/>
              <a:gd name="connsiteX5" fmla="*/ 0 w 381000"/>
              <a:gd name="connsiteY5" fmla="*/ 1162050 h 116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1000" h="1162050">
                <a:moveTo>
                  <a:pt x="381000" y="0"/>
                </a:moveTo>
                <a:lnTo>
                  <a:pt x="381000" y="190500"/>
                </a:lnTo>
                <a:lnTo>
                  <a:pt x="0" y="190500"/>
                </a:lnTo>
                <a:lnTo>
                  <a:pt x="0" y="1162050"/>
                </a:lnTo>
                <a:lnTo>
                  <a:pt x="0" y="1162050"/>
                </a:lnTo>
                <a:lnTo>
                  <a:pt x="0" y="1162050"/>
                </a:lnTo>
              </a:path>
            </a:pathLst>
          </a:custGeom>
          <a:ln w="63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596187" y="3222625"/>
            <a:ext cx="1097052" cy="474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System 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Integration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Code </a:t>
            </a:r>
            <a:r>
              <a:rPr lang="en-US" sz="1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Generation</a:t>
            </a:r>
            <a:endParaRPr lang="en-US" sz="10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6" name="Freeform 35"/>
          <p:cNvSpPr/>
          <p:nvPr/>
        </p:nvSpPr>
        <p:spPr>
          <a:xfrm>
            <a:off x="3708400" y="2863850"/>
            <a:ext cx="2486025" cy="2162175"/>
          </a:xfrm>
          <a:custGeom>
            <a:avLst/>
            <a:gdLst>
              <a:gd name="connsiteX0" fmla="*/ 0 w 2486025"/>
              <a:gd name="connsiteY0" fmla="*/ 0 h 2162175"/>
              <a:gd name="connsiteX1" fmla="*/ 1819275 w 2486025"/>
              <a:gd name="connsiteY1" fmla="*/ 409575 h 2162175"/>
              <a:gd name="connsiteX2" fmla="*/ 1838325 w 2486025"/>
              <a:gd name="connsiteY2" fmla="*/ 2162175 h 2162175"/>
              <a:gd name="connsiteX3" fmla="*/ 2486025 w 2486025"/>
              <a:gd name="connsiteY3" fmla="*/ 2162175 h 2162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6025" h="2162175">
                <a:moveTo>
                  <a:pt x="0" y="0"/>
                </a:moveTo>
                <a:lnTo>
                  <a:pt x="1819275" y="409575"/>
                </a:lnTo>
                <a:lnTo>
                  <a:pt x="1838325" y="2162175"/>
                </a:lnTo>
                <a:lnTo>
                  <a:pt x="2486025" y="2162175"/>
                </a:lnTo>
              </a:path>
            </a:pathLst>
          </a:custGeom>
          <a:ln w="952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cxnSp>
        <p:nvCxnSpPr>
          <p:cNvPr id="37" name="Straight Arrow Connector 36"/>
          <p:cNvCxnSpPr>
            <a:stCxn id="22" idx="3"/>
            <a:endCxn id="35" idx="1"/>
          </p:cNvCxnSpPr>
          <p:nvPr/>
        </p:nvCxnSpPr>
        <p:spPr>
          <a:xfrm>
            <a:off x="7400925" y="3450432"/>
            <a:ext cx="195262" cy="9525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Freeform 37"/>
          <p:cNvSpPr/>
          <p:nvPr/>
        </p:nvSpPr>
        <p:spPr>
          <a:xfrm>
            <a:off x="6918325" y="3711575"/>
            <a:ext cx="1247775" cy="962025"/>
          </a:xfrm>
          <a:custGeom>
            <a:avLst/>
            <a:gdLst>
              <a:gd name="connsiteX0" fmla="*/ 0 w 1247775"/>
              <a:gd name="connsiteY0" fmla="*/ 771525 h 962025"/>
              <a:gd name="connsiteX1" fmla="*/ 0 w 1247775"/>
              <a:gd name="connsiteY1" fmla="*/ 962025 h 962025"/>
              <a:gd name="connsiteX2" fmla="*/ 1247775 w 1247775"/>
              <a:gd name="connsiteY2" fmla="*/ 962025 h 962025"/>
              <a:gd name="connsiteX3" fmla="*/ 1228725 w 1247775"/>
              <a:gd name="connsiteY3" fmla="*/ 0 h 96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7775" h="962025">
                <a:moveTo>
                  <a:pt x="0" y="771525"/>
                </a:moveTo>
                <a:lnTo>
                  <a:pt x="0" y="962025"/>
                </a:lnTo>
                <a:lnTo>
                  <a:pt x="1247775" y="962025"/>
                </a:lnTo>
                <a:lnTo>
                  <a:pt x="1228725" y="0"/>
                </a:lnTo>
              </a:path>
            </a:pathLst>
          </a:custGeom>
          <a:ln w="952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cxnSp>
        <p:nvCxnSpPr>
          <p:cNvPr id="39" name="Straight Arrow Connector 38"/>
          <p:cNvCxnSpPr>
            <a:endCxn id="13" idx="0"/>
          </p:cNvCxnSpPr>
          <p:nvPr/>
        </p:nvCxnSpPr>
        <p:spPr>
          <a:xfrm>
            <a:off x="3728434" y="2009104"/>
            <a:ext cx="4058" cy="178471"/>
          </a:xfrm>
          <a:prstGeom prst="straightConnector1">
            <a:avLst/>
          </a:prstGeom>
          <a:ln w="63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5829300" y="2008188"/>
            <a:ext cx="6350" cy="179387"/>
          </a:xfrm>
          <a:prstGeom prst="straightConnector1">
            <a:avLst/>
          </a:prstGeom>
          <a:ln w="63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97"/>
          <p:cNvSpPr txBox="1">
            <a:spLocks noChangeArrowheads="1"/>
          </p:cNvSpPr>
          <p:nvPr/>
        </p:nvSpPr>
        <p:spPr bwMode="auto">
          <a:xfrm>
            <a:off x="4106863" y="1792288"/>
            <a:ext cx="2106612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2000">
                <a:solidFill>
                  <a:schemeClr val="bg1"/>
                </a:solidFill>
                <a:latin typeface="Times New Roman" charset="0"/>
                <a:cs typeface="Arial" charset="0"/>
              </a:defRPr>
            </a:lvl1pPr>
            <a:lvl2pPr marL="742950" indent="-285750" defTabSz="457200" eaLnBrk="0" hangingPunct="0">
              <a:defRPr sz="2000">
                <a:solidFill>
                  <a:schemeClr val="bg1"/>
                </a:solidFill>
                <a:latin typeface="Times New Roman" charset="0"/>
                <a:cs typeface="Arial" charset="0"/>
              </a:defRPr>
            </a:lvl2pPr>
            <a:lvl3pPr marL="1143000" indent="-228600" defTabSz="457200" eaLnBrk="0" hangingPunct="0">
              <a:defRPr sz="2000">
                <a:solidFill>
                  <a:schemeClr val="bg1"/>
                </a:solidFill>
                <a:latin typeface="Times New Roman" charset="0"/>
                <a:cs typeface="Arial" charset="0"/>
              </a:defRPr>
            </a:lvl3pPr>
            <a:lvl4pPr marL="1600200" indent="-228600" defTabSz="457200" eaLnBrk="0" hangingPunct="0">
              <a:defRPr sz="2000">
                <a:solidFill>
                  <a:schemeClr val="bg1"/>
                </a:solidFill>
                <a:latin typeface="Times New Roman" charset="0"/>
                <a:cs typeface="Arial" charset="0"/>
              </a:defRPr>
            </a:lvl4pPr>
            <a:lvl5pPr marL="2057400" indent="-228600" defTabSz="457200" eaLnBrk="0" hangingPunct="0">
              <a:defRPr sz="2000">
                <a:solidFill>
                  <a:schemeClr val="bg1"/>
                </a:solidFill>
                <a:latin typeface="Times New Roman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cs typeface="Arial" charset="0"/>
              </a:defRPr>
            </a:lvl9pPr>
          </a:lstStyle>
          <a:p>
            <a:pPr eaLnBrk="1" hangingPunct="1">
              <a:lnSpc>
                <a:spcPts val="1000"/>
              </a:lnSpc>
            </a:pPr>
            <a:r>
              <a:rPr lang="en-US" altLang="en-US" sz="1100">
                <a:solidFill>
                  <a:srgbClr val="000000"/>
                </a:solidFill>
                <a:latin typeface="Calibri" pitchFamily="34" charset="0"/>
              </a:rPr>
              <a:t>structure + composed beh.</a:t>
            </a:r>
          </a:p>
        </p:txBody>
      </p:sp>
      <p:cxnSp>
        <p:nvCxnSpPr>
          <p:cNvPr id="42" name="Straight Connector 77"/>
          <p:cNvCxnSpPr>
            <a:cxnSpLocks noChangeShapeType="1"/>
          </p:cNvCxnSpPr>
          <p:nvPr/>
        </p:nvCxnSpPr>
        <p:spPr bwMode="auto">
          <a:xfrm flipV="1">
            <a:off x="1770063" y="2000250"/>
            <a:ext cx="6151562" cy="3175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Straight Arrow Connector 42"/>
          <p:cNvCxnSpPr/>
          <p:nvPr/>
        </p:nvCxnSpPr>
        <p:spPr>
          <a:xfrm flipH="1">
            <a:off x="7912100" y="2000250"/>
            <a:ext cx="6350" cy="179388"/>
          </a:xfrm>
          <a:prstGeom prst="straightConnector1">
            <a:avLst/>
          </a:prstGeom>
          <a:ln w="63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80"/>
          <p:cNvCxnSpPr>
            <a:cxnSpLocks noChangeShapeType="1"/>
          </p:cNvCxnSpPr>
          <p:nvPr/>
        </p:nvCxnSpPr>
        <p:spPr bwMode="auto">
          <a:xfrm flipH="1">
            <a:off x="1741488" y="5472113"/>
            <a:ext cx="4978400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" name="Straight Arrow Connector 44"/>
          <p:cNvCxnSpPr/>
          <p:nvPr/>
        </p:nvCxnSpPr>
        <p:spPr>
          <a:xfrm flipH="1" flipV="1">
            <a:off x="6715125" y="5302250"/>
            <a:ext cx="6350" cy="179388"/>
          </a:xfrm>
          <a:prstGeom prst="straightConnector1">
            <a:avLst/>
          </a:prstGeom>
          <a:ln w="63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0977460"/>
              </p:ext>
            </p:extLst>
          </p:nvPr>
        </p:nvGraphicFramePr>
        <p:xfrm>
          <a:off x="417513" y="4570843"/>
          <a:ext cx="606425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8" name="Visio" r:id="rId8" imgW="7025532" imgH="3739281" progId="Visio.Drawing.11">
                  <p:embed/>
                </p:oleObj>
              </mc:Choice>
              <mc:Fallback>
                <p:oleObj name="Visio" r:id="rId8" imgW="7025532" imgH="373928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513" y="4570843"/>
                        <a:ext cx="606425" cy="646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9979237"/>
              </p:ext>
            </p:extLst>
          </p:nvPr>
        </p:nvGraphicFramePr>
        <p:xfrm>
          <a:off x="569913" y="4721656"/>
          <a:ext cx="60642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9" name="Visio" r:id="rId9" imgW="7025532" imgH="3739281" progId="Visio.Drawing.11">
                  <p:embed/>
                </p:oleObj>
              </mc:Choice>
              <mc:Fallback>
                <p:oleObj name="Visio" r:id="rId9" imgW="7025532" imgH="373928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913" y="4721656"/>
                        <a:ext cx="606425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1543175"/>
              </p:ext>
            </p:extLst>
          </p:nvPr>
        </p:nvGraphicFramePr>
        <p:xfrm>
          <a:off x="722313" y="4874056"/>
          <a:ext cx="60642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0" name="Visio" r:id="rId10" imgW="7025532" imgH="3739281" progId="Visio.Drawing.11">
                  <p:embed/>
                </p:oleObj>
              </mc:Choice>
              <mc:Fallback>
                <p:oleObj name="Visio" r:id="rId10" imgW="7025532" imgH="373928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313" y="4874056"/>
                        <a:ext cx="606425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6800113"/>
              </p:ext>
            </p:extLst>
          </p:nvPr>
        </p:nvGraphicFramePr>
        <p:xfrm>
          <a:off x="860425" y="5026456"/>
          <a:ext cx="60642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1" name="Visio" r:id="rId11" imgW="7025532" imgH="3739281" progId="Visio.Drawing.11">
                  <p:embed/>
                </p:oleObj>
              </mc:Choice>
              <mc:Fallback>
                <p:oleObj name="Visio" r:id="rId11" imgW="7025532" imgH="373928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0425" y="5026456"/>
                        <a:ext cx="606425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TextBox 125"/>
          <p:cNvSpPr txBox="1">
            <a:spLocks noChangeArrowheads="1"/>
          </p:cNvSpPr>
          <p:nvPr/>
        </p:nvSpPr>
        <p:spPr bwMode="auto">
          <a:xfrm>
            <a:off x="0" y="2676525"/>
            <a:ext cx="2246313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bg1"/>
                </a:solidFill>
                <a:latin typeface="Times New Roman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Times New Roman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Times New Roman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Times New Roman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Times New Roman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chemeClr val="tx1"/>
                </a:solidFill>
                <a:latin typeface="Arial" charset="0"/>
              </a:rPr>
              <a:t>Design Architectures</a:t>
            </a:r>
          </a:p>
          <a:p>
            <a:pPr eaLnBrk="1" hangingPunct="1"/>
            <a:r>
              <a:rPr lang="en-US" altLang="en-US" sz="1400">
                <a:solidFill>
                  <a:schemeClr val="tx1"/>
                </a:solidFill>
                <a:latin typeface="Arial" charset="0"/>
              </a:rPr>
              <a:t>with </a:t>
            </a:r>
            <a:r>
              <a:rPr lang="en-US" altLang="en-US" sz="1400">
                <a:solidFill>
                  <a:srgbClr val="FF0000"/>
                </a:solidFill>
                <a:latin typeface="Arial" charset="0"/>
              </a:rPr>
              <a:t>ideal  comp. dynamics</a:t>
            </a:r>
          </a:p>
        </p:txBody>
      </p:sp>
      <p:cxnSp>
        <p:nvCxnSpPr>
          <p:cNvPr id="51" name="Straight Arrow Connector 93"/>
          <p:cNvCxnSpPr>
            <a:cxnSpLocks noChangeShapeType="1"/>
            <a:stCxn id="18" idx="3"/>
            <a:endCxn id="19" idx="1"/>
          </p:cNvCxnSpPr>
          <p:nvPr/>
        </p:nvCxnSpPr>
        <p:spPr bwMode="auto">
          <a:xfrm>
            <a:off x="3363913" y="4471988"/>
            <a:ext cx="0" cy="38893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" name="Straight Arrow Connector 51"/>
          <p:cNvCxnSpPr/>
          <p:nvPr/>
        </p:nvCxnSpPr>
        <p:spPr>
          <a:xfrm flipH="1" flipV="1">
            <a:off x="3643313" y="3684588"/>
            <a:ext cx="7937" cy="323850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Elbow Connector 96"/>
          <p:cNvCxnSpPr>
            <a:cxnSpLocks noChangeShapeType="1"/>
            <a:stCxn id="19" idx="5"/>
            <a:endCxn id="25" idx="2"/>
          </p:cNvCxnSpPr>
          <p:nvPr/>
        </p:nvCxnSpPr>
        <p:spPr bwMode="auto">
          <a:xfrm flipV="1">
            <a:off x="3892550" y="4265613"/>
            <a:ext cx="2282825" cy="757237"/>
          </a:xfrm>
          <a:prstGeom prst="bentConnector3">
            <a:avLst>
              <a:gd name="adj1" fmla="val 50000"/>
            </a:avLst>
          </a:prstGeom>
          <a:noFill/>
          <a:ln w="19050" algn="ctr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" name="TextBox 53"/>
          <p:cNvSpPr txBox="1"/>
          <p:nvPr/>
        </p:nvSpPr>
        <p:spPr>
          <a:xfrm>
            <a:off x="5448300" y="6113463"/>
            <a:ext cx="3840163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Event-triggered  Model of Computation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Time-triggered 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Model of Computation</a:t>
            </a:r>
          </a:p>
        </p:txBody>
      </p:sp>
      <p:sp>
        <p:nvSpPr>
          <p:cNvPr id="2" name="Oval 1"/>
          <p:cNvSpPr/>
          <p:nvPr/>
        </p:nvSpPr>
        <p:spPr>
          <a:xfrm>
            <a:off x="2730321" y="3045854"/>
            <a:ext cx="1365160" cy="804929"/>
          </a:xfrm>
          <a:prstGeom prst="ellipse">
            <a:avLst/>
          </a:prstGeom>
          <a:solidFill>
            <a:srgbClr val="E8BC4A">
              <a:alpha val="1294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6186152" y="3037270"/>
            <a:ext cx="1365160" cy="804929"/>
          </a:xfrm>
          <a:prstGeom prst="ellipse">
            <a:avLst/>
          </a:prstGeom>
          <a:solidFill>
            <a:srgbClr val="E8BC4A">
              <a:alpha val="12941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5029198" y="2820477"/>
            <a:ext cx="9989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Information </a:t>
            </a:r>
            <a:br>
              <a:rPr lang="en-US" sz="1200" dirty="0" smtClean="0">
                <a:solidFill>
                  <a:srgbClr val="FF0000"/>
                </a:solidFill>
              </a:rPr>
            </a:br>
            <a:r>
              <a:rPr lang="en-US" sz="1200" dirty="0" smtClean="0">
                <a:solidFill>
                  <a:srgbClr val="FF0000"/>
                </a:solidFill>
              </a:rPr>
              <a:t>Flows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879722" y="2818333"/>
            <a:ext cx="859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Security</a:t>
            </a:r>
          </a:p>
          <a:p>
            <a:r>
              <a:rPr lang="en-US" sz="1200" dirty="0" smtClean="0">
                <a:solidFill>
                  <a:srgbClr val="FF0000"/>
                </a:solidFill>
              </a:rPr>
              <a:t>Properties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86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0970" y="1516380"/>
            <a:ext cx="8797962" cy="534162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Modeling language suite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(behavior, information flows, SW components, architecture, timing, platform, deployment)  - reuse previous work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Security  Requirement Modeling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(need to be </a:t>
            </a:r>
            <a:r>
              <a:rPr lang="en-US" dirty="0" err="1" smtClean="0">
                <a:solidFill>
                  <a:schemeClr val="tx1"/>
                </a:solidFill>
              </a:rPr>
              <a:t>composable</a:t>
            </a:r>
            <a:r>
              <a:rPr lang="en-US" dirty="0" smtClean="0">
                <a:solidFill>
                  <a:schemeClr val="tx1"/>
                </a:solidFill>
              </a:rPr>
              <a:t> with other modeling aspects)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Common Semantic Domain and Formal Framework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(functional, performance and security models need to be anchored to a semantic domain suitable for synthesis)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Synthesis Framework and Co-design flow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(mapping system-level synthesis problem on the formal framework and tools)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Integrated Tool Suite and Validation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(target domain rich enough for testing the co-design tool suite)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152400" y="76200"/>
            <a:ext cx="8797962" cy="1180756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Challenges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920C1-B29D-44C9-B219-925D8FEE05CE}" type="datetime1">
              <a:rPr lang="en-US" smtClean="0"/>
              <a:pPr/>
              <a:t>3/18/2015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63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ight Arrow 19"/>
          <p:cNvSpPr/>
          <p:nvPr/>
        </p:nvSpPr>
        <p:spPr>
          <a:xfrm rot="2233071">
            <a:off x="7822471" y="4612046"/>
            <a:ext cx="520607" cy="1935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1231900" y="77788"/>
            <a:ext cx="6678613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 Condensed" charset="0"/>
                <a:cs typeface="DejaVu Sans Condensed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 Condensed" charset="0"/>
                <a:cs typeface="DejaVu Sans Condensed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 Condensed" charset="0"/>
                <a:cs typeface="DejaVu Sans Condensed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 Condensed" charset="0"/>
                <a:cs typeface="DejaVu Sans Condensed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 Condensed" charset="0"/>
                <a:cs typeface="DejaVu Sans Condensed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 Condensed" charset="0"/>
                <a:cs typeface="DejaVu Sans Condensed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 Condensed" charset="0"/>
                <a:cs typeface="DejaVu Sans Condensed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 Condensed" charset="0"/>
                <a:cs typeface="DejaVu Sans Condensed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DejaVu Sans Condensed" charset="0"/>
                <a:cs typeface="DejaVu Sans Condensed" charset="0"/>
              </a:defRPr>
            </a:lvl9pPr>
          </a:lstStyle>
          <a:p>
            <a:pPr algn="ctr" hangingPunct="1">
              <a:lnSpc>
                <a:spcPct val="98000"/>
              </a:lnSpc>
            </a:pPr>
            <a:r>
              <a:rPr lang="en-US" altLang="en-US" sz="3600" b="1" dirty="0">
                <a:solidFill>
                  <a:schemeClr val="tx1"/>
                </a:solidFill>
                <a:latin typeface="Candara" charset="0"/>
              </a:rPr>
              <a:t>Workflow for Designing Secure</a:t>
            </a:r>
            <a:br>
              <a:rPr lang="en-US" altLang="en-US" sz="3600" b="1" dirty="0">
                <a:solidFill>
                  <a:schemeClr val="tx1"/>
                </a:solidFill>
                <a:latin typeface="Candara" charset="0"/>
              </a:rPr>
            </a:br>
            <a:r>
              <a:rPr lang="en-US" altLang="en-US" sz="3600" b="1" dirty="0">
                <a:solidFill>
                  <a:schemeClr val="tx1"/>
                </a:solidFill>
                <a:latin typeface="Candara" charset="0"/>
              </a:rPr>
              <a:t>Distributed Embedded Systems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40" y="1690744"/>
            <a:ext cx="7781925" cy="376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6778" y="3157865"/>
            <a:ext cx="1597489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Import Synthesized</a:t>
            </a:r>
          </a:p>
          <a:p>
            <a:r>
              <a:rPr lang="en-US" sz="1400" dirty="0" smtClean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Deployment Model</a:t>
            </a:r>
            <a:endParaRPr lang="en-US" sz="1400" dirty="0">
              <a:solidFill>
                <a:srgbClr val="FF0000"/>
              </a:solidFill>
              <a:latin typeface="Calibri" panose="020F050202020403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91049" y="5265035"/>
            <a:ext cx="2063510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Synthesize Deployment </a:t>
            </a:r>
          </a:p>
          <a:p>
            <a:r>
              <a:rPr lang="en-US" sz="1400" dirty="0" smtClean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</a:t>
            </a:r>
            <a:endParaRPr lang="en-US" sz="1400" dirty="0">
              <a:solidFill>
                <a:srgbClr val="FF0000"/>
              </a:solidFill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74232" y="3175857"/>
            <a:ext cx="1441682" cy="48723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WCET</a:t>
            </a:r>
            <a:endParaRPr lang="en-US" sz="1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7" name="Straight Arrow Connector 6"/>
          <p:cNvCxnSpPr>
            <a:endCxn id="4" idx="0"/>
          </p:cNvCxnSpPr>
          <p:nvPr/>
        </p:nvCxnSpPr>
        <p:spPr>
          <a:xfrm>
            <a:off x="7188399" y="2669781"/>
            <a:ext cx="6674" cy="506076"/>
          </a:xfrm>
          <a:prstGeom prst="straightConnector1">
            <a:avLst/>
          </a:prstGeom>
          <a:ln w="19050">
            <a:solidFill>
              <a:srgbClr val="0000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4" idx="2"/>
            <a:endCxn id="13" idx="0"/>
          </p:cNvCxnSpPr>
          <p:nvPr/>
        </p:nvCxnSpPr>
        <p:spPr>
          <a:xfrm>
            <a:off x="7195073" y="3663092"/>
            <a:ext cx="5562" cy="449395"/>
          </a:xfrm>
          <a:prstGeom prst="straightConnector1">
            <a:avLst/>
          </a:prstGeom>
          <a:ln w="19050">
            <a:solidFill>
              <a:srgbClr val="0000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479794" y="4112487"/>
            <a:ext cx="1441682" cy="48723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Timing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Verification</a:t>
            </a:r>
            <a:endParaRPr lang="en-US" sz="1400" dirty="0">
              <a:solidFill>
                <a:schemeClr val="tx1"/>
              </a:solidFill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736649" y="4111375"/>
            <a:ext cx="1441682" cy="484901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SDL/STRIDE</a:t>
            </a:r>
            <a:br>
              <a:rPr lang="en-US" sz="1100" dirty="0" smtClean="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100" dirty="0" smtClean="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Platform</a:t>
            </a:r>
          </a:p>
          <a:p>
            <a:pPr algn="ctr"/>
            <a:r>
              <a:rPr lang="en-US" sz="1100" dirty="0" smtClean="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Configuration</a:t>
            </a:r>
            <a:endParaRPr lang="en-US" sz="1100" dirty="0">
              <a:solidFill>
                <a:schemeClr val="tx1"/>
              </a:solidFill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7" name="Straight Arrow Connector 16"/>
          <p:cNvCxnSpPr>
            <a:stCxn id="18" idx="3"/>
            <a:endCxn id="13" idx="1"/>
          </p:cNvCxnSpPr>
          <p:nvPr/>
        </p:nvCxnSpPr>
        <p:spPr>
          <a:xfrm>
            <a:off x="6178331" y="4353826"/>
            <a:ext cx="301463" cy="2279"/>
          </a:xfrm>
          <a:prstGeom prst="straightConnector1">
            <a:avLst/>
          </a:prstGeom>
          <a:ln w="12700">
            <a:solidFill>
              <a:srgbClr val="0000FF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301697" y="4233741"/>
            <a:ext cx="430503" cy="4536"/>
          </a:xfrm>
          <a:prstGeom prst="straightConnector1">
            <a:avLst/>
          </a:prstGeom>
          <a:ln w="12700">
            <a:solidFill>
              <a:srgbClr val="0000FF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584818" y="4959118"/>
            <a:ext cx="11640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Experiments:</a:t>
            </a:r>
          </a:p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C2WT</a:t>
            </a:r>
            <a:endParaRPr lang="en-US" sz="14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3079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5948" y="1487585"/>
            <a:ext cx="5470216" cy="45396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76836" y="1529394"/>
            <a:ext cx="5470216" cy="45396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152400" y="76200"/>
            <a:ext cx="8797962" cy="1180756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Test </a:t>
            </a:r>
            <a:r>
              <a:rPr lang="en-US" b="1" dirty="0" smtClean="0">
                <a:solidFill>
                  <a:schemeClr val="tx1"/>
                </a:solidFill>
              </a:rPr>
              <a:t>Case </a:t>
            </a:r>
            <a:r>
              <a:rPr lang="en-US" b="1" dirty="0" smtClean="0">
                <a:solidFill>
                  <a:schemeClr val="tx1"/>
                </a:solidFill>
              </a:rPr>
              <a:t>– DOT/CVRIA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920C1-B29D-44C9-B219-925D8FEE05CE}" type="datetime1">
              <a:rPr lang="en-US" smtClean="0"/>
              <a:pPr/>
              <a:t>3/18/2015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28" y="1574272"/>
            <a:ext cx="5471680" cy="453926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311788" y="2306230"/>
            <a:ext cx="276870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Modeling Language</a:t>
            </a:r>
            <a:br>
              <a:rPr lang="en-US" dirty="0" smtClean="0"/>
            </a:br>
            <a:r>
              <a:rPr lang="en-US" dirty="0" smtClean="0"/>
              <a:t>Capture in GME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Semantics in FORMULA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DLM mapping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Analysis Studies</a:t>
            </a:r>
          </a:p>
        </p:txBody>
      </p:sp>
    </p:spTree>
    <p:extLst>
      <p:ext uri="{BB962C8B-B14F-4D97-AF65-F5344CB8AC3E}">
        <p14:creationId xmlns:p14="http://schemas.microsoft.com/office/powerpoint/2010/main" val="245377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152400" y="76200"/>
            <a:ext cx="8797962" cy="1180756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Experimental Evaluation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920C1-B29D-44C9-B219-925D8FEE05CE}" type="datetime1">
              <a:rPr lang="en-US" smtClean="0"/>
              <a:pPr/>
              <a:t>3/18/2015</a:t>
            </a:fld>
            <a:endParaRPr lang="en-US"/>
          </a:p>
        </p:txBody>
      </p:sp>
      <p:grpSp>
        <p:nvGrpSpPr>
          <p:cNvPr id="5" name="Group 84"/>
          <p:cNvGrpSpPr>
            <a:grpSpLocks/>
          </p:cNvGrpSpPr>
          <p:nvPr/>
        </p:nvGrpSpPr>
        <p:grpSpPr bwMode="auto">
          <a:xfrm>
            <a:off x="34925" y="1247503"/>
            <a:ext cx="9024938" cy="4865409"/>
            <a:chOff x="34900" y="794733"/>
            <a:chExt cx="9024174" cy="4865007"/>
          </a:xfrm>
        </p:grpSpPr>
        <p:sp>
          <p:nvSpPr>
            <p:cNvPr id="6" name="Rectangle 5"/>
            <p:cNvSpPr/>
            <p:nvPr/>
          </p:nvSpPr>
          <p:spPr bwMode="auto">
            <a:xfrm>
              <a:off x="235683" y="2379233"/>
              <a:ext cx="2133419" cy="31112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2541351" y="1359558"/>
              <a:ext cx="2133419" cy="76193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130142" y="4716843"/>
              <a:ext cx="2133419" cy="76193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6697074" y="2507226"/>
              <a:ext cx="2133419" cy="76193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6684375" y="1369082"/>
              <a:ext cx="2133419" cy="76193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2509603" y="4712080"/>
              <a:ext cx="2133419" cy="76193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179351" y="3065980"/>
              <a:ext cx="4490657" cy="6857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/>
                <a:t>HLA-RTI</a:t>
              </a:r>
            </a:p>
          </p:txBody>
        </p:sp>
        <p:sp>
          <p:nvSpPr>
            <p:cNvPr id="13" name="Up-Down Arrow 12"/>
            <p:cNvSpPr/>
            <p:nvPr/>
          </p:nvSpPr>
          <p:spPr bwMode="auto">
            <a:xfrm>
              <a:off x="1169867" y="2778666"/>
              <a:ext cx="134926" cy="266678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TextBox 17"/>
            <p:cNvSpPr txBox="1">
              <a:spLocks noChangeArrowheads="1"/>
            </p:cNvSpPr>
            <p:nvPr/>
          </p:nvSpPr>
          <p:spPr bwMode="auto">
            <a:xfrm>
              <a:off x="205200" y="1816185"/>
              <a:ext cx="877089" cy="369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b="1" dirty="0" smtClean="0"/>
                <a:t>SUMO</a:t>
              </a:r>
              <a:endParaRPr lang="en-US" altLang="en-US" b="1" dirty="0"/>
            </a:p>
          </p:txBody>
        </p:sp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1051" y="1373102"/>
              <a:ext cx="2123909" cy="738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19"/>
            <p:cNvSpPr txBox="1">
              <a:spLocks noChangeArrowheads="1"/>
            </p:cNvSpPr>
            <p:nvPr/>
          </p:nvSpPr>
          <p:spPr bwMode="auto">
            <a:xfrm>
              <a:off x="3564703" y="1794241"/>
              <a:ext cx="114637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b="1"/>
                <a:t>Simulink</a:t>
              </a:r>
            </a:p>
          </p:txBody>
        </p:sp>
        <p:graphicFrame>
          <p:nvGraphicFramePr>
            <p:cNvPr id="17" name="Object 56"/>
            <p:cNvGraphicFramePr>
              <a:graphicFrameLocks noChangeAspect="1"/>
            </p:cNvGraphicFramePr>
            <p:nvPr/>
          </p:nvGraphicFramePr>
          <p:xfrm>
            <a:off x="128187" y="4729436"/>
            <a:ext cx="2129605" cy="7393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8" name="Bitmap Image" r:id="rId4" imgW="4791744" imgH="5971429" progId="Paint.Picture">
                    <p:embed/>
                  </p:oleObj>
                </mc:Choice>
                <mc:Fallback>
                  <p:oleObj name="Bitmap Image" r:id="rId4" imgW="4791744" imgH="5971429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8187" y="4729436"/>
                          <a:ext cx="2129605" cy="7393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TextBox 20"/>
            <p:cNvSpPr txBox="1">
              <a:spLocks noChangeArrowheads="1"/>
            </p:cNvSpPr>
            <p:nvPr/>
          </p:nvSpPr>
          <p:spPr bwMode="auto">
            <a:xfrm>
              <a:off x="1385729" y="5165988"/>
              <a:ext cx="92838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b="1"/>
                <a:t>OMNet</a:t>
              </a:r>
            </a:p>
          </p:txBody>
        </p:sp>
        <p:pic>
          <p:nvPicPr>
            <p:cNvPr id="19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4642" y="4716937"/>
              <a:ext cx="2133434" cy="752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Box 22"/>
            <p:cNvSpPr txBox="1">
              <a:spLocks noChangeArrowheads="1"/>
            </p:cNvSpPr>
            <p:nvPr/>
          </p:nvSpPr>
          <p:spPr bwMode="auto">
            <a:xfrm>
              <a:off x="3473259" y="5120565"/>
              <a:ext cx="1172017" cy="369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b="1" dirty="0" err="1" smtClean="0"/>
                <a:t>SystemC</a:t>
              </a:r>
              <a:endParaRPr lang="en-US" altLang="en-US" b="1" dirty="0"/>
            </a:p>
          </p:txBody>
        </p:sp>
        <p:pic>
          <p:nvPicPr>
            <p:cNvPr id="21" name="Picture 6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0769" y="2513764"/>
              <a:ext cx="2111823" cy="735523"/>
            </a:xfrm>
            <a:prstGeom prst="rect">
              <a:avLst/>
            </a:prstGeom>
            <a:noFill/>
            <a:ln w="635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aphicFrame>
          <p:nvGraphicFramePr>
            <p:cNvPr id="22" name="Object 62"/>
            <p:cNvGraphicFramePr>
              <a:graphicFrameLocks noChangeAspect="1"/>
            </p:cNvGraphicFramePr>
            <p:nvPr/>
          </p:nvGraphicFramePr>
          <p:xfrm>
            <a:off x="6692995" y="1378232"/>
            <a:ext cx="2104861" cy="7286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9" name="Bitmap Image" r:id="rId8" imgW="6990476" imgH="4915586" progId="Paint.Picture">
                    <p:embed/>
                  </p:oleObj>
                </mc:Choice>
                <mc:Fallback>
                  <p:oleObj name="Bitmap Image" r:id="rId8" imgW="6990476" imgH="4915586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92995" y="1378232"/>
                          <a:ext cx="2104861" cy="728664"/>
                        </a:xfrm>
                        <a:prstGeom prst="rect">
                          <a:avLst/>
                        </a:prstGeom>
                        <a:noFill/>
                        <a:ln w="317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" name="Up-Down Arrow 22"/>
            <p:cNvSpPr/>
            <p:nvPr/>
          </p:nvSpPr>
          <p:spPr bwMode="auto">
            <a:xfrm>
              <a:off x="3549327" y="2777079"/>
              <a:ext cx="134927" cy="266678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Up-Down Arrow 23"/>
            <p:cNvSpPr/>
            <p:nvPr/>
          </p:nvSpPr>
          <p:spPr bwMode="auto">
            <a:xfrm>
              <a:off x="1209551" y="4416830"/>
              <a:ext cx="134927" cy="266678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185700" y="2438969"/>
              <a:ext cx="2133419" cy="31112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TextBox 17"/>
            <p:cNvSpPr txBox="1">
              <a:spLocks noChangeArrowheads="1"/>
            </p:cNvSpPr>
            <p:nvPr/>
          </p:nvSpPr>
          <p:spPr bwMode="auto">
            <a:xfrm>
              <a:off x="362905" y="2407329"/>
              <a:ext cx="1902924" cy="369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b="1" dirty="0" smtClean="0"/>
                <a:t>SUMO </a:t>
              </a:r>
              <a:r>
                <a:rPr lang="en-US" altLang="en-US" b="1" dirty="0"/>
                <a:t>Federate</a:t>
              </a:r>
            </a:p>
          </p:txBody>
        </p:sp>
        <p:sp>
          <p:nvSpPr>
            <p:cNvPr id="27" name="Up-Down Arrow 26"/>
            <p:cNvSpPr/>
            <p:nvPr/>
          </p:nvSpPr>
          <p:spPr bwMode="auto">
            <a:xfrm>
              <a:off x="1169867" y="2148481"/>
              <a:ext cx="134926" cy="268265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2530239" y="2431032"/>
              <a:ext cx="2133419" cy="31112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9" name="TextBox 17"/>
            <p:cNvSpPr txBox="1">
              <a:spLocks noChangeArrowheads="1"/>
            </p:cNvSpPr>
            <p:nvPr/>
          </p:nvSpPr>
          <p:spPr bwMode="auto">
            <a:xfrm>
              <a:off x="2518613" y="2399186"/>
              <a:ext cx="217239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b="1"/>
                <a:t>Simulink Federate</a:t>
              </a:r>
            </a:p>
          </p:txBody>
        </p:sp>
        <p:sp>
          <p:nvSpPr>
            <p:cNvPr id="30" name="Up-Down Arrow 29"/>
            <p:cNvSpPr/>
            <p:nvPr/>
          </p:nvSpPr>
          <p:spPr bwMode="auto">
            <a:xfrm>
              <a:off x="3535042" y="2140543"/>
              <a:ext cx="134926" cy="268266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161889" y="4070784"/>
              <a:ext cx="2133419" cy="31112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2" name="TextBox 17"/>
            <p:cNvSpPr txBox="1">
              <a:spLocks noChangeArrowheads="1"/>
            </p:cNvSpPr>
            <p:nvPr/>
          </p:nvSpPr>
          <p:spPr bwMode="auto">
            <a:xfrm>
              <a:off x="276818" y="4038359"/>
              <a:ext cx="195438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b="1"/>
                <a:t>OMNet Federate</a:t>
              </a:r>
            </a:p>
          </p:txBody>
        </p:sp>
        <p:sp>
          <p:nvSpPr>
            <p:cNvPr id="33" name="Up-Down Arrow 32"/>
            <p:cNvSpPr/>
            <p:nvPr/>
          </p:nvSpPr>
          <p:spPr bwMode="auto">
            <a:xfrm>
              <a:off x="1207964" y="3780296"/>
              <a:ext cx="134926" cy="266678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Up-Down Arrow 33"/>
            <p:cNvSpPr/>
            <p:nvPr/>
          </p:nvSpPr>
          <p:spPr bwMode="auto">
            <a:xfrm>
              <a:off x="3574725" y="4407306"/>
              <a:ext cx="134927" cy="268266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2512778" y="4062847"/>
              <a:ext cx="2135006" cy="30953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6" name="TextBox 17"/>
            <p:cNvSpPr txBox="1">
              <a:spLocks noChangeArrowheads="1"/>
            </p:cNvSpPr>
            <p:nvPr/>
          </p:nvSpPr>
          <p:spPr bwMode="auto">
            <a:xfrm>
              <a:off x="2669898" y="4030216"/>
              <a:ext cx="176202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b="1"/>
                <a:t>Devs Federate</a:t>
              </a:r>
            </a:p>
          </p:txBody>
        </p:sp>
        <p:sp>
          <p:nvSpPr>
            <p:cNvPr id="37" name="Up-Down Arrow 36"/>
            <p:cNvSpPr/>
            <p:nvPr/>
          </p:nvSpPr>
          <p:spPr bwMode="auto">
            <a:xfrm>
              <a:off x="3560440" y="3772358"/>
              <a:ext cx="134926" cy="266678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TextBox 54"/>
            <p:cNvSpPr txBox="1">
              <a:spLocks noChangeArrowheads="1"/>
            </p:cNvSpPr>
            <p:nvPr/>
          </p:nvSpPr>
          <p:spPr bwMode="auto">
            <a:xfrm>
              <a:off x="7063919" y="1088904"/>
              <a:ext cx="150874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400"/>
                <a:t>Dataflow models</a:t>
              </a:r>
            </a:p>
          </p:txBody>
        </p:sp>
        <p:sp>
          <p:nvSpPr>
            <p:cNvPr id="39" name="TextBox 55"/>
            <p:cNvSpPr txBox="1">
              <a:spLocks noChangeArrowheads="1"/>
            </p:cNvSpPr>
            <p:nvPr/>
          </p:nvSpPr>
          <p:spPr bwMode="auto">
            <a:xfrm>
              <a:off x="7020876" y="2225506"/>
              <a:ext cx="164660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400"/>
                <a:t>Interaction models</a:t>
              </a: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6697074" y="4759702"/>
              <a:ext cx="2133419" cy="76193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1" name="TextBox 60"/>
            <p:cNvSpPr txBox="1">
              <a:spLocks noChangeArrowheads="1"/>
            </p:cNvSpPr>
            <p:nvPr/>
          </p:nvSpPr>
          <p:spPr bwMode="auto">
            <a:xfrm>
              <a:off x="6930136" y="4480095"/>
              <a:ext cx="176683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400"/>
                <a:t>Deployment models</a:t>
              </a:r>
            </a:p>
          </p:txBody>
        </p:sp>
        <p:sp>
          <p:nvSpPr>
            <p:cNvPr id="42" name="Left Arrow 41"/>
            <p:cNvSpPr/>
            <p:nvPr/>
          </p:nvSpPr>
          <p:spPr>
            <a:xfrm>
              <a:off x="6038317" y="1661158"/>
              <a:ext cx="641296" cy="174611"/>
            </a:xfrm>
            <a:prstGeom prst="lef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7692352" y="3599336"/>
              <a:ext cx="46034" cy="4603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7697114" y="3856489"/>
              <a:ext cx="46033" cy="4603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7701876" y="4113643"/>
              <a:ext cx="46034" cy="4603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46" name="Straight Arrow Connector 45"/>
            <p:cNvCxnSpPr>
              <a:endCxn id="29" idx="3"/>
            </p:cNvCxnSpPr>
            <p:nvPr/>
          </p:nvCxnSpPr>
          <p:spPr>
            <a:xfrm rot="10800000">
              <a:off x="4690644" y="2583420"/>
              <a:ext cx="850828" cy="6349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Elbow Connector 46"/>
            <p:cNvCxnSpPr>
              <a:endCxn id="25" idx="3"/>
            </p:cNvCxnSpPr>
            <p:nvPr/>
          </p:nvCxnSpPr>
          <p:spPr>
            <a:xfrm rot="10800000">
              <a:off x="2319120" y="2594531"/>
              <a:ext cx="3236638" cy="290489"/>
            </a:xfrm>
            <a:prstGeom prst="bentConnector3">
              <a:avLst>
                <a:gd name="adj1" fmla="val 95930"/>
              </a:avLst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rot="10800000">
              <a:off x="4682707" y="4223171"/>
              <a:ext cx="850828" cy="6349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Elbow Connector 48"/>
            <p:cNvCxnSpPr/>
            <p:nvPr/>
          </p:nvCxnSpPr>
          <p:spPr>
            <a:xfrm rot="10800000" flipV="1">
              <a:off x="2317532" y="3891411"/>
              <a:ext cx="3238226" cy="290488"/>
            </a:xfrm>
            <a:prstGeom prst="bentConnector3">
              <a:avLst>
                <a:gd name="adj1" fmla="val 95930"/>
              </a:avLst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tangle 49"/>
            <p:cNvSpPr/>
            <p:nvPr/>
          </p:nvSpPr>
          <p:spPr>
            <a:xfrm>
              <a:off x="34900" y="1145264"/>
              <a:ext cx="4865276" cy="450812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5228760" y="1145264"/>
              <a:ext cx="3830314" cy="451447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2" name="Left Arrow 51"/>
            <p:cNvSpPr/>
            <p:nvPr/>
          </p:nvSpPr>
          <p:spPr>
            <a:xfrm>
              <a:off x="6030380" y="2797714"/>
              <a:ext cx="641296" cy="174611"/>
            </a:xfrm>
            <a:prstGeom prst="lef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3" name="Left Arrow 52"/>
            <p:cNvSpPr/>
            <p:nvPr/>
          </p:nvSpPr>
          <p:spPr>
            <a:xfrm>
              <a:off x="6035142" y="5023205"/>
              <a:ext cx="642884" cy="174611"/>
            </a:xfrm>
            <a:prstGeom prst="lef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4" name="TextBox 82"/>
            <p:cNvSpPr txBox="1">
              <a:spLocks noChangeArrowheads="1"/>
            </p:cNvSpPr>
            <p:nvPr/>
          </p:nvSpPr>
          <p:spPr bwMode="auto">
            <a:xfrm>
              <a:off x="767140" y="794733"/>
              <a:ext cx="3069811" cy="369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b="1" dirty="0" smtClean="0"/>
                <a:t>Cloud Deployed Simulator</a:t>
              </a:r>
              <a:endParaRPr lang="en-US" altLang="en-US" b="1" dirty="0"/>
            </a:p>
          </p:txBody>
        </p:sp>
        <p:sp>
          <p:nvSpPr>
            <p:cNvPr id="55" name="TextBox 83"/>
            <p:cNvSpPr txBox="1">
              <a:spLocks noChangeArrowheads="1"/>
            </p:cNvSpPr>
            <p:nvPr/>
          </p:nvSpPr>
          <p:spPr bwMode="auto">
            <a:xfrm>
              <a:off x="5917339" y="800215"/>
              <a:ext cx="2236321" cy="369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b="1" dirty="0"/>
                <a:t>Integration </a:t>
              </a:r>
              <a:r>
                <a:rPr lang="en-US" altLang="en-US" b="1" dirty="0" smtClean="0"/>
                <a:t>Models</a:t>
              </a:r>
              <a:endParaRPr lang="en-US" altLang="en-US" b="1" dirty="0"/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258593" y="1307137"/>
              <a:ext cx="2133419" cy="76193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201296" y="1381502"/>
              <a:ext cx="2133419" cy="76193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58" name="Rounded Rectangle 57"/>
          <p:cNvSpPr/>
          <p:nvPr/>
        </p:nvSpPr>
        <p:spPr>
          <a:xfrm>
            <a:off x="5528281" y="1821585"/>
            <a:ext cx="488611" cy="41182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Generators</a:t>
            </a:r>
          </a:p>
        </p:txBody>
      </p:sp>
    </p:spTree>
    <p:extLst>
      <p:ext uri="{BB962C8B-B14F-4D97-AF65-F5344CB8AC3E}">
        <p14:creationId xmlns:p14="http://schemas.microsoft.com/office/powerpoint/2010/main" val="379386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b="1" dirty="0" smtClean="0"/>
              <a:t>Systems Science of Security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b="1" dirty="0" smtClean="0"/>
              <a:t>Goals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b="1" dirty="0" smtClean="0"/>
              <a:t>The Basic Research Project (NSF FORCES)</a:t>
            </a:r>
          </a:p>
          <a:p>
            <a:pPr marL="759143" lvl="1" indent="-457200">
              <a:buClr>
                <a:schemeClr val="tx1"/>
              </a:buClr>
              <a:buFont typeface="+mj-lt"/>
              <a:buAutoNum type="alphaLcPeriod"/>
            </a:pPr>
            <a:r>
              <a:rPr lang="en-US" dirty="0" smtClean="0"/>
              <a:t>Decentralized Label Model</a:t>
            </a:r>
          </a:p>
          <a:p>
            <a:pPr marL="759143" lvl="1" indent="-457200">
              <a:buClr>
                <a:schemeClr val="tx1"/>
              </a:buClr>
              <a:buFont typeface="+mj-lt"/>
              <a:buAutoNum type="alphaLcPeriod"/>
            </a:pPr>
            <a:r>
              <a:rPr lang="en-US" dirty="0" smtClean="0"/>
              <a:t>Formal Framework</a:t>
            </a:r>
          </a:p>
          <a:p>
            <a:pPr marL="759143" lvl="1" indent="-457200">
              <a:buClr>
                <a:schemeClr val="tx1"/>
              </a:buClr>
              <a:buFont typeface="+mj-lt"/>
              <a:buAutoNum type="alphaLcPeriod"/>
            </a:pPr>
            <a:r>
              <a:rPr lang="en-US" dirty="0" smtClean="0"/>
              <a:t>System-level Synthesis Framework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b="1" dirty="0" smtClean="0"/>
              <a:t>Experimental Study (SURE)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b="1" dirty="0" smtClean="0"/>
              <a:t>Application – Connected Vehicle Information Architecture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152400" y="76200"/>
            <a:ext cx="8797962" cy="1180756"/>
          </a:xfrm>
        </p:spPr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920C1-B29D-44C9-B219-925D8FEE05CE}" type="datetime1">
              <a:rPr lang="en-US" smtClean="0"/>
              <a:pPr/>
              <a:t>3/18/2015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69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0"/>
            <a:ext cx="224449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762000"/>
            <a:ext cx="3188525" cy="18385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971800"/>
            <a:ext cx="1305107" cy="17242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2743200"/>
            <a:ext cx="1324160" cy="17909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4724400"/>
            <a:ext cx="2314898" cy="157184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421941" y="76200"/>
            <a:ext cx="23001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SYSTEMS</a:t>
            </a:r>
            <a:endParaRPr lang="en-US" sz="4400" b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81200" y="2057400"/>
            <a:ext cx="2354088" cy="1749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 descr="Mars rover landing.tiff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14600"/>
            <a:ext cx="2566987" cy="1430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990600"/>
            <a:ext cx="1457529" cy="188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43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2057400"/>
            <a:ext cx="2354088" cy="1749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990600"/>
            <a:ext cx="1457529" cy="188621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71600" y="68759"/>
            <a:ext cx="50637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Engineered SYSTEMS</a:t>
            </a:r>
            <a:endParaRPr lang="en-US" sz="4400" b="1" dirty="0"/>
          </a:p>
        </p:txBody>
      </p:sp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0"/>
            <a:ext cx="224449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 descr="Mars rover landing.tif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14600"/>
            <a:ext cx="2566987" cy="1430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887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2057400"/>
            <a:ext cx="2354088" cy="1749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990600"/>
            <a:ext cx="1457529" cy="188621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81760" y="68759"/>
            <a:ext cx="72439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Views of Engineered SYSTEMS</a:t>
            </a:r>
            <a:endParaRPr lang="en-US" sz="4400" b="1" dirty="0"/>
          </a:p>
        </p:txBody>
      </p:sp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0"/>
            <a:ext cx="224449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 descr="Mars rover landing.tif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14600"/>
            <a:ext cx="2566987" cy="1430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152400" y="4191000"/>
            <a:ext cx="4267200" cy="2438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Abstracted views of what we build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472" y="3886200"/>
            <a:ext cx="1476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System Facet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0" name="Down Arrow 19"/>
          <p:cNvSpPr/>
          <p:nvPr/>
        </p:nvSpPr>
        <p:spPr>
          <a:xfrm>
            <a:off x="2122717" y="3992336"/>
            <a:ext cx="367393" cy="440871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89812" y="4122970"/>
            <a:ext cx="1977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Projections (Views)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 rot="18682035">
            <a:off x="1101601" y="1915201"/>
            <a:ext cx="23643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The Real Thing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77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69532" y="68759"/>
            <a:ext cx="69440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Making Engineered SYSTEMS</a:t>
            </a:r>
            <a:endParaRPr lang="en-US" sz="4400" b="1" dirty="0"/>
          </a:p>
        </p:txBody>
      </p:sp>
      <p:sp>
        <p:nvSpPr>
          <p:cNvPr id="2" name="Rectangle 1"/>
          <p:cNvSpPr/>
          <p:nvPr/>
        </p:nvSpPr>
        <p:spPr>
          <a:xfrm>
            <a:off x="4572000" y="1066800"/>
            <a:ext cx="4267200" cy="5562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Engineering methods we use to design, make, operate and dispose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38800" y="762000"/>
            <a:ext cx="1849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Engineering Facet</a:t>
            </a:r>
            <a:endParaRPr lang="en-US" b="1" dirty="0"/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0"/>
            <a:ext cx="224449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2057400"/>
            <a:ext cx="2354088" cy="1749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 descr="Mars rover landing.tif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14600"/>
            <a:ext cx="2566987" cy="1430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990600"/>
            <a:ext cx="1457529" cy="188621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52400" y="4191000"/>
            <a:ext cx="4267200" cy="2438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Abstracted views of what we build</a:t>
            </a:r>
          </a:p>
        </p:txBody>
      </p:sp>
      <p:sp>
        <p:nvSpPr>
          <p:cNvPr id="20" name="Down Arrow 19"/>
          <p:cNvSpPr/>
          <p:nvPr/>
        </p:nvSpPr>
        <p:spPr>
          <a:xfrm>
            <a:off x="2122717" y="3992336"/>
            <a:ext cx="367393" cy="440871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89812" y="4122970"/>
            <a:ext cx="1977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Projections (Views)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4472" y="3886200"/>
            <a:ext cx="1423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System Facet</a:t>
            </a:r>
            <a:endParaRPr lang="en-US" b="1" dirty="0"/>
          </a:p>
        </p:txBody>
      </p:sp>
      <p:sp>
        <p:nvSpPr>
          <p:cNvPr id="17" name="Down Arrow 16"/>
          <p:cNvSpPr/>
          <p:nvPr/>
        </p:nvSpPr>
        <p:spPr>
          <a:xfrm rot="16200000" flipH="1">
            <a:off x="4238629" y="5244193"/>
            <a:ext cx="367393" cy="440871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889145" y="1929945"/>
            <a:ext cx="9923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Manufacture</a:t>
            </a:r>
          </a:p>
          <a:p>
            <a:r>
              <a:rPr lang="en-US" sz="1200" dirty="0" smtClean="0"/>
              <a:t>Operate</a:t>
            </a:r>
          </a:p>
          <a:p>
            <a:r>
              <a:rPr lang="en-US" sz="1200" dirty="0" smtClean="0"/>
              <a:t>Dispose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4657381" y="5327177"/>
            <a:ext cx="6046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Design</a:t>
            </a:r>
          </a:p>
        </p:txBody>
      </p:sp>
      <p:sp>
        <p:nvSpPr>
          <p:cNvPr id="6" name="Left Brace 5"/>
          <p:cNvSpPr/>
          <p:nvPr/>
        </p:nvSpPr>
        <p:spPr>
          <a:xfrm>
            <a:off x="4870997" y="1954997"/>
            <a:ext cx="62630" cy="59498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 Brace 18"/>
          <p:cNvSpPr/>
          <p:nvPr/>
        </p:nvSpPr>
        <p:spPr>
          <a:xfrm>
            <a:off x="4674295" y="5206652"/>
            <a:ext cx="62630" cy="59498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 rot="18682035">
            <a:off x="1101601" y="1915201"/>
            <a:ext cx="23643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The Real Thing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25" name="Up-Down Arrow 24"/>
          <p:cNvSpPr/>
          <p:nvPr/>
        </p:nvSpPr>
        <p:spPr>
          <a:xfrm rot="16200000">
            <a:off x="4290532" y="1913443"/>
            <a:ext cx="391886" cy="677636"/>
          </a:xfrm>
          <a:prstGeom prst="up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73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32776" y="68759"/>
            <a:ext cx="71941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Assuring Engineered SYSTEMS</a:t>
            </a:r>
            <a:endParaRPr lang="en-US" sz="4400" b="1" dirty="0"/>
          </a:p>
        </p:txBody>
      </p:sp>
      <p:sp>
        <p:nvSpPr>
          <p:cNvPr id="2" name="Rectangle 1"/>
          <p:cNvSpPr/>
          <p:nvPr/>
        </p:nvSpPr>
        <p:spPr>
          <a:xfrm>
            <a:off x="4572000" y="1066800"/>
            <a:ext cx="4267200" cy="2438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Methods we use to design, </a:t>
            </a:r>
            <a:r>
              <a:rPr lang="en-US" dirty="0" smtClean="0">
                <a:solidFill>
                  <a:schemeClr val="tx1"/>
                </a:solidFill>
              </a:rPr>
              <a:t>make, operate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  <a:r>
              <a:rPr lang="en-US" dirty="0" smtClean="0">
                <a:solidFill>
                  <a:schemeClr val="tx1"/>
                </a:solidFill>
              </a:rPr>
              <a:t>nd dispose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38800" y="762000"/>
            <a:ext cx="1849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Engineering Facet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969532" y="3897868"/>
            <a:ext cx="1765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Assurance  Facet</a:t>
            </a:r>
            <a:endParaRPr lang="en-US" b="1" dirty="0"/>
          </a:p>
        </p:txBody>
      </p:sp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0"/>
            <a:ext cx="224449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56707" y="2032907"/>
            <a:ext cx="2354088" cy="1749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 descr="Mars rover landing.tif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14600"/>
            <a:ext cx="2566987" cy="1430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990600"/>
            <a:ext cx="1457529" cy="1886213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52400" y="4191000"/>
            <a:ext cx="4267200" cy="2438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Views of what we build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572000" y="4191000"/>
            <a:ext cx="4267200" cy="2438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Evidence that what we made will work as it should and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mechanisms that keep it that way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472" y="3886200"/>
            <a:ext cx="1423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System Facet</a:t>
            </a:r>
            <a:endParaRPr lang="en-US" b="1" dirty="0"/>
          </a:p>
        </p:txBody>
      </p:sp>
      <p:sp>
        <p:nvSpPr>
          <p:cNvPr id="23" name="Down Arrow 22"/>
          <p:cNvSpPr/>
          <p:nvPr/>
        </p:nvSpPr>
        <p:spPr>
          <a:xfrm>
            <a:off x="2122717" y="3992336"/>
            <a:ext cx="367393" cy="440871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89812" y="4122970"/>
            <a:ext cx="1977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Projections (Views)</a:t>
            </a:r>
            <a:endParaRPr lang="en-US" dirty="0"/>
          </a:p>
        </p:txBody>
      </p:sp>
      <p:sp>
        <p:nvSpPr>
          <p:cNvPr id="6" name="Circular Arrow 5"/>
          <p:cNvSpPr/>
          <p:nvPr/>
        </p:nvSpPr>
        <p:spPr>
          <a:xfrm rot="19529913" flipH="1">
            <a:off x="3510643" y="3118757"/>
            <a:ext cx="1534886" cy="1551214"/>
          </a:xfrm>
          <a:prstGeom prst="circularArrow">
            <a:avLst>
              <a:gd name="adj1" fmla="val 15192"/>
              <a:gd name="adj2" fmla="val 1580074"/>
              <a:gd name="adj3" fmla="val 19694223"/>
              <a:gd name="adj4" fmla="val 2260321"/>
              <a:gd name="adj5" fmla="val 17547"/>
            </a:avLst>
          </a:prstGeom>
          <a:solidFill>
            <a:srgbClr val="4F81BD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Up-Down Arrow 27"/>
          <p:cNvSpPr/>
          <p:nvPr/>
        </p:nvSpPr>
        <p:spPr>
          <a:xfrm>
            <a:off x="6506932" y="3510643"/>
            <a:ext cx="391886" cy="677636"/>
          </a:xfrm>
          <a:prstGeom prst="up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Up-Down Arrow 20"/>
          <p:cNvSpPr/>
          <p:nvPr/>
        </p:nvSpPr>
        <p:spPr>
          <a:xfrm rot="19231962">
            <a:off x="4113503" y="3466612"/>
            <a:ext cx="391886" cy="762555"/>
          </a:xfrm>
          <a:prstGeom prst="up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Up-Down Arrow 25"/>
          <p:cNvSpPr/>
          <p:nvPr/>
        </p:nvSpPr>
        <p:spPr>
          <a:xfrm rot="16200000">
            <a:off x="4290532" y="1913443"/>
            <a:ext cx="391886" cy="677636"/>
          </a:xfrm>
          <a:prstGeom prst="up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61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10316" y="68759"/>
            <a:ext cx="72165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Modern Engineered SYSTEMS</a:t>
            </a:r>
            <a:endParaRPr lang="en-US" sz="4400" b="1" dirty="0"/>
          </a:p>
        </p:txBody>
      </p:sp>
      <p:sp>
        <p:nvSpPr>
          <p:cNvPr id="2" name="Rectangle 1"/>
          <p:cNvSpPr/>
          <p:nvPr/>
        </p:nvSpPr>
        <p:spPr>
          <a:xfrm>
            <a:off x="4572000" y="1066800"/>
            <a:ext cx="4267200" cy="2438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0"/>
            <a:ext cx="224449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56707" y="2032907"/>
            <a:ext cx="2354088" cy="1749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 descr="Mars rover landing.tif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14600"/>
            <a:ext cx="2566987" cy="1430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990600"/>
            <a:ext cx="1457529" cy="1886213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52400" y="4191000"/>
            <a:ext cx="4267200" cy="2438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Views of what we build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572000" y="4191000"/>
            <a:ext cx="4267200" cy="2438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>
            <a:off x="2122717" y="3992336"/>
            <a:ext cx="367393" cy="440871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89812" y="4122970"/>
            <a:ext cx="1977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Projections (Views)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751613" y="1151165"/>
            <a:ext cx="1796143" cy="22615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Physical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863442" y="1151165"/>
            <a:ext cx="1796143" cy="22615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Cyber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4765220" y="4259037"/>
            <a:ext cx="1796143" cy="22615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Physical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877049" y="4259037"/>
            <a:ext cx="1796143" cy="22615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Cyber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850" y="1146132"/>
            <a:ext cx="325677" cy="2276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727" y="4248412"/>
            <a:ext cx="325677" cy="2276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Circular Arrow 30"/>
          <p:cNvSpPr/>
          <p:nvPr/>
        </p:nvSpPr>
        <p:spPr>
          <a:xfrm rot="19529913" flipH="1">
            <a:off x="3510643" y="3118757"/>
            <a:ext cx="1534886" cy="1551214"/>
          </a:xfrm>
          <a:prstGeom prst="circularArrow">
            <a:avLst>
              <a:gd name="adj1" fmla="val 15192"/>
              <a:gd name="adj2" fmla="val 1580074"/>
              <a:gd name="adj3" fmla="val 19694223"/>
              <a:gd name="adj4" fmla="val 2260321"/>
              <a:gd name="adj5" fmla="val 17547"/>
            </a:avLst>
          </a:prstGeom>
          <a:solidFill>
            <a:srgbClr val="4F81BD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Up-Down Arrow 31"/>
          <p:cNvSpPr/>
          <p:nvPr/>
        </p:nvSpPr>
        <p:spPr>
          <a:xfrm>
            <a:off x="6506932" y="3510643"/>
            <a:ext cx="391886" cy="677636"/>
          </a:xfrm>
          <a:prstGeom prst="up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Up-Down Arrow 32"/>
          <p:cNvSpPr/>
          <p:nvPr/>
        </p:nvSpPr>
        <p:spPr>
          <a:xfrm rot="19231962">
            <a:off x="4113503" y="3466612"/>
            <a:ext cx="391886" cy="762555"/>
          </a:xfrm>
          <a:prstGeom prst="up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Up-Down Arrow 33"/>
          <p:cNvSpPr/>
          <p:nvPr/>
        </p:nvSpPr>
        <p:spPr>
          <a:xfrm rot="16200000">
            <a:off x="4290532" y="1913443"/>
            <a:ext cx="391886" cy="677636"/>
          </a:xfrm>
          <a:prstGeom prst="up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5638800" y="762000"/>
            <a:ext cx="1849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Engineering Facet</a:t>
            </a:r>
            <a:endParaRPr lang="en-US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6969532" y="3897868"/>
            <a:ext cx="1765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Assurance  Facet</a:t>
            </a:r>
            <a:endParaRPr lang="en-US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54472" y="3886200"/>
            <a:ext cx="1423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System Facet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3988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530928" y="76923"/>
            <a:ext cx="38123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Engineered CPS</a:t>
            </a:r>
            <a:endParaRPr lang="en-US" sz="4400" b="1" dirty="0"/>
          </a:p>
        </p:txBody>
      </p:sp>
      <p:sp>
        <p:nvSpPr>
          <p:cNvPr id="2" name="Rectangle 1"/>
          <p:cNvSpPr/>
          <p:nvPr/>
        </p:nvSpPr>
        <p:spPr>
          <a:xfrm>
            <a:off x="4572000" y="1066800"/>
            <a:ext cx="4267200" cy="2438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0"/>
            <a:ext cx="224449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2057400"/>
            <a:ext cx="2354088" cy="1749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 descr="Mars rover landing.tif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14600"/>
            <a:ext cx="2566987" cy="1430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990600"/>
            <a:ext cx="1457529" cy="1886213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52400" y="4191000"/>
            <a:ext cx="4267200" cy="2438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572000" y="4191000"/>
            <a:ext cx="4267200" cy="2438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>
            <a:off x="2122717" y="3992336"/>
            <a:ext cx="367393" cy="440871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89812" y="4122970"/>
            <a:ext cx="1977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Projections (Views)</a:t>
            </a:r>
            <a:endParaRPr lang="en-US" dirty="0"/>
          </a:p>
        </p:txBody>
      </p:sp>
      <p:sp>
        <p:nvSpPr>
          <p:cNvPr id="24" name="Circular Arrow 23"/>
          <p:cNvSpPr/>
          <p:nvPr/>
        </p:nvSpPr>
        <p:spPr>
          <a:xfrm rot="19529913" flipH="1">
            <a:off x="3510643" y="3118757"/>
            <a:ext cx="1534886" cy="1551214"/>
          </a:xfrm>
          <a:prstGeom prst="circularArrow">
            <a:avLst>
              <a:gd name="adj1" fmla="val 15192"/>
              <a:gd name="adj2" fmla="val 1580074"/>
              <a:gd name="adj3" fmla="val 19694223"/>
              <a:gd name="adj4" fmla="val 2260321"/>
              <a:gd name="adj5" fmla="val 17547"/>
            </a:avLst>
          </a:prstGeom>
          <a:solidFill>
            <a:srgbClr val="4F81BD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Up-Down Arrow 24"/>
          <p:cNvSpPr/>
          <p:nvPr/>
        </p:nvSpPr>
        <p:spPr>
          <a:xfrm>
            <a:off x="6506932" y="3510643"/>
            <a:ext cx="391886" cy="677636"/>
          </a:xfrm>
          <a:prstGeom prst="up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Up-Down Arrow 25"/>
          <p:cNvSpPr/>
          <p:nvPr/>
        </p:nvSpPr>
        <p:spPr>
          <a:xfrm rot="19231962">
            <a:off x="4113503" y="3466612"/>
            <a:ext cx="391886" cy="762555"/>
          </a:xfrm>
          <a:prstGeom prst="up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Up-Down Arrow 26"/>
          <p:cNvSpPr/>
          <p:nvPr/>
        </p:nvSpPr>
        <p:spPr>
          <a:xfrm rot="16200000">
            <a:off x="4290532" y="1913443"/>
            <a:ext cx="391886" cy="677636"/>
          </a:xfrm>
          <a:prstGeom prst="up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5638800" y="762000"/>
            <a:ext cx="1849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Engineering Facet</a:t>
            </a:r>
            <a:endParaRPr lang="en-US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6969532" y="3897868"/>
            <a:ext cx="1765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Assurance  Facet</a:t>
            </a:r>
            <a:endParaRPr lang="en-US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54472" y="3886200"/>
            <a:ext cx="1423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System Facet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542" y="3028854"/>
            <a:ext cx="758666" cy="47634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912" y="6136719"/>
            <a:ext cx="758666" cy="47634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038509" y="5140884"/>
            <a:ext cx="3334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Need: System Science of Security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228176" y="2092884"/>
            <a:ext cx="2949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Need: System Science </a:t>
            </a:r>
            <a:r>
              <a:rPr lang="en-US" dirty="0" smtClean="0"/>
              <a:t>for CPS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096214" y="5225534"/>
            <a:ext cx="2420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Need: </a:t>
            </a:r>
            <a:r>
              <a:rPr lang="en-US" dirty="0" smtClean="0"/>
              <a:t>CPS Abstractions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05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Twilight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1801</TotalTime>
  <Words>615</Words>
  <Application>Microsoft Office PowerPoint</Application>
  <PresentationFormat>On-screen Show (4:3)</PresentationFormat>
  <Paragraphs>224</Paragraphs>
  <Slides>17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Waveform</vt:lpstr>
      <vt:lpstr>Visio</vt:lpstr>
      <vt:lpstr>Bitmap Image</vt:lpstr>
      <vt:lpstr>System-Level Co-design for CPS Security</vt:lpstr>
      <vt:lpstr>Content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Our Goal?</vt:lpstr>
      <vt:lpstr>ESMOL Design Flow Segment for Information Architecture</vt:lpstr>
      <vt:lpstr>System-level Synthesis Steps Information Architecture</vt:lpstr>
      <vt:lpstr>System-level Synthesis Steps Information Architecture</vt:lpstr>
      <vt:lpstr>Challenges</vt:lpstr>
      <vt:lpstr>PowerPoint Presentation</vt:lpstr>
      <vt:lpstr>Test Case – DOT/CVRIA</vt:lpstr>
      <vt:lpstr>Experimental Evaluation</vt:lpstr>
    </vt:vector>
  </TitlesOfParts>
  <Company>University of California, Berkeley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Larry Rohrbough</dc:creator>
  <cp:lastModifiedBy>Janos Sztipanovits</cp:lastModifiedBy>
  <cp:revision>109</cp:revision>
  <dcterms:created xsi:type="dcterms:W3CDTF">2013-10-25T20:16:35Z</dcterms:created>
  <dcterms:modified xsi:type="dcterms:W3CDTF">2015-03-18T19:02:48Z</dcterms:modified>
</cp:coreProperties>
</file>