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1" r:id="rId3"/>
    <p:sldId id="263" r:id="rId4"/>
    <p:sldId id="284" r:id="rId5"/>
    <p:sldId id="285" r:id="rId6"/>
    <p:sldId id="286" r:id="rId7"/>
    <p:sldId id="258" r:id="rId8"/>
    <p:sldId id="269" r:id="rId9"/>
    <p:sldId id="267" r:id="rId10"/>
    <p:sldId id="257" r:id="rId11"/>
    <p:sldId id="264" r:id="rId12"/>
    <p:sldId id="283" r:id="rId13"/>
    <p:sldId id="289" r:id="rId14"/>
    <p:sldId id="256" r:id="rId15"/>
    <p:sldId id="292" r:id="rId16"/>
    <p:sldId id="293" r:id="rId17"/>
    <p:sldId id="291" r:id="rId18"/>
    <p:sldId id="313" r:id="rId19"/>
    <p:sldId id="314" r:id="rId20"/>
    <p:sldId id="315" r:id="rId21"/>
    <p:sldId id="316" r:id="rId22"/>
    <p:sldId id="317" r:id="rId23"/>
    <p:sldId id="295" r:id="rId24"/>
    <p:sldId id="296" r:id="rId25"/>
    <p:sldId id="297" r:id="rId26"/>
    <p:sldId id="298" r:id="rId27"/>
    <p:sldId id="299" r:id="rId28"/>
    <p:sldId id="300" r:id="rId29"/>
    <p:sldId id="301" r:id="rId30"/>
    <p:sldId id="302" r:id="rId31"/>
    <p:sldId id="306" r:id="rId32"/>
    <p:sldId id="309" r:id="rId33"/>
    <p:sldId id="312" r:id="rId34"/>
    <p:sldId id="310" r:id="rId35"/>
    <p:sldId id="303" r:id="rId36"/>
    <p:sldId id="308" r:id="rId37"/>
    <p:sldId id="320" r:id="rId38"/>
    <p:sldId id="305" r:id="rId39"/>
    <p:sldId id="318" r:id="rId40"/>
    <p:sldId id="319"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8410" autoAdjust="0"/>
    <p:restoredTop sz="99192" autoAdjust="0"/>
  </p:normalViewPr>
  <p:slideViewPr>
    <p:cSldViewPr>
      <p:cViewPr varScale="1">
        <p:scale>
          <a:sx n="64" d="100"/>
          <a:sy n="64" d="100"/>
        </p:scale>
        <p:origin x="-270" y="-96"/>
      </p:cViewPr>
      <p:guideLst>
        <p:guide orient="horz" pos="2160"/>
        <p:guide pos="2880"/>
      </p:guideLst>
    </p:cSldViewPr>
  </p:slideViewPr>
  <p:outlineViewPr>
    <p:cViewPr>
      <p:scale>
        <a:sx n="33" d="100"/>
        <a:sy n="33" d="100"/>
      </p:scale>
      <p:origin x="0" y="113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7A7D13-2C92-4250-9973-7079FF836CD8}" type="datetimeFigureOut">
              <a:rPr lang="en-US" smtClean="0"/>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226637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A7D13-2C92-4250-9973-7079FF836CD8}" type="datetimeFigureOut">
              <a:rPr lang="en-US" smtClean="0"/>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47775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A7D13-2C92-4250-9973-7079FF836CD8}" type="datetimeFigureOut">
              <a:rPr lang="en-US" smtClean="0"/>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322930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A7D13-2C92-4250-9973-7079FF836CD8}" type="datetimeFigureOut">
              <a:rPr lang="en-US" smtClean="0"/>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3449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A7D13-2C92-4250-9973-7079FF836CD8}" type="datetimeFigureOut">
              <a:rPr lang="en-US" smtClean="0"/>
              <a:t>9/9/2012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247378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7A7D13-2C92-4250-9973-7079FF836CD8}" type="datetimeFigureOut">
              <a:rPr lang="en-US" smtClean="0"/>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1212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7A7D13-2C92-4250-9973-7079FF836CD8}" type="datetimeFigureOut">
              <a:rPr lang="en-US" smtClean="0"/>
              <a:t>9/9/2012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48386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A7D13-2C92-4250-9973-7079FF836CD8}" type="datetimeFigureOut">
              <a:rPr lang="en-US" smtClean="0"/>
              <a:t>9/9/2012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7192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A7D13-2C92-4250-9973-7079FF836CD8}" type="datetimeFigureOut">
              <a:rPr lang="en-US" smtClean="0"/>
              <a:t>9/9/2012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27691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A7D13-2C92-4250-9973-7079FF836CD8}" type="datetimeFigureOut">
              <a:rPr lang="en-US" smtClean="0"/>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326590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A7D13-2C92-4250-9973-7079FF836CD8}" type="datetimeFigureOut">
              <a:rPr lang="en-US" smtClean="0"/>
              <a:t>9/9/2012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B2759-B59E-4C4E-8939-9292A0D02D8F}" type="slidenum">
              <a:rPr lang="en-US" smtClean="0"/>
              <a:t>‹#›</a:t>
            </a:fld>
            <a:endParaRPr lang="en-US"/>
          </a:p>
        </p:txBody>
      </p:sp>
    </p:spTree>
    <p:extLst>
      <p:ext uri="{BB962C8B-B14F-4D97-AF65-F5344CB8AC3E}">
        <p14:creationId xmlns:p14="http://schemas.microsoft.com/office/powerpoint/2010/main" val="195422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A7D13-2C92-4250-9973-7079FF836CD8}" type="datetimeFigureOut">
              <a:rPr lang="en-US" smtClean="0"/>
              <a:t>9/9/2012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B2759-B59E-4C4E-8939-9292A0D02D8F}" type="slidenum">
              <a:rPr lang="en-US" smtClean="0"/>
              <a:t>‹#›</a:t>
            </a:fld>
            <a:endParaRPr lang="en-US"/>
          </a:p>
        </p:txBody>
      </p:sp>
    </p:spTree>
    <p:extLst>
      <p:ext uri="{BB962C8B-B14F-4D97-AF65-F5344CB8AC3E}">
        <p14:creationId xmlns:p14="http://schemas.microsoft.com/office/powerpoint/2010/main" val="308092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4" y="685800"/>
            <a:ext cx="9144000" cy="3733800"/>
          </a:xfrm>
        </p:spPr>
        <p:txBody>
          <a:bodyPr>
            <a:noAutofit/>
          </a:bodyPr>
          <a:lstStyle/>
          <a:p>
            <a:r>
              <a:rPr lang="en-US" sz="9600" dirty="0" smtClean="0">
                <a:latin typeface="Rosewood Std Regular" pitchFamily="82" charset="0"/>
              </a:rPr>
              <a:t>Visualization</a:t>
            </a:r>
            <a:r>
              <a:rPr lang="en-US" sz="8800" dirty="0" smtClean="0">
                <a:latin typeface="Rosewood Std Regular" pitchFamily="82" charset="0"/>
              </a:rPr>
              <a:t/>
            </a:r>
            <a:br>
              <a:rPr lang="en-US" sz="8800" dirty="0" smtClean="0">
                <a:latin typeface="Rosewood Std Regular" pitchFamily="82" charset="0"/>
              </a:rPr>
            </a:br>
            <a:r>
              <a:rPr lang="en-US" sz="8800" dirty="0" smtClean="0"/>
              <a:t>To</a:t>
            </a:r>
            <a:r>
              <a:rPr lang="en-US" sz="8800" dirty="0" smtClean="0">
                <a:latin typeface="Rosewood Std Regular" pitchFamily="82" charset="0"/>
              </a:rPr>
              <a:t/>
            </a:r>
            <a:br>
              <a:rPr lang="en-US" sz="8800" dirty="0" smtClean="0">
                <a:latin typeface="Rosewood Std Regular" pitchFamily="82" charset="0"/>
              </a:rPr>
            </a:br>
            <a:endParaRPr lang="en-US" sz="8800" dirty="0">
              <a:latin typeface="Rosewood Std Regular" pitchFamily="82" charset="0"/>
            </a:endParaRPr>
          </a:p>
        </p:txBody>
      </p:sp>
      <p:grpSp>
        <p:nvGrpSpPr>
          <p:cNvPr id="14" name="Group 13"/>
          <p:cNvGrpSpPr/>
          <p:nvPr/>
        </p:nvGrpSpPr>
        <p:grpSpPr>
          <a:xfrm>
            <a:off x="-6349" y="3352800"/>
            <a:ext cx="9129251" cy="1070610"/>
            <a:chOff x="-6349" y="3352800"/>
            <a:chExt cx="9129251" cy="1070610"/>
          </a:xfrm>
        </p:grpSpPr>
        <p:pic>
          <p:nvPicPr>
            <p:cNvPr id="4"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9"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512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DL\Downloads\klotzpektive1_90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418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DL\Downloads\klotzpektive1_90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3345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0304"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38361"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DL\Downloads\klotzpektive1_9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6348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DL\Downloads\klotzpektive1_90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8254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DL\Downloads\klotzpektive1_90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84796"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DL\Downloads\klotzpektive1_905.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03849"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ubtitle 14"/>
          <p:cNvSpPr>
            <a:spLocks noGrp="1"/>
          </p:cNvSpPr>
          <p:nvPr>
            <p:ph type="subTitle" idx="1"/>
          </p:nvPr>
        </p:nvSpPr>
        <p:spPr>
          <a:xfrm>
            <a:off x="1375554" y="4953000"/>
            <a:ext cx="6400800" cy="1752600"/>
          </a:xfrm>
          <a:solidFill>
            <a:schemeClr val="accent3">
              <a:lumMod val="50000"/>
            </a:schemeClr>
          </a:solidFill>
        </p:spPr>
        <p:txBody>
          <a:bodyPr/>
          <a:lstStyle/>
          <a:p>
            <a:r>
              <a:rPr lang="en-US" dirty="0" err="1" smtClean="0"/>
              <a:t>Tamas</a:t>
            </a:r>
            <a:r>
              <a:rPr lang="en-US" dirty="0" smtClean="0"/>
              <a:t> </a:t>
            </a:r>
            <a:r>
              <a:rPr lang="en-US" dirty="0" err="1" smtClean="0"/>
              <a:t>Budavari</a:t>
            </a:r>
            <a:r>
              <a:rPr lang="en-US" dirty="0" smtClean="0"/>
              <a:t>, Pat Lincoln, </a:t>
            </a:r>
            <a:br>
              <a:rPr lang="en-US" dirty="0" smtClean="0"/>
            </a:br>
            <a:r>
              <a:rPr lang="en-US" dirty="0" smtClean="0"/>
              <a:t>Tom </a:t>
            </a:r>
            <a:r>
              <a:rPr lang="en-US" dirty="0" err="1" smtClean="0"/>
              <a:t>Longstaff</a:t>
            </a:r>
            <a:r>
              <a:rPr lang="en-US" dirty="0" smtClean="0"/>
              <a:t>, </a:t>
            </a:r>
            <a:r>
              <a:rPr lang="en-US" dirty="0" smtClean="0"/>
              <a:t>Larry Meador,</a:t>
            </a:r>
            <a:br>
              <a:rPr lang="en-US" dirty="0" smtClean="0"/>
            </a:br>
            <a:r>
              <a:rPr lang="en-US" dirty="0" smtClean="0"/>
              <a:t>and a cast of thousands</a:t>
            </a:r>
            <a:endParaRPr lang="en-US" dirty="0"/>
          </a:p>
        </p:txBody>
      </p:sp>
    </p:spTree>
    <p:extLst>
      <p:ext uri="{BB962C8B-B14F-4D97-AF65-F5344CB8AC3E}">
        <p14:creationId xmlns:p14="http://schemas.microsoft.com/office/powerpoint/2010/main" val="236924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Questions For This Meeting</a:t>
            </a:r>
            <a:endParaRPr lang="en-US" dirty="0"/>
          </a:p>
        </p:txBody>
      </p:sp>
      <p:sp>
        <p:nvSpPr>
          <p:cNvPr id="3" name="Content Placeholder 2"/>
          <p:cNvSpPr>
            <a:spLocks noGrp="1"/>
          </p:cNvSpPr>
          <p:nvPr>
            <p:ph idx="1"/>
          </p:nvPr>
        </p:nvSpPr>
        <p:spPr>
          <a:xfrm>
            <a:off x="228600" y="1143000"/>
            <a:ext cx="8915400" cy="5715000"/>
          </a:xfrm>
        </p:spPr>
        <p:txBody>
          <a:bodyPr>
            <a:normAutofit fontScale="85000" lnSpcReduction="20000"/>
          </a:bodyPr>
          <a:lstStyle/>
          <a:p>
            <a:pPr marL="514350" indent="-514350">
              <a:buFont typeface="+mj-lt"/>
              <a:buAutoNum type="arabicPeriod"/>
            </a:pPr>
            <a:r>
              <a:rPr lang="en-US" dirty="0" smtClean="0"/>
              <a:t>What are the emerging “best practices” in visualization for the analyst?  How can they orient, assess, and move around large data sets efficiently and effectively?   How can visualization provide a tool for the analysts to navigate easily through large data sets to explore potential relationships and to develop or validate hypotheses?  </a:t>
            </a:r>
          </a:p>
          <a:p>
            <a:pPr marL="514350" indent="-514350">
              <a:buFont typeface="+mj-lt"/>
              <a:buAutoNum type="arabicPeriod"/>
            </a:pPr>
            <a:r>
              <a:rPr lang="en-US" dirty="0" smtClean="0"/>
              <a:t>What is the role of streaming analytics and other techniques in enhancing perception of cyberspace threats?  </a:t>
            </a:r>
          </a:p>
          <a:p>
            <a:pPr marL="514350" indent="-514350">
              <a:buFont typeface="+mj-lt"/>
              <a:buAutoNum type="arabicPeriod"/>
            </a:pPr>
            <a:r>
              <a:rPr lang="en-US" dirty="0" smtClean="0"/>
              <a:t>What is our current scientific understanding of the relationship between visualization and perception in both the human and machine-learning worlds?  </a:t>
            </a:r>
          </a:p>
          <a:p>
            <a:pPr marL="514350" indent="-514350">
              <a:buFont typeface="+mj-lt"/>
              <a:buAutoNum type="arabicPeriod"/>
            </a:pPr>
            <a:r>
              <a:rPr lang="en-US" dirty="0" smtClean="0"/>
              <a:t>How can we distinguish between anomalies recognized by machines – often the result of incomplete data or computational errors – and anomalies that merit further investigation or immediate response? </a:t>
            </a:r>
            <a:endParaRPr lang="en-US" dirty="0"/>
          </a:p>
        </p:txBody>
      </p:sp>
    </p:spTree>
    <p:extLst>
      <p:ext uri="{BB962C8B-B14F-4D97-AF65-F5344CB8AC3E}">
        <p14:creationId xmlns:p14="http://schemas.microsoft.com/office/powerpoint/2010/main" val="111420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can the accuracy/validity of a visualization be assessed?</a:t>
            </a:r>
          </a:p>
          <a:p>
            <a:r>
              <a:rPr lang="en-US" dirty="0" smtClean="0"/>
              <a:t>What confidence/uncertainty can be assigned to a visualization? What descriptors or classifiers of uncertainty are there?  </a:t>
            </a:r>
          </a:p>
          <a:p>
            <a:r>
              <a:rPr lang="en-US" dirty="0" smtClean="0"/>
              <a:t>What are the sources of data used for visualization?  Are some better than others? Why?  </a:t>
            </a:r>
          </a:p>
          <a:p>
            <a:r>
              <a:rPr lang="en-US" dirty="0" smtClean="0"/>
              <a:t>What should we learn from Jason’s problem?</a:t>
            </a:r>
          </a:p>
          <a:p>
            <a:pPr lvl="1"/>
            <a:r>
              <a:rPr lang="en-US" dirty="0" smtClean="0"/>
              <a:t>In particular, what lessons can we learn regarding cyber security from this type of analysis, visualization, and interaction?</a:t>
            </a:r>
          </a:p>
        </p:txBody>
      </p:sp>
    </p:spTree>
    <p:extLst>
      <p:ext uri="{BB962C8B-B14F-4D97-AF65-F5344CB8AC3E}">
        <p14:creationId xmlns:p14="http://schemas.microsoft.com/office/powerpoint/2010/main" val="3382722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DL\Downloads\flamingo-500x65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500" y="657225"/>
            <a:ext cx="4762500" cy="6200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8001000" cy="1143000"/>
          </a:xfrm>
        </p:spPr>
        <p:txBody>
          <a:bodyPr>
            <a:normAutofit fontScale="90000"/>
          </a:bodyPr>
          <a:lstStyle/>
          <a:p>
            <a:r>
              <a:rPr lang="en-US" dirty="0" smtClean="0"/>
              <a:t>Visualization to Perception in the Presence of Intentional Disguise or </a:t>
            </a:r>
            <a:br>
              <a:rPr lang="en-US" dirty="0" smtClean="0"/>
            </a:br>
            <a:r>
              <a:rPr lang="en-US" dirty="0" smtClean="0"/>
              <a:t>Malicious Data Manipulation</a:t>
            </a:r>
            <a:endParaRPr lang="en-US" dirty="0"/>
          </a:p>
        </p:txBody>
      </p:sp>
    </p:spTree>
    <p:extLst>
      <p:ext uri="{BB962C8B-B14F-4D97-AF65-F5344CB8AC3E}">
        <p14:creationId xmlns:p14="http://schemas.microsoft.com/office/powerpoint/2010/main" val="28037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9458" name="Picture 2" descr="File:Salvador Dali A (Dali Atomicus) 09633u.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765" y="-152400"/>
            <a:ext cx="9180766" cy="7361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0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4" y="685800"/>
            <a:ext cx="9144000" cy="3733800"/>
          </a:xfrm>
        </p:spPr>
        <p:txBody>
          <a:bodyPr>
            <a:noAutofit/>
          </a:bodyPr>
          <a:lstStyle/>
          <a:p>
            <a:r>
              <a:rPr lang="en-US" sz="9600" dirty="0" smtClean="0">
                <a:latin typeface="Rosewood Std Regular" pitchFamily="82" charset="0"/>
              </a:rPr>
              <a:t>Visualization</a:t>
            </a:r>
            <a:r>
              <a:rPr lang="en-US" sz="8800" dirty="0" smtClean="0">
                <a:latin typeface="Rosewood Std Regular" pitchFamily="82" charset="0"/>
              </a:rPr>
              <a:t/>
            </a:r>
            <a:br>
              <a:rPr lang="en-US" sz="8800" dirty="0" smtClean="0">
                <a:latin typeface="Rosewood Std Regular" pitchFamily="82" charset="0"/>
              </a:rPr>
            </a:br>
            <a:r>
              <a:rPr lang="en-US" sz="8800" dirty="0" smtClean="0"/>
              <a:t>To</a:t>
            </a:r>
            <a:r>
              <a:rPr lang="en-US" sz="8800" dirty="0" smtClean="0">
                <a:latin typeface="Rosewood Std Regular" pitchFamily="82" charset="0"/>
              </a:rPr>
              <a:t/>
            </a:r>
            <a:br>
              <a:rPr lang="en-US" sz="8800" dirty="0" smtClean="0">
                <a:latin typeface="Rosewood Std Regular" pitchFamily="82" charset="0"/>
              </a:rPr>
            </a:br>
            <a:endParaRPr lang="en-US" sz="8800" dirty="0">
              <a:latin typeface="Rosewood Std Regular" pitchFamily="82" charset="0"/>
            </a:endParaRPr>
          </a:p>
        </p:txBody>
      </p:sp>
      <p:grpSp>
        <p:nvGrpSpPr>
          <p:cNvPr id="14" name="Group 13"/>
          <p:cNvGrpSpPr/>
          <p:nvPr/>
        </p:nvGrpSpPr>
        <p:grpSpPr>
          <a:xfrm>
            <a:off x="-6349" y="3352800"/>
            <a:ext cx="9129251" cy="1070610"/>
            <a:chOff x="-6349" y="3352800"/>
            <a:chExt cx="9129251" cy="1070610"/>
          </a:xfrm>
        </p:grpSpPr>
        <p:pic>
          <p:nvPicPr>
            <p:cNvPr id="4"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9"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512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DL\Downloads\klotzpektive1_90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418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DL\Downloads\klotzpektive1_90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3345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0304"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38361"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DL\Downloads\klotzpektive1_9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6348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DL\Downloads\klotzpektive1_90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8254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DL\Downloads\klotzpektive1_90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84796"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DL\Downloads\klotzpektive1_905.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03849"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ubtitle 14"/>
          <p:cNvSpPr>
            <a:spLocks noGrp="1"/>
          </p:cNvSpPr>
          <p:nvPr>
            <p:ph type="subTitle" idx="1"/>
          </p:nvPr>
        </p:nvSpPr>
        <p:spPr>
          <a:xfrm>
            <a:off x="1375554" y="4953000"/>
            <a:ext cx="6400800" cy="1752600"/>
          </a:xfrm>
          <a:solidFill>
            <a:schemeClr val="accent3">
              <a:lumMod val="50000"/>
            </a:schemeClr>
          </a:solidFill>
        </p:spPr>
        <p:txBody>
          <a:bodyPr/>
          <a:lstStyle/>
          <a:p>
            <a:r>
              <a:rPr lang="en-US" dirty="0" err="1" smtClean="0"/>
              <a:t>Tamas</a:t>
            </a:r>
            <a:r>
              <a:rPr lang="en-US" dirty="0" smtClean="0"/>
              <a:t> </a:t>
            </a:r>
            <a:r>
              <a:rPr lang="en-US" dirty="0" err="1" smtClean="0"/>
              <a:t>Budavari</a:t>
            </a:r>
            <a:r>
              <a:rPr lang="en-US" dirty="0" smtClean="0"/>
              <a:t>, Pat Lincoln, </a:t>
            </a:r>
            <a:br>
              <a:rPr lang="en-US" dirty="0" smtClean="0"/>
            </a:br>
            <a:r>
              <a:rPr lang="en-US" dirty="0" smtClean="0"/>
              <a:t>Tom </a:t>
            </a:r>
            <a:r>
              <a:rPr lang="en-US" dirty="0" err="1" smtClean="0"/>
              <a:t>Longstaff</a:t>
            </a:r>
            <a:r>
              <a:rPr lang="en-US" dirty="0" smtClean="0"/>
              <a:t>, </a:t>
            </a:r>
            <a:r>
              <a:rPr lang="en-US" dirty="0" smtClean="0"/>
              <a:t>Larry Meador,</a:t>
            </a:r>
            <a:br>
              <a:rPr lang="en-US" dirty="0" smtClean="0"/>
            </a:br>
            <a:r>
              <a:rPr lang="en-US" dirty="0" smtClean="0"/>
              <a:t>and a cast of thousands</a:t>
            </a:r>
            <a:endParaRPr lang="en-US" dirty="0"/>
          </a:p>
        </p:txBody>
      </p:sp>
    </p:spTree>
    <p:extLst>
      <p:ext uri="{BB962C8B-B14F-4D97-AF65-F5344CB8AC3E}">
        <p14:creationId xmlns:p14="http://schemas.microsoft.com/office/powerpoint/2010/main" val="12988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295400"/>
            <a:ext cx="8686800" cy="5562600"/>
          </a:xfrm>
        </p:spPr>
        <p:txBody>
          <a:bodyPr>
            <a:normAutofit lnSpcReduction="10000"/>
          </a:bodyPr>
          <a:lstStyle/>
          <a:p>
            <a:r>
              <a:rPr lang="en-US" dirty="0" smtClean="0"/>
              <a:t>Monday Afternoon: </a:t>
            </a:r>
          </a:p>
          <a:p>
            <a:pPr lvl="1"/>
            <a:r>
              <a:rPr lang="en-US" dirty="0" smtClean="0"/>
              <a:t>Introductions, brief overview, frank exchange of views, curmudgeons </a:t>
            </a:r>
            <a:r>
              <a:rPr lang="en-US" dirty="0" err="1" smtClean="0"/>
              <a:t>vs</a:t>
            </a:r>
            <a:r>
              <a:rPr lang="en-US" dirty="0" smtClean="0"/>
              <a:t> technology optimists</a:t>
            </a:r>
          </a:p>
          <a:p>
            <a:r>
              <a:rPr lang="en-US" dirty="0" smtClean="0"/>
              <a:t>Tuesday Morning: </a:t>
            </a:r>
          </a:p>
          <a:p>
            <a:pPr lvl="1"/>
            <a:r>
              <a:rPr lang="en-US" dirty="0"/>
              <a:t>S</a:t>
            </a:r>
            <a:r>
              <a:rPr lang="en-US" dirty="0" smtClean="0"/>
              <a:t>peed dating: 4-5 minute 1-on-1 discussion of key questions </a:t>
            </a:r>
          </a:p>
          <a:p>
            <a:r>
              <a:rPr lang="en-US" dirty="0" smtClean="0"/>
              <a:t>Tuesday Afternoon: </a:t>
            </a:r>
          </a:p>
          <a:p>
            <a:pPr lvl="1"/>
            <a:r>
              <a:rPr lang="en-US" dirty="0" smtClean="0"/>
              <a:t>Cool demonstrations of visualization tools</a:t>
            </a:r>
          </a:p>
          <a:p>
            <a:pPr lvl="1"/>
            <a:r>
              <a:rPr lang="en-US" dirty="0" smtClean="0"/>
              <a:t>Gathering input on key questions in breakouts</a:t>
            </a:r>
          </a:p>
          <a:p>
            <a:r>
              <a:rPr lang="en-US" dirty="0" smtClean="0"/>
              <a:t>Wednesday: </a:t>
            </a:r>
          </a:p>
          <a:p>
            <a:pPr lvl="1"/>
            <a:r>
              <a:rPr lang="en-US" dirty="0" smtClean="0"/>
              <a:t>Magic happens</a:t>
            </a:r>
            <a:endParaRPr lang="en-US" dirty="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517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Products</a:t>
            </a:r>
            <a:endParaRPr lang="en-US" dirty="0"/>
          </a:p>
        </p:txBody>
      </p:sp>
      <p:sp>
        <p:nvSpPr>
          <p:cNvPr id="3" name="Content Placeholder 2"/>
          <p:cNvSpPr>
            <a:spLocks noGrp="1"/>
          </p:cNvSpPr>
          <p:nvPr>
            <p:ph idx="1"/>
          </p:nvPr>
        </p:nvSpPr>
        <p:spPr/>
        <p:txBody>
          <a:bodyPr/>
          <a:lstStyle/>
          <a:p>
            <a:r>
              <a:rPr lang="en-US" dirty="0" smtClean="0"/>
              <a:t>New insights and understanding </a:t>
            </a:r>
          </a:p>
          <a:p>
            <a:r>
              <a:rPr lang="en-US" dirty="0" smtClean="0"/>
              <a:t>New human connections and beginnings of new collaborations</a:t>
            </a:r>
          </a:p>
          <a:p>
            <a:r>
              <a:rPr lang="en-US" dirty="0" err="1" smtClean="0"/>
              <a:t>Powerpoint</a:t>
            </a:r>
            <a:r>
              <a:rPr lang="en-US" dirty="0" smtClean="0"/>
              <a:t> </a:t>
            </a:r>
            <a:r>
              <a:rPr lang="en-US" dirty="0" err="1" smtClean="0"/>
              <a:t>outbrief</a:t>
            </a:r>
            <a:endParaRPr lang="en-US" dirty="0" smtClean="0"/>
          </a:p>
          <a:p>
            <a:r>
              <a:rPr lang="en-US" dirty="0" smtClean="0"/>
              <a:t>Shakespearean quality </a:t>
            </a:r>
            <a:r>
              <a:rPr lang="en-US" dirty="0" err="1" smtClean="0"/>
              <a:t>writeup</a:t>
            </a:r>
            <a:endParaRPr lang="en-US" dirty="0" smtClean="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84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6626" name="Picture 2" descr="C:\Users\PDL\Downloads\monkeys_with_comput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3517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04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4" y="685800"/>
            <a:ext cx="9144000" cy="3733800"/>
          </a:xfrm>
        </p:spPr>
        <p:txBody>
          <a:bodyPr>
            <a:noAutofit/>
          </a:bodyPr>
          <a:lstStyle/>
          <a:p>
            <a:r>
              <a:rPr lang="en-US" sz="9600" dirty="0" smtClean="0">
                <a:latin typeface="Rosewood Std Regular" pitchFamily="82" charset="0"/>
              </a:rPr>
              <a:t>Visualization</a:t>
            </a:r>
            <a:r>
              <a:rPr lang="en-US" sz="8800" dirty="0" smtClean="0">
                <a:latin typeface="Rosewood Std Regular" pitchFamily="82" charset="0"/>
              </a:rPr>
              <a:t/>
            </a:r>
            <a:br>
              <a:rPr lang="en-US" sz="8800" dirty="0" smtClean="0">
                <a:latin typeface="Rosewood Std Regular" pitchFamily="82" charset="0"/>
              </a:rPr>
            </a:br>
            <a:r>
              <a:rPr lang="en-US" sz="8800" dirty="0" smtClean="0"/>
              <a:t>To</a:t>
            </a:r>
            <a:r>
              <a:rPr lang="en-US" sz="8800" dirty="0" smtClean="0">
                <a:latin typeface="Rosewood Std Regular" pitchFamily="82" charset="0"/>
              </a:rPr>
              <a:t/>
            </a:r>
            <a:br>
              <a:rPr lang="en-US" sz="8800" dirty="0" smtClean="0">
                <a:latin typeface="Rosewood Std Regular" pitchFamily="82" charset="0"/>
              </a:rPr>
            </a:br>
            <a:endParaRPr lang="en-US" sz="8800" dirty="0">
              <a:latin typeface="Rosewood Std Regular" pitchFamily="82" charset="0"/>
            </a:endParaRPr>
          </a:p>
        </p:txBody>
      </p:sp>
      <p:grpSp>
        <p:nvGrpSpPr>
          <p:cNvPr id="14" name="Group 13"/>
          <p:cNvGrpSpPr/>
          <p:nvPr/>
        </p:nvGrpSpPr>
        <p:grpSpPr>
          <a:xfrm>
            <a:off x="-6349" y="3352800"/>
            <a:ext cx="9129251" cy="1070610"/>
            <a:chOff x="-6349" y="3352800"/>
            <a:chExt cx="9129251" cy="1070610"/>
          </a:xfrm>
        </p:grpSpPr>
        <p:pic>
          <p:nvPicPr>
            <p:cNvPr id="4"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9"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512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DL\Downloads\klotzpektive1_90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418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DL\Downloads\klotzpektive1_90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3345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0304"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38361"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DL\Downloads\klotzpektive1_9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6348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DL\Downloads\klotzpektive1_90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8254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DL\Downloads\klotzpektive1_90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84796"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DL\Downloads\klotzpektive1_905.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03849"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ubtitle 14"/>
          <p:cNvSpPr>
            <a:spLocks noGrp="1"/>
          </p:cNvSpPr>
          <p:nvPr>
            <p:ph type="subTitle" idx="1"/>
          </p:nvPr>
        </p:nvSpPr>
        <p:spPr>
          <a:xfrm>
            <a:off x="1375554" y="4953000"/>
            <a:ext cx="6400800" cy="1752600"/>
          </a:xfrm>
          <a:solidFill>
            <a:schemeClr val="accent3">
              <a:lumMod val="50000"/>
            </a:schemeClr>
          </a:solidFill>
        </p:spPr>
        <p:txBody>
          <a:bodyPr/>
          <a:lstStyle/>
          <a:p>
            <a:r>
              <a:rPr lang="en-US" dirty="0" err="1" smtClean="0"/>
              <a:t>Tamas</a:t>
            </a:r>
            <a:r>
              <a:rPr lang="en-US" dirty="0" smtClean="0"/>
              <a:t> </a:t>
            </a:r>
            <a:r>
              <a:rPr lang="en-US" dirty="0" err="1" smtClean="0"/>
              <a:t>Budavari</a:t>
            </a:r>
            <a:r>
              <a:rPr lang="en-US" dirty="0" smtClean="0"/>
              <a:t>, Pat Lincoln, </a:t>
            </a:r>
            <a:br>
              <a:rPr lang="en-US" dirty="0" smtClean="0"/>
            </a:br>
            <a:r>
              <a:rPr lang="en-US" dirty="0" smtClean="0"/>
              <a:t>Tom </a:t>
            </a:r>
            <a:r>
              <a:rPr lang="en-US" dirty="0" err="1" smtClean="0"/>
              <a:t>Longstaff</a:t>
            </a:r>
            <a:r>
              <a:rPr lang="en-US" dirty="0" smtClean="0"/>
              <a:t>, </a:t>
            </a:r>
            <a:r>
              <a:rPr lang="en-US" dirty="0" smtClean="0"/>
              <a:t>Larry Meador,</a:t>
            </a:r>
            <a:br>
              <a:rPr lang="en-US" dirty="0" smtClean="0"/>
            </a:br>
            <a:r>
              <a:rPr lang="en-US" dirty="0" smtClean="0"/>
              <a:t>and a cast of thousands</a:t>
            </a:r>
            <a:endParaRPr lang="en-US" dirty="0"/>
          </a:p>
        </p:txBody>
      </p:sp>
    </p:spTree>
    <p:extLst>
      <p:ext uri="{BB962C8B-B14F-4D97-AF65-F5344CB8AC3E}">
        <p14:creationId xmlns:p14="http://schemas.microsoft.com/office/powerpoint/2010/main" val="2468749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457200" y="1295400"/>
            <a:ext cx="8686800" cy="5562600"/>
          </a:xfrm>
        </p:spPr>
        <p:txBody>
          <a:bodyPr>
            <a:normAutofit lnSpcReduction="10000"/>
          </a:bodyPr>
          <a:lstStyle/>
          <a:p>
            <a:r>
              <a:rPr lang="en-US" dirty="0" smtClean="0"/>
              <a:t>Monday Afternoon: </a:t>
            </a:r>
          </a:p>
          <a:p>
            <a:pPr lvl="1"/>
            <a:r>
              <a:rPr lang="en-US" dirty="0" smtClean="0"/>
              <a:t>Introductions, brief overview, frank exchange of views, curmudgeons </a:t>
            </a:r>
            <a:r>
              <a:rPr lang="en-US" dirty="0" err="1" smtClean="0"/>
              <a:t>vs</a:t>
            </a:r>
            <a:r>
              <a:rPr lang="en-US" dirty="0" smtClean="0"/>
              <a:t> technology optimists</a:t>
            </a:r>
          </a:p>
          <a:p>
            <a:r>
              <a:rPr lang="en-US" dirty="0" smtClean="0"/>
              <a:t>Tuesday Morning: </a:t>
            </a:r>
          </a:p>
          <a:p>
            <a:pPr lvl="1"/>
            <a:r>
              <a:rPr lang="en-US" dirty="0"/>
              <a:t>S</a:t>
            </a:r>
            <a:r>
              <a:rPr lang="en-US" dirty="0" smtClean="0"/>
              <a:t>peed dating: 4-5 minute 1-on-1 discussion of key questions </a:t>
            </a:r>
          </a:p>
          <a:p>
            <a:r>
              <a:rPr lang="en-US" dirty="0" smtClean="0"/>
              <a:t>Tuesday Afternoon: </a:t>
            </a:r>
          </a:p>
          <a:p>
            <a:pPr lvl="1"/>
            <a:r>
              <a:rPr lang="en-US" dirty="0" smtClean="0"/>
              <a:t>Cool demonstrations of visualization tools</a:t>
            </a:r>
          </a:p>
          <a:p>
            <a:pPr lvl="1"/>
            <a:r>
              <a:rPr lang="en-US" dirty="0" smtClean="0"/>
              <a:t>Gathering input on key questions in breakouts</a:t>
            </a:r>
          </a:p>
          <a:p>
            <a:r>
              <a:rPr lang="en-US" dirty="0" smtClean="0"/>
              <a:t>Wednesday: </a:t>
            </a:r>
          </a:p>
          <a:p>
            <a:pPr lvl="1"/>
            <a:r>
              <a:rPr lang="en-US" dirty="0" smtClean="0"/>
              <a:t>Magic happens</a:t>
            </a:r>
            <a:endParaRPr lang="en-US" dirty="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50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4" y="685800"/>
            <a:ext cx="9144000" cy="3733800"/>
          </a:xfrm>
        </p:spPr>
        <p:txBody>
          <a:bodyPr>
            <a:noAutofit/>
          </a:bodyPr>
          <a:lstStyle/>
          <a:p>
            <a:r>
              <a:rPr lang="en-US" sz="9600" dirty="0" smtClean="0">
                <a:latin typeface="Rosewood Std Regular" pitchFamily="82" charset="0"/>
              </a:rPr>
              <a:t>Visualization</a:t>
            </a:r>
            <a:r>
              <a:rPr lang="en-US" sz="8800" dirty="0" smtClean="0">
                <a:latin typeface="Rosewood Std Regular" pitchFamily="82" charset="0"/>
              </a:rPr>
              <a:t/>
            </a:r>
            <a:br>
              <a:rPr lang="en-US" sz="8800" dirty="0" smtClean="0">
                <a:latin typeface="Rosewood Std Regular" pitchFamily="82" charset="0"/>
              </a:rPr>
            </a:br>
            <a:r>
              <a:rPr lang="en-US" sz="8800" dirty="0" smtClean="0"/>
              <a:t>To</a:t>
            </a:r>
            <a:r>
              <a:rPr lang="en-US" sz="8800" dirty="0" smtClean="0">
                <a:latin typeface="Rosewood Std Regular" pitchFamily="82" charset="0"/>
              </a:rPr>
              <a:t/>
            </a:r>
            <a:br>
              <a:rPr lang="en-US" sz="8800" dirty="0" smtClean="0">
                <a:latin typeface="Rosewood Std Regular" pitchFamily="82" charset="0"/>
              </a:rPr>
            </a:br>
            <a:endParaRPr lang="en-US" sz="8800" dirty="0">
              <a:latin typeface="Rosewood Std Regular" pitchFamily="82" charset="0"/>
            </a:endParaRPr>
          </a:p>
        </p:txBody>
      </p:sp>
      <p:sp>
        <p:nvSpPr>
          <p:cNvPr id="3" name="Subtitle 2"/>
          <p:cNvSpPr>
            <a:spLocks noGrp="1"/>
          </p:cNvSpPr>
          <p:nvPr>
            <p:ph type="subTitle" idx="1"/>
          </p:nvPr>
        </p:nvSpPr>
        <p:spPr>
          <a:xfrm>
            <a:off x="1384653" y="5098026"/>
            <a:ext cx="6400800" cy="1752600"/>
          </a:xfrm>
        </p:spPr>
        <p:txBody>
          <a:bodyPr/>
          <a:lstStyle/>
          <a:p>
            <a:r>
              <a:rPr lang="en-US" dirty="0" err="1" smtClean="0"/>
              <a:t>Tamas</a:t>
            </a:r>
            <a:r>
              <a:rPr lang="en-US" dirty="0" smtClean="0"/>
              <a:t> </a:t>
            </a:r>
            <a:r>
              <a:rPr lang="en-US" dirty="0" err="1" smtClean="0"/>
              <a:t>Budavari</a:t>
            </a:r>
            <a:endParaRPr lang="en-US" dirty="0" smtClean="0"/>
          </a:p>
          <a:p>
            <a:r>
              <a:rPr lang="en-US" dirty="0" smtClean="0"/>
              <a:t>Patrick Lincoln</a:t>
            </a:r>
            <a:endParaRPr lang="en-US" dirty="0"/>
          </a:p>
        </p:txBody>
      </p:sp>
      <p:grpSp>
        <p:nvGrpSpPr>
          <p:cNvPr id="14" name="Group 13"/>
          <p:cNvGrpSpPr/>
          <p:nvPr/>
        </p:nvGrpSpPr>
        <p:grpSpPr>
          <a:xfrm>
            <a:off x="-6349" y="3352800"/>
            <a:ext cx="9129251" cy="1070610"/>
            <a:chOff x="-6349" y="3352800"/>
            <a:chExt cx="9129251" cy="1070610"/>
          </a:xfrm>
        </p:grpSpPr>
        <p:pic>
          <p:nvPicPr>
            <p:cNvPr id="4"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49"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512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PDL\Downloads\klotzpektive1_905.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4418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PDL\Downloads\klotzpektive1_90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3345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DL\Downloads\klotzpektive1_9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0304"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DL\Downloads\klotzpektive1_90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38361" y="3352800"/>
              <a:ext cx="931476"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PDL\Downloads\klotzpektive1_90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463487"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DL\Downloads\klotzpektive1_905.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82540"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PDL\Downloads\klotzpektive1_905.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84796"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PDL\Downloads\klotzpektive1_905.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8203849" y="3352800"/>
              <a:ext cx="919053" cy="107061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C:\Users\PDL\Downloads\klotzpektive1_905.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596948" y="2743201"/>
            <a:ext cx="353230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9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Products</a:t>
            </a:r>
            <a:endParaRPr lang="en-US" dirty="0"/>
          </a:p>
        </p:txBody>
      </p:sp>
      <p:sp>
        <p:nvSpPr>
          <p:cNvPr id="3" name="Content Placeholder 2"/>
          <p:cNvSpPr>
            <a:spLocks noGrp="1"/>
          </p:cNvSpPr>
          <p:nvPr>
            <p:ph idx="1"/>
          </p:nvPr>
        </p:nvSpPr>
        <p:spPr/>
        <p:txBody>
          <a:bodyPr/>
          <a:lstStyle/>
          <a:p>
            <a:r>
              <a:rPr lang="en-US" dirty="0" smtClean="0"/>
              <a:t>New insights and understanding </a:t>
            </a:r>
          </a:p>
          <a:p>
            <a:r>
              <a:rPr lang="en-US" dirty="0" smtClean="0"/>
              <a:t>New human connections and beginnings of new collaborations</a:t>
            </a:r>
          </a:p>
          <a:p>
            <a:r>
              <a:rPr lang="en-US" dirty="0" err="1" smtClean="0"/>
              <a:t>Powerpoint</a:t>
            </a:r>
            <a:r>
              <a:rPr lang="en-US" dirty="0" smtClean="0"/>
              <a:t> </a:t>
            </a:r>
            <a:r>
              <a:rPr lang="en-US" dirty="0" err="1" smtClean="0"/>
              <a:t>outbrief</a:t>
            </a:r>
            <a:endParaRPr lang="en-US" dirty="0" smtClean="0"/>
          </a:p>
          <a:p>
            <a:r>
              <a:rPr lang="en-US" dirty="0" smtClean="0"/>
              <a:t>Shakespearean quality </a:t>
            </a:r>
            <a:r>
              <a:rPr lang="en-US" dirty="0" err="1" smtClean="0"/>
              <a:t>writeup</a:t>
            </a:r>
            <a:endParaRPr lang="en-US" dirty="0" smtClean="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093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Questions For This Meeting</a:t>
            </a:r>
            <a:endParaRPr lang="en-US" dirty="0"/>
          </a:p>
        </p:txBody>
      </p:sp>
      <p:sp>
        <p:nvSpPr>
          <p:cNvPr id="3" name="Content Placeholder 2"/>
          <p:cNvSpPr>
            <a:spLocks noGrp="1"/>
          </p:cNvSpPr>
          <p:nvPr>
            <p:ph idx="1"/>
          </p:nvPr>
        </p:nvSpPr>
        <p:spPr>
          <a:xfrm>
            <a:off x="228600" y="1143000"/>
            <a:ext cx="8915400" cy="5715000"/>
          </a:xfrm>
        </p:spPr>
        <p:txBody>
          <a:bodyPr>
            <a:normAutofit fontScale="85000" lnSpcReduction="20000"/>
          </a:bodyPr>
          <a:lstStyle/>
          <a:p>
            <a:pPr marL="514350" indent="-514350">
              <a:buFont typeface="+mj-lt"/>
              <a:buAutoNum type="arabicPeriod"/>
            </a:pPr>
            <a:r>
              <a:rPr lang="en-US" dirty="0" smtClean="0"/>
              <a:t>What are the emerging “best practices” in visualization for the analyst?  How can they orient, assess, and move around large data sets efficiently and effectively?   How can visualization provide a tool for the analysts to navigate easily through large data sets to explore potential relationships and to develop or validate hypotheses?  </a:t>
            </a:r>
          </a:p>
          <a:p>
            <a:pPr marL="514350" indent="-514350">
              <a:buFont typeface="+mj-lt"/>
              <a:buAutoNum type="arabicPeriod"/>
            </a:pPr>
            <a:r>
              <a:rPr lang="en-US" dirty="0" smtClean="0"/>
              <a:t>What is the role of streaming analytics and other techniques in enhancing perception of cyberspace threats?  </a:t>
            </a:r>
          </a:p>
          <a:p>
            <a:pPr marL="514350" indent="-514350">
              <a:buFont typeface="+mj-lt"/>
              <a:buAutoNum type="arabicPeriod"/>
            </a:pPr>
            <a:r>
              <a:rPr lang="en-US" dirty="0" smtClean="0"/>
              <a:t>What is our current scientific understanding of the relationship between visualization and perception in both the human and machine-learning worlds?  </a:t>
            </a:r>
          </a:p>
          <a:p>
            <a:pPr marL="514350" indent="-514350">
              <a:buFont typeface="+mj-lt"/>
              <a:buAutoNum type="arabicPeriod"/>
            </a:pPr>
            <a:r>
              <a:rPr lang="en-US" dirty="0" smtClean="0"/>
              <a:t>How can we distinguish between anomalies recognized by machines – often the result of incomplete data or computational errors – and anomalies that merit further investigation or immediate response? </a:t>
            </a:r>
            <a:endParaRPr lang="en-US" dirty="0"/>
          </a:p>
        </p:txBody>
      </p:sp>
    </p:spTree>
    <p:extLst>
      <p:ext uri="{BB962C8B-B14F-4D97-AF65-F5344CB8AC3E}">
        <p14:creationId xmlns:p14="http://schemas.microsoft.com/office/powerpoint/2010/main" val="3829156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can the accuracy/validity of a visualization be assessed?</a:t>
            </a:r>
          </a:p>
          <a:p>
            <a:r>
              <a:rPr lang="en-US" dirty="0" smtClean="0"/>
              <a:t>What confidence/uncertainty can be assigned to a visualization? What descriptors or classifiers of uncertainty are there?  </a:t>
            </a:r>
          </a:p>
          <a:p>
            <a:r>
              <a:rPr lang="en-US" dirty="0" smtClean="0"/>
              <a:t>What are the sources of data used for visualization?  Are some better than others? Why?  </a:t>
            </a:r>
          </a:p>
          <a:p>
            <a:r>
              <a:rPr lang="en-US" dirty="0" smtClean="0"/>
              <a:t>What should we learn from Jason’s problem?</a:t>
            </a:r>
          </a:p>
          <a:p>
            <a:pPr lvl="1"/>
            <a:r>
              <a:rPr lang="en-US" dirty="0" smtClean="0"/>
              <a:t>In particular, what lessons can we learn regarding cyber security from this type of analysis, visualization, and interaction?</a:t>
            </a:r>
          </a:p>
        </p:txBody>
      </p:sp>
    </p:spTree>
    <p:extLst>
      <p:ext uri="{BB962C8B-B14F-4D97-AF65-F5344CB8AC3E}">
        <p14:creationId xmlns:p14="http://schemas.microsoft.com/office/powerpoint/2010/main" val="1606672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Topics </a:t>
            </a:r>
            <a:endParaRPr lang="en-US" dirty="0"/>
          </a:p>
        </p:txBody>
      </p:sp>
      <p:sp>
        <p:nvSpPr>
          <p:cNvPr id="3" name="Content Placeholder 2"/>
          <p:cNvSpPr>
            <a:spLocks noGrp="1"/>
          </p:cNvSpPr>
          <p:nvPr>
            <p:ph idx="1"/>
          </p:nvPr>
        </p:nvSpPr>
        <p:spPr/>
        <p:txBody>
          <a:bodyPr>
            <a:normAutofit/>
          </a:bodyPr>
          <a:lstStyle/>
          <a:p>
            <a:r>
              <a:rPr lang="en-US" dirty="0" err="1" smtClean="0"/>
              <a:t>Viz</a:t>
            </a:r>
            <a:r>
              <a:rPr lang="en-US" dirty="0" smtClean="0"/>
              <a:t> </a:t>
            </a:r>
            <a:r>
              <a:rPr lang="en-US" dirty="0"/>
              <a:t>for communication </a:t>
            </a:r>
            <a:r>
              <a:rPr lang="en-US" dirty="0" err="1"/>
              <a:t>vs</a:t>
            </a:r>
            <a:r>
              <a:rPr lang="en-US" dirty="0"/>
              <a:t> exploration </a:t>
            </a:r>
          </a:p>
          <a:p>
            <a:r>
              <a:rPr lang="en-US" dirty="0" smtClean="0"/>
              <a:t>Different </a:t>
            </a:r>
            <a:r>
              <a:rPr lang="en-US" dirty="0" err="1"/>
              <a:t>viz</a:t>
            </a:r>
            <a:r>
              <a:rPr lang="en-US" dirty="0"/>
              <a:t> for analysts? </a:t>
            </a:r>
          </a:p>
          <a:p>
            <a:r>
              <a:rPr lang="en-US" dirty="0" smtClean="0"/>
              <a:t>Hierarchy </a:t>
            </a:r>
            <a:r>
              <a:rPr lang="en-US" dirty="0"/>
              <a:t>of analysts? </a:t>
            </a:r>
          </a:p>
          <a:p>
            <a:r>
              <a:rPr lang="en-US" dirty="0" smtClean="0"/>
              <a:t>Role </a:t>
            </a:r>
            <a:r>
              <a:rPr lang="en-US" dirty="0"/>
              <a:t>of human </a:t>
            </a:r>
            <a:r>
              <a:rPr lang="en-US" dirty="0" err="1"/>
              <a:t>vs</a:t>
            </a:r>
            <a:r>
              <a:rPr lang="en-US" dirty="0"/>
              <a:t> machine? </a:t>
            </a:r>
          </a:p>
          <a:p>
            <a:r>
              <a:rPr lang="en-US" dirty="0" smtClean="0"/>
              <a:t>Channels </a:t>
            </a:r>
            <a:r>
              <a:rPr lang="en-US" dirty="0"/>
              <a:t>of human-machine interaction? </a:t>
            </a:r>
          </a:p>
          <a:p>
            <a:endParaRPr lang="en-US" dirty="0"/>
          </a:p>
        </p:txBody>
      </p:sp>
    </p:spTree>
    <p:extLst>
      <p:ext uri="{BB962C8B-B14F-4D97-AF65-F5344CB8AC3E}">
        <p14:creationId xmlns:p14="http://schemas.microsoft.com/office/powerpoint/2010/main" val="2079044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normAutofit/>
          </a:bodyPr>
          <a:lstStyle/>
          <a:p>
            <a:r>
              <a:rPr lang="en-US" dirty="0" err="1" smtClean="0"/>
              <a:t>Viz</a:t>
            </a:r>
            <a:r>
              <a:rPr lang="en-US" dirty="0" smtClean="0"/>
              <a:t> in high dimensions on a screen </a:t>
            </a:r>
          </a:p>
          <a:p>
            <a:r>
              <a:rPr lang="en-US" dirty="0" err="1" smtClean="0"/>
              <a:t>Viz</a:t>
            </a:r>
            <a:r>
              <a:rPr lang="en-US" dirty="0" smtClean="0"/>
              <a:t> in 2D or 3D screens </a:t>
            </a:r>
          </a:p>
          <a:p>
            <a:r>
              <a:rPr lang="en-US" dirty="0" err="1" smtClean="0"/>
              <a:t>Viz</a:t>
            </a:r>
            <a:r>
              <a:rPr lang="en-US" dirty="0" smtClean="0"/>
              <a:t> of graphs </a:t>
            </a:r>
          </a:p>
          <a:p>
            <a:r>
              <a:rPr lang="en-US" dirty="0" smtClean="0"/>
              <a:t>What features to look for? </a:t>
            </a:r>
          </a:p>
          <a:p>
            <a:r>
              <a:rPr lang="en-US" dirty="0" smtClean="0"/>
              <a:t>How to start exploring? </a:t>
            </a:r>
          </a:p>
          <a:p>
            <a:endParaRPr lang="en-US" dirty="0" smtClean="0"/>
          </a:p>
        </p:txBody>
      </p:sp>
    </p:spTree>
    <p:extLst>
      <p:ext uri="{BB962C8B-B14F-4D97-AF65-F5344CB8AC3E}">
        <p14:creationId xmlns:p14="http://schemas.microsoft.com/office/powerpoint/2010/main" val="4073162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normAutofit/>
          </a:bodyPr>
          <a:lstStyle/>
          <a:p>
            <a:r>
              <a:rPr lang="en-US" dirty="0" smtClean="0"/>
              <a:t>Role of statistics </a:t>
            </a:r>
          </a:p>
          <a:p>
            <a:r>
              <a:rPr lang="en-US" dirty="0" smtClean="0"/>
              <a:t>Role of machine learning </a:t>
            </a:r>
          </a:p>
          <a:p>
            <a:r>
              <a:rPr lang="en-US" dirty="0" smtClean="0"/>
              <a:t>Role of databases </a:t>
            </a:r>
          </a:p>
          <a:p>
            <a:r>
              <a:rPr lang="en-US" dirty="0" smtClean="0"/>
              <a:t>Domain knowledge </a:t>
            </a:r>
          </a:p>
          <a:p>
            <a:endParaRPr lang="en-US" dirty="0" smtClean="0"/>
          </a:p>
        </p:txBody>
      </p:sp>
    </p:spTree>
    <p:extLst>
      <p:ext uri="{BB962C8B-B14F-4D97-AF65-F5344CB8AC3E}">
        <p14:creationId xmlns:p14="http://schemas.microsoft.com/office/powerpoint/2010/main" val="3760222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normAutofit/>
          </a:bodyPr>
          <a:lstStyle/>
          <a:p>
            <a:r>
              <a:rPr lang="en-US" dirty="0" smtClean="0"/>
              <a:t>Observed correlations </a:t>
            </a:r>
            <a:r>
              <a:rPr lang="en-US" dirty="0" err="1" smtClean="0"/>
              <a:t>vs</a:t>
            </a:r>
            <a:r>
              <a:rPr lang="en-US" dirty="0" smtClean="0"/>
              <a:t> human understanding </a:t>
            </a:r>
          </a:p>
          <a:p>
            <a:r>
              <a:rPr lang="en-US" dirty="0" smtClean="0"/>
              <a:t>Decision making: machine or human </a:t>
            </a:r>
          </a:p>
          <a:p>
            <a:r>
              <a:rPr lang="en-US" dirty="0" smtClean="0"/>
              <a:t>Multiplier of human performance </a:t>
            </a:r>
          </a:p>
          <a:p>
            <a:endParaRPr lang="en-US" dirty="0" smtClean="0"/>
          </a:p>
        </p:txBody>
      </p:sp>
    </p:spTree>
    <p:extLst>
      <p:ext uri="{BB962C8B-B14F-4D97-AF65-F5344CB8AC3E}">
        <p14:creationId xmlns:p14="http://schemas.microsoft.com/office/powerpoint/2010/main" val="1958695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normAutofit/>
          </a:bodyPr>
          <a:lstStyle/>
          <a:p>
            <a:r>
              <a:rPr lang="en-US" dirty="0" smtClean="0"/>
              <a:t>Current problems of streaming </a:t>
            </a:r>
            <a:r>
              <a:rPr lang="en-US" dirty="0" err="1" smtClean="0"/>
              <a:t>viz</a:t>
            </a:r>
            <a:r>
              <a:rPr lang="en-US" dirty="0" smtClean="0"/>
              <a:t> </a:t>
            </a:r>
          </a:p>
          <a:p>
            <a:r>
              <a:rPr lang="en-US" dirty="0" smtClean="0"/>
              <a:t>Wanted features for streaming </a:t>
            </a:r>
            <a:r>
              <a:rPr lang="en-US" dirty="0" err="1" smtClean="0"/>
              <a:t>viz</a:t>
            </a:r>
            <a:r>
              <a:rPr lang="en-US" dirty="0" smtClean="0"/>
              <a:t> </a:t>
            </a:r>
          </a:p>
          <a:p>
            <a:r>
              <a:rPr lang="en-US" dirty="0" smtClean="0"/>
              <a:t>Diff of stream and high dim </a:t>
            </a:r>
            <a:r>
              <a:rPr lang="en-US" dirty="0" err="1" smtClean="0"/>
              <a:t>viz</a:t>
            </a:r>
            <a:r>
              <a:rPr lang="en-US" dirty="0" smtClean="0"/>
              <a:t> </a:t>
            </a:r>
          </a:p>
          <a:p>
            <a:r>
              <a:rPr lang="en-US" dirty="0" smtClean="0"/>
              <a:t>Temporal: link events for dynamics </a:t>
            </a:r>
          </a:p>
        </p:txBody>
      </p:sp>
    </p:spTree>
    <p:extLst>
      <p:ext uri="{BB962C8B-B14F-4D97-AF65-F5344CB8AC3E}">
        <p14:creationId xmlns:p14="http://schemas.microsoft.com/office/powerpoint/2010/main" val="4059949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normAutofit/>
          </a:bodyPr>
          <a:lstStyle/>
          <a:p>
            <a:r>
              <a:rPr lang="en-US" dirty="0" smtClean="0"/>
              <a:t>Anomalies </a:t>
            </a:r>
          </a:p>
          <a:p>
            <a:r>
              <a:rPr lang="en-US" dirty="0" smtClean="0"/>
              <a:t>Dirty data </a:t>
            </a:r>
          </a:p>
          <a:p>
            <a:r>
              <a:rPr lang="en-US" dirty="0" smtClean="0"/>
              <a:t>Computer errors </a:t>
            </a:r>
          </a:p>
          <a:p>
            <a:endParaRPr lang="en-US" dirty="0" smtClean="0"/>
          </a:p>
        </p:txBody>
      </p:sp>
    </p:spTree>
    <p:extLst>
      <p:ext uri="{BB962C8B-B14F-4D97-AF65-F5344CB8AC3E}">
        <p14:creationId xmlns:p14="http://schemas.microsoft.com/office/powerpoint/2010/main" val="402651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lstStyle/>
          <a:p>
            <a:r>
              <a:rPr lang="en-US" dirty="0" smtClean="0"/>
              <a:t>Scale: from toy problems to big data </a:t>
            </a:r>
          </a:p>
          <a:p>
            <a:r>
              <a:rPr lang="en-US" dirty="0" smtClean="0"/>
              <a:t>What is big? </a:t>
            </a:r>
          </a:p>
        </p:txBody>
      </p:sp>
    </p:spTree>
    <p:extLst>
      <p:ext uri="{BB962C8B-B14F-4D97-AF65-F5344CB8AC3E}">
        <p14:creationId xmlns:p14="http://schemas.microsoft.com/office/powerpoint/2010/main" val="58323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4398" y="9832"/>
            <a:ext cx="53846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099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Topics </a:t>
            </a:r>
            <a:endParaRPr lang="en-US" dirty="0"/>
          </a:p>
        </p:txBody>
      </p:sp>
      <p:sp>
        <p:nvSpPr>
          <p:cNvPr id="3" name="Content Placeholder 2"/>
          <p:cNvSpPr>
            <a:spLocks noGrp="1"/>
          </p:cNvSpPr>
          <p:nvPr>
            <p:ph idx="1"/>
          </p:nvPr>
        </p:nvSpPr>
        <p:spPr/>
        <p:txBody>
          <a:bodyPr/>
          <a:lstStyle/>
          <a:p>
            <a:r>
              <a:rPr lang="en-US" dirty="0" smtClean="0"/>
              <a:t>How to build a storyline? </a:t>
            </a:r>
          </a:p>
          <a:p>
            <a:r>
              <a:rPr lang="en-US" dirty="0" smtClean="0"/>
              <a:t>What </a:t>
            </a:r>
            <a:r>
              <a:rPr lang="en-US" dirty="0" err="1" smtClean="0"/>
              <a:t>viz</a:t>
            </a:r>
            <a:r>
              <a:rPr lang="en-US" dirty="0" smtClean="0"/>
              <a:t> tools? </a:t>
            </a:r>
          </a:p>
          <a:p>
            <a:r>
              <a:rPr lang="en-US" dirty="0" smtClean="0"/>
              <a:t>Are story board tools appropriate for cyber? </a:t>
            </a:r>
          </a:p>
        </p:txBody>
      </p:sp>
    </p:spTree>
    <p:extLst>
      <p:ext uri="{BB962C8B-B14F-4D97-AF65-F5344CB8AC3E}">
        <p14:creationId xmlns:p14="http://schemas.microsoft.com/office/powerpoint/2010/main" val="3872020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Demonstrations</a:t>
            </a:r>
            <a:endParaRPr lang="en-US" dirty="0"/>
          </a:p>
        </p:txBody>
      </p:sp>
      <p:sp>
        <p:nvSpPr>
          <p:cNvPr id="3" name="Content Placeholder 2"/>
          <p:cNvSpPr>
            <a:spLocks noGrp="1"/>
          </p:cNvSpPr>
          <p:nvPr>
            <p:ph idx="1"/>
          </p:nvPr>
        </p:nvSpPr>
        <p:spPr/>
        <p:txBody>
          <a:bodyPr/>
          <a:lstStyle/>
          <a:p>
            <a:r>
              <a:rPr lang="en-US" dirty="0" smtClean="0"/>
              <a:t>Very cool demonstrations of the state of the art in visualizations of complex systems</a:t>
            </a:r>
            <a:endParaRPr lang="en-US" dirty="0"/>
          </a:p>
        </p:txBody>
      </p:sp>
      <p:pic>
        <p:nvPicPr>
          <p:cNvPr id="29698" name="Picture 2" descr="http://vgc.poly.edu/projects/birdvis/img/ibspr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9275" y="3048000"/>
            <a:ext cx="5867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03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summary</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t>Story</a:t>
            </a:r>
          </a:p>
          <a:p>
            <a:r>
              <a:rPr lang="en-US" dirty="0" smtClean="0"/>
              <a:t>Context</a:t>
            </a:r>
          </a:p>
          <a:p>
            <a:r>
              <a:rPr lang="en-US" dirty="0" smtClean="0"/>
              <a:t>Process</a:t>
            </a:r>
          </a:p>
          <a:p>
            <a:r>
              <a:rPr lang="en-US" dirty="0" smtClean="0"/>
              <a:t>Purpose: communicate &amp; explore</a:t>
            </a:r>
          </a:p>
          <a:p>
            <a:r>
              <a:rPr lang="en-US" dirty="0" smtClean="0"/>
              <a:t>Federation, aggregation</a:t>
            </a:r>
          </a:p>
          <a:p>
            <a:endParaRPr lang="en-US" dirty="0"/>
          </a:p>
          <a:p>
            <a:r>
              <a:rPr lang="en-US" dirty="0" smtClean="0"/>
              <a:t>Weakest part of automation support for flow now is hypothesis generation and story telling</a:t>
            </a:r>
          </a:p>
          <a:p>
            <a:endParaRPr lang="en-US" dirty="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119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87"/>
            <a:ext cx="8229600" cy="1143000"/>
          </a:xfrm>
        </p:spPr>
        <p:txBody>
          <a:bodyPr/>
          <a:lstStyle/>
          <a:p>
            <a:r>
              <a:rPr lang="en-US" dirty="0" smtClean="0"/>
              <a:t>Main Points</a:t>
            </a:r>
            <a:endParaRPr lang="en-US" dirty="0"/>
          </a:p>
        </p:txBody>
      </p:sp>
      <p:sp>
        <p:nvSpPr>
          <p:cNvPr id="3" name="Content Placeholder 2"/>
          <p:cNvSpPr>
            <a:spLocks noGrp="1"/>
          </p:cNvSpPr>
          <p:nvPr>
            <p:ph idx="1"/>
          </p:nvPr>
        </p:nvSpPr>
        <p:spPr>
          <a:xfrm>
            <a:off x="457200" y="971862"/>
            <a:ext cx="8686800" cy="5886138"/>
          </a:xfrm>
        </p:spPr>
        <p:txBody>
          <a:bodyPr>
            <a:normAutofit fontScale="77500" lnSpcReduction="20000"/>
          </a:bodyPr>
          <a:lstStyle/>
          <a:p>
            <a:r>
              <a:rPr lang="en-US" dirty="0" smtClean="0"/>
              <a:t>Roll of visualization to communicate key story lines</a:t>
            </a:r>
          </a:p>
          <a:p>
            <a:r>
              <a:rPr lang="en-US" dirty="0" smtClean="0"/>
              <a:t>Use context to get reality check</a:t>
            </a:r>
          </a:p>
          <a:p>
            <a:pPr lvl="1"/>
            <a:r>
              <a:rPr lang="en-US" dirty="0" smtClean="0"/>
              <a:t>External DB, domain knowledge</a:t>
            </a:r>
          </a:p>
          <a:p>
            <a:r>
              <a:rPr lang="en-US" dirty="0" smtClean="0"/>
              <a:t>Tailoring visualization to different roles: tiers, </a:t>
            </a:r>
          </a:p>
          <a:p>
            <a:pPr lvl="1"/>
            <a:r>
              <a:rPr lang="en-US" dirty="0" smtClean="0"/>
              <a:t>T1, T2, T3, …plus Management, Legal, PR</a:t>
            </a:r>
          </a:p>
          <a:p>
            <a:r>
              <a:rPr lang="en-US" dirty="0" smtClean="0"/>
              <a:t>Visualization should support a crowd sourcing function</a:t>
            </a:r>
          </a:p>
          <a:p>
            <a:r>
              <a:rPr lang="en-US" dirty="0" smtClean="0"/>
              <a:t>Attack response and visualization are in need of substantial improvement</a:t>
            </a:r>
          </a:p>
          <a:p>
            <a:r>
              <a:rPr lang="en-US" dirty="0" smtClean="0"/>
              <a:t>Leverage end-users as part of the incident response team</a:t>
            </a:r>
          </a:p>
          <a:p>
            <a:r>
              <a:rPr lang="en-US" dirty="0" smtClean="0"/>
              <a:t>Timelines</a:t>
            </a:r>
          </a:p>
          <a:p>
            <a:pPr lvl="1"/>
            <a:r>
              <a:rPr lang="en-US" dirty="0" smtClean="0"/>
              <a:t>Careful of timelines faster than humans can perceive</a:t>
            </a:r>
          </a:p>
          <a:p>
            <a:pPr lvl="1"/>
            <a:r>
              <a:rPr lang="en-US" dirty="0" smtClean="0"/>
              <a:t>Present timeline in terms of end user</a:t>
            </a:r>
          </a:p>
          <a:p>
            <a:r>
              <a:rPr lang="en-US" dirty="0" smtClean="0"/>
              <a:t>Younger generation should be leveraged</a:t>
            </a:r>
          </a:p>
          <a:p>
            <a:pPr lvl="1"/>
            <a:r>
              <a:rPr lang="en-US" dirty="0" smtClean="0"/>
              <a:t>Interaction styles are changing to include gesture, touch</a:t>
            </a:r>
          </a:p>
          <a:p>
            <a:r>
              <a:rPr lang="en-US" dirty="0" smtClean="0"/>
              <a:t>Need a way to capture and present things that reflect gut feel</a:t>
            </a:r>
          </a:p>
          <a:p>
            <a:pPr lvl="1"/>
            <a:r>
              <a:rPr lang="en-US" dirty="0" smtClean="0"/>
              <a:t>Intuition: My gut tells me that Took is related to </a:t>
            </a:r>
            <a:r>
              <a:rPr lang="en-US" dirty="0" err="1"/>
              <a:t>G</a:t>
            </a:r>
            <a:r>
              <a:rPr lang="en-US" dirty="0" err="1" smtClean="0"/>
              <a:t>lorianna</a:t>
            </a:r>
            <a:endParaRPr lang="en-US" dirty="0" smtClean="0"/>
          </a:p>
          <a:p>
            <a:endParaRPr lang="en-US" dirty="0" smtClean="0"/>
          </a:p>
          <a:p>
            <a:endParaRPr lang="en-US" dirty="0"/>
          </a:p>
        </p:txBody>
      </p:sp>
      <p:sp>
        <p:nvSpPr>
          <p:cNvPr id="5" name="Oval 4"/>
          <p:cNvSpPr/>
          <p:nvPr/>
        </p:nvSpPr>
        <p:spPr>
          <a:xfrm>
            <a:off x="97436" y="57462"/>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238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26"/>
            <a:ext cx="8229600" cy="1143000"/>
          </a:xfrm>
        </p:spPr>
        <p:txBody>
          <a:bodyPr/>
          <a:lstStyle/>
          <a:p>
            <a:r>
              <a:rPr lang="en-US" dirty="0" smtClean="0"/>
              <a:t>Possibly </a:t>
            </a:r>
            <a:r>
              <a:rPr lang="en-US" dirty="0"/>
              <a:t>N</a:t>
            </a:r>
            <a:r>
              <a:rPr lang="en-US" dirty="0" smtClean="0"/>
              <a:t>ew Areas</a:t>
            </a:r>
            <a:endParaRPr lang="en-US" dirty="0"/>
          </a:p>
        </p:txBody>
      </p:sp>
      <p:sp>
        <p:nvSpPr>
          <p:cNvPr id="3" name="Content Placeholder 2"/>
          <p:cNvSpPr>
            <a:spLocks noGrp="1"/>
          </p:cNvSpPr>
          <p:nvPr>
            <p:ph idx="1"/>
          </p:nvPr>
        </p:nvSpPr>
        <p:spPr>
          <a:xfrm>
            <a:off x="457200" y="1143000"/>
            <a:ext cx="8686800" cy="5715000"/>
          </a:xfrm>
        </p:spPr>
        <p:txBody>
          <a:bodyPr>
            <a:normAutofit fontScale="92500" lnSpcReduction="20000"/>
          </a:bodyPr>
          <a:lstStyle/>
          <a:p>
            <a:r>
              <a:rPr lang="en-US" dirty="0" smtClean="0"/>
              <a:t>Crowdsourcing within an organization</a:t>
            </a:r>
          </a:p>
          <a:p>
            <a:pPr lvl="1"/>
            <a:r>
              <a:rPr lang="en-US" dirty="0" smtClean="0"/>
              <a:t>Stream of hypotheses, users give quick feedback </a:t>
            </a:r>
          </a:p>
          <a:p>
            <a:r>
              <a:rPr lang="en-US" dirty="0" smtClean="0"/>
              <a:t>Pushing visualization farther, beyond analyst to end use</a:t>
            </a:r>
          </a:p>
          <a:p>
            <a:r>
              <a:rPr lang="en-US" dirty="0" smtClean="0"/>
              <a:t>New visualization systems require practice: </a:t>
            </a:r>
          </a:p>
          <a:p>
            <a:pPr lvl="1"/>
            <a:r>
              <a:rPr lang="en-US" dirty="0" smtClean="0"/>
              <a:t>How do we roll out new tech and develop expertise?</a:t>
            </a:r>
          </a:p>
          <a:p>
            <a:r>
              <a:rPr lang="en-US" dirty="0" smtClean="0"/>
              <a:t>Timelines presented at different levels of granularity</a:t>
            </a:r>
          </a:p>
          <a:p>
            <a:r>
              <a:rPr lang="en-US" dirty="0" smtClean="0"/>
              <a:t>Detection and highlight of anomalies</a:t>
            </a:r>
          </a:p>
          <a:p>
            <a:r>
              <a:rPr lang="en-US" dirty="0" smtClean="0"/>
              <a:t>Visualization of weak links in story</a:t>
            </a:r>
          </a:p>
          <a:p>
            <a:r>
              <a:rPr lang="en-US" dirty="0" smtClean="0"/>
              <a:t>Changing ways younger generation expects to use computers and visualization: touch screens </a:t>
            </a:r>
            <a:endParaRPr lang="en-US" dirty="0"/>
          </a:p>
          <a:p>
            <a:r>
              <a:rPr lang="en-US" dirty="0" smtClean="0"/>
              <a:t>Novel ways to interact and visualize</a:t>
            </a:r>
          </a:p>
          <a:p>
            <a:pPr lvl="1"/>
            <a:r>
              <a:rPr lang="en-US" dirty="0" smtClean="0"/>
              <a:t>Pick 4 pictures from this large set that tell the story</a:t>
            </a:r>
          </a:p>
        </p:txBody>
      </p:sp>
      <p:pic>
        <p:nvPicPr>
          <p:cNvPr id="27650" name="Picture 2" descr="https://encrypted-tbn2.google.com/images?q=tbn:ANd9GcTTEZ6lYEY9qWJxWNP3RgynEhDNjwh8vd7ZsPtCZzl2OwT-BOcx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362" y="47126"/>
            <a:ext cx="1591159" cy="76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24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Tell a Story</a:t>
            </a:r>
            <a:endParaRPr lang="en-US" dirty="0"/>
          </a:p>
        </p:txBody>
      </p:sp>
      <p:sp>
        <p:nvSpPr>
          <p:cNvPr id="3" name="Content Placeholder 2"/>
          <p:cNvSpPr>
            <a:spLocks noGrp="1"/>
          </p:cNvSpPr>
          <p:nvPr>
            <p:ph idx="1"/>
          </p:nvPr>
        </p:nvSpPr>
        <p:spPr/>
        <p:txBody>
          <a:bodyPr>
            <a:normAutofit/>
          </a:bodyPr>
          <a:lstStyle/>
          <a:p>
            <a:r>
              <a:rPr lang="en-US" dirty="0" smtClean="0"/>
              <a:t>Communication </a:t>
            </a:r>
            <a:r>
              <a:rPr lang="en-US" dirty="0" err="1" smtClean="0"/>
              <a:t>vs</a:t>
            </a:r>
            <a:r>
              <a:rPr lang="en-US" dirty="0" smtClean="0"/>
              <a:t> Exploration</a:t>
            </a:r>
          </a:p>
          <a:p>
            <a:r>
              <a:rPr lang="en-US" dirty="0" smtClean="0"/>
              <a:t>Storyline: who what when where why?</a:t>
            </a:r>
          </a:p>
          <a:p>
            <a:pPr lvl="1"/>
            <a:r>
              <a:rPr lang="en-US" dirty="0" smtClean="0"/>
              <a:t>Why is most important: motivations of actors</a:t>
            </a:r>
          </a:p>
          <a:p>
            <a:pPr lvl="2"/>
            <a:r>
              <a:rPr lang="en-US" dirty="0" smtClean="0"/>
              <a:t>Disruption, Stealing IP, establishing foothold to enable future actions</a:t>
            </a:r>
          </a:p>
          <a:p>
            <a:pPr lvl="2"/>
            <a:r>
              <a:rPr lang="en-US" dirty="0" smtClean="0"/>
              <a:t>But why is the most difficult to support with tools</a:t>
            </a:r>
          </a:p>
          <a:p>
            <a:r>
              <a:rPr lang="en-US" dirty="0" smtClean="0"/>
              <a:t>Alternate storylines</a:t>
            </a:r>
          </a:p>
          <a:p>
            <a:pPr lvl="1"/>
            <a:r>
              <a:rPr lang="en-US" dirty="0" smtClean="0"/>
              <a:t>Multiple, possibly conflicting truths</a:t>
            </a:r>
          </a:p>
        </p:txBody>
      </p:sp>
    </p:spTree>
    <p:extLst>
      <p:ext uri="{BB962C8B-B14F-4D97-AF65-F5344CB8AC3E}">
        <p14:creationId xmlns:p14="http://schemas.microsoft.com/office/powerpoint/2010/main" val="2483425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Task-Oriented Visualization</a:t>
            </a:r>
            <a:endParaRPr lang="en-US" dirty="0"/>
          </a:p>
        </p:txBody>
      </p:sp>
      <p:sp>
        <p:nvSpPr>
          <p:cNvPr id="3" name="Content Placeholder 2"/>
          <p:cNvSpPr>
            <a:spLocks noGrp="1"/>
          </p:cNvSpPr>
          <p:nvPr>
            <p:ph idx="1"/>
          </p:nvPr>
        </p:nvSpPr>
        <p:spPr>
          <a:xfrm>
            <a:off x="457200" y="1600200"/>
            <a:ext cx="8686800" cy="5257800"/>
          </a:xfrm>
        </p:spPr>
        <p:txBody>
          <a:bodyPr>
            <a:normAutofit lnSpcReduction="10000"/>
          </a:bodyPr>
          <a:lstStyle/>
          <a:p>
            <a:r>
              <a:rPr lang="en-US" dirty="0" smtClean="0"/>
              <a:t>Task oriented visualization</a:t>
            </a:r>
          </a:p>
          <a:p>
            <a:pPr lvl="1"/>
            <a:r>
              <a:rPr lang="en-US" dirty="0" smtClean="0"/>
              <a:t>Success in Geospatial, Business intelligence, </a:t>
            </a:r>
            <a:r>
              <a:rPr lang="en-US" dirty="0" smtClean="0"/>
              <a:t>avionics, </a:t>
            </a:r>
            <a:r>
              <a:rPr lang="en-US" dirty="0" smtClean="0"/>
              <a:t>financial decision making areas</a:t>
            </a:r>
          </a:p>
          <a:p>
            <a:pPr lvl="1"/>
            <a:r>
              <a:rPr lang="en-US" dirty="0" smtClean="0"/>
              <a:t>But in networking and cyber, not so much</a:t>
            </a:r>
          </a:p>
          <a:p>
            <a:r>
              <a:rPr lang="en-US" dirty="0" smtClean="0"/>
              <a:t>Visualization should be driven from what decisions face the analyst, or what actions the analyst may take</a:t>
            </a:r>
          </a:p>
          <a:p>
            <a:pPr lvl="1"/>
            <a:r>
              <a:rPr lang="en-US" dirty="0" smtClean="0"/>
              <a:t>What is the minimum they need to know to orient, decide, act</a:t>
            </a:r>
          </a:p>
          <a:p>
            <a:r>
              <a:rPr lang="en-US" dirty="0" smtClean="0"/>
              <a:t>How to visualize the logical process </a:t>
            </a:r>
            <a:r>
              <a:rPr lang="en-US" dirty="0" err="1" smtClean="0"/>
              <a:t>vs</a:t>
            </a:r>
            <a:r>
              <a:rPr lang="en-US" dirty="0" smtClean="0"/>
              <a:t> visualization of process analysts are using</a:t>
            </a:r>
          </a:p>
        </p:txBody>
      </p:sp>
    </p:spTree>
    <p:extLst>
      <p:ext uri="{BB962C8B-B14F-4D97-AF65-F5344CB8AC3E}">
        <p14:creationId xmlns:p14="http://schemas.microsoft.com/office/powerpoint/2010/main" val="3251647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Augmentation</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dirty="0" smtClean="0"/>
              <a:t>Augmentation of humans with hypothesis generators</a:t>
            </a:r>
          </a:p>
          <a:p>
            <a:pPr lvl="1"/>
            <a:r>
              <a:rPr lang="en-US" dirty="0" smtClean="0"/>
              <a:t>Combined with story generation</a:t>
            </a:r>
          </a:p>
          <a:p>
            <a:r>
              <a:rPr lang="en-US" dirty="0" smtClean="0"/>
              <a:t>Highlighting differences of opinion</a:t>
            </a:r>
          </a:p>
          <a:p>
            <a:r>
              <a:rPr lang="en-US" dirty="0" smtClean="0"/>
              <a:t>Highlighting what different some small set of data makes</a:t>
            </a:r>
          </a:p>
          <a:p>
            <a:r>
              <a:rPr lang="en-US" dirty="0" smtClean="0"/>
              <a:t>Visual representation of uncertainty</a:t>
            </a:r>
          </a:p>
          <a:p>
            <a:pPr lvl="1"/>
            <a:r>
              <a:rPr lang="en-US" dirty="0" smtClean="0"/>
              <a:t>How much uncertainty when we connect the Fuzzy dots?</a:t>
            </a:r>
          </a:p>
        </p:txBody>
      </p:sp>
    </p:spTree>
    <p:extLst>
      <p:ext uri="{BB962C8B-B14F-4D97-AF65-F5344CB8AC3E}">
        <p14:creationId xmlns:p14="http://schemas.microsoft.com/office/powerpoint/2010/main" val="32438587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Reemphasizing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Does the visualization tell the story</a:t>
            </a:r>
          </a:p>
          <a:p>
            <a:pPr lvl="1"/>
            <a:r>
              <a:rPr lang="en-US" dirty="0" smtClean="0"/>
              <a:t>Does it provide: who what where when why?</a:t>
            </a:r>
          </a:p>
          <a:p>
            <a:pPr lvl="1"/>
            <a:r>
              <a:rPr lang="en-US" dirty="0" smtClean="0"/>
              <a:t>Does it provide basis for collaboration</a:t>
            </a:r>
          </a:p>
          <a:p>
            <a:pPr lvl="1"/>
            <a:r>
              <a:rPr lang="en-US" dirty="0" smtClean="0"/>
              <a:t>Can we present one or more storylines though visuals?</a:t>
            </a:r>
          </a:p>
          <a:p>
            <a:pPr lvl="1"/>
            <a:r>
              <a:rPr lang="en-US" dirty="0" smtClean="0"/>
              <a:t>How can we best support the analyst in </a:t>
            </a:r>
            <a:r>
              <a:rPr lang="en-US" dirty="0" err="1"/>
              <a:t>s</a:t>
            </a:r>
            <a:r>
              <a:rPr lang="en-US" dirty="0" err="1" smtClean="0"/>
              <a:t>ensemaking</a:t>
            </a:r>
            <a:r>
              <a:rPr lang="en-US" dirty="0" smtClean="0"/>
              <a:t>, situational awareness?</a:t>
            </a:r>
          </a:p>
          <a:p>
            <a:endParaRPr lang="en-US" dirty="0"/>
          </a:p>
        </p:txBody>
      </p:sp>
    </p:spTree>
    <p:extLst>
      <p:ext uri="{BB962C8B-B14F-4D97-AF65-F5344CB8AC3E}">
        <p14:creationId xmlns:p14="http://schemas.microsoft.com/office/powerpoint/2010/main" val="3646568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the co-chairs</a:t>
            </a:r>
          </a:p>
          <a:p>
            <a:pPr lvl="1"/>
            <a:r>
              <a:rPr lang="en-US" dirty="0" err="1" smtClean="0"/>
              <a:t>Tamas</a:t>
            </a:r>
            <a:r>
              <a:rPr lang="en-US" dirty="0" smtClean="0"/>
              <a:t> </a:t>
            </a:r>
            <a:r>
              <a:rPr lang="en-US" dirty="0" err="1" smtClean="0"/>
              <a:t>Budavari</a:t>
            </a:r>
            <a:r>
              <a:rPr lang="en-US" dirty="0" smtClean="0"/>
              <a:t>, Pat Lincoln, </a:t>
            </a:r>
            <a:br>
              <a:rPr lang="en-US" dirty="0" smtClean="0"/>
            </a:br>
            <a:r>
              <a:rPr lang="en-US" dirty="0" smtClean="0"/>
              <a:t>Tom </a:t>
            </a:r>
            <a:r>
              <a:rPr lang="en-US" dirty="0" err="1" smtClean="0"/>
              <a:t>Longstaff</a:t>
            </a:r>
            <a:r>
              <a:rPr lang="en-US" dirty="0" smtClean="0"/>
              <a:t>, Larry Meador</a:t>
            </a:r>
            <a:endParaRPr lang="en-US" dirty="0" smtClean="0"/>
          </a:p>
          <a:p>
            <a:r>
              <a:rPr lang="en-US" dirty="0" smtClean="0"/>
              <a:t>To the participants</a:t>
            </a:r>
          </a:p>
          <a:p>
            <a:pPr lvl="1"/>
            <a:r>
              <a:rPr lang="en-US" dirty="0" smtClean="0"/>
              <a:t>Shane Morris, Matt </a:t>
            </a:r>
            <a:r>
              <a:rPr lang="en-US" dirty="0" err="1" smtClean="0"/>
              <a:t>Sottile</a:t>
            </a:r>
            <a:r>
              <a:rPr lang="en-US" dirty="0" smtClean="0"/>
              <a:t>:,  Tamari You,  Chris </a:t>
            </a:r>
            <a:r>
              <a:rPr lang="en-US" dirty="0" err="1" smtClean="0"/>
              <a:t>Oehmen</a:t>
            </a:r>
            <a:r>
              <a:rPr lang="en-US" dirty="0" smtClean="0"/>
              <a:t>, </a:t>
            </a:r>
            <a:r>
              <a:rPr lang="en-US" dirty="0" err="1" smtClean="0"/>
              <a:t>Angelos</a:t>
            </a:r>
            <a:r>
              <a:rPr lang="en-US" dirty="0" smtClean="0"/>
              <a:t> </a:t>
            </a:r>
            <a:r>
              <a:rPr lang="en-US" dirty="0" err="1" smtClean="0"/>
              <a:t>Karemedis</a:t>
            </a:r>
            <a:r>
              <a:rPr lang="en-US" dirty="0" smtClean="0"/>
              <a:t>, Ivan Sutherland, Mark , Sanjay </a:t>
            </a:r>
            <a:r>
              <a:rPr lang="en-US" dirty="0" err="1" smtClean="0"/>
              <a:t>Narain</a:t>
            </a:r>
            <a:r>
              <a:rPr lang="en-US" dirty="0" smtClean="0"/>
              <a:t>, Grit </a:t>
            </a:r>
            <a:r>
              <a:rPr lang="en-US" dirty="0" err="1" smtClean="0"/>
              <a:t>Denker</a:t>
            </a:r>
            <a:r>
              <a:rPr lang="en-US" dirty="0" smtClean="0"/>
              <a:t>, Chris Healy, </a:t>
            </a:r>
            <a:r>
              <a:rPr lang="en-US" dirty="0" err="1" smtClean="0"/>
              <a:t>Jeremey</a:t>
            </a:r>
            <a:r>
              <a:rPr lang="en-US" dirty="0" smtClean="0"/>
              <a:t>, Victoria, Rick Hotchkiss, Hugh Strain. Mike McCoy, Jonathan Jonas, Carol Brush, Alex </a:t>
            </a:r>
            <a:r>
              <a:rPr lang="en-US" dirty="0" err="1" smtClean="0"/>
              <a:t>Wissner</a:t>
            </a:r>
            <a:r>
              <a:rPr lang="en-US" dirty="0" smtClean="0"/>
              <a:t>-Gross, Dan Wolf, Jason, Sven, Rafi</a:t>
            </a:r>
          </a:p>
          <a:p>
            <a:r>
              <a:rPr lang="en-US" dirty="0" smtClean="0"/>
              <a:t>To the reporters: special thanks</a:t>
            </a:r>
          </a:p>
          <a:p>
            <a:r>
              <a:rPr lang="en-US" dirty="0" smtClean="0"/>
              <a:t>To the support staff</a:t>
            </a:r>
          </a:p>
          <a:p>
            <a:r>
              <a:rPr lang="en-US" dirty="0" smtClean="0"/>
              <a:t>To the organizers</a:t>
            </a:r>
            <a:endParaRPr lang="en-US" dirty="0"/>
          </a:p>
        </p:txBody>
      </p:sp>
      <p:sp>
        <p:nvSpPr>
          <p:cNvPr id="4" name="Oval 3"/>
          <p:cNvSpPr/>
          <p:nvPr/>
        </p:nvSpPr>
        <p:spPr>
          <a:xfrm>
            <a:off x="914400" y="304800"/>
            <a:ext cx="914400" cy="914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05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95" y="914400"/>
            <a:ext cx="9195883"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408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9705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56"/>
            <a:ext cx="8229600" cy="1143000"/>
          </a:xfrm>
        </p:spPr>
        <p:txBody>
          <a:bodyPr/>
          <a:lstStyle/>
          <a:p>
            <a:r>
              <a:rPr lang="en-US" dirty="0" err="1" smtClean="0"/>
              <a:t>Tamas</a:t>
            </a:r>
            <a:r>
              <a:rPr lang="en-US" dirty="0" smtClean="0"/>
              <a:t> Points</a:t>
            </a:r>
            <a:endParaRPr lang="en-US" dirty="0"/>
          </a:p>
        </p:txBody>
      </p:sp>
      <p:sp>
        <p:nvSpPr>
          <p:cNvPr id="3" name="Content Placeholder 2"/>
          <p:cNvSpPr>
            <a:spLocks noGrp="1"/>
          </p:cNvSpPr>
          <p:nvPr>
            <p:ph idx="1"/>
          </p:nvPr>
        </p:nvSpPr>
        <p:spPr>
          <a:xfrm>
            <a:off x="228600" y="1219200"/>
            <a:ext cx="8915400" cy="5638800"/>
          </a:xfrm>
        </p:spPr>
        <p:txBody>
          <a:bodyPr>
            <a:normAutofit fontScale="92500" lnSpcReduction="10000"/>
          </a:bodyPr>
          <a:lstStyle/>
          <a:p>
            <a:r>
              <a:rPr lang="en-US" dirty="0" smtClean="0"/>
              <a:t>Different </a:t>
            </a:r>
            <a:r>
              <a:rPr lang="en-US" dirty="0" err="1" smtClean="0"/>
              <a:t>viz</a:t>
            </a:r>
            <a:r>
              <a:rPr lang="en-US" dirty="0" smtClean="0"/>
              <a:t> for communication and exploration</a:t>
            </a:r>
          </a:p>
          <a:p>
            <a:r>
              <a:rPr lang="en-US" dirty="0" smtClean="0"/>
              <a:t>Machines are faster than humans (duh)</a:t>
            </a:r>
          </a:p>
          <a:p>
            <a:r>
              <a:rPr lang="en-US" dirty="0" smtClean="0"/>
              <a:t>Machines are better at making decisions (!?)</a:t>
            </a:r>
          </a:p>
          <a:p>
            <a:r>
              <a:rPr lang="en-US" dirty="0" smtClean="0"/>
              <a:t>High-dim </a:t>
            </a:r>
            <a:r>
              <a:rPr lang="en-US" dirty="0" err="1" smtClean="0"/>
              <a:t>viz</a:t>
            </a:r>
            <a:r>
              <a:rPr lang="en-US" dirty="0" smtClean="0"/>
              <a:t> needs projection tools, e.g., PCA</a:t>
            </a:r>
          </a:p>
          <a:p>
            <a:r>
              <a:rPr lang="en-US" dirty="0" smtClean="0"/>
              <a:t>Streaming for embedding not always available, e.g., LLE</a:t>
            </a:r>
          </a:p>
          <a:p>
            <a:r>
              <a:rPr lang="en-US" dirty="0" smtClean="0"/>
              <a:t>Perhaps brain devices for interaction?</a:t>
            </a:r>
          </a:p>
          <a:p>
            <a:r>
              <a:rPr lang="en-US" dirty="0" smtClean="0"/>
              <a:t>Vendors provide feeds that need to be federated</a:t>
            </a:r>
          </a:p>
          <a:p>
            <a:r>
              <a:rPr lang="en-US" dirty="0" smtClean="0"/>
              <a:t>Event matching / correlation: latency, probability</a:t>
            </a:r>
          </a:p>
          <a:p>
            <a:r>
              <a:rPr lang="en-US" dirty="0" smtClean="0"/>
              <a:t>Taxonomy of threats/events for merging and filtering</a:t>
            </a:r>
          </a:p>
          <a:p>
            <a:r>
              <a:rPr lang="en-US" dirty="0" smtClean="0"/>
              <a:t>Automated hypothesis generators (replace humans?)</a:t>
            </a:r>
          </a:p>
          <a:p>
            <a:endParaRPr lang="en-US" dirty="0"/>
          </a:p>
        </p:txBody>
      </p:sp>
    </p:spTree>
    <p:extLst>
      <p:ext uri="{BB962C8B-B14F-4D97-AF65-F5344CB8AC3E}">
        <p14:creationId xmlns:p14="http://schemas.microsoft.com/office/powerpoint/2010/main" val="2125692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634" y="457200"/>
            <a:ext cx="9117366"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40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659" y="543232"/>
            <a:ext cx="91338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408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Visualization to Perception</a:t>
            </a:r>
            <a:br>
              <a:rPr lang="en-US" dirty="0" smtClean="0"/>
            </a:br>
            <a:r>
              <a:rPr lang="en-US" sz="3100" dirty="0"/>
              <a:t>f</a:t>
            </a:r>
            <a:r>
              <a:rPr lang="en-US" sz="3100" dirty="0" smtClean="0"/>
              <a:t>rom the invitation</a:t>
            </a:r>
            <a:endParaRPr lang="en-US" dirty="0"/>
          </a:p>
        </p:txBody>
      </p:sp>
      <p:sp>
        <p:nvSpPr>
          <p:cNvPr id="3" name="Content Placeholder 2"/>
          <p:cNvSpPr>
            <a:spLocks noGrp="1"/>
          </p:cNvSpPr>
          <p:nvPr>
            <p:ph idx="1"/>
          </p:nvPr>
        </p:nvSpPr>
        <p:spPr>
          <a:xfrm>
            <a:off x="152400" y="1600200"/>
            <a:ext cx="8991600" cy="5257800"/>
          </a:xfrm>
        </p:spPr>
        <p:txBody>
          <a:bodyPr>
            <a:normAutofit fontScale="92500"/>
          </a:bodyPr>
          <a:lstStyle/>
          <a:p>
            <a:pPr marL="0" indent="0">
              <a:buNone/>
            </a:pPr>
            <a:r>
              <a:rPr lang="en-US" dirty="0" smtClean="0"/>
              <a:t>The massive volumes of data being collected in the physical and cyber worlds are dwarfing our abilities to assess, identify, characterize, and prioritize items, objects, and issues of interest.  This is the antecedent of any action designed to anticipate or respond.  New visualization methods, as well as those that help humans respond more effectively, are required, especially to help analysts orient and assess large areas of data.   As we discussed at C3E 2011, effective </a:t>
            </a:r>
            <a:r>
              <a:rPr lang="en-US" dirty="0" err="1" smtClean="0"/>
              <a:t>cybersecurity</a:t>
            </a:r>
            <a:r>
              <a:rPr lang="en-US" dirty="0" smtClean="0"/>
              <a:t> will have to take advantage of effective use of both humans and machines for the things that they each do best.  </a:t>
            </a:r>
            <a:endParaRPr lang="en-US" dirty="0"/>
          </a:p>
        </p:txBody>
      </p:sp>
    </p:spTree>
    <p:extLst>
      <p:ext uri="{BB962C8B-B14F-4D97-AF65-F5344CB8AC3E}">
        <p14:creationId xmlns:p14="http://schemas.microsoft.com/office/powerpoint/2010/main" val="97747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Between Spaces</a:t>
            </a:r>
            <a:br>
              <a:rPr lang="en-US" dirty="0" smtClean="0"/>
            </a:br>
            <a:r>
              <a:rPr lang="en-US" dirty="0" smtClean="0"/>
              <a:t>Geographic, Internet Topology, </a:t>
            </a:r>
            <a:r>
              <a:rPr lang="en-US" dirty="0" err="1" smtClean="0"/>
              <a:t>Etc</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79005" y="2987246"/>
            <a:ext cx="2664995" cy="199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Right Arrow 4"/>
          <p:cNvSpPr/>
          <p:nvPr/>
        </p:nvSpPr>
        <p:spPr>
          <a:xfrm>
            <a:off x="4038601" y="3352800"/>
            <a:ext cx="2133600" cy="11862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3" cstate="email">
            <a:lum contrast="40000"/>
            <a:extLst>
              <a:ext uri="{28A0092B-C50C-407E-A947-70E740481C1C}">
                <a14:useLocalDpi xmlns:a14="http://schemas.microsoft.com/office/drawing/2010/main"/>
              </a:ext>
            </a:extLst>
          </a:blip>
          <a:srcRect/>
          <a:stretch>
            <a:fillRect/>
          </a:stretch>
        </p:blipFill>
        <p:spPr bwMode="auto">
          <a:xfrm>
            <a:off x="0" y="3048000"/>
            <a:ext cx="3899939"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4888468"/>
            <a:ext cx="3996992" cy="369332"/>
          </a:xfrm>
          <a:prstGeom prst="rect">
            <a:avLst/>
          </a:prstGeom>
          <a:noFill/>
        </p:spPr>
        <p:txBody>
          <a:bodyPr wrap="none" rtlCol="0">
            <a:spAutoFit/>
          </a:bodyPr>
          <a:lstStyle/>
          <a:p>
            <a:r>
              <a:rPr lang="en-US" dirty="0" err="1" smtClean="0"/>
              <a:t>Geolocated</a:t>
            </a:r>
            <a:r>
              <a:rPr lang="en-US" dirty="0" smtClean="0"/>
              <a:t> </a:t>
            </a:r>
            <a:r>
              <a:rPr lang="en-US" dirty="0" err="1" smtClean="0"/>
              <a:t>conficker</a:t>
            </a:r>
            <a:r>
              <a:rPr lang="en-US" dirty="0" smtClean="0"/>
              <a:t>-infected machines</a:t>
            </a:r>
            <a:endParaRPr lang="en-US" dirty="0"/>
          </a:p>
        </p:txBody>
      </p:sp>
      <p:sp>
        <p:nvSpPr>
          <p:cNvPr id="9" name="TextBox 8"/>
          <p:cNvSpPr txBox="1"/>
          <p:nvPr/>
        </p:nvSpPr>
        <p:spPr>
          <a:xfrm>
            <a:off x="6405045" y="4957953"/>
            <a:ext cx="2721322" cy="369332"/>
          </a:xfrm>
          <a:prstGeom prst="rect">
            <a:avLst/>
          </a:prstGeom>
          <a:noFill/>
        </p:spPr>
        <p:txBody>
          <a:bodyPr wrap="none" rtlCol="0">
            <a:spAutoFit/>
          </a:bodyPr>
          <a:lstStyle/>
          <a:p>
            <a:r>
              <a:rPr lang="en-US" dirty="0" smtClean="0"/>
              <a:t>Internet topology locations</a:t>
            </a:r>
            <a:endParaRPr lang="en-US" dirty="0"/>
          </a:p>
        </p:txBody>
      </p:sp>
    </p:spTree>
    <p:extLst>
      <p:ext uri="{BB962C8B-B14F-4D97-AF65-F5344CB8AC3E}">
        <p14:creationId xmlns:p14="http://schemas.microsoft.com/office/powerpoint/2010/main" val="916442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3" descr="C:\Users\PDL\Downloads\albert-einstein-optical-illusion-20675-124110249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626" y="2634853"/>
            <a:ext cx="1203253" cy="158829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Monroe Einstein 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467" y="0"/>
            <a:ext cx="4954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86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4240</TotalTime>
  <Words>1408</Words>
  <Application>Microsoft Office PowerPoint</Application>
  <PresentationFormat>On-screen Show (4:3)</PresentationFormat>
  <Paragraphs>190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Visualization To </vt:lpstr>
      <vt:lpstr>Visualization To </vt:lpstr>
      <vt:lpstr>PowerPoint Presentation</vt:lpstr>
      <vt:lpstr>PowerPoint Presentation</vt:lpstr>
      <vt:lpstr>PowerPoint Presentation</vt:lpstr>
      <vt:lpstr>PowerPoint Presentation</vt:lpstr>
      <vt:lpstr>From Visualization to Perception from the invitation</vt:lpstr>
      <vt:lpstr>Mapping Between Spaces Geographic, Internet Topology, Etc</vt:lpstr>
      <vt:lpstr>PowerPoint Presentation</vt:lpstr>
      <vt:lpstr>Questions For This Meeting</vt:lpstr>
      <vt:lpstr>Additional Questions</vt:lpstr>
      <vt:lpstr>Visualization to Perception in the Presence of Intentional Disguise or  Malicious Data Manipulation</vt:lpstr>
      <vt:lpstr>PowerPoint Presentation</vt:lpstr>
      <vt:lpstr>Visualization To </vt:lpstr>
      <vt:lpstr>Process</vt:lpstr>
      <vt:lpstr>Goal Products</vt:lpstr>
      <vt:lpstr>PowerPoint Presentation</vt:lpstr>
      <vt:lpstr>Visualization To </vt:lpstr>
      <vt:lpstr>Process</vt:lpstr>
      <vt:lpstr>Goal Products</vt:lpstr>
      <vt:lpstr>Questions For This Meeting</vt:lpstr>
      <vt:lpstr>Additional Questions</vt:lpstr>
      <vt:lpstr> Topics </vt:lpstr>
      <vt:lpstr>Topics </vt:lpstr>
      <vt:lpstr>Topics </vt:lpstr>
      <vt:lpstr>Topics </vt:lpstr>
      <vt:lpstr>Topics </vt:lpstr>
      <vt:lpstr>Topics </vt:lpstr>
      <vt:lpstr>Topics </vt:lpstr>
      <vt:lpstr>Topics </vt:lpstr>
      <vt:lpstr>Demonstrations</vt:lpstr>
      <vt:lpstr>High level summary</vt:lpstr>
      <vt:lpstr>Main Points</vt:lpstr>
      <vt:lpstr>Possibly New Areas</vt:lpstr>
      <vt:lpstr>Let’s Tell a Story</vt:lpstr>
      <vt:lpstr>Task-Oriented Visualization</vt:lpstr>
      <vt:lpstr>Augmentation</vt:lpstr>
      <vt:lpstr>Reemphasizing</vt:lpstr>
      <vt:lpstr>Thank you</vt:lpstr>
      <vt:lpstr>PowerPoint Presentation</vt:lpstr>
      <vt:lpstr>Tamas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Visualization Track</dc:title>
  <dc:creator>PDL</dc:creator>
  <cp:lastModifiedBy>PDL</cp:lastModifiedBy>
  <cp:revision>45</cp:revision>
  <dcterms:created xsi:type="dcterms:W3CDTF">2012-09-09T17:31:13Z</dcterms:created>
  <dcterms:modified xsi:type="dcterms:W3CDTF">2012-09-12T16:12:05Z</dcterms:modified>
</cp:coreProperties>
</file>