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Lst>
  <p:notesMasterIdLst>
    <p:notesMasterId r:id="rId37"/>
  </p:notesMasterIdLst>
  <p:sldIdLst>
    <p:sldId id="256" r:id="rId2"/>
    <p:sldId id="323" r:id="rId3"/>
    <p:sldId id="325" r:id="rId4"/>
    <p:sldId id="330" r:id="rId5"/>
    <p:sldId id="258" r:id="rId6"/>
    <p:sldId id="331" r:id="rId7"/>
    <p:sldId id="281" r:id="rId8"/>
    <p:sldId id="327" r:id="rId9"/>
    <p:sldId id="326" r:id="rId10"/>
    <p:sldId id="332" r:id="rId11"/>
    <p:sldId id="333" r:id="rId12"/>
    <p:sldId id="335" r:id="rId13"/>
    <p:sldId id="336" r:id="rId14"/>
    <p:sldId id="337" r:id="rId15"/>
    <p:sldId id="338" r:id="rId16"/>
    <p:sldId id="282" r:id="rId17"/>
    <p:sldId id="280" r:id="rId18"/>
    <p:sldId id="340" r:id="rId19"/>
    <p:sldId id="334" r:id="rId20"/>
    <p:sldId id="341" r:id="rId21"/>
    <p:sldId id="342" r:id="rId22"/>
    <p:sldId id="343" r:id="rId23"/>
    <p:sldId id="344" r:id="rId24"/>
    <p:sldId id="345" r:id="rId25"/>
    <p:sldId id="329" r:id="rId26"/>
    <p:sldId id="346" r:id="rId27"/>
    <p:sldId id="347" r:id="rId28"/>
    <p:sldId id="349" r:id="rId29"/>
    <p:sldId id="284" r:id="rId30"/>
    <p:sldId id="350" r:id="rId31"/>
    <p:sldId id="348" r:id="rId32"/>
    <p:sldId id="260" r:id="rId33"/>
    <p:sldId id="261" r:id="rId34"/>
    <p:sldId id="285" r:id="rId35"/>
    <p:sldId id="30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188"/>
    <a:srgbClr val="EBF0F2"/>
    <a:srgbClr val="D5DF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3" autoAdjust="0"/>
    <p:restoredTop sz="93233" autoAdjust="0"/>
  </p:normalViewPr>
  <p:slideViewPr>
    <p:cSldViewPr snapToGrid="0" snapToObjects="1">
      <p:cViewPr>
        <p:scale>
          <a:sx n="100" d="100"/>
          <a:sy n="100" d="100"/>
        </p:scale>
        <p:origin x="-1056" y="-176"/>
      </p:cViewPr>
      <p:guideLst>
        <p:guide orient="horz" pos="2160"/>
        <p:guide pos="2880"/>
      </p:guideLst>
    </p:cSldViewPr>
  </p:slideViewPr>
  <p:outlineViewPr>
    <p:cViewPr>
      <p:scale>
        <a:sx n="33" d="100"/>
        <a:sy n="33" d="100"/>
      </p:scale>
      <p:origin x="0" y="4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0DA36-3153-46F2-B5C9-0CB6C6B7A6BE}" type="doc">
      <dgm:prSet loTypeId="urn:microsoft.com/office/officeart/2005/8/layout/pyramid1" loCatId="pyramid" qsTypeId="urn:microsoft.com/office/officeart/2005/8/quickstyle/simple2" qsCatId="simple" csTypeId="urn:microsoft.com/office/officeart/2005/8/colors/accent1_2" csCatId="accent1" phldr="1"/>
      <dgm:spPr/>
    </dgm:pt>
    <dgm:pt modelId="{B1FE7D68-B0BA-4237-8742-0B347DD2732C}" type="pres">
      <dgm:prSet presAssocID="{AE40DA36-3153-46F2-B5C9-0CB6C6B7A6BE}" presName="Name0" presStyleCnt="0">
        <dgm:presLayoutVars>
          <dgm:dir/>
          <dgm:animLvl val="lvl"/>
          <dgm:resizeHandles val="exact"/>
        </dgm:presLayoutVars>
      </dgm:prSet>
      <dgm:spPr/>
    </dgm:pt>
  </dgm:ptLst>
  <dgm:cxnLst>
    <dgm:cxn modelId="{CED0651A-9B6D-E24B-86AD-3391827D82AF}" type="presOf" srcId="{AE40DA36-3153-46F2-B5C9-0CB6C6B7A6BE}" destId="{B1FE7D68-B0BA-4237-8742-0B347DD2732C}" srcOrd="0" destOrd="0" presId="urn:microsoft.com/office/officeart/2005/8/layout/pyramid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0DA36-3153-46F2-B5C9-0CB6C6B7A6BE}" type="doc">
      <dgm:prSet loTypeId="urn:microsoft.com/office/officeart/2005/8/layout/pyramid1" loCatId="pyramid" qsTypeId="urn:microsoft.com/office/officeart/2005/8/quickstyle/simple2" qsCatId="simple" csTypeId="urn:microsoft.com/office/officeart/2005/8/colors/accent1_2" csCatId="accent1" phldr="1"/>
      <dgm:spPr/>
    </dgm:pt>
    <dgm:pt modelId="{7F9178B8-C0F7-452C-AE32-9AE441FB7840}">
      <dgm:prSet phldrT="[Text]" custT="1"/>
      <dgm:spPr>
        <a:solidFill>
          <a:srgbClr val="003399">
            <a:alpha val="46000"/>
          </a:srgbClr>
        </a:solidFill>
      </dgm:spPr>
      <dgm:t>
        <a:bodyPr/>
        <a:lstStyle/>
        <a:p>
          <a:endParaRPr lang="en-US" sz="900" dirty="0">
            <a:solidFill>
              <a:schemeClr val="bg1"/>
            </a:solidFill>
          </a:endParaRPr>
        </a:p>
        <a:p>
          <a:r>
            <a:rPr lang="en-US" sz="1600" dirty="0">
              <a:solidFill>
                <a:schemeClr val="bg1"/>
              </a:solidFill>
            </a:rPr>
            <a:t>User</a:t>
          </a:r>
        </a:p>
      </dgm:t>
    </dgm:pt>
    <dgm:pt modelId="{875DC16D-5CA9-4EBF-B619-7763874AF621}" type="parTrans" cxnId="{BF7691B0-C5DD-410A-8F9F-8D2526007958}">
      <dgm:prSet/>
      <dgm:spPr/>
      <dgm:t>
        <a:bodyPr/>
        <a:lstStyle/>
        <a:p>
          <a:endParaRPr lang="en-US"/>
        </a:p>
      </dgm:t>
    </dgm:pt>
    <dgm:pt modelId="{B8ED59BF-8619-47EA-8AF3-62D522C48A62}" type="sibTrans" cxnId="{BF7691B0-C5DD-410A-8F9F-8D2526007958}">
      <dgm:prSet/>
      <dgm:spPr/>
      <dgm:t>
        <a:bodyPr/>
        <a:lstStyle/>
        <a:p>
          <a:endParaRPr lang="en-US"/>
        </a:p>
      </dgm:t>
    </dgm:pt>
    <dgm:pt modelId="{CE174027-952B-495E-A653-C593EA4F4E13}">
      <dgm:prSet phldrT="[Text]" custT="1"/>
      <dgm:spPr>
        <a:solidFill>
          <a:srgbClr val="0000CC">
            <a:alpha val="22000"/>
          </a:srgbClr>
        </a:solidFill>
      </dgm:spPr>
      <dgm:t>
        <a:bodyPr/>
        <a:lstStyle/>
        <a:p>
          <a:r>
            <a:rPr lang="en-US" sz="1600" dirty="0" smtClean="0">
              <a:solidFill>
                <a:schemeClr val="bg1"/>
              </a:solidFill>
            </a:rPr>
            <a:t>Application</a:t>
          </a:r>
        </a:p>
        <a:p>
          <a:r>
            <a:rPr lang="en-US" sz="1600" dirty="0" smtClean="0">
              <a:solidFill>
                <a:schemeClr val="bg1"/>
              </a:solidFill>
            </a:rPr>
            <a:t>Layer</a:t>
          </a:r>
          <a:endParaRPr lang="en-US" sz="1600" dirty="0">
            <a:solidFill>
              <a:schemeClr val="bg1"/>
            </a:solidFill>
          </a:endParaRPr>
        </a:p>
      </dgm:t>
    </dgm:pt>
    <dgm:pt modelId="{B2C0DD4F-7F50-4AEF-87A3-A1C543872899}" type="parTrans" cxnId="{4B152899-A0BD-4D0D-8AD9-A1E2F0C929A8}">
      <dgm:prSet/>
      <dgm:spPr/>
      <dgm:t>
        <a:bodyPr/>
        <a:lstStyle/>
        <a:p>
          <a:endParaRPr lang="en-US"/>
        </a:p>
      </dgm:t>
    </dgm:pt>
    <dgm:pt modelId="{97DBA106-D4EF-4652-BF1D-C540BA5EC481}" type="sibTrans" cxnId="{4B152899-A0BD-4D0D-8AD9-A1E2F0C929A8}">
      <dgm:prSet/>
      <dgm:spPr/>
      <dgm:t>
        <a:bodyPr/>
        <a:lstStyle/>
        <a:p>
          <a:endParaRPr lang="en-US"/>
        </a:p>
      </dgm:t>
    </dgm:pt>
    <dgm:pt modelId="{675182CE-92C2-425D-B819-80F5613153C7}">
      <dgm:prSet phldrT="[Text]" custT="1"/>
      <dgm:spPr>
        <a:solidFill>
          <a:srgbClr val="3333CC">
            <a:alpha val="53000"/>
          </a:srgbClr>
        </a:solidFill>
      </dgm:spPr>
      <dgm:t>
        <a:bodyPr/>
        <a:lstStyle/>
        <a:p>
          <a:r>
            <a:rPr lang="en-US" sz="1600" dirty="0">
              <a:solidFill>
                <a:schemeClr val="bg1"/>
              </a:solidFill>
            </a:rPr>
            <a:t>BRIGHT Framework </a:t>
          </a:r>
          <a:endParaRPr lang="en-US" sz="1600" dirty="0" smtClean="0">
            <a:solidFill>
              <a:schemeClr val="bg1"/>
            </a:solidFill>
          </a:endParaRPr>
        </a:p>
        <a:p>
          <a:r>
            <a:rPr lang="en-US" sz="1600" dirty="0" smtClean="0">
              <a:solidFill>
                <a:schemeClr val="bg1"/>
              </a:solidFill>
            </a:rPr>
            <a:t>Layer</a:t>
          </a:r>
          <a:endParaRPr lang="en-US" sz="1600" dirty="0">
            <a:solidFill>
              <a:schemeClr val="bg1"/>
            </a:solidFill>
          </a:endParaRPr>
        </a:p>
      </dgm:t>
    </dgm:pt>
    <dgm:pt modelId="{BCF77523-9FD1-4050-9FA2-41688F577CCB}" type="parTrans" cxnId="{9A9C5FC3-3878-4203-9CB5-7CA1B9FB7D43}">
      <dgm:prSet/>
      <dgm:spPr/>
      <dgm:t>
        <a:bodyPr/>
        <a:lstStyle/>
        <a:p>
          <a:endParaRPr lang="en-US"/>
        </a:p>
      </dgm:t>
    </dgm:pt>
    <dgm:pt modelId="{174E63E6-A903-42B3-A98E-0DE827A6F40D}" type="sibTrans" cxnId="{9A9C5FC3-3878-4203-9CB5-7CA1B9FB7D43}">
      <dgm:prSet/>
      <dgm:spPr/>
      <dgm:t>
        <a:bodyPr/>
        <a:lstStyle/>
        <a:p>
          <a:endParaRPr lang="en-US"/>
        </a:p>
      </dgm:t>
    </dgm:pt>
    <dgm:pt modelId="{67867170-9AE1-4076-BEFA-A815EFA43B35}">
      <dgm:prSet phldrT="[Text]" custT="1"/>
      <dgm:spPr>
        <a:solidFill>
          <a:srgbClr val="6600FF">
            <a:alpha val="31000"/>
          </a:srgbClr>
        </a:solidFill>
      </dgm:spPr>
      <dgm:t>
        <a:bodyPr/>
        <a:lstStyle/>
        <a:p>
          <a:r>
            <a:rPr lang="en-US" sz="1600" dirty="0">
              <a:solidFill>
                <a:schemeClr val="bg1"/>
              </a:solidFill>
            </a:rPr>
            <a:t>Observation layer</a:t>
          </a:r>
        </a:p>
      </dgm:t>
    </dgm:pt>
    <dgm:pt modelId="{9548A586-6CBD-4FE4-B705-9D27B39855B4}" type="parTrans" cxnId="{BEC0E860-3517-4D2A-BCBB-0DF43E421D29}">
      <dgm:prSet/>
      <dgm:spPr/>
      <dgm:t>
        <a:bodyPr/>
        <a:lstStyle/>
        <a:p>
          <a:endParaRPr lang="en-US"/>
        </a:p>
      </dgm:t>
    </dgm:pt>
    <dgm:pt modelId="{12DE2311-86BA-43B4-A985-174F2B032F64}" type="sibTrans" cxnId="{BEC0E860-3517-4D2A-BCBB-0DF43E421D29}">
      <dgm:prSet/>
      <dgm:spPr/>
      <dgm:t>
        <a:bodyPr/>
        <a:lstStyle/>
        <a:p>
          <a:endParaRPr lang="en-US"/>
        </a:p>
      </dgm:t>
    </dgm:pt>
    <dgm:pt modelId="{B1FE7D68-B0BA-4237-8742-0B347DD2732C}" type="pres">
      <dgm:prSet presAssocID="{AE40DA36-3153-46F2-B5C9-0CB6C6B7A6BE}" presName="Name0" presStyleCnt="0">
        <dgm:presLayoutVars>
          <dgm:dir/>
          <dgm:animLvl val="lvl"/>
          <dgm:resizeHandles val="exact"/>
        </dgm:presLayoutVars>
      </dgm:prSet>
      <dgm:spPr/>
    </dgm:pt>
    <dgm:pt modelId="{94FB87FF-405D-44A0-B85C-B41419A55517}" type="pres">
      <dgm:prSet presAssocID="{7F9178B8-C0F7-452C-AE32-9AE441FB7840}" presName="Name8" presStyleCnt="0"/>
      <dgm:spPr/>
    </dgm:pt>
    <dgm:pt modelId="{DC6710FD-DDA6-43A2-96D3-146B62CE34E5}" type="pres">
      <dgm:prSet presAssocID="{7F9178B8-C0F7-452C-AE32-9AE441FB7840}" presName="level" presStyleLbl="node1" presStyleIdx="0" presStyleCnt="4">
        <dgm:presLayoutVars>
          <dgm:chMax val="1"/>
          <dgm:bulletEnabled val="1"/>
        </dgm:presLayoutVars>
      </dgm:prSet>
      <dgm:spPr/>
      <dgm:t>
        <a:bodyPr/>
        <a:lstStyle/>
        <a:p>
          <a:endParaRPr lang="en-US"/>
        </a:p>
      </dgm:t>
    </dgm:pt>
    <dgm:pt modelId="{576D224A-8BB4-4E32-BA13-DA45ABB57E3B}" type="pres">
      <dgm:prSet presAssocID="{7F9178B8-C0F7-452C-AE32-9AE441FB7840}" presName="levelTx" presStyleLbl="revTx" presStyleIdx="0" presStyleCnt="0">
        <dgm:presLayoutVars>
          <dgm:chMax val="1"/>
          <dgm:bulletEnabled val="1"/>
        </dgm:presLayoutVars>
      </dgm:prSet>
      <dgm:spPr/>
      <dgm:t>
        <a:bodyPr/>
        <a:lstStyle/>
        <a:p>
          <a:endParaRPr lang="en-US"/>
        </a:p>
      </dgm:t>
    </dgm:pt>
    <dgm:pt modelId="{4A8C35BB-E8F5-410E-9FFC-812B8144D189}" type="pres">
      <dgm:prSet presAssocID="{CE174027-952B-495E-A653-C593EA4F4E13}" presName="Name8" presStyleCnt="0"/>
      <dgm:spPr/>
    </dgm:pt>
    <dgm:pt modelId="{40425900-BB1F-4055-9631-91985C749BB7}" type="pres">
      <dgm:prSet presAssocID="{CE174027-952B-495E-A653-C593EA4F4E13}" presName="level" presStyleLbl="node1" presStyleIdx="1" presStyleCnt="4">
        <dgm:presLayoutVars>
          <dgm:chMax val="1"/>
          <dgm:bulletEnabled val="1"/>
        </dgm:presLayoutVars>
      </dgm:prSet>
      <dgm:spPr/>
      <dgm:t>
        <a:bodyPr/>
        <a:lstStyle/>
        <a:p>
          <a:endParaRPr lang="en-US"/>
        </a:p>
      </dgm:t>
    </dgm:pt>
    <dgm:pt modelId="{8F94B82D-899E-4525-A3B9-E261D86FCD59}" type="pres">
      <dgm:prSet presAssocID="{CE174027-952B-495E-A653-C593EA4F4E13}" presName="levelTx" presStyleLbl="revTx" presStyleIdx="0" presStyleCnt="0">
        <dgm:presLayoutVars>
          <dgm:chMax val="1"/>
          <dgm:bulletEnabled val="1"/>
        </dgm:presLayoutVars>
      </dgm:prSet>
      <dgm:spPr/>
      <dgm:t>
        <a:bodyPr/>
        <a:lstStyle/>
        <a:p>
          <a:endParaRPr lang="en-US"/>
        </a:p>
      </dgm:t>
    </dgm:pt>
    <dgm:pt modelId="{C2A2C233-3642-4863-8E0D-41089880F11F}" type="pres">
      <dgm:prSet presAssocID="{675182CE-92C2-425D-B819-80F5613153C7}" presName="Name8" presStyleCnt="0"/>
      <dgm:spPr/>
    </dgm:pt>
    <dgm:pt modelId="{45B8DC3A-566E-4D41-BB6A-A11103FBB10F}" type="pres">
      <dgm:prSet presAssocID="{675182CE-92C2-425D-B819-80F5613153C7}" presName="level" presStyleLbl="node1" presStyleIdx="2" presStyleCnt="4">
        <dgm:presLayoutVars>
          <dgm:chMax val="1"/>
          <dgm:bulletEnabled val="1"/>
        </dgm:presLayoutVars>
      </dgm:prSet>
      <dgm:spPr/>
      <dgm:t>
        <a:bodyPr/>
        <a:lstStyle/>
        <a:p>
          <a:endParaRPr lang="en-US"/>
        </a:p>
      </dgm:t>
    </dgm:pt>
    <dgm:pt modelId="{BDA6ECB9-05CE-48BC-BCB5-2332968EAE9E}" type="pres">
      <dgm:prSet presAssocID="{675182CE-92C2-425D-B819-80F5613153C7}" presName="levelTx" presStyleLbl="revTx" presStyleIdx="0" presStyleCnt="0">
        <dgm:presLayoutVars>
          <dgm:chMax val="1"/>
          <dgm:bulletEnabled val="1"/>
        </dgm:presLayoutVars>
      </dgm:prSet>
      <dgm:spPr/>
      <dgm:t>
        <a:bodyPr/>
        <a:lstStyle/>
        <a:p>
          <a:endParaRPr lang="en-US"/>
        </a:p>
      </dgm:t>
    </dgm:pt>
    <dgm:pt modelId="{0BFC3165-8F53-4545-9408-28AE89FDC1E3}" type="pres">
      <dgm:prSet presAssocID="{67867170-9AE1-4076-BEFA-A815EFA43B35}" presName="Name8" presStyleCnt="0"/>
      <dgm:spPr/>
    </dgm:pt>
    <dgm:pt modelId="{CCE47ACE-F667-44FE-82FD-D2B3FD126F15}" type="pres">
      <dgm:prSet presAssocID="{67867170-9AE1-4076-BEFA-A815EFA43B35}" presName="level" presStyleLbl="node1" presStyleIdx="3" presStyleCnt="4">
        <dgm:presLayoutVars>
          <dgm:chMax val="1"/>
          <dgm:bulletEnabled val="1"/>
        </dgm:presLayoutVars>
      </dgm:prSet>
      <dgm:spPr/>
      <dgm:t>
        <a:bodyPr/>
        <a:lstStyle/>
        <a:p>
          <a:endParaRPr lang="en-US"/>
        </a:p>
      </dgm:t>
    </dgm:pt>
    <dgm:pt modelId="{D4AA213A-DD17-45ED-A3E7-CB4655071924}" type="pres">
      <dgm:prSet presAssocID="{67867170-9AE1-4076-BEFA-A815EFA43B35}" presName="levelTx" presStyleLbl="revTx" presStyleIdx="0" presStyleCnt="0">
        <dgm:presLayoutVars>
          <dgm:chMax val="1"/>
          <dgm:bulletEnabled val="1"/>
        </dgm:presLayoutVars>
      </dgm:prSet>
      <dgm:spPr/>
      <dgm:t>
        <a:bodyPr/>
        <a:lstStyle/>
        <a:p>
          <a:endParaRPr lang="en-US"/>
        </a:p>
      </dgm:t>
    </dgm:pt>
  </dgm:ptLst>
  <dgm:cxnLst>
    <dgm:cxn modelId="{125C4125-A84C-2544-8671-D120177F971A}" type="presOf" srcId="{7F9178B8-C0F7-452C-AE32-9AE441FB7840}" destId="{DC6710FD-DDA6-43A2-96D3-146B62CE34E5}" srcOrd="0" destOrd="0" presId="urn:microsoft.com/office/officeart/2005/8/layout/pyramid1"/>
    <dgm:cxn modelId="{35CCA784-9350-6E4C-8AB0-7ADF648EC368}" type="presOf" srcId="{67867170-9AE1-4076-BEFA-A815EFA43B35}" destId="{CCE47ACE-F667-44FE-82FD-D2B3FD126F15}" srcOrd="0" destOrd="0" presId="urn:microsoft.com/office/officeart/2005/8/layout/pyramid1"/>
    <dgm:cxn modelId="{18056F75-2F12-4D4F-A6B3-AFA62DE02322}" type="presOf" srcId="{CE174027-952B-495E-A653-C593EA4F4E13}" destId="{40425900-BB1F-4055-9631-91985C749BB7}" srcOrd="0" destOrd="0" presId="urn:microsoft.com/office/officeart/2005/8/layout/pyramid1"/>
    <dgm:cxn modelId="{6F7E3600-A81F-A843-B84B-45A76A230F3D}" type="presOf" srcId="{675182CE-92C2-425D-B819-80F5613153C7}" destId="{45B8DC3A-566E-4D41-BB6A-A11103FBB10F}" srcOrd="0" destOrd="0" presId="urn:microsoft.com/office/officeart/2005/8/layout/pyramid1"/>
    <dgm:cxn modelId="{40D1616F-4ECE-B843-83BC-196DE4734972}" type="presOf" srcId="{AE40DA36-3153-46F2-B5C9-0CB6C6B7A6BE}" destId="{B1FE7D68-B0BA-4237-8742-0B347DD2732C}" srcOrd="0" destOrd="0" presId="urn:microsoft.com/office/officeart/2005/8/layout/pyramid1"/>
    <dgm:cxn modelId="{4B152899-A0BD-4D0D-8AD9-A1E2F0C929A8}" srcId="{AE40DA36-3153-46F2-B5C9-0CB6C6B7A6BE}" destId="{CE174027-952B-495E-A653-C593EA4F4E13}" srcOrd="1" destOrd="0" parTransId="{B2C0DD4F-7F50-4AEF-87A3-A1C543872899}" sibTransId="{97DBA106-D4EF-4652-BF1D-C540BA5EC481}"/>
    <dgm:cxn modelId="{9A0CDC6B-ABCD-7648-8B17-1AC9873199C1}" type="presOf" srcId="{7F9178B8-C0F7-452C-AE32-9AE441FB7840}" destId="{576D224A-8BB4-4E32-BA13-DA45ABB57E3B}" srcOrd="1" destOrd="0" presId="urn:microsoft.com/office/officeart/2005/8/layout/pyramid1"/>
    <dgm:cxn modelId="{97771520-4295-CB48-8EA5-660BA74AD029}" type="presOf" srcId="{CE174027-952B-495E-A653-C593EA4F4E13}" destId="{8F94B82D-899E-4525-A3B9-E261D86FCD59}" srcOrd="1" destOrd="0" presId="urn:microsoft.com/office/officeart/2005/8/layout/pyramid1"/>
    <dgm:cxn modelId="{BF7691B0-C5DD-410A-8F9F-8D2526007958}" srcId="{AE40DA36-3153-46F2-B5C9-0CB6C6B7A6BE}" destId="{7F9178B8-C0F7-452C-AE32-9AE441FB7840}" srcOrd="0" destOrd="0" parTransId="{875DC16D-5CA9-4EBF-B619-7763874AF621}" sibTransId="{B8ED59BF-8619-47EA-8AF3-62D522C48A62}"/>
    <dgm:cxn modelId="{5E6FD34F-9A42-4349-9DB0-219EF71B5A69}" type="presOf" srcId="{675182CE-92C2-425D-B819-80F5613153C7}" destId="{BDA6ECB9-05CE-48BC-BCB5-2332968EAE9E}" srcOrd="1" destOrd="0" presId="urn:microsoft.com/office/officeart/2005/8/layout/pyramid1"/>
    <dgm:cxn modelId="{00714BFF-E61B-824A-8AD9-5830D16B2203}" type="presOf" srcId="{67867170-9AE1-4076-BEFA-A815EFA43B35}" destId="{D4AA213A-DD17-45ED-A3E7-CB4655071924}" srcOrd="1" destOrd="0" presId="urn:microsoft.com/office/officeart/2005/8/layout/pyramid1"/>
    <dgm:cxn modelId="{BEC0E860-3517-4D2A-BCBB-0DF43E421D29}" srcId="{AE40DA36-3153-46F2-B5C9-0CB6C6B7A6BE}" destId="{67867170-9AE1-4076-BEFA-A815EFA43B35}" srcOrd="3" destOrd="0" parTransId="{9548A586-6CBD-4FE4-B705-9D27B39855B4}" sibTransId="{12DE2311-86BA-43B4-A985-174F2B032F64}"/>
    <dgm:cxn modelId="{9A9C5FC3-3878-4203-9CB5-7CA1B9FB7D43}" srcId="{AE40DA36-3153-46F2-B5C9-0CB6C6B7A6BE}" destId="{675182CE-92C2-425D-B819-80F5613153C7}" srcOrd="2" destOrd="0" parTransId="{BCF77523-9FD1-4050-9FA2-41688F577CCB}" sibTransId="{174E63E6-A903-42B3-A98E-0DE827A6F40D}"/>
    <dgm:cxn modelId="{DBB32084-3233-824D-BDCE-724111541FAD}" type="presParOf" srcId="{B1FE7D68-B0BA-4237-8742-0B347DD2732C}" destId="{94FB87FF-405D-44A0-B85C-B41419A55517}" srcOrd="0" destOrd="0" presId="urn:microsoft.com/office/officeart/2005/8/layout/pyramid1"/>
    <dgm:cxn modelId="{7672E87E-7835-384B-91C8-57001516D6B3}" type="presParOf" srcId="{94FB87FF-405D-44A0-B85C-B41419A55517}" destId="{DC6710FD-DDA6-43A2-96D3-146B62CE34E5}" srcOrd="0" destOrd="0" presId="urn:microsoft.com/office/officeart/2005/8/layout/pyramid1"/>
    <dgm:cxn modelId="{6FB9DD89-7DA1-A14E-BCA9-2676AB63F53D}" type="presParOf" srcId="{94FB87FF-405D-44A0-B85C-B41419A55517}" destId="{576D224A-8BB4-4E32-BA13-DA45ABB57E3B}" srcOrd="1" destOrd="0" presId="urn:microsoft.com/office/officeart/2005/8/layout/pyramid1"/>
    <dgm:cxn modelId="{B1447321-B7A5-B84E-9137-8F6E8077F6F9}" type="presParOf" srcId="{B1FE7D68-B0BA-4237-8742-0B347DD2732C}" destId="{4A8C35BB-E8F5-410E-9FFC-812B8144D189}" srcOrd="1" destOrd="0" presId="urn:microsoft.com/office/officeart/2005/8/layout/pyramid1"/>
    <dgm:cxn modelId="{BC1B7C2C-2FD7-6D44-A70B-4B707F32E8FB}" type="presParOf" srcId="{4A8C35BB-E8F5-410E-9FFC-812B8144D189}" destId="{40425900-BB1F-4055-9631-91985C749BB7}" srcOrd="0" destOrd="0" presId="urn:microsoft.com/office/officeart/2005/8/layout/pyramid1"/>
    <dgm:cxn modelId="{EF2B5352-8275-DE4A-91F3-AA30DA6E10D3}" type="presParOf" srcId="{4A8C35BB-E8F5-410E-9FFC-812B8144D189}" destId="{8F94B82D-899E-4525-A3B9-E261D86FCD59}" srcOrd="1" destOrd="0" presId="urn:microsoft.com/office/officeart/2005/8/layout/pyramid1"/>
    <dgm:cxn modelId="{8B323A04-7D5B-8C48-9B08-C83F23E7EF48}" type="presParOf" srcId="{B1FE7D68-B0BA-4237-8742-0B347DD2732C}" destId="{C2A2C233-3642-4863-8E0D-41089880F11F}" srcOrd="2" destOrd="0" presId="urn:microsoft.com/office/officeart/2005/8/layout/pyramid1"/>
    <dgm:cxn modelId="{A2B4D288-A44D-9548-B56E-AF5F383658B7}" type="presParOf" srcId="{C2A2C233-3642-4863-8E0D-41089880F11F}" destId="{45B8DC3A-566E-4D41-BB6A-A11103FBB10F}" srcOrd="0" destOrd="0" presId="urn:microsoft.com/office/officeart/2005/8/layout/pyramid1"/>
    <dgm:cxn modelId="{83BB89B8-8D30-7440-9229-0C612EF61361}" type="presParOf" srcId="{C2A2C233-3642-4863-8E0D-41089880F11F}" destId="{BDA6ECB9-05CE-48BC-BCB5-2332968EAE9E}" srcOrd="1" destOrd="0" presId="urn:microsoft.com/office/officeart/2005/8/layout/pyramid1"/>
    <dgm:cxn modelId="{E1A55907-D340-BD4C-AC26-CC298751E677}" type="presParOf" srcId="{B1FE7D68-B0BA-4237-8742-0B347DD2732C}" destId="{0BFC3165-8F53-4545-9408-28AE89FDC1E3}" srcOrd="3" destOrd="0" presId="urn:microsoft.com/office/officeart/2005/8/layout/pyramid1"/>
    <dgm:cxn modelId="{A5466069-58FF-7649-9629-110B1F080E14}" type="presParOf" srcId="{0BFC3165-8F53-4545-9408-28AE89FDC1E3}" destId="{CCE47ACE-F667-44FE-82FD-D2B3FD126F15}" srcOrd="0" destOrd="0" presId="urn:microsoft.com/office/officeart/2005/8/layout/pyramid1"/>
    <dgm:cxn modelId="{FDC9B0BC-9B19-9E43-937F-E4E610B506FF}" type="presParOf" srcId="{0BFC3165-8F53-4545-9408-28AE89FDC1E3}" destId="{D4AA213A-DD17-45ED-A3E7-CB4655071924}" srcOrd="1" destOrd="0" presId="urn:microsoft.com/office/officeart/2005/8/layout/pyramid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6AF34-9D8C-467F-BAF5-57E9A1E5F04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5D70768-6769-4462-B11A-65D8F9C53A8F}">
      <dgm:prSet phldrT="[Text]" custT="1"/>
      <dgm:spPr>
        <a:solidFill>
          <a:schemeClr val="accent2">
            <a:lumMod val="50000"/>
          </a:schemeClr>
        </a:solidFill>
        <a:ln>
          <a:solidFill>
            <a:schemeClr val="tx1"/>
          </a:solidFill>
        </a:ln>
      </dgm:spPr>
      <dgm:t>
        <a:bodyPr/>
        <a:lstStyle/>
        <a:p>
          <a:r>
            <a:rPr lang="en-US" sz="2000" dirty="0" smtClean="0"/>
            <a:t>Where</a:t>
          </a:r>
          <a:endParaRPr lang="en-US" sz="2000" dirty="0"/>
        </a:p>
      </dgm:t>
    </dgm:pt>
    <dgm:pt modelId="{33C5AF0D-060C-484D-9A3C-8957161F9CD5}" type="parTrans" cxnId="{F5F6530E-A7D2-46AC-B003-855241AA38D0}">
      <dgm:prSet/>
      <dgm:spPr/>
      <dgm:t>
        <a:bodyPr/>
        <a:lstStyle/>
        <a:p>
          <a:endParaRPr lang="en-US"/>
        </a:p>
      </dgm:t>
    </dgm:pt>
    <dgm:pt modelId="{0A9744FB-88CA-4E10-8F67-AC7BCC284EBA}" type="sibTrans" cxnId="{F5F6530E-A7D2-46AC-B003-855241AA38D0}">
      <dgm:prSet/>
      <dgm:spPr/>
      <dgm:t>
        <a:bodyPr/>
        <a:lstStyle/>
        <a:p>
          <a:endParaRPr lang="en-US"/>
        </a:p>
      </dgm:t>
    </dgm:pt>
    <dgm:pt modelId="{CE653DC7-116D-483A-A355-C6DD484359D3}">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Was I?</a:t>
          </a:r>
          <a:endParaRPr lang="en-US" sz="2000" dirty="0">
            <a:solidFill>
              <a:schemeClr val="accent6">
                <a:lumMod val="40000"/>
                <a:lumOff val="60000"/>
              </a:schemeClr>
            </a:solidFill>
          </a:endParaRPr>
        </a:p>
      </dgm:t>
    </dgm:pt>
    <dgm:pt modelId="{BD2BC80F-39BC-468E-9DC9-08EDA22B5825}" type="parTrans" cxnId="{04305D29-F32D-42AE-AED3-ED3265FB8F9F}">
      <dgm:prSet/>
      <dgm:spPr/>
      <dgm:t>
        <a:bodyPr/>
        <a:lstStyle/>
        <a:p>
          <a:endParaRPr lang="en-US"/>
        </a:p>
      </dgm:t>
    </dgm:pt>
    <dgm:pt modelId="{2804EB7E-85E5-405E-9594-81E01300001E}" type="sibTrans" cxnId="{04305D29-F32D-42AE-AED3-ED3265FB8F9F}">
      <dgm:prSet/>
      <dgm:spPr/>
      <dgm:t>
        <a:bodyPr/>
        <a:lstStyle/>
        <a:p>
          <a:endParaRPr lang="en-US"/>
        </a:p>
      </dgm:t>
    </dgm:pt>
    <dgm:pt modelId="{FBE61415-93B0-4657-8C33-E0A23C714798}">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Were my Documents?      </a:t>
          </a:r>
          <a:endParaRPr lang="en-US" sz="2000" dirty="0">
            <a:solidFill>
              <a:schemeClr val="accent6">
                <a:lumMod val="40000"/>
                <a:lumOff val="60000"/>
              </a:schemeClr>
            </a:solidFill>
          </a:endParaRPr>
        </a:p>
      </dgm:t>
    </dgm:pt>
    <dgm:pt modelId="{3158F4C9-01CE-4D72-99F6-F4A50A30B2F7}" type="parTrans" cxnId="{979A216B-E2BF-4205-8E49-966E73B58665}">
      <dgm:prSet/>
      <dgm:spPr/>
      <dgm:t>
        <a:bodyPr/>
        <a:lstStyle/>
        <a:p>
          <a:endParaRPr lang="en-US"/>
        </a:p>
      </dgm:t>
    </dgm:pt>
    <dgm:pt modelId="{5812CCFB-8919-4260-85C5-049A75F2903E}" type="sibTrans" cxnId="{979A216B-E2BF-4205-8E49-966E73B58665}">
      <dgm:prSet/>
      <dgm:spPr/>
      <dgm:t>
        <a:bodyPr/>
        <a:lstStyle/>
        <a:p>
          <a:endParaRPr lang="en-US"/>
        </a:p>
      </dgm:t>
    </dgm:pt>
    <dgm:pt modelId="{FB3CFD28-9C07-4D33-9EAD-D697C9E1456A}">
      <dgm:prSet phldrT="[Text]" custT="1"/>
      <dgm:spPr>
        <a:solidFill>
          <a:schemeClr val="accent2">
            <a:lumMod val="50000"/>
          </a:schemeClr>
        </a:solidFill>
        <a:ln>
          <a:solidFill>
            <a:schemeClr val="tx1"/>
          </a:solidFill>
        </a:ln>
      </dgm:spPr>
      <dgm:t>
        <a:bodyPr/>
        <a:lstStyle/>
        <a:p>
          <a:r>
            <a:rPr lang="en-US" sz="2000" dirty="0" smtClean="0"/>
            <a:t>Who</a:t>
          </a:r>
          <a:endParaRPr lang="en-US" sz="2000" dirty="0"/>
        </a:p>
      </dgm:t>
    </dgm:pt>
    <dgm:pt modelId="{74BC2397-4BBA-4E28-8E09-73660E5A9F66}" type="parTrans" cxnId="{B8833D00-8AAA-4EFB-834E-E0A67FCF6B26}">
      <dgm:prSet/>
      <dgm:spPr/>
      <dgm:t>
        <a:bodyPr/>
        <a:lstStyle/>
        <a:p>
          <a:endParaRPr lang="en-US"/>
        </a:p>
      </dgm:t>
    </dgm:pt>
    <dgm:pt modelId="{AC5F8DE6-C29E-43A5-93FB-07887E7281DA}" type="sibTrans" cxnId="{B8833D00-8AAA-4EFB-834E-E0A67FCF6B26}">
      <dgm:prSet/>
      <dgm:spPr/>
      <dgm:t>
        <a:bodyPr/>
        <a:lstStyle/>
        <a:p>
          <a:endParaRPr lang="en-US"/>
        </a:p>
      </dgm:t>
    </dgm:pt>
    <dgm:pt modelId="{14A3C3E1-196E-4784-A378-DBA728345998}">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Sent me this document?</a:t>
          </a:r>
          <a:endParaRPr lang="en-US" sz="2000" dirty="0">
            <a:solidFill>
              <a:schemeClr val="accent6">
                <a:lumMod val="40000"/>
                <a:lumOff val="60000"/>
              </a:schemeClr>
            </a:solidFill>
          </a:endParaRPr>
        </a:p>
      </dgm:t>
    </dgm:pt>
    <dgm:pt modelId="{42B6AFC2-AB96-4297-BBEF-B05919A77F52}" type="parTrans" cxnId="{BCDCE04F-0433-4EE0-829F-DB02E7510975}">
      <dgm:prSet/>
      <dgm:spPr/>
      <dgm:t>
        <a:bodyPr/>
        <a:lstStyle/>
        <a:p>
          <a:endParaRPr lang="en-US"/>
        </a:p>
      </dgm:t>
    </dgm:pt>
    <dgm:pt modelId="{4A3BF019-D8E5-41CB-A2E1-C75DDFF4D1D2}" type="sibTrans" cxnId="{BCDCE04F-0433-4EE0-829F-DB02E7510975}">
      <dgm:prSet/>
      <dgm:spPr/>
      <dgm:t>
        <a:bodyPr/>
        <a:lstStyle/>
        <a:p>
          <a:endParaRPr lang="en-US"/>
        </a:p>
      </dgm:t>
    </dgm:pt>
    <dgm:pt modelId="{23E9EDC8-69EC-49F8-B576-26AEF1A85D47}">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Was I with?</a:t>
          </a:r>
          <a:endParaRPr lang="en-US" sz="2000" dirty="0">
            <a:solidFill>
              <a:schemeClr val="accent6">
                <a:lumMod val="40000"/>
                <a:lumOff val="60000"/>
              </a:schemeClr>
            </a:solidFill>
          </a:endParaRPr>
        </a:p>
      </dgm:t>
    </dgm:pt>
    <dgm:pt modelId="{9590BC92-4877-4B60-9F2D-6ACAB4457524}" type="parTrans" cxnId="{8E84CAA1-C2D9-4E54-AEFE-013386FB20C1}">
      <dgm:prSet/>
      <dgm:spPr/>
      <dgm:t>
        <a:bodyPr/>
        <a:lstStyle/>
        <a:p>
          <a:endParaRPr lang="en-US"/>
        </a:p>
      </dgm:t>
    </dgm:pt>
    <dgm:pt modelId="{87E97DEA-D9A4-480D-8D8C-20C12E524A79}" type="sibTrans" cxnId="{8E84CAA1-C2D9-4E54-AEFE-013386FB20C1}">
      <dgm:prSet/>
      <dgm:spPr/>
      <dgm:t>
        <a:bodyPr/>
        <a:lstStyle/>
        <a:p>
          <a:endParaRPr lang="en-US"/>
        </a:p>
      </dgm:t>
    </dgm:pt>
    <dgm:pt modelId="{D6DE01A8-56BD-4746-AA0E-FCEB795C06C1}">
      <dgm:prSet phldrT="[Text]" custT="1"/>
      <dgm:spPr>
        <a:solidFill>
          <a:schemeClr val="accent2">
            <a:lumMod val="50000"/>
          </a:schemeClr>
        </a:solidFill>
        <a:ln>
          <a:solidFill>
            <a:schemeClr val="tx1"/>
          </a:solidFill>
        </a:ln>
      </dgm:spPr>
      <dgm:t>
        <a:bodyPr/>
        <a:lstStyle/>
        <a:p>
          <a:r>
            <a:rPr lang="en-US" sz="2000" dirty="0" smtClean="0"/>
            <a:t>What</a:t>
          </a:r>
          <a:endParaRPr lang="en-US" sz="2000" dirty="0"/>
        </a:p>
      </dgm:t>
    </dgm:pt>
    <dgm:pt modelId="{34E0C591-7ACA-46DB-A90C-AB1BC6A1B75E}" type="parTrans" cxnId="{55DE06A2-4B99-4F74-ADFF-F74C52F06DA9}">
      <dgm:prSet/>
      <dgm:spPr/>
      <dgm:t>
        <a:bodyPr/>
        <a:lstStyle/>
        <a:p>
          <a:endParaRPr lang="en-US"/>
        </a:p>
      </dgm:t>
    </dgm:pt>
    <dgm:pt modelId="{059B3741-976A-4DD1-8057-B73C817FFDCC}" type="sibTrans" cxnId="{55DE06A2-4B99-4F74-ADFF-F74C52F06DA9}">
      <dgm:prSet/>
      <dgm:spPr/>
      <dgm:t>
        <a:bodyPr/>
        <a:lstStyle/>
        <a:p>
          <a:endParaRPr lang="en-US"/>
        </a:p>
      </dgm:t>
    </dgm:pt>
    <dgm:pt modelId="{E0D716A6-7FA1-4C54-B52E-87593E38F8F5}">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Was I looking at?</a:t>
          </a:r>
          <a:endParaRPr lang="en-US" sz="2000" dirty="0">
            <a:solidFill>
              <a:schemeClr val="accent6">
                <a:lumMod val="40000"/>
                <a:lumOff val="60000"/>
              </a:schemeClr>
            </a:solidFill>
          </a:endParaRPr>
        </a:p>
      </dgm:t>
    </dgm:pt>
    <dgm:pt modelId="{9F7DA985-7618-4D5D-8928-7F962B10DFE5}" type="parTrans" cxnId="{17F47E47-FBB5-4393-ABDE-A124E3D850A1}">
      <dgm:prSet/>
      <dgm:spPr/>
      <dgm:t>
        <a:bodyPr/>
        <a:lstStyle/>
        <a:p>
          <a:endParaRPr lang="en-US"/>
        </a:p>
      </dgm:t>
    </dgm:pt>
    <dgm:pt modelId="{D907278C-690A-498C-A6D8-07E13356EA34}" type="sibTrans" cxnId="{17F47E47-FBB5-4393-ABDE-A124E3D850A1}">
      <dgm:prSet/>
      <dgm:spPr/>
      <dgm:t>
        <a:bodyPr/>
        <a:lstStyle/>
        <a:p>
          <a:endParaRPr lang="en-US"/>
        </a:p>
      </dgm:t>
    </dgm:pt>
    <dgm:pt modelId="{22AD79B7-9D37-49CA-8EC0-43367FC5DCF6}">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Applications were running?</a:t>
          </a:r>
          <a:endParaRPr lang="en-US" sz="2000" dirty="0">
            <a:solidFill>
              <a:schemeClr val="accent6">
                <a:lumMod val="40000"/>
                <a:lumOff val="60000"/>
              </a:schemeClr>
            </a:solidFill>
          </a:endParaRPr>
        </a:p>
      </dgm:t>
    </dgm:pt>
    <dgm:pt modelId="{F9DD91AC-44F5-4CB0-BA4A-57AD12C67542}" type="parTrans" cxnId="{E475D881-31D7-4DCC-8BDB-21699CD62BFC}">
      <dgm:prSet/>
      <dgm:spPr/>
      <dgm:t>
        <a:bodyPr/>
        <a:lstStyle/>
        <a:p>
          <a:endParaRPr lang="en-US"/>
        </a:p>
      </dgm:t>
    </dgm:pt>
    <dgm:pt modelId="{4A734185-DAFF-4D9B-B71A-56513B0D37A5}" type="sibTrans" cxnId="{E475D881-31D7-4DCC-8BDB-21699CD62BFC}">
      <dgm:prSet/>
      <dgm:spPr/>
      <dgm:t>
        <a:bodyPr/>
        <a:lstStyle/>
        <a:p>
          <a:endParaRPr lang="en-US"/>
        </a:p>
      </dgm:t>
    </dgm:pt>
    <dgm:pt modelId="{85515FE8-E8B2-4C4A-8D8D-662F59B7790F}">
      <dgm:prSet phldrT="[Text]" custT="1"/>
      <dgm:spPr>
        <a:solidFill>
          <a:schemeClr val="accent2">
            <a:lumMod val="50000"/>
          </a:schemeClr>
        </a:solidFill>
        <a:ln>
          <a:solidFill>
            <a:schemeClr val="tx1"/>
          </a:solidFill>
        </a:ln>
      </dgm:spPr>
      <dgm:t>
        <a:bodyPr/>
        <a:lstStyle/>
        <a:p>
          <a:r>
            <a:rPr lang="en-US" sz="2000" dirty="0" smtClean="0"/>
            <a:t>When</a:t>
          </a:r>
          <a:endParaRPr lang="en-US" sz="2000" dirty="0"/>
        </a:p>
      </dgm:t>
    </dgm:pt>
    <dgm:pt modelId="{1560648C-6D0E-4C43-B917-3E55287DA49B}" type="parTrans" cxnId="{D29C2CA3-9087-411C-9920-747A2B499A4B}">
      <dgm:prSet/>
      <dgm:spPr/>
      <dgm:t>
        <a:bodyPr/>
        <a:lstStyle/>
        <a:p>
          <a:endParaRPr lang="en-US"/>
        </a:p>
      </dgm:t>
    </dgm:pt>
    <dgm:pt modelId="{25B11979-9C0A-4E1F-A4EE-27385FA1B77F}" type="sibTrans" cxnId="{D29C2CA3-9087-411C-9920-747A2B499A4B}">
      <dgm:prSet/>
      <dgm:spPr/>
      <dgm:t>
        <a:bodyPr/>
        <a:lstStyle/>
        <a:p>
          <a:endParaRPr lang="en-US"/>
        </a:p>
      </dgm:t>
    </dgm:pt>
    <dgm:pt modelId="{8B0FB6C0-6538-4509-951C-F47F4F746EF3}">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After Grit sent me this email?</a:t>
          </a:r>
          <a:endParaRPr lang="en-US" sz="2000" dirty="0">
            <a:solidFill>
              <a:schemeClr val="accent6">
                <a:lumMod val="40000"/>
                <a:lumOff val="60000"/>
              </a:schemeClr>
            </a:solidFill>
          </a:endParaRPr>
        </a:p>
      </dgm:t>
    </dgm:pt>
    <dgm:pt modelId="{32F8B41B-A5E4-4BE4-A631-49579F6FAD17}" type="parTrans" cxnId="{D51B4F5A-1689-451D-AE79-A232F21CE6C6}">
      <dgm:prSet/>
      <dgm:spPr/>
      <dgm:t>
        <a:bodyPr/>
        <a:lstStyle/>
        <a:p>
          <a:endParaRPr lang="en-US"/>
        </a:p>
      </dgm:t>
    </dgm:pt>
    <dgm:pt modelId="{C7D92501-B3CB-4C69-8728-8CBEA28D5585}" type="sibTrans" cxnId="{D51B4F5A-1689-451D-AE79-A232F21CE6C6}">
      <dgm:prSet/>
      <dgm:spPr/>
      <dgm:t>
        <a:bodyPr/>
        <a:lstStyle/>
        <a:p>
          <a:endParaRPr lang="en-US"/>
        </a:p>
      </dgm:t>
    </dgm:pt>
    <dgm:pt modelId="{F872AFAA-9BAC-4FA0-B042-DA62739EB4FA}">
      <dgm:prSet phldrT="[Text]" custT="1"/>
      <dgm:spPr>
        <a:solidFill>
          <a:schemeClr val="accent6">
            <a:lumMod val="50000"/>
            <a:alpha val="58000"/>
          </a:schemeClr>
        </a:solidFill>
        <a:ln>
          <a:solidFill>
            <a:schemeClr val="accent2">
              <a:lumMod val="50000"/>
            </a:schemeClr>
          </a:solidFill>
        </a:ln>
      </dgm:spPr>
      <dgm:t>
        <a:bodyPr/>
        <a:lstStyle/>
        <a:p>
          <a:r>
            <a:rPr lang="en-US" sz="2000" dirty="0" smtClean="0">
              <a:solidFill>
                <a:schemeClr val="accent6">
                  <a:lumMod val="40000"/>
                  <a:lumOff val="60000"/>
                </a:schemeClr>
              </a:solidFill>
            </a:rPr>
            <a:t>Did I learn this task first?</a:t>
          </a:r>
          <a:endParaRPr lang="en-US" sz="2000" dirty="0">
            <a:solidFill>
              <a:schemeClr val="accent6">
                <a:lumMod val="40000"/>
                <a:lumOff val="60000"/>
              </a:schemeClr>
            </a:solidFill>
          </a:endParaRPr>
        </a:p>
      </dgm:t>
    </dgm:pt>
    <dgm:pt modelId="{83D18517-3E31-432E-B763-4A9E6765AE31}" type="parTrans" cxnId="{6C45D64D-7EA5-4B2A-8225-C6A3D917647D}">
      <dgm:prSet/>
      <dgm:spPr/>
      <dgm:t>
        <a:bodyPr/>
        <a:lstStyle/>
        <a:p>
          <a:endParaRPr lang="en-US"/>
        </a:p>
      </dgm:t>
    </dgm:pt>
    <dgm:pt modelId="{888DC435-2E4F-4FA1-8BA0-29BABBB6CD9D}" type="sibTrans" cxnId="{6C45D64D-7EA5-4B2A-8225-C6A3D917647D}">
      <dgm:prSet/>
      <dgm:spPr/>
      <dgm:t>
        <a:bodyPr/>
        <a:lstStyle/>
        <a:p>
          <a:endParaRPr lang="en-US"/>
        </a:p>
      </dgm:t>
    </dgm:pt>
    <dgm:pt modelId="{894B4C9C-E0F2-4280-8189-8091A936377E}" type="pres">
      <dgm:prSet presAssocID="{E216AF34-9D8C-467F-BAF5-57E9A1E5F04C}" presName="linearFlow" presStyleCnt="0">
        <dgm:presLayoutVars>
          <dgm:dir/>
          <dgm:animLvl val="lvl"/>
          <dgm:resizeHandles val="exact"/>
        </dgm:presLayoutVars>
      </dgm:prSet>
      <dgm:spPr/>
      <dgm:t>
        <a:bodyPr/>
        <a:lstStyle/>
        <a:p>
          <a:endParaRPr lang="en-US"/>
        </a:p>
      </dgm:t>
    </dgm:pt>
    <dgm:pt modelId="{35C2ECC9-C1BE-49BD-B4A6-718E3888D8DB}" type="pres">
      <dgm:prSet presAssocID="{35D70768-6769-4462-B11A-65D8F9C53A8F}" presName="composite" presStyleCnt="0"/>
      <dgm:spPr/>
    </dgm:pt>
    <dgm:pt modelId="{B157CFB2-123D-46FC-92DD-33BA541BE7CF}" type="pres">
      <dgm:prSet presAssocID="{35D70768-6769-4462-B11A-65D8F9C53A8F}" presName="parentText" presStyleLbl="alignNode1" presStyleIdx="0" presStyleCnt="4" custScaleX="143598">
        <dgm:presLayoutVars>
          <dgm:chMax val="1"/>
          <dgm:bulletEnabled val="1"/>
        </dgm:presLayoutVars>
      </dgm:prSet>
      <dgm:spPr/>
      <dgm:t>
        <a:bodyPr/>
        <a:lstStyle/>
        <a:p>
          <a:endParaRPr lang="en-US"/>
        </a:p>
      </dgm:t>
    </dgm:pt>
    <dgm:pt modelId="{4E4088F2-AA33-467C-9E70-FB97B6FC9B83}" type="pres">
      <dgm:prSet presAssocID="{35D70768-6769-4462-B11A-65D8F9C53A8F}" presName="descendantText" presStyleLbl="alignAcc1" presStyleIdx="0" presStyleCnt="4" custScaleX="79302" custScaleY="100000" custLinFactNeighborX="-3937" custLinFactNeighborY="-277">
        <dgm:presLayoutVars>
          <dgm:bulletEnabled val="1"/>
        </dgm:presLayoutVars>
      </dgm:prSet>
      <dgm:spPr/>
      <dgm:t>
        <a:bodyPr/>
        <a:lstStyle/>
        <a:p>
          <a:endParaRPr lang="en-US"/>
        </a:p>
      </dgm:t>
    </dgm:pt>
    <dgm:pt modelId="{273451A4-94AC-4FC8-97E5-F63132791E79}" type="pres">
      <dgm:prSet presAssocID="{0A9744FB-88CA-4E10-8F67-AC7BCC284EBA}" presName="sp" presStyleCnt="0"/>
      <dgm:spPr/>
    </dgm:pt>
    <dgm:pt modelId="{C0E28015-22D3-4D4B-B0DB-45A6B33F2850}" type="pres">
      <dgm:prSet presAssocID="{FB3CFD28-9C07-4D33-9EAD-D697C9E1456A}" presName="composite" presStyleCnt="0"/>
      <dgm:spPr/>
    </dgm:pt>
    <dgm:pt modelId="{A031B471-ACE0-4468-BB40-561411C4E92D}" type="pres">
      <dgm:prSet presAssocID="{FB3CFD28-9C07-4D33-9EAD-D697C9E1456A}" presName="parentText" presStyleLbl="alignNode1" presStyleIdx="1" presStyleCnt="4" custScaleX="150721">
        <dgm:presLayoutVars>
          <dgm:chMax val="1"/>
          <dgm:bulletEnabled val="1"/>
        </dgm:presLayoutVars>
      </dgm:prSet>
      <dgm:spPr/>
      <dgm:t>
        <a:bodyPr/>
        <a:lstStyle/>
        <a:p>
          <a:endParaRPr lang="en-US"/>
        </a:p>
      </dgm:t>
    </dgm:pt>
    <dgm:pt modelId="{C11F5B3E-9490-475C-AFF7-769E2903E35D}" type="pres">
      <dgm:prSet presAssocID="{FB3CFD28-9C07-4D33-9EAD-D697C9E1456A}" presName="descendantText" presStyleLbl="alignAcc1" presStyleIdx="1" presStyleCnt="4" custScaleX="90058">
        <dgm:presLayoutVars>
          <dgm:bulletEnabled val="1"/>
        </dgm:presLayoutVars>
      </dgm:prSet>
      <dgm:spPr/>
      <dgm:t>
        <a:bodyPr/>
        <a:lstStyle/>
        <a:p>
          <a:endParaRPr lang="en-US"/>
        </a:p>
      </dgm:t>
    </dgm:pt>
    <dgm:pt modelId="{4A43FB9E-E6D4-400F-B524-EF6C73E80A3A}" type="pres">
      <dgm:prSet presAssocID="{AC5F8DE6-C29E-43A5-93FB-07887E7281DA}" presName="sp" presStyleCnt="0"/>
      <dgm:spPr/>
    </dgm:pt>
    <dgm:pt modelId="{75D6E51C-F8FF-442D-9FA6-6BC4679A63DE}" type="pres">
      <dgm:prSet presAssocID="{D6DE01A8-56BD-4746-AA0E-FCEB795C06C1}" presName="composite" presStyleCnt="0"/>
      <dgm:spPr/>
    </dgm:pt>
    <dgm:pt modelId="{A932EF83-C74E-40F5-ACCB-A7AFB0AACA82}" type="pres">
      <dgm:prSet presAssocID="{D6DE01A8-56BD-4746-AA0E-FCEB795C06C1}" presName="parentText" presStyleLbl="alignNode1" presStyleIdx="2" presStyleCnt="4" custScaleX="142699">
        <dgm:presLayoutVars>
          <dgm:chMax val="1"/>
          <dgm:bulletEnabled val="1"/>
        </dgm:presLayoutVars>
      </dgm:prSet>
      <dgm:spPr/>
      <dgm:t>
        <a:bodyPr/>
        <a:lstStyle/>
        <a:p>
          <a:endParaRPr lang="en-US"/>
        </a:p>
      </dgm:t>
    </dgm:pt>
    <dgm:pt modelId="{C342BCE8-E15B-4814-970D-08E4438E2DC1}" type="pres">
      <dgm:prSet presAssocID="{D6DE01A8-56BD-4746-AA0E-FCEB795C06C1}" presName="descendantText" presStyleLbl="alignAcc1" presStyleIdx="2" presStyleCnt="4" custScaleX="86771" custLinFactNeighborX="-1100">
        <dgm:presLayoutVars>
          <dgm:bulletEnabled val="1"/>
        </dgm:presLayoutVars>
      </dgm:prSet>
      <dgm:spPr/>
      <dgm:t>
        <a:bodyPr/>
        <a:lstStyle/>
        <a:p>
          <a:endParaRPr lang="en-US"/>
        </a:p>
      </dgm:t>
    </dgm:pt>
    <dgm:pt modelId="{F052092E-F1A6-4FDD-B5DA-CFEE821814C9}" type="pres">
      <dgm:prSet presAssocID="{059B3741-976A-4DD1-8057-B73C817FFDCC}" presName="sp" presStyleCnt="0"/>
      <dgm:spPr/>
    </dgm:pt>
    <dgm:pt modelId="{C489A690-2F9E-4074-9F29-941D99F2D434}" type="pres">
      <dgm:prSet presAssocID="{85515FE8-E8B2-4C4A-8D8D-662F59B7790F}" presName="composite" presStyleCnt="0"/>
      <dgm:spPr/>
    </dgm:pt>
    <dgm:pt modelId="{A47EB34C-C48F-4BF5-82A5-614235274C15}" type="pres">
      <dgm:prSet presAssocID="{85515FE8-E8B2-4C4A-8D8D-662F59B7790F}" presName="parentText" presStyleLbl="alignNode1" presStyleIdx="3" presStyleCnt="4" custScaleX="146563">
        <dgm:presLayoutVars>
          <dgm:chMax val="1"/>
          <dgm:bulletEnabled val="1"/>
        </dgm:presLayoutVars>
      </dgm:prSet>
      <dgm:spPr/>
      <dgm:t>
        <a:bodyPr/>
        <a:lstStyle/>
        <a:p>
          <a:endParaRPr lang="en-US"/>
        </a:p>
      </dgm:t>
    </dgm:pt>
    <dgm:pt modelId="{B2258CD5-806B-4373-8345-E9ADB0465D82}" type="pres">
      <dgm:prSet presAssocID="{85515FE8-E8B2-4C4A-8D8D-662F59B7790F}" presName="descendantText" presStyleLbl="alignAcc1" presStyleIdx="3" presStyleCnt="4" custScaleX="91257" custLinFactNeighborX="807">
        <dgm:presLayoutVars>
          <dgm:bulletEnabled val="1"/>
        </dgm:presLayoutVars>
      </dgm:prSet>
      <dgm:spPr/>
      <dgm:t>
        <a:bodyPr/>
        <a:lstStyle/>
        <a:p>
          <a:endParaRPr lang="en-US"/>
        </a:p>
      </dgm:t>
    </dgm:pt>
  </dgm:ptLst>
  <dgm:cxnLst>
    <dgm:cxn modelId="{4C6492F3-DE4E-094C-B54E-6DD74068C63E}" type="presOf" srcId="{85515FE8-E8B2-4C4A-8D8D-662F59B7790F}" destId="{A47EB34C-C48F-4BF5-82A5-614235274C15}" srcOrd="0" destOrd="0" presId="urn:microsoft.com/office/officeart/2005/8/layout/chevron2"/>
    <dgm:cxn modelId="{0EC4D5BB-6087-F248-9A8B-9258D583CB4B}" type="presOf" srcId="{D6DE01A8-56BD-4746-AA0E-FCEB795C06C1}" destId="{A932EF83-C74E-40F5-ACCB-A7AFB0AACA82}" srcOrd="0" destOrd="0" presId="urn:microsoft.com/office/officeart/2005/8/layout/chevron2"/>
    <dgm:cxn modelId="{B8833D00-8AAA-4EFB-834E-E0A67FCF6B26}" srcId="{E216AF34-9D8C-467F-BAF5-57E9A1E5F04C}" destId="{FB3CFD28-9C07-4D33-9EAD-D697C9E1456A}" srcOrd="1" destOrd="0" parTransId="{74BC2397-4BBA-4E28-8E09-73660E5A9F66}" sibTransId="{AC5F8DE6-C29E-43A5-93FB-07887E7281DA}"/>
    <dgm:cxn modelId="{6C45D64D-7EA5-4B2A-8225-C6A3D917647D}" srcId="{85515FE8-E8B2-4C4A-8D8D-662F59B7790F}" destId="{F872AFAA-9BAC-4FA0-B042-DA62739EB4FA}" srcOrd="1" destOrd="0" parTransId="{83D18517-3E31-432E-B763-4A9E6765AE31}" sibTransId="{888DC435-2E4F-4FA1-8BA0-29BABBB6CD9D}"/>
    <dgm:cxn modelId="{D29C2CA3-9087-411C-9920-747A2B499A4B}" srcId="{E216AF34-9D8C-467F-BAF5-57E9A1E5F04C}" destId="{85515FE8-E8B2-4C4A-8D8D-662F59B7790F}" srcOrd="3" destOrd="0" parTransId="{1560648C-6D0E-4C43-B917-3E55287DA49B}" sibTransId="{25B11979-9C0A-4E1F-A4EE-27385FA1B77F}"/>
    <dgm:cxn modelId="{979A216B-E2BF-4205-8E49-966E73B58665}" srcId="{35D70768-6769-4462-B11A-65D8F9C53A8F}" destId="{FBE61415-93B0-4657-8C33-E0A23C714798}" srcOrd="1" destOrd="0" parTransId="{3158F4C9-01CE-4D72-99F6-F4A50A30B2F7}" sibTransId="{5812CCFB-8919-4260-85C5-049A75F2903E}"/>
    <dgm:cxn modelId="{8E84CAA1-C2D9-4E54-AEFE-013386FB20C1}" srcId="{FB3CFD28-9C07-4D33-9EAD-D697C9E1456A}" destId="{23E9EDC8-69EC-49F8-B576-26AEF1A85D47}" srcOrd="1" destOrd="0" parTransId="{9590BC92-4877-4B60-9F2D-6ACAB4457524}" sibTransId="{87E97DEA-D9A4-480D-8D8C-20C12E524A79}"/>
    <dgm:cxn modelId="{17F47E47-FBB5-4393-ABDE-A124E3D850A1}" srcId="{D6DE01A8-56BD-4746-AA0E-FCEB795C06C1}" destId="{E0D716A6-7FA1-4C54-B52E-87593E38F8F5}" srcOrd="0" destOrd="0" parTransId="{9F7DA985-7618-4D5D-8928-7F962B10DFE5}" sibTransId="{D907278C-690A-498C-A6D8-07E13356EA34}"/>
    <dgm:cxn modelId="{D51B4F5A-1689-451D-AE79-A232F21CE6C6}" srcId="{85515FE8-E8B2-4C4A-8D8D-662F59B7790F}" destId="{8B0FB6C0-6538-4509-951C-F47F4F746EF3}" srcOrd="0" destOrd="0" parTransId="{32F8B41B-A5E4-4BE4-A631-49579F6FAD17}" sibTransId="{C7D92501-B3CB-4C69-8728-8CBEA28D5585}"/>
    <dgm:cxn modelId="{444196FD-B57E-F540-8BD4-4154A84F9C7A}" type="presOf" srcId="{E216AF34-9D8C-467F-BAF5-57E9A1E5F04C}" destId="{894B4C9C-E0F2-4280-8189-8091A936377E}" srcOrd="0" destOrd="0" presId="urn:microsoft.com/office/officeart/2005/8/layout/chevron2"/>
    <dgm:cxn modelId="{55DE06A2-4B99-4F74-ADFF-F74C52F06DA9}" srcId="{E216AF34-9D8C-467F-BAF5-57E9A1E5F04C}" destId="{D6DE01A8-56BD-4746-AA0E-FCEB795C06C1}" srcOrd="2" destOrd="0" parTransId="{34E0C591-7ACA-46DB-A90C-AB1BC6A1B75E}" sibTransId="{059B3741-976A-4DD1-8057-B73C817FFDCC}"/>
    <dgm:cxn modelId="{04305D29-F32D-42AE-AED3-ED3265FB8F9F}" srcId="{35D70768-6769-4462-B11A-65D8F9C53A8F}" destId="{CE653DC7-116D-483A-A355-C6DD484359D3}" srcOrd="0" destOrd="0" parTransId="{BD2BC80F-39BC-468E-9DC9-08EDA22B5825}" sibTransId="{2804EB7E-85E5-405E-9594-81E01300001E}"/>
    <dgm:cxn modelId="{E475D881-31D7-4DCC-8BDB-21699CD62BFC}" srcId="{D6DE01A8-56BD-4746-AA0E-FCEB795C06C1}" destId="{22AD79B7-9D37-49CA-8EC0-43367FC5DCF6}" srcOrd="1" destOrd="0" parTransId="{F9DD91AC-44F5-4CB0-BA4A-57AD12C67542}" sibTransId="{4A734185-DAFF-4D9B-B71A-56513B0D37A5}"/>
    <dgm:cxn modelId="{AC89BC13-A364-1948-86E1-C1FBFB74D888}" type="presOf" srcId="{35D70768-6769-4462-B11A-65D8F9C53A8F}" destId="{B157CFB2-123D-46FC-92DD-33BA541BE7CF}" srcOrd="0" destOrd="0" presId="urn:microsoft.com/office/officeart/2005/8/layout/chevron2"/>
    <dgm:cxn modelId="{EEFA3A0A-6D98-7648-809B-A9F8B9806BC6}" type="presOf" srcId="{23E9EDC8-69EC-49F8-B576-26AEF1A85D47}" destId="{C11F5B3E-9490-475C-AFF7-769E2903E35D}" srcOrd="0" destOrd="1" presId="urn:microsoft.com/office/officeart/2005/8/layout/chevron2"/>
    <dgm:cxn modelId="{34FA9424-B0DE-F042-9EDF-CAE80D4ABF5B}" type="presOf" srcId="{22AD79B7-9D37-49CA-8EC0-43367FC5DCF6}" destId="{C342BCE8-E15B-4814-970D-08E4438E2DC1}" srcOrd="0" destOrd="1" presId="urn:microsoft.com/office/officeart/2005/8/layout/chevron2"/>
    <dgm:cxn modelId="{BBC6BE26-E9F4-F445-B919-86B1F5923F33}" type="presOf" srcId="{FBE61415-93B0-4657-8C33-E0A23C714798}" destId="{4E4088F2-AA33-467C-9E70-FB97B6FC9B83}" srcOrd="0" destOrd="1" presId="urn:microsoft.com/office/officeart/2005/8/layout/chevron2"/>
    <dgm:cxn modelId="{12359EEC-BEC1-C94C-83E2-B1F5A81CE0BB}" type="presOf" srcId="{8B0FB6C0-6538-4509-951C-F47F4F746EF3}" destId="{B2258CD5-806B-4373-8345-E9ADB0465D82}" srcOrd="0" destOrd="0" presId="urn:microsoft.com/office/officeart/2005/8/layout/chevron2"/>
    <dgm:cxn modelId="{F5F6530E-A7D2-46AC-B003-855241AA38D0}" srcId="{E216AF34-9D8C-467F-BAF5-57E9A1E5F04C}" destId="{35D70768-6769-4462-B11A-65D8F9C53A8F}" srcOrd="0" destOrd="0" parTransId="{33C5AF0D-060C-484D-9A3C-8957161F9CD5}" sibTransId="{0A9744FB-88CA-4E10-8F67-AC7BCC284EBA}"/>
    <dgm:cxn modelId="{4BAB442D-9A30-FB48-8867-10F60BEE45D0}" type="presOf" srcId="{FB3CFD28-9C07-4D33-9EAD-D697C9E1456A}" destId="{A031B471-ACE0-4468-BB40-561411C4E92D}" srcOrd="0" destOrd="0" presId="urn:microsoft.com/office/officeart/2005/8/layout/chevron2"/>
    <dgm:cxn modelId="{BCDCE04F-0433-4EE0-829F-DB02E7510975}" srcId="{FB3CFD28-9C07-4D33-9EAD-D697C9E1456A}" destId="{14A3C3E1-196E-4784-A378-DBA728345998}" srcOrd="0" destOrd="0" parTransId="{42B6AFC2-AB96-4297-BBEF-B05919A77F52}" sibTransId="{4A3BF019-D8E5-41CB-A2E1-C75DDFF4D1D2}"/>
    <dgm:cxn modelId="{E19E5EEA-770A-2F41-AAAB-FBF2E1B9FD81}" type="presOf" srcId="{F872AFAA-9BAC-4FA0-B042-DA62739EB4FA}" destId="{B2258CD5-806B-4373-8345-E9ADB0465D82}" srcOrd="0" destOrd="1" presId="urn:microsoft.com/office/officeart/2005/8/layout/chevron2"/>
    <dgm:cxn modelId="{EFC3DF9B-A155-D24B-95D9-CDC2C49B1089}" type="presOf" srcId="{CE653DC7-116D-483A-A355-C6DD484359D3}" destId="{4E4088F2-AA33-467C-9E70-FB97B6FC9B83}" srcOrd="0" destOrd="0" presId="urn:microsoft.com/office/officeart/2005/8/layout/chevron2"/>
    <dgm:cxn modelId="{88BDE8C0-9D05-D341-BF23-58B58EEAC7A5}" type="presOf" srcId="{E0D716A6-7FA1-4C54-B52E-87593E38F8F5}" destId="{C342BCE8-E15B-4814-970D-08E4438E2DC1}" srcOrd="0" destOrd="0" presId="urn:microsoft.com/office/officeart/2005/8/layout/chevron2"/>
    <dgm:cxn modelId="{62448E6B-2988-7F48-98AE-5783F6EA80D3}" type="presOf" srcId="{14A3C3E1-196E-4784-A378-DBA728345998}" destId="{C11F5B3E-9490-475C-AFF7-769E2903E35D}" srcOrd="0" destOrd="0" presId="urn:microsoft.com/office/officeart/2005/8/layout/chevron2"/>
    <dgm:cxn modelId="{1578117D-BEA0-124D-9CB0-93882781FDBE}" type="presParOf" srcId="{894B4C9C-E0F2-4280-8189-8091A936377E}" destId="{35C2ECC9-C1BE-49BD-B4A6-718E3888D8DB}" srcOrd="0" destOrd="0" presId="urn:microsoft.com/office/officeart/2005/8/layout/chevron2"/>
    <dgm:cxn modelId="{1AF535F1-9503-644B-8826-1B4A141C00DC}" type="presParOf" srcId="{35C2ECC9-C1BE-49BD-B4A6-718E3888D8DB}" destId="{B157CFB2-123D-46FC-92DD-33BA541BE7CF}" srcOrd="0" destOrd="0" presId="urn:microsoft.com/office/officeart/2005/8/layout/chevron2"/>
    <dgm:cxn modelId="{E31D83D7-ABC5-0D45-B758-5C62F2AE8370}" type="presParOf" srcId="{35C2ECC9-C1BE-49BD-B4A6-718E3888D8DB}" destId="{4E4088F2-AA33-467C-9E70-FB97B6FC9B83}" srcOrd="1" destOrd="0" presId="urn:microsoft.com/office/officeart/2005/8/layout/chevron2"/>
    <dgm:cxn modelId="{4B9736F0-F659-0B49-B84F-3F98CFD510EE}" type="presParOf" srcId="{894B4C9C-E0F2-4280-8189-8091A936377E}" destId="{273451A4-94AC-4FC8-97E5-F63132791E79}" srcOrd="1" destOrd="0" presId="urn:microsoft.com/office/officeart/2005/8/layout/chevron2"/>
    <dgm:cxn modelId="{080A2BBA-29A4-BF47-965E-45EC8A91D484}" type="presParOf" srcId="{894B4C9C-E0F2-4280-8189-8091A936377E}" destId="{C0E28015-22D3-4D4B-B0DB-45A6B33F2850}" srcOrd="2" destOrd="0" presId="urn:microsoft.com/office/officeart/2005/8/layout/chevron2"/>
    <dgm:cxn modelId="{48E2A9D4-A20E-0E48-9389-35039F5B1E5A}" type="presParOf" srcId="{C0E28015-22D3-4D4B-B0DB-45A6B33F2850}" destId="{A031B471-ACE0-4468-BB40-561411C4E92D}" srcOrd="0" destOrd="0" presId="urn:microsoft.com/office/officeart/2005/8/layout/chevron2"/>
    <dgm:cxn modelId="{C039E940-37F2-1F41-96B4-645E43CFE438}" type="presParOf" srcId="{C0E28015-22D3-4D4B-B0DB-45A6B33F2850}" destId="{C11F5B3E-9490-475C-AFF7-769E2903E35D}" srcOrd="1" destOrd="0" presId="urn:microsoft.com/office/officeart/2005/8/layout/chevron2"/>
    <dgm:cxn modelId="{060B079A-7C0B-9E42-89F9-F86CA7C93A3E}" type="presParOf" srcId="{894B4C9C-E0F2-4280-8189-8091A936377E}" destId="{4A43FB9E-E6D4-400F-B524-EF6C73E80A3A}" srcOrd="3" destOrd="0" presId="urn:microsoft.com/office/officeart/2005/8/layout/chevron2"/>
    <dgm:cxn modelId="{10826915-1C7A-FF43-8EDF-4316063AA880}" type="presParOf" srcId="{894B4C9C-E0F2-4280-8189-8091A936377E}" destId="{75D6E51C-F8FF-442D-9FA6-6BC4679A63DE}" srcOrd="4" destOrd="0" presId="urn:microsoft.com/office/officeart/2005/8/layout/chevron2"/>
    <dgm:cxn modelId="{D8E410AB-9700-1645-9E0C-498EE870EEF3}" type="presParOf" srcId="{75D6E51C-F8FF-442D-9FA6-6BC4679A63DE}" destId="{A932EF83-C74E-40F5-ACCB-A7AFB0AACA82}" srcOrd="0" destOrd="0" presId="urn:microsoft.com/office/officeart/2005/8/layout/chevron2"/>
    <dgm:cxn modelId="{9D1F4341-4220-5B4F-9E7A-DD454F2C92F1}" type="presParOf" srcId="{75D6E51C-F8FF-442D-9FA6-6BC4679A63DE}" destId="{C342BCE8-E15B-4814-970D-08E4438E2DC1}" srcOrd="1" destOrd="0" presId="urn:microsoft.com/office/officeart/2005/8/layout/chevron2"/>
    <dgm:cxn modelId="{F9B44AB6-2050-9A44-BA8C-B40965FB3009}" type="presParOf" srcId="{894B4C9C-E0F2-4280-8189-8091A936377E}" destId="{F052092E-F1A6-4FDD-B5DA-CFEE821814C9}" srcOrd="5" destOrd="0" presId="urn:microsoft.com/office/officeart/2005/8/layout/chevron2"/>
    <dgm:cxn modelId="{BCF6555C-F664-F24C-B962-9535103BF063}" type="presParOf" srcId="{894B4C9C-E0F2-4280-8189-8091A936377E}" destId="{C489A690-2F9E-4074-9F29-941D99F2D434}" srcOrd="6" destOrd="0" presId="urn:microsoft.com/office/officeart/2005/8/layout/chevron2"/>
    <dgm:cxn modelId="{BC15D50E-85F8-2C4C-A3C2-9BCBBA145F57}" type="presParOf" srcId="{C489A690-2F9E-4074-9F29-941D99F2D434}" destId="{A47EB34C-C48F-4BF5-82A5-614235274C15}" srcOrd="0" destOrd="0" presId="urn:microsoft.com/office/officeart/2005/8/layout/chevron2"/>
    <dgm:cxn modelId="{6E9CFFEE-7AEE-FC48-8FBD-7A9BA06E2B57}" type="presParOf" srcId="{C489A690-2F9E-4074-9F29-941D99F2D434}" destId="{B2258CD5-806B-4373-8345-E9ADB0465D82}"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710FD-DDA6-43A2-96D3-146B62CE34E5}">
      <dsp:nvSpPr>
        <dsp:cNvPr id="0" name=""/>
        <dsp:cNvSpPr/>
      </dsp:nvSpPr>
      <dsp:spPr>
        <a:xfrm>
          <a:off x="1628775" y="0"/>
          <a:ext cx="1085850" cy="762000"/>
        </a:xfrm>
        <a:prstGeom prst="trapezoid">
          <a:avLst>
            <a:gd name="adj" fmla="val 71250"/>
          </a:avLst>
        </a:prstGeom>
        <a:solidFill>
          <a:srgbClr val="003399">
            <a:alpha val="46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a:solidFill>
              <a:schemeClr val="bg1"/>
            </a:solidFill>
          </a:endParaRPr>
        </a:p>
        <a:p>
          <a:pPr lvl="0" algn="ctr" defTabSz="400050">
            <a:lnSpc>
              <a:spcPct val="90000"/>
            </a:lnSpc>
            <a:spcBef>
              <a:spcPct val="0"/>
            </a:spcBef>
            <a:spcAft>
              <a:spcPct val="35000"/>
            </a:spcAft>
          </a:pPr>
          <a:r>
            <a:rPr lang="en-US" sz="1600" kern="1200" dirty="0">
              <a:solidFill>
                <a:schemeClr val="bg1"/>
              </a:solidFill>
            </a:rPr>
            <a:t>User</a:t>
          </a:r>
        </a:p>
      </dsp:txBody>
      <dsp:txXfrm>
        <a:off x="1628775" y="0"/>
        <a:ext cx="1085850" cy="762000"/>
      </dsp:txXfrm>
    </dsp:sp>
    <dsp:sp modelId="{40425900-BB1F-4055-9631-91985C749BB7}">
      <dsp:nvSpPr>
        <dsp:cNvPr id="0" name=""/>
        <dsp:cNvSpPr/>
      </dsp:nvSpPr>
      <dsp:spPr>
        <a:xfrm>
          <a:off x="1085850" y="761999"/>
          <a:ext cx="2171700" cy="762000"/>
        </a:xfrm>
        <a:prstGeom prst="trapezoid">
          <a:avLst>
            <a:gd name="adj" fmla="val 71250"/>
          </a:avLst>
        </a:prstGeom>
        <a:solidFill>
          <a:srgbClr val="0000CC">
            <a:alpha val="22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Application</a:t>
          </a:r>
        </a:p>
        <a:p>
          <a:pPr lvl="0" algn="ctr" defTabSz="711200">
            <a:lnSpc>
              <a:spcPct val="90000"/>
            </a:lnSpc>
            <a:spcBef>
              <a:spcPct val="0"/>
            </a:spcBef>
            <a:spcAft>
              <a:spcPct val="35000"/>
            </a:spcAft>
          </a:pPr>
          <a:r>
            <a:rPr lang="en-US" sz="1600" kern="1200" dirty="0" smtClean="0">
              <a:solidFill>
                <a:schemeClr val="bg1"/>
              </a:solidFill>
            </a:rPr>
            <a:t>Layer</a:t>
          </a:r>
          <a:endParaRPr lang="en-US" sz="1600" kern="1200" dirty="0">
            <a:solidFill>
              <a:schemeClr val="bg1"/>
            </a:solidFill>
          </a:endParaRPr>
        </a:p>
      </dsp:txBody>
      <dsp:txXfrm>
        <a:off x="1465897" y="761999"/>
        <a:ext cx="1411605" cy="762000"/>
      </dsp:txXfrm>
    </dsp:sp>
    <dsp:sp modelId="{45B8DC3A-566E-4D41-BB6A-A11103FBB10F}">
      <dsp:nvSpPr>
        <dsp:cNvPr id="0" name=""/>
        <dsp:cNvSpPr/>
      </dsp:nvSpPr>
      <dsp:spPr>
        <a:xfrm>
          <a:off x="542925" y="1523999"/>
          <a:ext cx="3257550" cy="762000"/>
        </a:xfrm>
        <a:prstGeom prst="trapezoid">
          <a:avLst>
            <a:gd name="adj" fmla="val 71250"/>
          </a:avLst>
        </a:prstGeom>
        <a:solidFill>
          <a:srgbClr val="3333CC">
            <a:alpha val="53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BRIGHT Framework </a:t>
          </a:r>
          <a:endParaRPr lang="en-US" sz="1600" kern="1200" dirty="0" smtClean="0">
            <a:solidFill>
              <a:schemeClr val="bg1"/>
            </a:solidFill>
          </a:endParaRPr>
        </a:p>
        <a:p>
          <a:pPr lvl="0" algn="ctr" defTabSz="711200">
            <a:lnSpc>
              <a:spcPct val="90000"/>
            </a:lnSpc>
            <a:spcBef>
              <a:spcPct val="0"/>
            </a:spcBef>
            <a:spcAft>
              <a:spcPct val="35000"/>
            </a:spcAft>
          </a:pPr>
          <a:r>
            <a:rPr lang="en-US" sz="1600" kern="1200" dirty="0" smtClean="0">
              <a:solidFill>
                <a:schemeClr val="bg1"/>
              </a:solidFill>
            </a:rPr>
            <a:t>Layer</a:t>
          </a:r>
          <a:endParaRPr lang="en-US" sz="1600" kern="1200" dirty="0">
            <a:solidFill>
              <a:schemeClr val="bg1"/>
            </a:solidFill>
          </a:endParaRPr>
        </a:p>
      </dsp:txBody>
      <dsp:txXfrm>
        <a:off x="1112996" y="1523999"/>
        <a:ext cx="2117407" cy="762000"/>
      </dsp:txXfrm>
    </dsp:sp>
    <dsp:sp modelId="{CCE47ACE-F667-44FE-82FD-D2B3FD126F15}">
      <dsp:nvSpPr>
        <dsp:cNvPr id="0" name=""/>
        <dsp:cNvSpPr/>
      </dsp:nvSpPr>
      <dsp:spPr>
        <a:xfrm>
          <a:off x="0" y="2286000"/>
          <a:ext cx="4343400" cy="762000"/>
        </a:xfrm>
        <a:prstGeom prst="trapezoid">
          <a:avLst>
            <a:gd name="adj" fmla="val 71250"/>
          </a:avLst>
        </a:prstGeom>
        <a:solidFill>
          <a:srgbClr val="6600FF">
            <a:alpha val="31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Observation layer</a:t>
          </a:r>
        </a:p>
      </dsp:txBody>
      <dsp:txXfrm>
        <a:off x="760094" y="2286000"/>
        <a:ext cx="2823210" cy="76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7CFB2-123D-46FC-92DD-33BA541BE7CF}">
      <dsp:nvSpPr>
        <dsp:cNvPr id="0" name=""/>
        <dsp:cNvSpPr/>
      </dsp:nvSpPr>
      <dsp:spPr>
        <a:xfrm rot="5400000">
          <a:off x="35541" y="-678"/>
          <a:ext cx="858197" cy="862647"/>
        </a:xfrm>
        <a:prstGeom prst="chevron">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Where</a:t>
          </a:r>
          <a:endParaRPr lang="en-US" sz="2000" kern="1200" dirty="0"/>
        </a:p>
      </dsp:txBody>
      <dsp:txXfrm rot="-5400000">
        <a:off x="33316" y="1547"/>
        <a:ext cx="862647" cy="858197"/>
      </dsp:txXfrm>
    </dsp:sp>
    <dsp:sp modelId="{4E4088F2-AA33-467C-9E70-FB97B6FC9B83}">
      <dsp:nvSpPr>
        <dsp:cNvPr id="0" name=""/>
        <dsp:cNvSpPr/>
      </dsp:nvSpPr>
      <dsp:spPr>
        <a:xfrm rot="5400000">
          <a:off x="2430879" y="-1395133"/>
          <a:ext cx="558121" cy="3348390"/>
        </a:xfrm>
        <a:prstGeom prst="round2SameRect">
          <a:avLst/>
        </a:prstGeom>
        <a:solidFill>
          <a:schemeClr val="accent6">
            <a:lumMod val="50000"/>
            <a:alpha val="58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Was I?</a:t>
          </a:r>
          <a:endParaRPr lang="en-US" sz="2000" kern="1200" dirty="0">
            <a:solidFill>
              <a:schemeClr val="accent6">
                <a:lumMod val="40000"/>
                <a:lumOff val="6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Were my Documents?      </a:t>
          </a:r>
          <a:endParaRPr lang="en-US" sz="2000" kern="1200" dirty="0">
            <a:solidFill>
              <a:schemeClr val="accent6">
                <a:lumMod val="40000"/>
                <a:lumOff val="60000"/>
              </a:schemeClr>
            </a:solidFill>
          </a:endParaRPr>
        </a:p>
      </dsp:txBody>
      <dsp:txXfrm rot="-5400000">
        <a:off x="1035745" y="27246"/>
        <a:ext cx="3321145" cy="503631"/>
      </dsp:txXfrm>
    </dsp:sp>
    <dsp:sp modelId="{A031B471-ACE0-4468-BB40-561411C4E92D}">
      <dsp:nvSpPr>
        <dsp:cNvPr id="0" name=""/>
        <dsp:cNvSpPr/>
      </dsp:nvSpPr>
      <dsp:spPr>
        <a:xfrm rot="5400000">
          <a:off x="56936" y="681429"/>
          <a:ext cx="858197" cy="905438"/>
        </a:xfrm>
        <a:prstGeom prst="chevron">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Who</a:t>
          </a:r>
          <a:endParaRPr lang="en-US" sz="2000" kern="1200" dirty="0"/>
        </a:p>
      </dsp:txBody>
      <dsp:txXfrm rot="-5400000">
        <a:off x="33316" y="705049"/>
        <a:ext cx="905438" cy="858197"/>
      </dsp:txXfrm>
    </dsp:sp>
    <dsp:sp modelId="{C11F5B3E-9490-475C-AFF7-769E2903E35D}">
      <dsp:nvSpPr>
        <dsp:cNvPr id="0" name=""/>
        <dsp:cNvSpPr/>
      </dsp:nvSpPr>
      <dsp:spPr>
        <a:xfrm rot="5400000">
          <a:off x="2869303" y="-1143038"/>
          <a:ext cx="557828" cy="4254004"/>
        </a:xfrm>
        <a:prstGeom prst="round2SameRect">
          <a:avLst/>
        </a:prstGeom>
        <a:solidFill>
          <a:schemeClr val="accent6">
            <a:lumMod val="50000"/>
            <a:alpha val="58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Sent me this document?</a:t>
          </a:r>
          <a:endParaRPr lang="en-US" sz="2000" kern="1200" dirty="0">
            <a:solidFill>
              <a:schemeClr val="accent6">
                <a:lumMod val="40000"/>
                <a:lumOff val="6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Was I with?</a:t>
          </a:r>
          <a:endParaRPr lang="en-US" sz="2000" kern="1200" dirty="0">
            <a:solidFill>
              <a:schemeClr val="accent6">
                <a:lumMod val="40000"/>
                <a:lumOff val="60000"/>
              </a:schemeClr>
            </a:solidFill>
          </a:endParaRPr>
        </a:p>
      </dsp:txBody>
      <dsp:txXfrm rot="-5400000">
        <a:off x="1021216" y="732280"/>
        <a:ext cx="4226773" cy="503366"/>
      </dsp:txXfrm>
    </dsp:sp>
    <dsp:sp modelId="{A932EF83-C74E-40F5-ACCB-A7AFB0AACA82}">
      <dsp:nvSpPr>
        <dsp:cNvPr id="0" name=""/>
        <dsp:cNvSpPr/>
      </dsp:nvSpPr>
      <dsp:spPr>
        <a:xfrm rot="5400000">
          <a:off x="32841" y="1409028"/>
          <a:ext cx="858197" cy="857247"/>
        </a:xfrm>
        <a:prstGeom prst="chevron">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What</a:t>
          </a:r>
          <a:endParaRPr lang="en-US" sz="2000" kern="1200" dirty="0"/>
        </a:p>
      </dsp:txBody>
      <dsp:txXfrm rot="-5400000">
        <a:off x="33317" y="1837177"/>
        <a:ext cx="857247" cy="950"/>
      </dsp:txXfrm>
    </dsp:sp>
    <dsp:sp modelId="{C342BCE8-E15B-4814-970D-08E4438E2DC1}">
      <dsp:nvSpPr>
        <dsp:cNvPr id="0" name=""/>
        <dsp:cNvSpPr/>
      </dsp:nvSpPr>
      <dsp:spPr>
        <a:xfrm rot="5400000">
          <a:off x="2742577" y="-316945"/>
          <a:ext cx="557828" cy="4008824"/>
        </a:xfrm>
        <a:prstGeom prst="round2SameRect">
          <a:avLst/>
        </a:prstGeom>
        <a:solidFill>
          <a:schemeClr val="accent6">
            <a:lumMod val="50000"/>
            <a:alpha val="58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Was I looking at?</a:t>
          </a:r>
          <a:endParaRPr lang="en-US" sz="2000" kern="1200" dirty="0">
            <a:solidFill>
              <a:schemeClr val="accent6">
                <a:lumMod val="40000"/>
                <a:lumOff val="6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Applications were running?</a:t>
          </a:r>
          <a:endParaRPr lang="en-US" sz="2000" kern="1200" dirty="0">
            <a:solidFill>
              <a:schemeClr val="accent6">
                <a:lumMod val="40000"/>
                <a:lumOff val="60000"/>
              </a:schemeClr>
            </a:solidFill>
          </a:endParaRPr>
        </a:p>
      </dsp:txBody>
      <dsp:txXfrm rot="-5400000">
        <a:off x="1017080" y="1435783"/>
        <a:ext cx="3981593" cy="503366"/>
      </dsp:txXfrm>
    </dsp:sp>
    <dsp:sp modelId="{A47EB34C-C48F-4BF5-82A5-614235274C15}">
      <dsp:nvSpPr>
        <dsp:cNvPr id="0" name=""/>
        <dsp:cNvSpPr/>
      </dsp:nvSpPr>
      <dsp:spPr>
        <a:xfrm rot="5400000">
          <a:off x="44447" y="2100925"/>
          <a:ext cx="858197" cy="880459"/>
        </a:xfrm>
        <a:prstGeom prst="chevron">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When</a:t>
          </a:r>
          <a:endParaRPr lang="en-US" sz="2000" kern="1200" dirty="0"/>
        </a:p>
      </dsp:txBody>
      <dsp:txXfrm rot="-5400000">
        <a:off x="33316" y="2112056"/>
        <a:ext cx="880459" cy="858197"/>
      </dsp:txXfrm>
    </dsp:sp>
    <dsp:sp modelId="{B2258CD5-806B-4373-8345-E9ADB0465D82}">
      <dsp:nvSpPr>
        <dsp:cNvPr id="0" name=""/>
        <dsp:cNvSpPr/>
      </dsp:nvSpPr>
      <dsp:spPr>
        <a:xfrm rot="5400000">
          <a:off x="2890130" y="235650"/>
          <a:ext cx="557828" cy="4310640"/>
        </a:xfrm>
        <a:prstGeom prst="round2SameRect">
          <a:avLst/>
        </a:prstGeom>
        <a:solidFill>
          <a:schemeClr val="accent6">
            <a:lumMod val="50000"/>
            <a:alpha val="58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After Grit sent me this email?</a:t>
          </a:r>
          <a:endParaRPr lang="en-US" sz="2000" kern="1200" dirty="0">
            <a:solidFill>
              <a:schemeClr val="accent6">
                <a:lumMod val="40000"/>
                <a:lumOff val="6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6">
                  <a:lumMod val="40000"/>
                  <a:lumOff val="60000"/>
                </a:schemeClr>
              </a:solidFill>
            </a:rPr>
            <a:t>Did I learn this task first?</a:t>
          </a:r>
          <a:endParaRPr lang="en-US" sz="2000" kern="1200" dirty="0">
            <a:solidFill>
              <a:schemeClr val="accent6">
                <a:lumMod val="40000"/>
                <a:lumOff val="60000"/>
              </a:schemeClr>
            </a:solidFill>
          </a:endParaRPr>
        </a:p>
      </dsp:txBody>
      <dsp:txXfrm rot="-5400000">
        <a:off x="1013725" y="2139287"/>
        <a:ext cx="4283409" cy="5033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A228F-4EC7-F641-AA12-0BDA12045857}" type="datetimeFigureOut">
              <a:rPr lang="en-US" smtClean="0"/>
              <a:t>10/17/12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1F167-E3CF-6D4C-BC35-D3B3B52A4013}" type="slidenum">
              <a:rPr lang="en-US" smtClean="0"/>
              <a:t>‹#›</a:t>
            </a:fld>
            <a:endParaRPr lang="en-US"/>
          </a:p>
        </p:txBody>
      </p:sp>
    </p:spTree>
    <p:extLst>
      <p:ext uri="{BB962C8B-B14F-4D97-AF65-F5344CB8AC3E}">
        <p14:creationId xmlns:p14="http://schemas.microsoft.com/office/powerpoint/2010/main" val="3792870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flying to DC to collaborate, you should be able</a:t>
            </a:r>
            <a:r>
              <a:rPr lang="en-US" baseline="0" dirty="0" smtClean="0"/>
              <a:t> to do this effectively from Menlo Park</a:t>
            </a:r>
            <a:endParaRPr lang="en-US" dirty="0"/>
          </a:p>
        </p:txBody>
      </p:sp>
      <p:sp>
        <p:nvSpPr>
          <p:cNvPr id="4" name="Slide Number Placeholder 3"/>
          <p:cNvSpPr>
            <a:spLocks noGrp="1"/>
          </p:cNvSpPr>
          <p:nvPr>
            <p:ph type="sldNum" sz="quarter" idx="10"/>
          </p:nvPr>
        </p:nvSpPr>
        <p:spPr/>
        <p:txBody>
          <a:bodyPr/>
          <a:lstStyle/>
          <a:p>
            <a:pPr>
              <a:defRPr/>
            </a:pPr>
            <a:fld id="{19508AC2-5BB0-4D94-865C-49736B173206}" type="slidenum">
              <a:rPr lang="en-US" smtClean="0"/>
              <a:pPr>
                <a:defRPr/>
              </a:pPr>
              <a:t>2</a:t>
            </a:fld>
            <a:endParaRPr lang="en-US"/>
          </a:p>
        </p:txBody>
      </p:sp>
    </p:spTree>
    <p:extLst>
      <p:ext uri="{BB962C8B-B14F-4D97-AF65-F5344CB8AC3E}">
        <p14:creationId xmlns:p14="http://schemas.microsoft.com/office/powerpoint/2010/main" val="112262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708DB-F7CE-364C-B05A-95D7DC6A0790}" type="datetimeFigureOut">
              <a:rPr lang="en-US" smtClean="0"/>
              <a:t>10/17/12</a:t>
            </a:fld>
            <a:endParaRPr lang="en-US"/>
          </a:p>
        </p:txBody>
      </p:sp>
      <p:sp>
        <p:nvSpPr>
          <p:cNvPr id="5" name="Footer Placeholder 4"/>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708DB-F7CE-364C-B05A-95D7DC6A0790}" type="datetimeFigureOut">
              <a:rPr lang="en-US" smtClean="0"/>
              <a:t>10/17/12</a:t>
            </a:fld>
            <a:endParaRPr lang="en-US"/>
          </a:p>
        </p:txBody>
      </p:sp>
      <p:sp>
        <p:nvSpPr>
          <p:cNvPr id="5" name="Footer Placeholder 4"/>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6" name="Slide Number Placeholder 5"/>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708DB-F7CE-364C-B05A-95D7DC6A0790}" type="datetimeFigureOut">
              <a:rPr lang="en-US" smtClean="0"/>
              <a:t>10/17/12</a:t>
            </a:fld>
            <a:endParaRPr lang="en-US"/>
          </a:p>
        </p:txBody>
      </p:sp>
      <p:sp>
        <p:nvSpPr>
          <p:cNvPr id="5" name="Footer Placeholder 4"/>
          <p:cNvSpPr>
            <a:spLocks noGrp="1"/>
          </p:cNvSpPr>
          <p:nvPr>
            <p:ph type="ftr" sz="quarter" idx="11"/>
          </p:nvPr>
        </p:nvSpPr>
        <p:spPr/>
        <p:txBody>
          <a:bodyPr/>
          <a:lstStyle/>
          <a:p>
            <a:r>
              <a:rPr lang="en-US" dirty="0" smtClean="0"/>
              <a:t>SRI </a:t>
            </a:r>
            <a:r>
              <a:rPr lang="en-US" dirty="0" err="1" smtClean="0"/>
              <a:t>Propriatary</a:t>
            </a:r>
            <a:endParaRPr lang="en-US" dirty="0" smtClean="0"/>
          </a:p>
        </p:txBody>
      </p:sp>
      <p:sp>
        <p:nvSpPr>
          <p:cNvPr id="6" name="Slide Number Placeholder 5"/>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708DB-F7CE-364C-B05A-95D7DC6A0790}" type="datetimeFigureOut">
              <a:rPr lang="en-US" smtClean="0"/>
              <a:t>10/17/12</a:t>
            </a:fld>
            <a:endParaRPr lang="en-US"/>
          </a:p>
        </p:txBody>
      </p:sp>
      <p:sp>
        <p:nvSpPr>
          <p:cNvPr id="5" name="Footer Placeholder 4"/>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6" name="Slide Number Placeholder 5"/>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708DB-F7CE-364C-B05A-95D7DC6A0790}" type="datetimeFigureOut">
              <a:rPr lang="en-US" smtClean="0"/>
              <a:t>10/17/12</a:t>
            </a:fld>
            <a:endParaRPr lang="en-US"/>
          </a:p>
        </p:txBody>
      </p:sp>
      <p:sp>
        <p:nvSpPr>
          <p:cNvPr id="5" name="Footer Placeholder 4"/>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6" name="Slide Number Placeholder 5"/>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708DB-F7CE-364C-B05A-95D7DC6A0790}" type="datetimeFigureOut">
              <a:rPr lang="en-US" smtClean="0"/>
              <a:t>10/17/12</a:t>
            </a:fld>
            <a:endParaRPr lang="en-US"/>
          </a:p>
        </p:txBody>
      </p:sp>
      <p:sp>
        <p:nvSpPr>
          <p:cNvPr id="6" name="Footer Placeholder 5"/>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7" name="Slide Number Placeholder 6"/>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708DB-F7CE-364C-B05A-95D7DC6A0790}" type="datetimeFigureOut">
              <a:rPr lang="en-US" smtClean="0"/>
              <a:t>10/17/12</a:t>
            </a:fld>
            <a:endParaRPr lang="en-US"/>
          </a:p>
        </p:txBody>
      </p:sp>
      <p:sp>
        <p:nvSpPr>
          <p:cNvPr id="8" name="Footer Placeholder 7"/>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9" name="Slide Number Placeholder 8"/>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708DB-F7CE-364C-B05A-95D7DC6A0790}" type="datetimeFigureOut">
              <a:rPr lang="en-US" smtClean="0"/>
              <a:t>10/17/12</a:t>
            </a:fld>
            <a:endParaRPr lang="en-US"/>
          </a:p>
        </p:txBody>
      </p:sp>
      <p:sp>
        <p:nvSpPr>
          <p:cNvPr id="4" name="Footer Placeholder 3"/>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5" name="Slide Number Placeholder 4"/>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708DB-F7CE-364C-B05A-95D7DC6A0790}" type="datetimeFigureOut">
              <a:rPr lang="en-US" smtClean="0"/>
              <a:t>10/17/12</a:t>
            </a:fld>
            <a:endParaRPr lang="en-US"/>
          </a:p>
        </p:txBody>
      </p:sp>
      <p:sp>
        <p:nvSpPr>
          <p:cNvPr id="3" name="Footer Placeholder 2"/>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4" name="Slide Number Placeholder 3"/>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708DB-F7CE-364C-B05A-95D7DC6A0790}" type="datetimeFigureOut">
              <a:rPr lang="en-US" smtClean="0"/>
              <a:t>10/17/12</a:t>
            </a:fld>
            <a:endParaRPr lang="en-US"/>
          </a:p>
        </p:txBody>
      </p:sp>
      <p:sp>
        <p:nvSpPr>
          <p:cNvPr id="6" name="Footer Placeholder 5"/>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708DB-F7CE-364C-B05A-95D7DC6A0790}" type="datetimeFigureOut">
              <a:rPr lang="en-US" smtClean="0"/>
              <a:t>10/17/12</a:t>
            </a:fld>
            <a:endParaRPr lang="en-US"/>
          </a:p>
        </p:txBody>
      </p:sp>
      <p:sp>
        <p:nvSpPr>
          <p:cNvPr id="6" name="Footer Placeholder 5"/>
          <p:cNvSpPr>
            <a:spLocks noGrp="1"/>
          </p:cNvSpPr>
          <p:nvPr>
            <p:ph type="ftr" sz="quarter" idx="11"/>
          </p:nvPr>
        </p:nvSpPr>
        <p:spPr/>
        <p:txBody>
          <a:bodyPr/>
          <a:lstStyle/>
          <a:p>
            <a:r>
              <a:rPr lang="en-US" dirty="0" smtClean="0"/>
              <a:t>SRI </a:t>
            </a:r>
            <a:r>
              <a:rPr lang="en-US" dirty="0" err="1" smtClean="0"/>
              <a:t>Propriatary</a:t>
            </a:r>
            <a:endParaRPr lang="en-US" dirty="0"/>
          </a:p>
        </p:txBody>
      </p:sp>
      <p:sp>
        <p:nvSpPr>
          <p:cNvPr id="7" name="Slide Number Placeholder 6"/>
          <p:cNvSpPr>
            <a:spLocks noGrp="1"/>
          </p:cNvSpPr>
          <p:nvPr>
            <p:ph type="sldNum" sz="quarter" idx="12"/>
          </p:nvPr>
        </p:nvSpPr>
        <p:spPr/>
        <p:txBody>
          <a:bodyPr/>
          <a:lstStyle/>
          <a:p>
            <a:fld id="{0CFB3C53-2988-8E47-AA0D-D9DB3232F61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708DB-F7CE-364C-B05A-95D7DC6A0790}" type="datetimeFigureOut">
              <a:rPr lang="en-US" smtClean="0"/>
              <a:t>10/17/12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SRI Proprietary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B3C53-2988-8E47-AA0D-D9DB3232F61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UkCqyhINM0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youtu.be/TXuBpLJ3VKo" TargetMode="External"/><Relationship Id="rId4" Type="http://schemas.openxmlformats.org/officeDocument/2006/relationships/hyperlink" Target="http://youtu.be/F4YamP731T0" TargetMode="External"/><Relationship Id="rId1" Type="http://schemas.openxmlformats.org/officeDocument/2006/relationships/slideLayout" Target="../slideLayouts/slideLayout2.xml"/><Relationship Id="rId2" Type="http://schemas.openxmlformats.org/officeDocument/2006/relationships/hyperlink" Target="http://youtu.be/2IwtGysqWP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JHPlbqR3Vgk" TargetMode="External"/><Relationship Id="rId3" Type="http://schemas.openxmlformats.org/officeDocument/2006/relationships/hyperlink" Target="http://youtu.be/6v-wariHr6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UkCqyhINM0U" TargetMode="External"/><Relationship Id="rId3" Type="http://schemas.openxmlformats.org/officeDocument/2006/relationships/hyperlink" Target="http://youtu.be/RylPrnHiAx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2.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youtu.be/Qjo7xoKDmd4" TargetMode="External"/><Relationship Id="rId4" Type="http://schemas.openxmlformats.org/officeDocument/2006/relationships/hyperlink" Target="http://youtu.be/qgHFuFjm5Pc" TargetMode="External"/><Relationship Id="rId1" Type="http://schemas.openxmlformats.org/officeDocument/2006/relationships/slideLayout" Target="../slideLayouts/slideLayout2.xml"/><Relationship Id="rId2" Type="http://schemas.openxmlformats.org/officeDocument/2006/relationships/hyperlink" Target="http://youtu.be/2IwtGysqWP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youtu.be/xBdSgX0eDrA" TargetMode="External"/><Relationship Id="rId4" Type="http://schemas.openxmlformats.org/officeDocument/2006/relationships/hyperlink" Target="http://youtu.be/MBqt71S3UR4" TargetMode="External"/><Relationship Id="rId5" Type="http://schemas.openxmlformats.org/officeDocument/2006/relationships/hyperlink" Target="http://www.youtu.be/6SA2JQVsuFM" TargetMode="External"/><Relationship Id="rId1" Type="http://schemas.openxmlformats.org/officeDocument/2006/relationships/slideLayout" Target="../slideLayouts/slideLayout2.xml"/><Relationship Id="rId2" Type="http://schemas.openxmlformats.org/officeDocument/2006/relationships/hyperlink" Target="http://youtu.be/UkCqyhINM0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1e_F1S71y1Q" TargetMode="External"/><Relationship Id="rId3" Type="http://schemas.openxmlformats.org/officeDocument/2006/relationships/hyperlink" Target="http://www.youtu.be/6SQj6jwoHD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5.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wvIMmjGmgUk" TargetMode="External"/><Relationship Id="rId3" Type="http://schemas.openxmlformats.org/officeDocument/2006/relationships/hyperlink" Target="http://youtu.be/kvhj1rrdmv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kkD2J5U_Q6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rit.Denker@sri.com"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youtu.be/eU96Tr8-ENA" TargetMode="External"/><Relationship Id="rId5" Type="http://schemas.openxmlformats.org/officeDocument/2006/relationships/hyperlink" Target="http://youtu.be/RNqheJIBWFo" TargetMode="External"/><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30" y="625555"/>
            <a:ext cx="7708870" cy="3242972"/>
          </a:xfrm>
        </p:spPr>
        <p:txBody>
          <a:bodyPr>
            <a:normAutofit/>
          </a:bodyPr>
          <a:lstStyle/>
          <a:p>
            <a:r>
              <a:rPr lang="en-US" dirty="0" smtClean="0"/>
              <a:t>From Context To Interest</a:t>
            </a:r>
            <a:endParaRPr lang="en-US" dirty="0"/>
          </a:p>
        </p:txBody>
      </p:sp>
      <p:sp>
        <p:nvSpPr>
          <p:cNvPr id="3" name="Subtitle 2"/>
          <p:cNvSpPr>
            <a:spLocks noGrp="1"/>
          </p:cNvSpPr>
          <p:nvPr>
            <p:ph type="subTitle" idx="1"/>
          </p:nvPr>
        </p:nvSpPr>
        <p:spPr>
          <a:xfrm>
            <a:off x="1142999" y="3868526"/>
            <a:ext cx="7429501" cy="2354473"/>
          </a:xfrm>
        </p:spPr>
        <p:txBody>
          <a:bodyPr>
            <a:normAutofit fontScale="85000" lnSpcReduction="20000"/>
          </a:bodyPr>
          <a:lstStyle/>
          <a:p>
            <a:r>
              <a:rPr lang="en-US" dirty="0" err="1" smtClean="0"/>
              <a:t>Rukman</a:t>
            </a:r>
            <a:r>
              <a:rPr lang="en-US" dirty="0" smtClean="0"/>
              <a:t> </a:t>
            </a:r>
            <a:r>
              <a:rPr lang="en-US" dirty="0" err="1" smtClean="0"/>
              <a:t>Senanayake</a:t>
            </a:r>
            <a:endParaRPr lang="en-US" dirty="0" smtClean="0"/>
          </a:p>
          <a:p>
            <a:r>
              <a:rPr lang="en-US" dirty="0" smtClean="0"/>
              <a:t>Grit Denker</a:t>
            </a:r>
          </a:p>
          <a:p>
            <a:r>
              <a:rPr lang="en-US" dirty="0" smtClean="0"/>
              <a:t>Patrick Lincoln</a:t>
            </a:r>
          </a:p>
          <a:p>
            <a:r>
              <a:rPr lang="en-US" sz="4500" dirty="0"/>
              <a:t/>
            </a:r>
            <a:br>
              <a:rPr lang="en-US" sz="4500" dirty="0"/>
            </a:br>
            <a:r>
              <a:rPr lang="en-US" sz="4500" dirty="0" smtClean="0"/>
              <a:t>SRI International</a:t>
            </a:r>
            <a:endParaRPr lang="en-US" sz="4500" dirty="0"/>
          </a:p>
        </p:txBody>
      </p:sp>
      <p:pic>
        <p:nvPicPr>
          <p:cNvPr id="4" name="Picture 3" descr="BRIGHT_poster_1920x1080.png"/>
          <p:cNvPicPr>
            <a:picLocks noChangeAspect="1"/>
          </p:cNvPicPr>
          <p:nvPr/>
        </p:nvPicPr>
        <p:blipFill rotWithShape="1">
          <a:blip r:embed="rId2">
            <a:extLst>
              <a:ext uri="{28A0092B-C50C-407E-A947-70E740481C1C}">
                <a14:useLocalDpi xmlns:a14="http://schemas.microsoft.com/office/drawing/2010/main" val="0"/>
              </a:ext>
            </a:extLst>
          </a:blip>
          <a:srcRect l="21884" t="22339" r="24198" b="41145"/>
          <a:stretch/>
        </p:blipFill>
        <p:spPr bwMode="auto">
          <a:xfrm>
            <a:off x="3374720" y="976601"/>
            <a:ext cx="2403780" cy="91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4554427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2155766">
            <a:off x="2721263" y="4114524"/>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8641240">
            <a:off x="5468137" y="4152988"/>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114301" y="1275071"/>
            <a:ext cx="4216399" cy="29287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2" name="Title 1"/>
          <p:cNvSpPr>
            <a:spLocks noGrp="1"/>
          </p:cNvSpPr>
          <p:nvPr>
            <p:ph type="title"/>
          </p:nvPr>
        </p:nvSpPr>
        <p:spPr>
          <a:xfrm>
            <a:off x="457199" y="0"/>
            <a:ext cx="8336455" cy="1143000"/>
          </a:xfrm>
        </p:spPr>
        <p:txBody>
          <a:bodyPr>
            <a:normAutofit/>
          </a:bodyPr>
          <a:lstStyle/>
          <a:p>
            <a:r>
              <a:rPr lang="en-US" dirty="0" smtClean="0"/>
              <a:t>b</a:t>
            </a:r>
            <a:r>
              <a:rPr lang="en-US" cap="small" dirty="0" smtClean="0"/>
              <a:t>right</a:t>
            </a:r>
            <a:r>
              <a:rPr lang="en-US" dirty="0" smtClean="0"/>
              <a:t> Technologies </a:t>
            </a:r>
            <a:endParaRPr lang="en-US" dirty="0"/>
          </a:p>
        </p:txBody>
      </p:sp>
      <p:sp>
        <p:nvSpPr>
          <p:cNvPr id="10" name="Rounded Rectangle 9"/>
          <p:cNvSpPr/>
          <p:nvPr/>
        </p:nvSpPr>
        <p:spPr>
          <a:xfrm>
            <a:off x="428669" y="1325268"/>
            <a:ext cx="3571831" cy="38641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Novel Interaction Modalities</a:t>
            </a:r>
          </a:p>
        </p:txBody>
      </p:sp>
      <p:sp>
        <p:nvSpPr>
          <p:cNvPr id="31" name="Rounded Rectangle 30"/>
          <p:cNvSpPr/>
          <p:nvPr/>
        </p:nvSpPr>
        <p:spPr>
          <a:xfrm>
            <a:off x="2125480" y="1912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Gaze Tracking</a:t>
            </a:r>
            <a:endParaRPr lang="en-US" sz="1400" dirty="0">
              <a:solidFill>
                <a:srgbClr val="32525D"/>
              </a:solidFill>
            </a:endParaRPr>
          </a:p>
        </p:txBody>
      </p:sp>
      <p:sp>
        <p:nvSpPr>
          <p:cNvPr id="32" name="Rounded Rectangle 31"/>
          <p:cNvSpPr/>
          <p:nvPr/>
        </p:nvSpPr>
        <p:spPr>
          <a:xfrm>
            <a:off x="2125480" y="2293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Proximity Detection</a:t>
            </a:r>
            <a:endParaRPr lang="en-US" sz="1400" dirty="0">
              <a:solidFill>
                <a:srgbClr val="32525D"/>
              </a:solidFill>
            </a:endParaRPr>
          </a:p>
        </p:txBody>
      </p:sp>
      <p:sp>
        <p:nvSpPr>
          <p:cNvPr id="33" name="Rounded Rectangle 32"/>
          <p:cNvSpPr/>
          <p:nvPr/>
        </p:nvSpPr>
        <p:spPr>
          <a:xfrm>
            <a:off x="2125480" y="3055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Face Detection</a:t>
            </a:r>
            <a:endParaRPr lang="en-US" sz="1400" dirty="0">
              <a:solidFill>
                <a:srgbClr val="32525D"/>
              </a:solidFill>
            </a:endParaRPr>
          </a:p>
        </p:txBody>
      </p:sp>
      <p:sp>
        <p:nvSpPr>
          <p:cNvPr id="37" name="Rounded Rectangle 36"/>
          <p:cNvSpPr/>
          <p:nvPr/>
        </p:nvSpPr>
        <p:spPr>
          <a:xfrm>
            <a:off x="2125480" y="3436564"/>
            <a:ext cx="1981200" cy="304800"/>
          </a:xfrm>
          <a:prstGeom prst="roundRect">
            <a:avLst/>
          </a:prstGeom>
          <a:solidFill>
            <a:schemeClr val="accent4">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Iris Scanning</a:t>
            </a:r>
            <a:endParaRPr lang="en-US" sz="1400" dirty="0">
              <a:solidFill>
                <a:srgbClr val="32525D"/>
              </a:solidFill>
            </a:endParaRPr>
          </a:p>
        </p:txBody>
      </p:sp>
      <p:sp>
        <p:nvSpPr>
          <p:cNvPr id="38" name="Rounded Rectangle 37"/>
          <p:cNvSpPr/>
          <p:nvPr/>
        </p:nvSpPr>
        <p:spPr>
          <a:xfrm>
            <a:off x="2125480" y="2674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Multi-touch</a:t>
            </a:r>
            <a:endParaRPr lang="en-US" sz="1400" dirty="0">
              <a:solidFill>
                <a:srgbClr val="32525D"/>
              </a:solidFill>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72" y="1853931"/>
            <a:ext cx="1680697" cy="19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4432301" y="1229916"/>
            <a:ext cx="4609962" cy="3023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762500" y="1775186"/>
            <a:ext cx="3878754" cy="1031514"/>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bg2"/>
                </a:solidFill>
              </a:rPr>
              <a:t>Semantic Interaction Model</a:t>
            </a:r>
          </a:p>
          <a:p>
            <a:pPr algn="ctr"/>
            <a:r>
              <a:rPr lang="en-US" sz="1400" dirty="0">
                <a:solidFill>
                  <a:schemeClr val="bg2"/>
                </a:solidFill>
                <a:cs typeface="Times New Roman" pitchFamily="18" charset="0"/>
              </a:rPr>
              <a:t>Describes on high abstraction level in what ways user can interact with </a:t>
            </a:r>
            <a:r>
              <a:rPr lang="en-US" sz="1400" dirty="0" smtClean="0">
                <a:solidFill>
                  <a:schemeClr val="bg2"/>
                </a:solidFill>
                <a:cs typeface="Times New Roman" pitchFamily="18" charset="0"/>
              </a:rPr>
              <a:t>content</a:t>
            </a:r>
            <a:endParaRPr lang="en-US" sz="1400" dirty="0">
              <a:solidFill>
                <a:schemeClr val="bg2"/>
              </a:solidFill>
            </a:endParaRPr>
          </a:p>
        </p:txBody>
      </p:sp>
      <p:sp>
        <p:nvSpPr>
          <p:cNvPr id="25" name="Rounded Rectangle 24"/>
          <p:cNvSpPr/>
          <p:nvPr/>
        </p:nvSpPr>
        <p:spPr>
          <a:xfrm>
            <a:off x="4762500" y="2924950"/>
            <a:ext cx="3878754" cy="1029875"/>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solidFill>
                  <a:schemeClr val="bg2"/>
                </a:solidFill>
              </a:rPr>
              <a:t>Semantic Visualization Model</a:t>
            </a:r>
          </a:p>
          <a:p>
            <a:pPr algn="ctr"/>
            <a:r>
              <a:rPr lang="en-US" sz="1400" dirty="0">
                <a:solidFill>
                  <a:srgbClr val="3B3B3B"/>
                </a:solidFill>
                <a:cs typeface="Times New Roman" pitchFamily="18" charset="0"/>
              </a:rPr>
              <a:t>Describes where and how content is visualized to the user on delivery </a:t>
            </a:r>
            <a:r>
              <a:rPr lang="en-US" sz="1400" dirty="0" smtClean="0">
                <a:solidFill>
                  <a:srgbClr val="3B3B3B"/>
                </a:solidFill>
                <a:cs typeface="Times New Roman" pitchFamily="18" charset="0"/>
              </a:rPr>
              <a:t>device</a:t>
            </a:r>
            <a:endParaRPr lang="en-US" sz="1400" dirty="0">
              <a:solidFill>
                <a:srgbClr val="3B3B3B"/>
              </a:solidFill>
            </a:endParaRPr>
          </a:p>
        </p:txBody>
      </p:sp>
      <p:sp>
        <p:nvSpPr>
          <p:cNvPr id="34" name="Rounded Rectangle 33"/>
          <p:cNvSpPr/>
          <p:nvPr/>
        </p:nvSpPr>
        <p:spPr>
          <a:xfrm>
            <a:off x="4676757" y="1308036"/>
            <a:ext cx="4053397" cy="403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Application Modeling Framework</a:t>
            </a:r>
          </a:p>
        </p:txBody>
      </p:sp>
      <p:sp>
        <p:nvSpPr>
          <p:cNvPr id="47" name="Rounded Rectangle 46"/>
          <p:cNvSpPr/>
          <p:nvPr/>
        </p:nvSpPr>
        <p:spPr>
          <a:xfrm>
            <a:off x="259372" y="4729420"/>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bwMode="auto">
          <a:xfrm>
            <a:off x="1841500" y="5475904"/>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49" name="Rounded Rectangle 48"/>
          <p:cNvSpPr/>
          <p:nvPr/>
        </p:nvSpPr>
        <p:spPr bwMode="auto">
          <a:xfrm>
            <a:off x="1841500" y="6070722"/>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50" name="Picture 71" descr="BrainWav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99" y="5483940"/>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2" name="Rounded Rectangle 51"/>
          <p:cNvSpPr/>
          <p:nvPr/>
        </p:nvSpPr>
        <p:spPr>
          <a:xfrm>
            <a:off x="1858780" y="4783229"/>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53" name="Rounded Rectangle 52"/>
          <p:cNvSpPr/>
          <p:nvPr/>
        </p:nvSpPr>
        <p:spPr bwMode="auto">
          <a:xfrm>
            <a:off x="4914900" y="6292119"/>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54" name="Rounded Rectangle 53"/>
          <p:cNvSpPr/>
          <p:nvPr/>
        </p:nvSpPr>
        <p:spPr bwMode="auto">
          <a:xfrm>
            <a:off x="4914900" y="5786467"/>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55" name="Rounded Rectangle 54"/>
          <p:cNvSpPr/>
          <p:nvPr/>
        </p:nvSpPr>
        <p:spPr bwMode="auto">
          <a:xfrm>
            <a:off x="4914900" y="5294867"/>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27" name="Oval 26"/>
          <p:cNvSpPr/>
          <p:nvPr/>
        </p:nvSpPr>
        <p:spPr>
          <a:xfrm>
            <a:off x="-87610" y="1037038"/>
            <a:ext cx="4519911" cy="10076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535035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6362"/>
          </a:xfrm>
        </p:spPr>
        <p:txBody>
          <a:bodyPr>
            <a:normAutofit fontScale="90000"/>
          </a:bodyPr>
          <a:lstStyle/>
          <a:p>
            <a:r>
              <a:rPr lang="en-US" dirty="0" smtClean="0"/>
              <a:t>Novel Interaction Modalities – Face  Recognition</a:t>
            </a:r>
            <a:endParaRPr lang="en-US" dirty="0"/>
          </a:p>
        </p:txBody>
      </p:sp>
      <p:sp>
        <p:nvSpPr>
          <p:cNvPr id="3" name="Content Placeholder 2"/>
          <p:cNvSpPr>
            <a:spLocks noGrp="1"/>
          </p:cNvSpPr>
          <p:nvPr>
            <p:ph idx="1"/>
          </p:nvPr>
        </p:nvSpPr>
        <p:spPr>
          <a:xfrm>
            <a:off x="457200" y="3619501"/>
            <a:ext cx="8229600" cy="711200"/>
          </a:xfrm>
        </p:spPr>
        <p:txBody>
          <a:bodyPr/>
          <a:lstStyle/>
          <a:p>
            <a:pPr marL="0" indent="0" algn="ctr">
              <a:buNone/>
            </a:pPr>
            <a:r>
              <a:rPr lang="en-US" dirty="0" smtClean="0">
                <a:hlinkClick r:id="rId2"/>
              </a:rPr>
              <a:t>Video of Face Recognition</a:t>
            </a: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8710159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6362"/>
          </a:xfrm>
        </p:spPr>
        <p:txBody>
          <a:bodyPr>
            <a:normAutofit/>
          </a:bodyPr>
          <a:lstStyle/>
          <a:p>
            <a:r>
              <a:rPr lang="en-US" dirty="0" smtClean="0"/>
              <a:t>Window Into Your World</a:t>
            </a:r>
            <a:endParaRPr lang="en-US" dirty="0"/>
          </a:p>
        </p:txBody>
      </p:sp>
      <p:sp>
        <p:nvSpPr>
          <p:cNvPr id="3" name="Content Placeholder 2"/>
          <p:cNvSpPr>
            <a:spLocks noGrp="1"/>
          </p:cNvSpPr>
          <p:nvPr>
            <p:ph idx="1"/>
          </p:nvPr>
        </p:nvSpPr>
        <p:spPr>
          <a:xfrm>
            <a:off x="457200" y="1866900"/>
            <a:ext cx="8229600" cy="4076700"/>
          </a:xfrm>
        </p:spPr>
        <p:txBody>
          <a:bodyPr>
            <a:normAutofit fontScale="85000" lnSpcReduction="20000"/>
          </a:bodyPr>
          <a:lstStyle/>
          <a:p>
            <a:r>
              <a:rPr lang="en-US" dirty="0" smtClean="0"/>
              <a:t>b</a:t>
            </a:r>
            <a:r>
              <a:rPr lang="en-US" cap="small" dirty="0" smtClean="0"/>
              <a:t>right </a:t>
            </a:r>
            <a:r>
              <a:rPr lang="en-US" dirty="0" smtClean="0"/>
              <a:t>uses face recognition (and other measures, such as iris scans) to detect users and automatically log them into the system</a:t>
            </a:r>
          </a:p>
          <a:p>
            <a:r>
              <a:rPr lang="en-US" dirty="0" smtClean="0"/>
              <a:t>Users are presented with their latest context after login</a:t>
            </a:r>
            <a:endParaRPr lang="en-US" dirty="0">
              <a:hlinkClick r:id="rId2"/>
            </a:endParaRPr>
          </a:p>
          <a:p>
            <a:pPr marL="0" indent="0" algn="ctr">
              <a:buNone/>
            </a:pPr>
            <a:r>
              <a:rPr lang="en-US" dirty="0" smtClean="0">
                <a:hlinkClick r:id="rId3"/>
              </a:rPr>
              <a:t>Video of Window Into Your World</a:t>
            </a:r>
            <a:endParaRPr lang="en-US" dirty="0"/>
          </a:p>
          <a:p>
            <a:r>
              <a:rPr lang="en-US" dirty="0" smtClean="0"/>
              <a:t>Similarly, if users do not pay attention to the system or move away from it, b</a:t>
            </a:r>
            <a:r>
              <a:rPr lang="en-US" cap="small" dirty="0" smtClean="0"/>
              <a:t>right </a:t>
            </a:r>
            <a:r>
              <a:rPr lang="en-US" dirty="0" smtClean="0"/>
              <a:t>automatically logs the user out</a:t>
            </a:r>
            <a:endParaRPr lang="en-US" dirty="0">
              <a:hlinkClick r:id="rId2"/>
            </a:endParaRPr>
          </a:p>
          <a:p>
            <a:pPr marL="0" indent="0" algn="ctr">
              <a:buNone/>
            </a:pPr>
            <a:r>
              <a:rPr lang="en-US" dirty="0">
                <a:hlinkClick r:id="rId4"/>
              </a:rPr>
              <a:t>Video of </a:t>
            </a:r>
            <a:r>
              <a:rPr lang="en-US" dirty="0" smtClean="0">
                <a:hlinkClick r:id="rId4"/>
              </a:rPr>
              <a:t>b</a:t>
            </a:r>
            <a:r>
              <a:rPr lang="en-US" cap="small" dirty="0" smtClean="0">
                <a:hlinkClick r:id="rId4"/>
              </a:rPr>
              <a:t>right</a:t>
            </a:r>
            <a:r>
              <a:rPr lang="en-US" dirty="0" smtClean="0">
                <a:hlinkClick r:id="rId4"/>
              </a:rPr>
              <a:t> Pays Attention When You Pay Attention</a:t>
            </a:r>
            <a:endParaRPr lang="en-US" dirty="0"/>
          </a:p>
          <a:p>
            <a:endParaRPr lang="en-US" dirty="0" smtClean="0"/>
          </a:p>
          <a:p>
            <a:pPr marL="0" indent="0" algn="ctr">
              <a:buNone/>
            </a:pP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168573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6362"/>
          </a:xfrm>
        </p:spPr>
        <p:txBody>
          <a:bodyPr>
            <a:normAutofit fontScale="90000"/>
          </a:bodyPr>
          <a:lstStyle/>
          <a:p>
            <a:r>
              <a:rPr lang="en-US" dirty="0" smtClean="0"/>
              <a:t>Novel Interaction Modalities – Gaze Tracking</a:t>
            </a:r>
            <a:endParaRPr lang="en-US" dirty="0"/>
          </a:p>
        </p:txBody>
      </p:sp>
      <p:sp>
        <p:nvSpPr>
          <p:cNvPr id="3" name="Content Placeholder 2"/>
          <p:cNvSpPr>
            <a:spLocks noGrp="1"/>
          </p:cNvSpPr>
          <p:nvPr>
            <p:ph idx="1"/>
          </p:nvPr>
        </p:nvSpPr>
        <p:spPr>
          <a:xfrm>
            <a:off x="457200" y="2489200"/>
            <a:ext cx="8229600" cy="2946400"/>
          </a:xfrm>
        </p:spPr>
        <p:txBody>
          <a:bodyPr>
            <a:normAutofit/>
          </a:bodyPr>
          <a:lstStyle/>
          <a:p>
            <a:pPr marL="0" indent="0" algn="ctr">
              <a:buNone/>
            </a:pPr>
            <a:r>
              <a:rPr lang="en-US" dirty="0" smtClean="0">
                <a:hlinkClick r:id="rId2"/>
              </a:rPr>
              <a:t>Video of Gaze Tracker</a:t>
            </a:r>
            <a:endParaRPr lang="en-US" dirty="0" smtClean="0"/>
          </a:p>
          <a:p>
            <a:pPr marL="0" indent="0" algn="ctr">
              <a:buNone/>
            </a:pPr>
            <a:r>
              <a:rPr lang="en-US" dirty="0" smtClean="0">
                <a:hlinkClick r:id="rId3"/>
              </a:rPr>
              <a:t>Video of Gaze Tracking</a:t>
            </a:r>
            <a:endParaRPr lang="en-US" dirty="0" smtClean="0"/>
          </a:p>
          <a:p>
            <a:pPr marL="0" indent="0" algn="ctr">
              <a:buNone/>
            </a:pP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7659247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6362"/>
          </a:xfrm>
        </p:spPr>
        <p:txBody>
          <a:bodyPr>
            <a:normAutofit fontScale="90000"/>
          </a:bodyPr>
          <a:lstStyle/>
          <a:p>
            <a:r>
              <a:rPr lang="en-US" dirty="0" smtClean="0"/>
              <a:t>Novel Interaction Modalities – Unlimited </a:t>
            </a:r>
            <a:r>
              <a:rPr lang="en-US" dirty="0" err="1" smtClean="0"/>
              <a:t>Multitouch</a:t>
            </a:r>
            <a:endParaRPr lang="en-US" dirty="0"/>
          </a:p>
        </p:txBody>
      </p:sp>
      <p:sp>
        <p:nvSpPr>
          <p:cNvPr id="3" name="Content Placeholder 2"/>
          <p:cNvSpPr>
            <a:spLocks noGrp="1"/>
          </p:cNvSpPr>
          <p:nvPr>
            <p:ph idx="1"/>
          </p:nvPr>
        </p:nvSpPr>
        <p:spPr>
          <a:xfrm>
            <a:off x="457200" y="2032000"/>
            <a:ext cx="8229600" cy="3568700"/>
          </a:xfrm>
        </p:spPr>
        <p:txBody>
          <a:bodyPr>
            <a:normAutofit/>
          </a:bodyPr>
          <a:lstStyle/>
          <a:p>
            <a:r>
              <a:rPr lang="en-US" dirty="0" smtClean="0"/>
              <a:t>b</a:t>
            </a:r>
            <a:r>
              <a:rPr lang="en-US" cap="small" dirty="0" smtClean="0"/>
              <a:t>right</a:t>
            </a:r>
            <a:r>
              <a:rPr lang="en-US" dirty="0" smtClean="0"/>
              <a:t> offer multitouch</a:t>
            </a:r>
          </a:p>
          <a:p>
            <a:r>
              <a:rPr lang="en-US" dirty="0" smtClean="0"/>
              <a:t>Graphics and controls are orientationless and scalable </a:t>
            </a:r>
            <a:endParaRPr lang="en-US" dirty="0" smtClean="0">
              <a:hlinkClick r:id="rId2"/>
            </a:endParaRPr>
          </a:p>
          <a:p>
            <a:pPr marL="0" indent="0" algn="ctr">
              <a:buNone/>
            </a:pPr>
            <a:endParaRPr lang="en-US" dirty="0">
              <a:hlinkClick r:id="rId2"/>
            </a:endParaRPr>
          </a:p>
          <a:p>
            <a:pPr marL="0" indent="0" algn="ctr">
              <a:buNone/>
            </a:pPr>
            <a:endParaRPr lang="en-US" dirty="0" smtClean="0">
              <a:hlinkClick r:id="rId2"/>
            </a:endParaRPr>
          </a:p>
          <a:p>
            <a:pPr marL="0" indent="0" algn="ctr">
              <a:buNone/>
            </a:pPr>
            <a:r>
              <a:rPr lang="en-US" dirty="0" smtClean="0">
                <a:hlinkClick r:id="rId3"/>
              </a:rPr>
              <a:t>Video of Multitouch</a:t>
            </a: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4569133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2155766">
            <a:off x="2721263" y="4114524"/>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8641240">
            <a:off x="5468137" y="4152988"/>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114301" y="1275071"/>
            <a:ext cx="4216399" cy="29287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2" name="Title 1"/>
          <p:cNvSpPr>
            <a:spLocks noGrp="1"/>
          </p:cNvSpPr>
          <p:nvPr>
            <p:ph type="title"/>
          </p:nvPr>
        </p:nvSpPr>
        <p:spPr>
          <a:xfrm>
            <a:off x="457199" y="0"/>
            <a:ext cx="8336455" cy="1143000"/>
          </a:xfrm>
        </p:spPr>
        <p:txBody>
          <a:bodyPr>
            <a:normAutofit/>
          </a:bodyPr>
          <a:lstStyle/>
          <a:p>
            <a:r>
              <a:rPr lang="en-US" dirty="0" smtClean="0"/>
              <a:t>b</a:t>
            </a:r>
            <a:r>
              <a:rPr lang="en-US" cap="small" dirty="0" smtClean="0"/>
              <a:t>right </a:t>
            </a:r>
            <a:r>
              <a:rPr lang="en-US" dirty="0" smtClean="0"/>
              <a:t>Technologies </a:t>
            </a:r>
            <a:endParaRPr lang="en-US" dirty="0"/>
          </a:p>
        </p:txBody>
      </p:sp>
      <p:sp>
        <p:nvSpPr>
          <p:cNvPr id="10" name="Rounded Rectangle 9"/>
          <p:cNvSpPr/>
          <p:nvPr/>
        </p:nvSpPr>
        <p:spPr>
          <a:xfrm>
            <a:off x="428669" y="1325268"/>
            <a:ext cx="3571831" cy="38641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Novel Interaction Modalities</a:t>
            </a:r>
          </a:p>
        </p:txBody>
      </p:sp>
      <p:sp>
        <p:nvSpPr>
          <p:cNvPr id="31" name="Rounded Rectangle 30"/>
          <p:cNvSpPr/>
          <p:nvPr/>
        </p:nvSpPr>
        <p:spPr>
          <a:xfrm>
            <a:off x="2125480" y="1912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Gaze Tracking</a:t>
            </a:r>
            <a:endParaRPr lang="en-US" sz="1400" dirty="0">
              <a:solidFill>
                <a:srgbClr val="32525D"/>
              </a:solidFill>
            </a:endParaRPr>
          </a:p>
        </p:txBody>
      </p:sp>
      <p:sp>
        <p:nvSpPr>
          <p:cNvPr id="32" name="Rounded Rectangle 31"/>
          <p:cNvSpPr/>
          <p:nvPr/>
        </p:nvSpPr>
        <p:spPr>
          <a:xfrm>
            <a:off x="2125480" y="2293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Proximity Detection</a:t>
            </a:r>
            <a:endParaRPr lang="en-US" sz="1400" dirty="0">
              <a:solidFill>
                <a:srgbClr val="32525D"/>
              </a:solidFill>
            </a:endParaRPr>
          </a:p>
        </p:txBody>
      </p:sp>
      <p:sp>
        <p:nvSpPr>
          <p:cNvPr id="33" name="Rounded Rectangle 32"/>
          <p:cNvSpPr/>
          <p:nvPr/>
        </p:nvSpPr>
        <p:spPr>
          <a:xfrm>
            <a:off x="2125480" y="3055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Face Detection</a:t>
            </a:r>
            <a:endParaRPr lang="en-US" sz="1400" dirty="0">
              <a:solidFill>
                <a:srgbClr val="32525D"/>
              </a:solidFill>
            </a:endParaRPr>
          </a:p>
        </p:txBody>
      </p:sp>
      <p:sp>
        <p:nvSpPr>
          <p:cNvPr id="37" name="Rounded Rectangle 36"/>
          <p:cNvSpPr/>
          <p:nvPr/>
        </p:nvSpPr>
        <p:spPr>
          <a:xfrm>
            <a:off x="2125480" y="3436564"/>
            <a:ext cx="1981200" cy="304800"/>
          </a:xfrm>
          <a:prstGeom prst="roundRect">
            <a:avLst/>
          </a:prstGeom>
          <a:solidFill>
            <a:schemeClr val="accent4">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Iris Scanning</a:t>
            </a:r>
            <a:endParaRPr lang="en-US" sz="1400" dirty="0">
              <a:solidFill>
                <a:srgbClr val="32525D"/>
              </a:solidFill>
            </a:endParaRPr>
          </a:p>
        </p:txBody>
      </p:sp>
      <p:sp>
        <p:nvSpPr>
          <p:cNvPr id="38" name="Rounded Rectangle 37"/>
          <p:cNvSpPr/>
          <p:nvPr/>
        </p:nvSpPr>
        <p:spPr>
          <a:xfrm>
            <a:off x="2125480" y="2674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Multi-touch</a:t>
            </a:r>
            <a:endParaRPr lang="en-US" sz="1400" dirty="0">
              <a:solidFill>
                <a:srgbClr val="32525D"/>
              </a:solidFill>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72" y="1853931"/>
            <a:ext cx="1680697" cy="19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4432301" y="1229916"/>
            <a:ext cx="4609962" cy="3023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762500" y="1775186"/>
            <a:ext cx="3878754" cy="1031514"/>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bg2"/>
                </a:solidFill>
              </a:rPr>
              <a:t>Semantic Interaction Model</a:t>
            </a:r>
          </a:p>
          <a:p>
            <a:pPr algn="ctr"/>
            <a:r>
              <a:rPr lang="en-US" sz="1400" dirty="0">
                <a:solidFill>
                  <a:schemeClr val="bg2"/>
                </a:solidFill>
                <a:cs typeface="Times New Roman" pitchFamily="18" charset="0"/>
              </a:rPr>
              <a:t>Describes on high abstraction level in what ways user can interact with </a:t>
            </a:r>
            <a:r>
              <a:rPr lang="en-US" sz="1400" dirty="0" smtClean="0">
                <a:solidFill>
                  <a:schemeClr val="bg2"/>
                </a:solidFill>
                <a:cs typeface="Times New Roman" pitchFamily="18" charset="0"/>
              </a:rPr>
              <a:t>content</a:t>
            </a:r>
            <a:endParaRPr lang="en-US" sz="1400" dirty="0">
              <a:solidFill>
                <a:schemeClr val="bg2"/>
              </a:solidFill>
            </a:endParaRPr>
          </a:p>
        </p:txBody>
      </p:sp>
      <p:sp>
        <p:nvSpPr>
          <p:cNvPr id="25" name="Rounded Rectangle 24"/>
          <p:cNvSpPr/>
          <p:nvPr/>
        </p:nvSpPr>
        <p:spPr>
          <a:xfrm>
            <a:off x="4762500" y="2924950"/>
            <a:ext cx="3878754" cy="1029875"/>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solidFill>
                  <a:schemeClr val="bg2"/>
                </a:solidFill>
              </a:rPr>
              <a:t>Semantic Visualization Model</a:t>
            </a:r>
          </a:p>
          <a:p>
            <a:pPr algn="ctr"/>
            <a:r>
              <a:rPr lang="en-US" sz="1400" dirty="0">
                <a:solidFill>
                  <a:srgbClr val="3B3B3B"/>
                </a:solidFill>
                <a:cs typeface="Times New Roman" pitchFamily="18" charset="0"/>
              </a:rPr>
              <a:t>Describes where and how content is visualized to the user on delivery </a:t>
            </a:r>
            <a:r>
              <a:rPr lang="en-US" sz="1400" dirty="0" smtClean="0">
                <a:solidFill>
                  <a:srgbClr val="3B3B3B"/>
                </a:solidFill>
                <a:cs typeface="Times New Roman" pitchFamily="18" charset="0"/>
              </a:rPr>
              <a:t>device</a:t>
            </a:r>
            <a:endParaRPr lang="en-US" sz="1400" dirty="0">
              <a:solidFill>
                <a:srgbClr val="3B3B3B"/>
              </a:solidFill>
            </a:endParaRPr>
          </a:p>
        </p:txBody>
      </p:sp>
      <p:sp>
        <p:nvSpPr>
          <p:cNvPr id="34" name="Rounded Rectangle 33"/>
          <p:cNvSpPr/>
          <p:nvPr/>
        </p:nvSpPr>
        <p:spPr>
          <a:xfrm>
            <a:off x="4676757" y="1308036"/>
            <a:ext cx="4053397" cy="403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Application Modeling Framework</a:t>
            </a:r>
          </a:p>
        </p:txBody>
      </p:sp>
      <p:sp>
        <p:nvSpPr>
          <p:cNvPr id="47" name="Rounded Rectangle 46"/>
          <p:cNvSpPr/>
          <p:nvPr/>
        </p:nvSpPr>
        <p:spPr>
          <a:xfrm>
            <a:off x="259372" y="4729420"/>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bwMode="auto">
          <a:xfrm>
            <a:off x="1841500" y="5475904"/>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49" name="Rounded Rectangle 48"/>
          <p:cNvSpPr/>
          <p:nvPr/>
        </p:nvSpPr>
        <p:spPr bwMode="auto">
          <a:xfrm>
            <a:off x="1841500" y="6070722"/>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50" name="Picture 71" descr="BrainWav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99" y="5483940"/>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2" name="Rounded Rectangle 51"/>
          <p:cNvSpPr/>
          <p:nvPr/>
        </p:nvSpPr>
        <p:spPr>
          <a:xfrm>
            <a:off x="1858780" y="4783229"/>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53" name="Rounded Rectangle 52"/>
          <p:cNvSpPr/>
          <p:nvPr/>
        </p:nvSpPr>
        <p:spPr bwMode="auto">
          <a:xfrm>
            <a:off x="4914900" y="6292119"/>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54" name="Rounded Rectangle 53"/>
          <p:cNvSpPr/>
          <p:nvPr/>
        </p:nvSpPr>
        <p:spPr bwMode="auto">
          <a:xfrm>
            <a:off x="4914900" y="5786467"/>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55" name="Rounded Rectangle 54"/>
          <p:cNvSpPr/>
          <p:nvPr/>
        </p:nvSpPr>
        <p:spPr bwMode="auto">
          <a:xfrm>
            <a:off x="4914900" y="5294867"/>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27" name="Oval 26"/>
          <p:cNvSpPr/>
          <p:nvPr/>
        </p:nvSpPr>
        <p:spPr>
          <a:xfrm>
            <a:off x="4484252" y="981102"/>
            <a:ext cx="4519911" cy="10076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1672231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Modeling Framework</a:t>
            </a:r>
            <a:endParaRPr lang="en-US" dirty="0"/>
          </a:p>
        </p:txBody>
      </p:sp>
      <p:sp>
        <p:nvSpPr>
          <p:cNvPr id="5" name="Right Arrow 4"/>
          <p:cNvSpPr/>
          <p:nvPr/>
        </p:nvSpPr>
        <p:spPr>
          <a:xfrm>
            <a:off x="2548563" y="1299200"/>
            <a:ext cx="992440" cy="574652"/>
          </a:xfrm>
          <a:prstGeom prst="rightArrow">
            <a:avLst/>
          </a:prstGeom>
          <a:solidFill>
            <a:schemeClr val="accent2">
              <a:lumMod val="75000"/>
            </a:schemeClr>
          </a:solidFill>
          <a:ln>
            <a:solidFill>
              <a:schemeClr val="accent2">
                <a:lumMod val="60000"/>
                <a:lumOff val="4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kern="1200" dirty="0" smtClean="0"/>
              <a:t>Execute</a:t>
            </a:r>
            <a:endParaRPr lang="en-US" sz="1100" kern="1200" dirty="0"/>
          </a:p>
        </p:txBody>
      </p:sp>
      <p:sp>
        <p:nvSpPr>
          <p:cNvPr id="6" name="Right Arrow 5"/>
          <p:cNvSpPr/>
          <p:nvPr/>
        </p:nvSpPr>
        <p:spPr>
          <a:xfrm flipH="1">
            <a:off x="2548563" y="1782378"/>
            <a:ext cx="831850" cy="573497"/>
          </a:xfrm>
          <a:prstGeom prst="rightArrow">
            <a:avLst/>
          </a:prstGeom>
          <a:solidFill>
            <a:schemeClr val="accent6">
              <a:lumMod val="75000"/>
            </a:schemeClr>
          </a:solidFill>
          <a:ln>
            <a:solidFill>
              <a:schemeClr val="accent6">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kern="1200" dirty="0" smtClean="0">
                <a:solidFill>
                  <a:schemeClr val="tx1"/>
                </a:solidFill>
              </a:rPr>
              <a:t>Result</a:t>
            </a:r>
            <a:endParaRPr lang="en-US" sz="1400" kern="1200" dirty="0">
              <a:solidFill>
                <a:schemeClr val="tx1"/>
              </a:solidFill>
            </a:endParaRPr>
          </a:p>
        </p:txBody>
      </p:sp>
      <p:sp>
        <p:nvSpPr>
          <p:cNvPr id="7" name="Rectangle 6"/>
          <p:cNvSpPr/>
          <p:nvPr/>
        </p:nvSpPr>
        <p:spPr>
          <a:xfrm>
            <a:off x="205756" y="4441374"/>
            <a:ext cx="2145078" cy="1320701"/>
          </a:xfrm>
          <a:prstGeom prst="rect">
            <a:avLst/>
          </a:prstGeom>
          <a:solidFill>
            <a:schemeClr val="accent1">
              <a:lumMod val="60000"/>
              <a:lumOff val="40000"/>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800" kern="1200" dirty="0" smtClean="0">
                <a:solidFill>
                  <a:schemeClr val="bg1">
                    <a:lumMod val="75000"/>
                  </a:schemeClr>
                </a:solidFill>
              </a:rPr>
              <a:t>1010100101010010101010101010000100010101001010100101010101010001010101010010101001010000010101010100101010100101010101010000011010100101010100101010100101010100001010101010010101010100101010101010100101001010101010100101010100101001001010100000000000000000010000000001010101010101010101000101010101010000101010100010101001010000010100000010000010000101010100100010010000011011010010010001010010100101001011000010100101</a:t>
            </a:r>
          </a:p>
          <a:p>
            <a:pPr algn="ctr"/>
            <a:endParaRPr lang="en-US" sz="800" kern="1200" dirty="0"/>
          </a:p>
        </p:txBody>
      </p:sp>
      <p:grpSp>
        <p:nvGrpSpPr>
          <p:cNvPr id="8" name="Group 7"/>
          <p:cNvGrpSpPr/>
          <p:nvPr/>
        </p:nvGrpSpPr>
        <p:grpSpPr>
          <a:xfrm>
            <a:off x="98384" y="5762075"/>
            <a:ext cx="2498378" cy="935799"/>
            <a:chOff x="35275" y="5609050"/>
            <a:chExt cx="2498378" cy="935799"/>
          </a:xfrm>
        </p:grpSpPr>
        <p:sp>
          <p:nvSpPr>
            <p:cNvPr id="43" name="Rounded Rectangle 42"/>
            <p:cNvSpPr/>
            <p:nvPr/>
          </p:nvSpPr>
          <p:spPr>
            <a:xfrm>
              <a:off x="35276" y="5609050"/>
              <a:ext cx="2498377" cy="935799"/>
            </a:xfrm>
            <a:prstGeom prst="roundRect">
              <a:avLst/>
            </a:prstGeom>
            <a:scene3d>
              <a:camera prst="orthographicFront"/>
              <a:lightRig rig="threePt" dir="t"/>
            </a:scene3d>
            <a:sp3d>
              <a:bevelT prst="convex"/>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44" name="Picture 43" descr="MP900431702.JPG"/>
            <p:cNvPicPr>
              <a:picLocks noChangeAspect="1"/>
            </p:cNvPicPr>
            <p:nvPr/>
          </p:nvPicPr>
          <p:blipFill>
            <a:blip r:embed="rId2"/>
            <a:stretch>
              <a:fillRect/>
            </a:stretch>
          </p:blipFill>
          <p:spPr>
            <a:xfrm>
              <a:off x="1660875" y="5745209"/>
              <a:ext cx="686402" cy="650876"/>
            </a:xfrm>
            <a:prstGeom prst="rect">
              <a:avLst/>
            </a:prstGeom>
            <a:scene3d>
              <a:camera prst="orthographicFront"/>
              <a:lightRig rig="threePt" dir="t"/>
            </a:scene3d>
            <a:sp3d>
              <a:bevelT/>
            </a:sp3d>
          </p:spPr>
        </p:pic>
        <p:sp>
          <p:nvSpPr>
            <p:cNvPr id="45" name="TextBox 44"/>
            <p:cNvSpPr txBox="1"/>
            <p:nvPr/>
          </p:nvSpPr>
          <p:spPr>
            <a:xfrm>
              <a:off x="35275" y="5793615"/>
              <a:ext cx="1625600" cy="584776"/>
            </a:xfrm>
            <a:prstGeom prst="rect">
              <a:avLst/>
            </a:prstGeom>
            <a:noFill/>
            <a:scene3d>
              <a:camera prst="orthographicFront"/>
              <a:lightRig rig="threePt" dir="t"/>
            </a:scene3d>
            <a:sp3d>
              <a:bevelT prst="convex"/>
            </a:sp3d>
          </p:spPr>
          <p:txBody>
            <a:bodyPr wrap="square" rtlCol="0">
              <a:spAutoFit/>
            </a:bodyPr>
            <a:lstStyle/>
            <a:p>
              <a:pPr algn="ctr"/>
              <a:r>
                <a:rPr lang="en-US" sz="1600" kern="1200" dirty="0" smtClean="0"/>
                <a:t>Observation Layer</a:t>
              </a:r>
              <a:endParaRPr lang="en-US" sz="1600" kern="1200" dirty="0"/>
            </a:p>
          </p:txBody>
        </p:sp>
      </p:grpSp>
      <p:sp>
        <p:nvSpPr>
          <p:cNvPr id="9" name="Rectangle 8"/>
          <p:cNvSpPr/>
          <p:nvPr/>
        </p:nvSpPr>
        <p:spPr>
          <a:xfrm>
            <a:off x="241032" y="2126180"/>
            <a:ext cx="2145078" cy="1910840"/>
          </a:xfrm>
          <a:prstGeom prst="rect">
            <a:avLst/>
          </a:prstGeom>
          <a:solidFill>
            <a:schemeClr val="accent1">
              <a:lumMod val="60000"/>
              <a:lumOff val="40000"/>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800" kern="1200" dirty="0" smtClean="0">
                <a:solidFill>
                  <a:schemeClr val="bg1">
                    <a:lumMod val="75000"/>
                  </a:schemeClr>
                </a:solidFill>
              </a:rPr>
              <a:t>101010010101001010101010101000010001010100101010010101010101000101010101001010100101000001010101010010101010010101010101000001101010010101010010101010010101010000101010101001010101010010101010101010010100101010101010010101010010100100101010000000000000000001000000000100101011100000111110000000000000000000000000000000000011111111111110101010100011111111001001010101010100000000000000000010010111111111111110101001000000000000000000000000000000000100000</a:t>
            </a:r>
          </a:p>
          <a:p>
            <a:pPr algn="ctr"/>
            <a:endParaRPr lang="en-US" sz="800" kern="1200" dirty="0"/>
          </a:p>
        </p:txBody>
      </p:sp>
      <p:sp>
        <p:nvSpPr>
          <p:cNvPr id="10" name="Rounded Rectangle 9"/>
          <p:cNvSpPr/>
          <p:nvPr/>
        </p:nvSpPr>
        <p:spPr>
          <a:xfrm>
            <a:off x="50184" y="1346663"/>
            <a:ext cx="2498379" cy="935799"/>
          </a:xfrm>
          <a:prstGeom prst="roundRect">
            <a:avLst/>
          </a:prstGeom>
          <a:scene3d>
            <a:camera prst="orthographicFront"/>
            <a:lightRig rig="threePt" dir="t"/>
          </a:scene3d>
          <a:sp3d>
            <a:bevelT prst="convex"/>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11" name="TextBox 10"/>
          <p:cNvSpPr txBox="1"/>
          <p:nvPr/>
        </p:nvSpPr>
        <p:spPr>
          <a:xfrm>
            <a:off x="50185" y="1370519"/>
            <a:ext cx="1649526" cy="830997"/>
          </a:xfrm>
          <a:prstGeom prst="rect">
            <a:avLst/>
          </a:prstGeom>
          <a:noFill/>
          <a:scene3d>
            <a:camera prst="orthographicFront"/>
            <a:lightRig rig="threePt" dir="t"/>
          </a:scene3d>
          <a:sp3d>
            <a:bevelT prst="convex"/>
          </a:sp3d>
        </p:spPr>
        <p:txBody>
          <a:bodyPr wrap="square" rtlCol="0">
            <a:spAutoFit/>
          </a:bodyPr>
          <a:lstStyle/>
          <a:p>
            <a:pPr algn="ctr"/>
            <a:r>
              <a:rPr lang="en-US" sz="1600" dirty="0" smtClean="0"/>
              <a:t>b</a:t>
            </a:r>
            <a:r>
              <a:rPr lang="en-US" sz="1600" cap="small" dirty="0" smtClean="0"/>
              <a:t>right</a:t>
            </a:r>
            <a:r>
              <a:rPr lang="en-US" sz="1600" kern="1200" dirty="0" smtClean="0"/>
              <a:t> Application</a:t>
            </a:r>
          </a:p>
          <a:p>
            <a:pPr algn="ctr"/>
            <a:r>
              <a:rPr lang="en-US" sz="1600" kern="1200" dirty="0" smtClean="0"/>
              <a:t>Mail Client</a:t>
            </a:r>
            <a:endParaRPr lang="en-US" sz="1600" kern="1200" dirty="0"/>
          </a:p>
        </p:txBody>
      </p:sp>
      <p:pic>
        <p:nvPicPr>
          <p:cNvPr id="12" name="Picture 11" descr="http://t0.gstatic.com/images?q=tbn:ANd9GcTEUA9MGXjTa-3KvFuKvNak871F8jySfsBkagb7S2ALWmIhoJXP"/>
          <p:cNvPicPr>
            <a:picLocks noChangeAspect="1" noChangeArrowheads="1"/>
          </p:cNvPicPr>
          <p:nvPr/>
        </p:nvPicPr>
        <p:blipFill>
          <a:blip r:embed="rId3"/>
          <a:srcRect/>
          <a:stretch>
            <a:fillRect/>
          </a:stretch>
        </p:blipFill>
        <p:spPr bwMode="auto">
          <a:xfrm>
            <a:off x="1711059" y="1477112"/>
            <a:ext cx="675054" cy="649067"/>
          </a:xfrm>
          <a:prstGeom prst="rect">
            <a:avLst/>
          </a:prstGeom>
          <a:noFill/>
          <a:scene3d>
            <a:camera prst="orthographicFront"/>
            <a:lightRig rig="threePt" dir="t"/>
          </a:scene3d>
          <a:sp3d>
            <a:bevelT/>
            <a:bevelB/>
          </a:sp3d>
        </p:spPr>
      </p:pic>
      <p:grpSp>
        <p:nvGrpSpPr>
          <p:cNvPr id="13" name="Group 12"/>
          <p:cNvGrpSpPr/>
          <p:nvPr/>
        </p:nvGrpSpPr>
        <p:grpSpPr>
          <a:xfrm>
            <a:off x="253732" y="4512241"/>
            <a:ext cx="2109800" cy="1173194"/>
            <a:chOff x="298658" y="4855160"/>
            <a:chExt cx="2003943" cy="677249"/>
          </a:xfrm>
        </p:grpSpPr>
        <p:sp>
          <p:nvSpPr>
            <p:cNvPr id="41" name="Chevron 40"/>
            <p:cNvSpPr/>
            <p:nvPr/>
          </p:nvSpPr>
          <p:spPr>
            <a:xfrm rot="16200000">
              <a:off x="941111" y="4374424"/>
              <a:ext cx="677249" cy="1638721"/>
            </a:xfrm>
            <a:prstGeom prst="chevron">
              <a:avLst>
                <a:gd name="adj" fmla="val 24064"/>
              </a:avLst>
            </a:prstGeom>
            <a:solidFill>
              <a:schemeClr val="accent2">
                <a:lumMod val="75000"/>
                <a:alpha val="6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solidFill>
                  <a:schemeClr val="tx1"/>
                </a:solidFill>
              </a:endParaRPr>
            </a:p>
          </p:txBody>
        </p:sp>
        <p:sp>
          <p:nvSpPr>
            <p:cNvPr id="42" name="TextBox 41"/>
            <p:cNvSpPr txBox="1"/>
            <p:nvPr/>
          </p:nvSpPr>
          <p:spPr>
            <a:xfrm>
              <a:off x="298658" y="5032075"/>
              <a:ext cx="2003943" cy="373107"/>
            </a:xfrm>
            <a:prstGeom prst="rect">
              <a:avLst/>
            </a:prstGeom>
            <a:noFill/>
          </p:spPr>
          <p:txBody>
            <a:bodyPr wrap="square" rtlCol="0">
              <a:spAutoFit/>
            </a:bodyPr>
            <a:lstStyle/>
            <a:p>
              <a:pPr algn="ctr"/>
              <a:endParaRPr lang="en-US" sz="1000" kern="1200" dirty="0" smtClean="0">
                <a:solidFill>
                  <a:schemeClr val="bg1"/>
                </a:solidFill>
              </a:endParaRPr>
            </a:p>
            <a:p>
              <a:pPr algn="ctr"/>
              <a:r>
                <a:rPr lang="en-US" sz="1600" kern="1200" dirty="0" smtClean="0">
                  <a:solidFill>
                    <a:schemeClr val="bg1"/>
                  </a:solidFill>
                </a:rPr>
                <a:t>Blob(x</a:t>
              </a:r>
              <a:r>
                <a:rPr lang="en-US" sz="1600" kern="1200" baseline="-25000" dirty="0" smtClean="0">
                  <a:solidFill>
                    <a:schemeClr val="bg1"/>
                  </a:solidFill>
                </a:rPr>
                <a:t>1</a:t>
              </a:r>
              <a:r>
                <a:rPr lang="en-US" sz="1600" kern="1200" dirty="0" smtClean="0">
                  <a:solidFill>
                    <a:schemeClr val="bg1"/>
                  </a:solidFill>
                </a:rPr>
                <a:t>,y</a:t>
              </a:r>
              <a:r>
                <a:rPr lang="en-US" sz="1600" kern="1200" baseline="-25000" dirty="0" smtClean="0">
                  <a:solidFill>
                    <a:schemeClr val="bg1"/>
                  </a:solidFill>
                </a:rPr>
                <a:t>1, </a:t>
              </a:r>
              <a:r>
                <a:rPr lang="en-US" sz="1600" kern="1200" dirty="0" smtClean="0">
                  <a:solidFill>
                    <a:schemeClr val="bg1"/>
                  </a:solidFill>
                </a:rPr>
                <a:t>Intensity)</a:t>
              </a:r>
            </a:p>
            <a:p>
              <a:pPr algn="ctr"/>
              <a:endParaRPr lang="en-US" sz="1000" kern="1200" dirty="0">
                <a:solidFill>
                  <a:schemeClr val="bg1"/>
                </a:solidFill>
              </a:endParaRPr>
            </a:p>
          </p:txBody>
        </p:sp>
      </p:grpSp>
      <p:grpSp>
        <p:nvGrpSpPr>
          <p:cNvPr id="14" name="Group 13"/>
          <p:cNvGrpSpPr/>
          <p:nvPr/>
        </p:nvGrpSpPr>
        <p:grpSpPr>
          <a:xfrm>
            <a:off x="423992" y="2355875"/>
            <a:ext cx="1725285" cy="1149700"/>
            <a:chOff x="460375" y="4855160"/>
            <a:chExt cx="1638721" cy="677249"/>
          </a:xfrm>
        </p:grpSpPr>
        <p:sp>
          <p:nvSpPr>
            <p:cNvPr id="39" name="Chevron 38"/>
            <p:cNvSpPr/>
            <p:nvPr/>
          </p:nvSpPr>
          <p:spPr>
            <a:xfrm rot="16200000">
              <a:off x="941111" y="4374424"/>
              <a:ext cx="677249" cy="1638721"/>
            </a:xfrm>
            <a:prstGeom prst="chevron">
              <a:avLst>
                <a:gd name="adj" fmla="val 24064"/>
              </a:avLst>
            </a:prstGeom>
            <a:solidFill>
              <a:schemeClr val="accent2">
                <a:lumMod val="75000"/>
                <a:alpha val="6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solidFill>
                  <a:schemeClr val="tx1"/>
                </a:solidFill>
              </a:endParaRPr>
            </a:p>
          </p:txBody>
        </p:sp>
        <p:sp>
          <p:nvSpPr>
            <p:cNvPr id="40" name="TextBox 39"/>
            <p:cNvSpPr txBox="1"/>
            <p:nvPr/>
          </p:nvSpPr>
          <p:spPr>
            <a:xfrm>
              <a:off x="460375" y="5032075"/>
              <a:ext cx="1638721" cy="380732"/>
            </a:xfrm>
            <a:prstGeom prst="rect">
              <a:avLst/>
            </a:prstGeom>
            <a:noFill/>
          </p:spPr>
          <p:txBody>
            <a:bodyPr wrap="square" rtlCol="0">
              <a:spAutoFit/>
            </a:bodyPr>
            <a:lstStyle/>
            <a:p>
              <a:pPr algn="ctr"/>
              <a:endParaRPr lang="en-US" sz="1000" kern="1200" dirty="0" smtClean="0">
                <a:solidFill>
                  <a:schemeClr val="bg1"/>
                </a:solidFill>
              </a:endParaRPr>
            </a:p>
            <a:p>
              <a:pPr algn="ctr"/>
              <a:r>
                <a:rPr lang="en-US" sz="1600" kern="1200" dirty="0" smtClean="0">
                  <a:solidFill>
                    <a:schemeClr val="bg1"/>
                  </a:solidFill>
                </a:rPr>
                <a:t>Press(X</a:t>
              </a:r>
              <a:r>
                <a:rPr lang="en-US" sz="1600" kern="1200" baseline="-25000" dirty="0" smtClean="0">
                  <a:solidFill>
                    <a:schemeClr val="bg1"/>
                  </a:solidFill>
                </a:rPr>
                <a:t>2</a:t>
              </a:r>
              <a:r>
                <a:rPr lang="en-US" sz="1600" kern="1200" dirty="0" smtClean="0">
                  <a:solidFill>
                    <a:schemeClr val="bg1"/>
                  </a:solidFill>
                </a:rPr>
                <a:t>,Y</a:t>
              </a:r>
              <a:r>
                <a:rPr lang="en-US" sz="1600" kern="1200" baseline="-25000" dirty="0" smtClean="0">
                  <a:solidFill>
                    <a:schemeClr val="bg1"/>
                  </a:solidFill>
                </a:rPr>
                <a:t>2</a:t>
              </a:r>
              <a:r>
                <a:rPr lang="en-US" sz="1600" kern="1200" dirty="0" smtClean="0">
                  <a:solidFill>
                    <a:schemeClr val="bg1"/>
                  </a:solidFill>
                </a:rPr>
                <a:t>)</a:t>
              </a:r>
            </a:p>
            <a:p>
              <a:pPr algn="ctr"/>
              <a:endParaRPr lang="en-US" sz="1000" kern="1200" dirty="0">
                <a:solidFill>
                  <a:schemeClr val="bg1"/>
                </a:solidFill>
              </a:endParaRPr>
            </a:p>
          </p:txBody>
        </p:sp>
      </p:grpSp>
      <p:sp>
        <p:nvSpPr>
          <p:cNvPr id="15" name="Double Wave 14"/>
          <p:cNvSpPr/>
          <p:nvPr/>
        </p:nvSpPr>
        <p:spPr>
          <a:xfrm>
            <a:off x="3644900" y="1299200"/>
            <a:ext cx="5389623" cy="826980"/>
          </a:xfrm>
          <a:prstGeom prst="doubleWave">
            <a:avLst/>
          </a:prstGeom>
          <a:scene3d>
            <a:camera prst="orthographicFront"/>
            <a:lightRig rig="threePt" dir="t"/>
          </a:scene3d>
          <a:sp3d>
            <a:bevelT prst="slope"/>
            <a:bevelB prst="slope"/>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16" name="TextBox 15"/>
          <p:cNvSpPr txBox="1"/>
          <p:nvPr/>
        </p:nvSpPr>
        <p:spPr>
          <a:xfrm>
            <a:off x="3644900" y="1477112"/>
            <a:ext cx="5389623" cy="584776"/>
          </a:xfrm>
          <a:prstGeom prst="rect">
            <a:avLst/>
          </a:prstGeom>
          <a:noFill/>
          <a:scene3d>
            <a:camera prst="orthographicFront"/>
            <a:lightRig rig="threePt" dir="t"/>
          </a:scene3d>
          <a:sp3d>
            <a:bevelT w="165100" prst="coolSlant"/>
          </a:sp3d>
        </p:spPr>
        <p:txBody>
          <a:bodyPr wrap="square" rtlCol="0">
            <a:spAutoFit/>
          </a:bodyPr>
          <a:lstStyle/>
          <a:p>
            <a:pPr algn="ctr"/>
            <a:r>
              <a:rPr lang="en-US" sz="1600" kern="1200" dirty="0" err="1" smtClean="0"/>
              <a:t>SendMail</a:t>
            </a:r>
            <a:r>
              <a:rPr lang="en-US" sz="1600" kern="1200" dirty="0" smtClean="0"/>
              <a:t>(sender, receiver, subject, body, attachments, date, time, </a:t>
            </a:r>
            <a:r>
              <a:rPr lang="en-US" sz="1600" kern="1200" dirty="0" err="1" smtClean="0"/>
              <a:t>outgoingServer</a:t>
            </a:r>
            <a:r>
              <a:rPr lang="en-US" sz="1600" kern="1200" dirty="0" smtClean="0"/>
              <a:t>, etc)</a:t>
            </a:r>
            <a:endParaRPr lang="en-US" sz="1600" kern="1200" dirty="0"/>
          </a:p>
        </p:txBody>
      </p:sp>
      <p:sp>
        <p:nvSpPr>
          <p:cNvPr id="17" name="Freeform 16"/>
          <p:cNvSpPr/>
          <p:nvPr/>
        </p:nvSpPr>
        <p:spPr>
          <a:xfrm>
            <a:off x="2551840" y="2855968"/>
            <a:ext cx="2737450" cy="3715110"/>
          </a:xfrm>
          <a:custGeom>
            <a:avLst/>
            <a:gdLst>
              <a:gd name="connsiteX0" fmla="*/ 11502 w 2219865"/>
              <a:gd name="connsiteY0" fmla="*/ 776378 h 3715110"/>
              <a:gd name="connsiteX1" fmla="*/ 1512498 w 2219865"/>
              <a:gd name="connsiteY1" fmla="*/ 787880 h 3715110"/>
              <a:gd name="connsiteX2" fmla="*/ 1512498 w 2219865"/>
              <a:gd name="connsiteY2" fmla="*/ 0 h 3715110"/>
              <a:gd name="connsiteX3" fmla="*/ 2219865 w 2219865"/>
              <a:gd name="connsiteY3" fmla="*/ 1943819 h 3715110"/>
              <a:gd name="connsiteX4" fmla="*/ 1627517 w 2219865"/>
              <a:gd name="connsiteY4" fmla="*/ 3715110 h 3715110"/>
              <a:gd name="connsiteX5" fmla="*/ 1616015 w 2219865"/>
              <a:gd name="connsiteY5" fmla="*/ 3048000 h 3715110"/>
              <a:gd name="connsiteX6" fmla="*/ 0 w 2219865"/>
              <a:gd name="connsiteY6" fmla="*/ 1426234 h 3715110"/>
              <a:gd name="connsiteX7" fmla="*/ 11502 w 2219865"/>
              <a:gd name="connsiteY7" fmla="*/ 776378 h 37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865" h="3715110">
                <a:moveTo>
                  <a:pt x="11502" y="776378"/>
                </a:moveTo>
                <a:lnTo>
                  <a:pt x="1512498" y="787880"/>
                </a:lnTo>
                <a:lnTo>
                  <a:pt x="1512498" y="0"/>
                </a:lnTo>
                <a:lnTo>
                  <a:pt x="2219865" y="1943819"/>
                </a:lnTo>
                <a:lnTo>
                  <a:pt x="1627517" y="3715110"/>
                </a:lnTo>
                <a:lnTo>
                  <a:pt x="1616015" y="3048000"/>
                </a:lnTo>
                <a:lnTo>
                  <a:pt x="0" y="1426234"/>
                </a:lnTo>
                <a:lnTo>
                  <a:pt x="11502" y="776378"/>
                </a:lnTo>
                <a:close/>
              </a:path>
            </a:pathLst>
          </a:custGeom>
          <a:gradFill>
            <a:gsLst>
              <a:gs pos="0">
                <a:srgbClr val="FFF200">
                  <a:alpha val="0"/>
                </a:srgbClr>
              </a:gs>
              <a:gs pos="45000">
                <a:srgbClr val="FF7A00">
                  <a:alpha val="43000"/>
                </a:srgbClr>
              </a:gs>
              <a:gs pos="70000">
                <a:srgbClr val="FF0300">
                  <a:alpha val="31000"/>
                </a:srgbClr>
              </a:gs>
              <a:gs pos="100000">
                <a:srgbClr val="4D0808"/>
              </a:gs>
            </a:gsLst>
            <a:lin ang="16200000" scaled="0"/>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18" name="Picture 17" descr="http://www.tcd.ie/Communications/assets/img/Brain.jpg"/>
          <p:cNvPicPr>
            <a:picLocks noChangeAspect="1" noChangeArrowheads="1"/>
          </p:cNvPicPr>
          <p:nvPr/>
        </p:nvPicPr>
        <p:blipFill>
          <a:blip r:embed="rId4"/>
          <a:srcRect/>
          <a:stretch>
            <a:fillRect/>
          </a:stretch>
        </p:blipFill>
        <p:spPr bwMode="auto">
          <a:xfrm>
            <a:off x="6421257" y="5742109"/>
            <a:ext cx="885643" cy="885643"/>
          </a:xfrm>
          <a:prstGeom prst="rect">
            <a:avLst/>
          </a:prstGeom>
          <a:noFill/>
        </p:spPr>
      </p:pic>
      <p:sp>
        <p:nvSpPr>
          <p:cNvPr id="19" name="Rounded Rectangle 18"/>
          <p:cNvSpPr/>
          <p:nvPr/>
        </p:nvSpPr>
        <p:spPr>
          <a:xfrm>
            <a:off x="5318867" y="3749517"/>
            <a:ext cx="3825133" cy="2935905"/>
          </a:xfrm>
          <a:prstGeom prst="roundRect">
            <a:avLst/>
          </a:prstGeom>
          <a:noFill/>
          <a:ln w="63500">
            <a:solidFill>
              <a:schemeClr val="accent4">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400" b="1" kern="1200" dirty="0" smtClean="0"/>
          </a:p>
          <a:p>
            <a:pPr algn="ctr"/>
            <a:endParaRPr lang="en-US" sz="1400" b="1" kern="1200" dirty="0" smtClean="0"/>
          </a:p>
          <a:p>
            <a:pPr algn="ctr"/>
            <a:endParaRPr lang="en-US" sz="1400" b="1" kern="1200" dirty="0" smtClean="0"/>
          </a:p>
          <a:p>
            <a:pPr algn="ctr"/>
            <a:endParaRPr lang="en-US" sz="1400" b="1" kern="1200" dirty="0" smtClean="0"/>
          </a:p>
          <a:p>
            <a:pPr algn="ctr"/>
            <a:endParaRPr lang="en-US" sz="1400" b="1" kern="1200" dirty="0" smtClean="0"/>
          </a:p>
          <a:p>
            <a:pPr algn="ctr"/>
            <a:r>
              <a:rPr lang="en-US" sz="1400" b="1" kern="1200" dirty="0" smtClean="0"/>
              <a:t>Cognitive Model</a:t>
            </a:r>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smtClean="0"/>
          </a:p>
          <a:p>
            <a:pPr algn="ctr"/>
            <a:endParaRPr lang="en-US" kern="1200" dirty="0"/>
          </a:p>
        </p:txBody>
      </p:sp>
      <p:sp>
        <p:nvSpPr>
          <p:cNvPr id="20" name="Oval 19"/>
          <p:cNvSpPr/>
          <p:nvPr/>
        </p:nvSpPr>
        <p:spPr>
          <a:xfrm>
            <a:off x="4432300" y="4908763"/>
            <a:ext cx="728435" cy="387332"/>
          </a:xfrm>
          <a:prstGeom prst="ellipse">
            <a:avLst/>
          </a:prstGeom>
          <a:gradFill>
            <a:gsLst>
              <a:gs pos="0">
                <a:srgbClr val="000000">
                  <a:alpha val="44000"/>
                </a:srgbClr>
              </a:gs>
              <a:gs pos="39999">
                <a:srgbClr val="0A128C">
                  <a:alpha val="37000"/>
                </a:srgbClr>
              </a:gs>
              <a:gs pos="70000">
                <a:srgbClr val="181CC7">
                  <a:alpha val="35000"/>
                </a:srgbClr>
              </a:gs>
              <a:gs pos="88000">
                <a:srgbClr val="7005D4">
                  <a:alpha val="0"/>
                </a:srgbClr>
              </a:gs>
              <a:gs pos="100000">
                <a:srgbClr val="8C3D91">
                  <a:alpha val="31000"/>
                </a:srgbClr>
              </a:gs>
            </a:gsLst>
            <a:lin ang="16200000" scaled="0"/>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kern="1200" dirty="0" smtClean="0"/>
              <a:t>Blob</a:t>
            </a:r>
            <a:endParaRPr lang="en-US" sz="1050" kern="1200" dirty="0"/>
          </a:p>
        </p:txBody>
      </p:sp>
      <p:sp>
        <p:nvSpPr>
          <p:cNvPr id="21" name="Oval 20"/>
          <p:cNvSpPr/>
          <p:nvPr/>
        </p:nvSpPr>
        <p:spPr>
          <a:xfrm>
            <a:off x="3821201" y="4415973"/>
            <a:ext cx="865100" cy="467389"/>
          </a:xfrm>
          <a:prstGeom prst="ellipse">
            <a:avLst/>
          </a:prstGeom>
          <a:gradFill>
            <a:gsLst>
              <a:gs pos="0">
                <a:srgbClr val="000000">
                  <a:alpha val="44000"/>
                </a:srgbClr>
              </a:gs>
              <a:gs pos="39999">
                <a:srgbClr val="0A128C">
                  <a:alpha val="37000"/>
                </a:srgbClr>
              </a:gs>
              <a:gs pos="70000">
                <a:srgbClr val="181CC7">
                  <a:alpha val="35000"/>
                </a:srgbClr>
              </a:gs>
              <a:gs pos="88000">
                <a:srgbClr val="7005D4">
                  <a:alpha val="0"/>
                </a:srgbClr>
              </a:gs>
              <a:gs pos="100000">
                <a:srgbClr val="8C3D91">
                  <a:alpha val="31000"/>
                </a:srgbClr>
              </a:gs>
            </a:gsLst>
            <a:lin ang="16200000" scaled="0"/>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kern="1200" dirty="0" smtClean="0"/>
              <a:t>Press</a:t>
            </a:r>
            <a:endParaRPr lang="en-US" sz="1050" kern="1200" dirty="0"/>
          </a:p>
        </p:txBody>
      </p:sp>
      <p:sp>
        <p:nvSpPr>
          <p:cNvPr id="22" name="Oval 21"/>
          <p:cNvSpPr/>
          <p:nvPr/>
        </p:nvSpPr>
        <p:spPr>
          <a:xfrm>
            <a:off x="3223425" y="3987800"/>
            <a:ext cx="952721" cy="429612"/>
          </a:xfrm>
          <a:prstGeom prst="ellipse">
            <a:avLst/>
          </a:prstGeom>
          <a:gradFill>
            <a:gsLst>
              <a:gs pos="0">
                <a:srgbClr val="000000">
                  <a:alpha val="44000"/>
                </a:srgbClr>
              </a:gs>
              <a:gs pos="39999">
                <a:srgbClr val="0A128C">
                  <a:alpha val="37000"/>
                </a:srgbClr>
              </a:gs>
              <a:gs pos="70000">
                <a:srgbClr val="181CC7">
                  <a:alpha val="35000"/>
                </a:srgbClr>
              </a:gs>
              <a:gs pos="88000">
                <a:srgbClr val="7005D4">
                  <a:alpha val="0"/>
                </a:srgbClr>
              </a:gs>
              <a:gs pos="100000">
                <a:srgbClr val="8C3D91">
                  <a:alpha val="31000"/>
                </a:srgbClr>
              </a:gs>
            </a:gsLst>
            <a:lin ang="16200000" scaled="0"/>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kern="1200" dirty="0" smtClean="0"/>
              <a:t>Execute</a:t>
            </a:r>
            <a:endParaRPr lang="en-US" sz="1050" kern="1200" dirty="0"/>
          </a:p>
        </p:txBody>
      </p:sp>
      <p:sp>
        <p:nvSpPr>
          <p:cNvPr id="23" name="Oval 22"/>
          <p:cNvSpPr/>
          <p:nvPr/>
        </p:nvSpPr>
        <p:spPr>
          <a:xfrm>
            <a:off x="2446395" y="3673317"/>
            <a:ext cx="934018" cy="390277"/>
          </a:xfrm>
          <a:prstGeom prst="ellipse">
            <a:avLst/>
          </a:prstGeom>
          <a:gradFill>
            <a:gsLst>
              <a:gs pos="0">
                <a:srgbClr val="000000">
                  <a:alpha val="44000"/>
                </a:srgbClr>
              </a:gs>
              <a:gs pos="39999">
                <a:srgbClr val="0A128C">
                  <a:alpha val="37000"/>
                </a:srgbClr>
              </a:gs>
              <a:gs pos="70000">
                <a:srgbClr val="181CC7">
                  <a:alpha val="35000"/>
                </a:srgbClr>
              </a:gs>
              <a:gs pos="88000">
                <a:srgbClr val="7005D4">
                  <a:alpha val="0"/>
                </a:srgbClr>
              </a:gs>
              <a:gs pos="100000">
                <a:srgbClr val="8C3D91">
                  <a:alpha val="31000"/>
                </a:srgbClr>
              </a:gs>
            </a:gsLst>
            <a:lin ang="16200000" scaled="0"/>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dirty="0"/>
              <a:t>R</a:t>
            </a:r>
            <a:r>
              <a:rPr lang="en-US" sz="1050" kern="1200" dirty="0" smtClean="0"/>
              <a:t>esult</a:t>
            </a:r>
            <a:endParaRPr lang="en-US" sz="600" kern="1200" dirty="0"/>
          </a:p>
        </p:txBody>
      </p:sp>
      <p:grpSp>
        <p:nvGrpSpPr>
          <p:cNvPr id="24" name="Group 23"/>
          <p:cNvGrpSpPr/>
          <p:nvPr/>
        </p:nvGrpSpPr>
        <p:grpSpPr>
          <a:xfrm>
            <a:off x="50181" y="3505575"/>
            <a:ext cx="2498378" cy="935799"/>
            <a:chOff x="35278" y="3896749"/>
            <a:chExt cx="2498378" cy="935799"/>
          </a:xfrm>
        </p:grpSpPr>
        <p:sp>
          <p:nvSpPr>
            <p:cNvPr id="36" name="Rounded Rectangle 35"/>
            <p:cNvSpPr/>
            <p:nvPr/>
          </p:nvSpPr>
          <p:spPr>
            <a:xfrm>
              <a:off x="35278" y="3896749"/>
              <a:ext cx="2498378" cy="935799"/>
            </a:xfrm>
            <a:prstGeom prst="roundRect">
              <a:avLst/>
            </a:prstGeom>
            <a:scene3d>
              <a:camera prst="orthographicFront"/>
              <a:lightRig rig="threePt" dir="t"/>
            </a:scene3d>
            <a:sp3d>
              <a:bevelT prst="convex"/>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37" name="TextBox 36"/>
            <p:cNvSpPr txBox="1"/>
            <p:nvPr/>
          </p:nvSpPr>
          <p:spPr>
            <a:xfrm>
              <a:off x="35278" y="4049383"/>
              <a:ext cx="1614249" cy="584776"/>
            </a:xfrm>
            <a:prstGeom prst="rect">
              <a:avLst/>
            </a:prstGeom>
            <a:noFill/>
          </p:spPr>
          <p:txBody>
            <a:bodyPr wrap="square" rtlCol="0">
              <a:spAutoFit/>
            </a:bodyPr>
            <a:lstStyle/>
            <a:p>
              <a:pPr algn="ctr"/>
              <a:r>
                <a:rPr lang="en-US" sz="1600" dirty="0"/>
                <a:t>b</a:t>
              </a:r>
              <a:r>
                <a:rPr lang="en-US" sz="1600" cap="small" dirty="0" smtClean="0"/>
                <a:t>right</a:t>
              </a:r>
            </a:p>
            <a:p>
              <a:pPr algn="ctr"/>
              <a:r>
                <a:rPr lang="en-US" sz="1600" kern="1200" dirty="0" smtClean="0"/>
                <a:t>Manager</a:t>
              </a:r>
              <a:endParaRPr lang="en-US" sz="1600" kern="1200" dirty="0"/>
            </a:p>
          </p:txBody>
        </p:sp>
        <p:pic>
          <p:nvPicPr>
            <p:cNvPr id="38" name="Picture 37" descr="http://2.bp.blogspot.com/_-qRloNTjVxg/TU0L7un8ZlI/AAAAAAAAABg/rtPpvoP9T3Q/s1600/Puzzle+management.jpg"/>
            <p:cNvPicPr>
              <a:picLocks noChangeAspect="1" noChangeArrowheads="1"/>
            </p:cNvPicPr>
            <p:nvPr/>
          </p:nvPicPr>
          <p:blipFill>
            <a:blip r:embed="rId5"/>
            <a:srcRect/>
            <a:stretch>
              <a:fillRect/>
            </a:stretch>
          </p:blipFill>
          <p:spPr bwMode="auto">
            <a:xfrm>
              <a:off x="1660875" y="4018183"/>
              <a:ext cx="675054" cy="649067"/>
            </a:xfrm>
            <a:prstGeom prst="rect">
              <a:avLst/>
            </a:prstGeom>
            <a:noFill/>
            <a:scene3d>
              <a:camera prst="orthographicFront"/>
              <a:lightRig rig="threePt" dir="t"/>
            </a:scene3d>
            <a:sp3d>
              <a:bevelT/>
            </a:sp3d>
          </p:spPr>
        </p:pic>
      </p:grpSp>
      <p:sp>
        <p:nvSpPr>
          <p:cNvPr id="25" name="Rectangle 24"/>
          <p:cNvSpPr/>
          <p:nvPr/>
        </p:nvSpPr>
        <p:spPr>
          <a:xfrm>
            <a:off x="7965638" y="5832340"/>
            <a:ext cx="981250" cy="45720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Long Term Memory</a:t>
            </a:r>
            <a:endParaRPr lang="en-US" sz="1200" kern="1200" dirty="0"/>
          </a:p>
        </p:txBody>
      </p:sp>
      <p:sp>
        <p:nvSpPr>
          <p:cNvPr id="26" name="Oval 25"/>
          <p:cNvSpPr/>
          <p:nvPr/>
        </p:nvSpPr>
        <p:spPr>
          <a:xfrm>
            <a:off x="5488307" y="4832562"/>
            <a:ext cx="1307336" cy="802073"/>
          </a:xfrm>
          <a:prstGeom prst="ellipse">
            <a:avLst/>
          </a:prstGeom>
          <a:solidFill>
            <a:srgbClr val="990033"/>
          </a:solidFill>
          <a:ln w="38100">
            <a:solidFill>
              <a:srgbClr val="54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Auditory</a:t>
            </a:r>
          </a:p>
          <a:p>
            <a:pPr algn="ctr"/>
            <a:r>
              <a:rPr lang="en-US" sz="1200" kern="1200" dirty="0" smtClean="0"/>
              <a:t>Processor</a:t>
            </a:r>
            <a:endParaRPr lang="en-US" sz="1200" kern="1200" dirty="0"/>
          </a:p>
        </p:txBody>
      </p:sp>
      <p:sp>
        <p:nvSpPr>
          <p:cNvPr id="27" name="Oval 26"/>
          <p:cNvSpPr/>
          <p:nvPr/>
        </p:nvSpPr>
        <p:spPr>
          <a:xfrm>
            <a:off x="6647710" y="4896063"/>
            <a:ext cx="1246934" cy="719735"/>
          </a:xfrm>
          <a:prstGeom prst="ellipse">
            <a:avLst/>
          </a:prstGeom>
          <a:solidFill>
            <a:srgbClr val="990033"/>
          </a:solidFill>
          <a:ln w="38100">
            <a:solidFill>
              <a:srgbClr val="54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Visual</a:t>
            </a:r>
          </a:p>
          <a:p>
            <a:pPr algn="ctr"/>
            <a:r>
              <a:rPr lang="en-US" sz="1200" kern="1200" dirty="0" smtClean="0"/>
              <a:t>Processor</a:t>
            </a:r>
            <a:endParaRPr lang="en-US" sz="1200" kern="1200" dirty="0"/>
          </a:p>
        </p:txBody>
      </p:sp>
      <p:sp>
        <p:nvSpPr>
          <p:cNvPr id="28" name="Oval 27"/>
          <p:cNvSpPr/>
          <p:nvPr/>
        </p:nvSpPr>
        <p:spPr>
          <a:xfrm>
            <a:off x="6635010" y="4215994"/>
            <a:ext cx="1289789" cy="819769"/>
          </a:xfrm>
          <a:prstGeom prst="ellipse">
            <a:avLst/>
          </a:prstGeom>
          <a:solidFill>
            <a:srgbClr val="990033"/>
          </a:solidFill>
          <a:ln w="38100">
            <a:solidFill>
              <a:srgbClr val="54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Manual Motor</a:t>
            </a:r>
          </a:p>
          <a:p>
            <a:pPr algn="ctr"/>
            <a:r>
              <a:rPr lang="en-US" sz="1200" kern="1200" dirty="0" smtClean="0"/>
              <a:t>Processor</a:t>
            </a:r>
            <a:endParaRPr lang="en-US" sz="1200" kern="1200" dirty="0"/>
          </a:p>
        </p:txBody>
      </p:sp>
      <p:sp>
        <p:nvSpPr>
          <p:cNvPr id="29" name="Oval 28"/>
          <p:cNvSpPr/>
          <p:nvPr/>
        </p:nvSpPr>
        <p:spPr>
          <a:xfrm>
            <a:off x="5399406" y="4177893"/>
            <a:ext cx="1447037" cy="819769"/>
          </a:xfrm>
          <a:prstGeom prst="ellipse">
            <a:avLst/>
          </a:prstGeom>
          <a:solidFill>
            <a:srgbClr val="990033"/>
          </a:solidFill>
          <a:ln w="38100">
            <a:solidFill>
              <a:srgbClr val="54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Tactile</a:t>
            </a:r>
          </a:p>
          <a:p>
            <a:pPr algn="ctr"/>
            <a:r>
              <a:rPr lang="en-US" sz="1200" kern="1200" dirty="0" smtClean="0"/>
              <a:t>Processor</a:t>
            </a:r>
            <a:endParaRPr lang="en-US" sz="1200" kern="1200" dirty="0"/>
          </a:p>
        </p:txBody>
      </p:sp>
      <p:sp>
        <p:nvSpPr>
          <p:cNvPr id="30" name="Rectangle 29"/>
          <p:cNvSpPr/>
          <p:nvPr/>
        </p:nvSpPr>
        <p:spPr>
          <a:xfrm>
            <a:off x="7965636" y="4366612"/>
            <a:ext cx="981253" cy="45720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Production Memory</a:t>
            </a:r>
            <a:endParaRPr lang="en-US" sz="1200" kern="1200" dirty="0"/>
          </a:p>
        </p:txBody>
      </p:sp>
      <p:sp>
        <p:nvSpPr>
          <p:cNvPr id="31" name="Rectangle 30"/>
          <p:cNvSpPr/>
          <p:nvPr/>
        </p:nvSpPr>
        <p:spPr>
          <a:xfrm>
            <a:off x="7965637" y="5093270"/>
            <a:ext cx="981251" cy="45720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Working Memory</a:t>
            </a:r>
            <a:endParaRPr lang="en-US" sz="1200" kern="1200" dirty="0"/>
          </a:p>
        </p:txBody>
      </p:sp>
      <p:sp>
        <p:nvSpPr>
          <p:cNvPr id="32" name="TextBox 31"/>
          <p:cNvSpPr txBox="1"/>
          <p:nvPr/>
        </p:nvSpPr>
        <p:spPr>
          <a:xfrm>
            <a:off x="4559211" y="2282462"/>
            <a:ext cx="4634970" cy="1169551"/>
          </a:xfrm>
          <a:prstGeom prst="rect">
            <a:avLst/>
          </a:prstGeom>
          <a:noFill/>
        </p:spPr>
        <p:txBody>
          <a:bodyPr wrap="square" rtlCol="0">
            <a:spAutoFit/>
          </a:bodyPr>
          <a:lstStyle/>
          <a:p>
            <a:pPr algn="ctr"/>
            <a:r>
              <a:rPr lang="en-US" sz="1400" kern="1200" dirty="0" smtClean="0">
                <a:solidFill>
                  <a:schemeClr val="accent2"/>
                </a:solidFill>
              </a:rPr>
              <a:t>The Semantic Interaction Model allows the b</a:t>
            </a:r>
            <a:r>
              <a:rPr lang="en-US" sz="1400" kern="1200" cap="small" dirty="0" smtClean="0">
                <a:solidFill>
                  <a:schemeClr val="accent2"/>
                </a:solidFill>
              </a:rPr>
              <a:t>right</a:t>
            </a:r>
            <a:r>
              <a:rPr lang="en-US" sz="1400" kern="1200" dirty="0" smtClean="0">
                <a:solidFill>
                  <a:schemeClr val="accent2"/>
                </a:solidFill>
              </a:rPr>
              <a:t> framework to capture the association of raw signal data to higher level constructs such as the application level interactions user initiates and their effects using a semantic hierarchy that can be extended to support new business logic</a:t>
            </a:r>
            <a:endParaRPr lang="en-US" sz="1400" kern="1200" dirty="0">
              <a:solidFill>
                <a:schemeClr val="accent2"/>
              </a:solidFill>
            </a:endParaRPr>
          </a:p>
        </p:txBody>
      </p:sp>
      <p:cxnSp>
        <p:nvCxnSpPr>
          <p:cNvPr id="33" name="Curved Connector 32"/>
          <p:cNvCxnSpPr/>
          <p:nvPr/>
        </p:nvCxnSpPr>
        <p:spPr>
          <a:xfrm rot="5400000" flipH="1">
            <a:off x="4383276" y="4777834"/>
            <a:ext cx="311132" cy="725391"/>
          </a:xfrm>
          <a:prstGeom prst="curvedConnector3">
            <a:avLst>
              <a:gd name="adj1" fmla="val -41000"/>
            </a:avLst>
          </a:prstGeom>
          <a:ln w="12700">
            <a:solidFill>
              <a:srgbClr val="54001C"/>
            </a:solidFill>
            <a:prstDash val="sysDot"/>
          </a:ln>
        </p:spPr>
        <p:style>
          <a:lnRef idx="2">
            <a:schemeClr val="accent1"/>
          </a:lnRef>
          <a:fillRef idx="0">
            <a:schemeClr val="accent1"/>
          </a:fillRef>
          <a:effectRef idx="1">
            <a:schemeClr val="accent1"/>
          </a:effectRef>
          <a:fontRef idx="minor">
            <a:schemeClr val="tx1"/>
          </a:fontRef>
        </p:style>
      </p:cxnSp>
      <p:cxnSp>
        <p:nvCxnSpPr>
          <p:cNvPr id="34" name="Curved Connector 33"/>
          <p:cNvCxnSpPr/>
          <p:nvPr/>
        </p:nvCxnSpPr>
        <p:spPr>
          <a:xfrm rot="5400000" flipH="1">
            <a:off x="3586780" y="4395598"/>
            <a:ext cx="543589" cy="635143"/>
          </a:xfrm>
          <a:prstGeom prst="curvedConnector3">
            <a:avLst>
              <a:gd name="adj1" fmla="val -10456"/>
            </a:avLst>
          </a:prstGeom>
          <a:ln w="12700">
            <a:solidFill>
              <a:srgbClr val="54001C"/>
            </a:solidFill>
            <a:prstDash val="sysDot"/>
          </a:ln>
        </p:spPr>
        <p:style>
          <a:lnRef idx="2">
            <a:schemeClr val="accent1"/>
          </a:lnRef>
          <a:fillRef idx="0">
            <a:schemeClr val="accent1"/>
          </a:fillRef>
          <a:effectRef idx="1">
            <a:schemeClr val="accent1"/>
          </a:effectRef>
          <a:fontRef idx="minor">
            <a:schemeClr val="tx1"/>
          </a:fontRef>
        </p:style>
      </p:cxnSp>
      <p:cxnSp>
        <p:nvCxnSpPr>
          <p:cNvPr id="35" name="Shape 64"/>
          <p:cNvCxnSpPr/>
          <p:nvPr/>
        </p:nvCxnSpPr>
        <p:spPr>
          <a:xfrm rot="5400000" flipH="1">
            <a:off x="3003032" y="3903403"/>
            <a:ext cx="276180" cy="799762"/>
          </a:xfrm>
          <a:prstGeom prst="curvedConnector3">
            <a:avLst>
              <a:gd name="adj1" fmla="val -49846"/>
            </a:avLst>
          </a:prstGeom>
          <a:ln w="12700">
            <a:solidFill>
              <a:srgbClr val="54001C"/>
            </a:solidFill>
            <a:prstDash val="sysDot"/>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7210566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Modeling Framework</a:t>
            </a:r>
            <a:endParaRPr lang="en-US" dirty="0"/>
          </a:p>
        </p:txBody>
      </p:sp>
      <p:graphicFrame>
        <p:nvGraphicFramePr>
          <p:cNvPr id="4" name="Diagram 3"/>
          <p:cNvGraphicFramePr/>
          <p:nvPr>
            <p:extLst>
              <p:ext uri="{D42A27DB-BD31-4B8C-83A1-F6EECF244321}">
                <p14:modId xmlns:p14="http://schemas.microsoft.com/office/powerpoint/2010/main" val="913168130"/>
              </p:ext>
            </p:extLst>
          </p:nvPr>
        </p:nvGraphicFramePr>
        <p:xfrm>
          <a:off x="4570277" y="1977026"/>
          <a:ext cx="4343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7313477" y="2071943"/>
            <a:ext cx="1447800" cy="2764588"/>
          </a:xfrm>
          <a:prstGeom prst="round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aphicFrame>
        <p:nvGraphicFramePr>
          <p:cNvPr id="6" name="Diagram 5"/>
          <p:cNvGraphicFramePr/>
          <p:nvPr>
            <p:extLst>
              <p:ext uri="{D42A27DB-BD31-4B8C-83A1-F6EECF244321}">
                <p14:modId xmlns:p14="http://schemas.microsoft.com/office/powerpoint/2010/main" val="3291271945"/>
              </p:ext>
            </p:extLst>
          </p:nvPr>
        </p:nvGraphicFramePr>
        <p:xfrm>
          <a:off x="226877" y="1977026"/>
          <a:ext cx="43434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Left Arrow 6"/>
          <p:cNvSpPr/>
          <p:nvPr/>
        </p:nvSpPr>
        <p:spPr>
          <a:xfrm flipH="1">
            <a:off x="4494076" y="4339226"/>
            <a:ext cx="1640305" cy="685800"/>
          </a:xfrm>
          <a:prstGeom prst="leftArrow">
            <a:avLst/>
          </a:prstGeom>
          <a:solidFill>
            <a:srgbClr val="7030A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kern="1200" dirty="0" smtClean="0">
                <a:solidFill>
                  <a:schemeClr val="bg1"/>
                </a:solidFill>
                <a:latin typeface="Arial" pitchFamily="34" charset="0"/>
                <a:cs typeface="Arial" pitchFamily="34" charset="0"/>
              </a:rPr>
              <a:t>Raw Signal</a:t>
            </a:r>
          </a:p>
          <a:p>
            <a:pPr algn="ctr"/>
            <a:r>
              <a:rPr lang="en-US" sz="1050" kern="1200" dirty="0" smtClean="0">
                <a:solidFill>
                  <a:schemeClr val="bg1"/>
                </a:solidFill>
                <a:latin typeface="Arial" pitchFamily="34" charset="0"/>
                <a:cs typeface="Arial" pitchFamily="34" charset="0"/>
              </a:rPr>
              <a:t>~ 6Gbits/Sec</a:t>
            </a:r>
            <a:endParaRPr lang="en-US" sz="1050" kern="1200" dirty="0">
              <a:solidFill>
                <a:schemeClr val="bg1"/>
              </a:solidFill>
              <a:latin typeface="Arial" pitchFamily="34" charset="0"/>
              <a:cs typeface="Arial" pitchFamily="34" charset="0"/>
            </a:endParaRPr>
          </a:p>
        </p:txBody>
      </p:sp>
      <p:sp>
        <p:nvSpPr>
          <p:cNvPr id="8" name="Left Arrow 7"/>
          <p:cNvSpPr/>
          <p:nvPr/>
        </p:nvSpPr>
        <p:spPr>
          <a:xfrm flipH="1">
            <a:off x="4000781" y="3577226"/>
            <a:ext cx="2133599" cy="685800"/>
          </a:xfrm>
          <a:prstGeom prst="leftArrow">
            <a:avLst/>
          </a:prstGeom>
          <a:solidFill>
            <a:srgbClr val="3333CC">
              <a:alpha val="6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kern="1200" dirty="0" smtClean="0">
                <a:solidFill>
                  <a:schemeClr val="bg1"/>
                </a:solidFill>
                <a:latin typeface="Arial" pitchFamily="34" charset="0"/>
                <a:cs typeface="Arial" pitchFamily="34" charset="0"/>
              </a:rPr>
              <a:t>System Level Events</a:t>
            </a:r>
          </a:p>
          <a:p>
            <a:pPr algn="ctr"/>
            <a:r>
              <a:rPr lang="en-US" sz="1050" kern="1200" dirty="0" smtClean="0">
                <a:solidFill>
                  <a:schemeClr val="bg1"/>
                </a:solidFill>
                <a:latin typeface="Arial" pitchFamily="34" charset="0"/>
                <a:cs typeface="Arial" pitchFamily="34" charset="0"/>
              </a:rPr>
              <a:t>~100/Sec</a:t>
            </a:r>
            <a:endParaRPr lang="en-US" sz="1050" kern="1200" dirty="0">
              <a:solidFill>
                <a:schemeClr val="bg1"/>
              </a:solidFill>
              <a:latin typeface="Arial" pitchFamily="34" charset="0"/>
              <a:cs typeface="Arial" pitchFamily="34" charset="0"/>
            </a:endParaRPr>
          </a:p>
        </p:txBody>
      </p:sp>
      <p:sp>
        <p:nvSpPr>
          <p:cNvPr id="9" name="Left Arrow 8"/>
          <p:cNvSpPr/>
          <p:nvPr/>
        </p:nvSpPr>
        <p:spPr>
          <a:xfrm flipH="1">
            <a:off x="3401877" y="2739026"/>
            <a:ext cx="2737852" cy="685800"/>
          </a:xfrm>
          <a:prstGeom prst="leftArrow">
            <a:avLst/>
          </a:prstGeom>
          <a:solidFill>
            <a:srgbClr val="333399">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kern="1200" dirty="0" smtClean="0">
                <a:solidFill>
                  <a:schemeClr val="bg1"/>
                </a:solidFill>
                <a:latin typeface="Arial" pitchFamily="34" charset="0"/>
                <a:cs typeface="Arial" pitchFamily="34" charset="0"/>
              </a:rPr>
              <a:t>Application Events</a:t>
            </a:r>
          </a:p>
          <a:p>
            <a:pPr algn="ctr"/>
            <a:r>
              <a:rPr lang="en-US" sz="1050" kern="1200" dirty="0" smtClean="0">
                <a:solidFill>
                  <a:schemeClr val="bg1"/>
                </a:solidFill>
                <a:latin typeface="Arial" pitchFamily="34" charset="0"/>
                <a:cs typeface="Arial" pitchFamily="34" charset="0"/>
              </a:rPr>
              <a:t>~1-2/Sec</a:t>
            </a:r>
            <a:endParaRPr lang="en-US" sz="1050" kern="1200" dirty="0">
              <a:solidFill>
                <a:schemeClr val="bg1"/>
              </a:solidFill>
              <a:latin typeface="Arial" pitchFamily="34" charset="0"/>
              <a:cs typeface="Arial" pitchFamily="34" charset="0"/>
            </a:endParaRPr>
          </a:p>
        </p:txBody>
      </p:sp>
      <p:sp>
        <p:nvSpPr>
          <p:cNvPr id="10" name="Left Arrow 9"/>
          <p:cNvSpPr/>
          <p:nvPr/>
        </p:nvSpPr>
        <p:spPr>
          <a:xfrm flipH="1">
            <a:off x="2845751" y="1977026"/>
            <a:ext cx="3293978" cy="685800"/>
          </a:xfrm>
          <a:prstGeom prst="leftArrow">
            <a:avLst/>
          </a:prstGeom>
          <a:solidFill>
            <a:srgbClr val="003399">
              <a:alpha val="5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050" kern="1200" dirty="0" smtClean="0">
                <a:solidFill>
                  <a:schemeClr val="bg1"/>
                </a:solidFill>
                <a:latin typeface="Arial" pitchFamily="34" charset="0"/>
                <a:cs typeface="Arial" pitchFamily="34" charset="0"/>
              </a:rPr>
              <a:t>User Actions</a:t>
            </a:r>
          </a:p>
          <a:p>
            <a:pPr algn="ctr"/>
            <a:r>
              <a:rPr lang="en-US" sz="1050" kern="1200" dirty="0" smtClean="0">
                <a:solidFill>
                  <a:schemeClr val="bg1"/>
                </a:solidFill>
                <a:latin typeface="Arial" pitchFamily="34" charset="0"/>
                <a:cs typeface="Arial" pitchFamily="34" charset="0"/>
              </a:rPr>
              <a:t>~1-10/Min</a:t>
            </a:r>
            <a:endParaRPr lang="en-US" sz="1050" kern="1200" dirty="0">
              <a:solidFill>
                <a:schemeClr val="bg1"/>
              </a:solidFill>
              <a:latin typeface="Arial" pitchFamily="34" charset="0"/>
              <a:cs typeface="Arial" pitchFamily="34" charset="0"/>
            </a:endParaRPr>
          </a:p>
        </p:txBody>
      </p:sp>
      <p:sp>
        <p:nvSpPr>
          <p:cNvPr id="11" name="Rounded Rectangle 10"/>
          <p:cNvSpPr/>
          <p:nvPr/>
        </p:nvSpPr>
        <p:spPr>
          <a:xfrm>
            <a:off x="6189193" y="2058574"/>
            <a:ext cx="533400" cy="2895600"/>
          </a:xfrm>
          <a:prstGeom prst="roundRect">
            <a:avLst/>
          </a:prstGeom>
          <a:solidFill>
            <a:schemeClr val="accent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bg1"/>
                </a:solidFill>
              </a:rPr>
              <a:t>Semantic Interaction</a:t>
            </a:r>
          </a:p>
          <a:p>
            <a:pPr algn="ctr"/>
            <a:r>
              <a:rPr lang="en-US" kern="1200" dirty="0" smtClean="0">
                <a:solidFill>
                  <a:schemeClr val="bg1"/>
                </a:solidFill>
              </a:rPr>
              <a:t>Model Instance</a:t>
            </a:r>
            <a:endParaRPr lang="en-US" kern="1200" dirty="0">
              <a:solidFill>
                <a:schemeClr val="bg1"/>
              </a:solidFill>
            </a:endParaRPr>
          </a:p>
        </p:txBody>
      </p:sp>
      <p:sp>
        <p:nvSpPr>
          <p:cNvPr id="12" name="Chevron 11"/>
          <p:cNvSpPr/>
          <p:nvPr/>
        </p:nvSpPr>
        <p:spPr>
          <a:xfrm>
            <a:off x="6776065" y="2718973"/>
            <a:ext cx="461211" cy="1550737"/>
          </a:xfrm>
          <a:prstGeom prst="chevron">
            <a:avLst>
              <a:gd name="adj" fmla="val 39474"/>
            </a:avLst>
          </a:prstGeom>
          <a:solidFill>
            <a:schemeClr val="tx2">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tx1"/>
              </a:solidFill>
            </a:endParaRPr>
          </a:p>
        </p:txBody>
      </p:sp>
      <p:pic>
        <p:nvPicPr>
          <p:cNvPr id="13" name="Picture 12" descr="BrainWave.png"/>
          <p:cNvPicPr>
            <a:picLocks noChangeAspect="1"/>
          </p:cNvPicPr>
          <p:nvPr/>
        </p:nvPicPr>
        <p:blipFill>
          <a:blip r:embed="rId12" cstate="print"/>
          <a:stretch>
            <a:fillRect/>
          </a:stretch>
        </p:blipFill>
        <p:spPr>
          <a:xfrm>
            <a:off x="7460530" y="2340647"/>
            <a:ext cx="1177218" cy="1219200"/>
          </a:xfrm>
          <a:prstGeom prst="rect">
            <a:avLst/>
          </a:prstGeom>
          <a:ln w="25400">
            <a:solidFill>
              <a:schemeClr val="bg1"/>
            </a:solidFill>
          </a:ln>
        </p:spPr>
      </p:pic>
      <p:sp>
        <p:nvSpPr>
          <p:cNvPr id="14" name="Rounded Rectangle 13"/>
          <p:cNvSpPr/>
          <p:nvPr/>
        </p:nvSpPr>
        <p:spPr>
          <a:xfrm>
            <a:off x="7465877" y="3718931"/>
            <a:ext cx="1143000" cy="78606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kern="1200" dirty="0" smtClean="0">
                <a:solidFill>
                  <a:schemeClr val="bg1"/>
                </a:solidFill>
                <a:latin typeface="Aharoni" pitchFamily="2" charset="-79"/>
                <a:cs typeface="Aharoni" pitchFamily="2" charset="-79"/>
              </a:rPr>
              <a:t>b</a:t>
            </a:r>
            <a:r>
              <a:rPr lang="en-US" sz="1400" kern="1200" cap="small" dirty="0" smtClean="0">
                <a:solidFill>
                  <a:schemeClr val="bg1"/>
                </a:solidFill>
                <a:latin typeface="Aharoni" pitchFamily="2" charset="-79"/>
                <a:cs typeface="Aharoni" pitchFamily="2" charset="-79"/>
              </a:rPr>
              <a:t>right</a:t>
            </a:r>
          </a:p>
          <a:p>
            <a:pPr algn="ctr"/>
            <a:r>
              <a:rPr lang="en-US" sz="1400" kern="1200" dirty="0" smtClean="0">
                <a:solidFill>
                  <a:schemeClr val="bg1"/>
                </a:solidFill>
                <a:latin typeface="Aharoni" pitchFamily="2" charset="-79"/>
                <a:cs typeface="Aharoni" pitchFamily="2" charset="-79"/>
              </a:rPr>
              <a:t>Contextual</a:t>
            </a:r>
          </a:p>
          <a:p>
            <a:pPr algn="ctr"/>
            <a:r>
              <a:rPr lang="en-US" sz="1400" kern="1200" dirty="0" smtClean="0">
                <a:solidFill>
                  <a:schemeClr val="bg1"/>
                </a:solidFill>
                <a:latin typeface="Aharoni" pitchFamily="2" charset="-79"/>
                <a:cs typeface="Aharoni" pitchFamily="2" charset="-79"/>
              </a:rPr>
              <a:t>Model</a:t>
            </a:r>
          </a:p>
        </p:txBody>
      </p:sp>
      <p:sp>
        <p:nvSpPr>
          <p:cNvPr id="15" name="TextBox 14"/>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5699880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2155766">
            <a:off x="2721263" y="4114524"/>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8641240">
            <a:off x="5468137" y="4152988"/>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114301" y="1275071"/>
            <a:ext cx="4216399" cy="29287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2" name="Title 1"/>
          <p:cNvSpPr>
            <a:spLocks noGrp="1"/>
          </p:cNvSpPr>
          <p:nvPr>
            <p:ph type="title"/>
          </p:nvPr>
        </p:nvSpPr>
        <p:spPr>
          <a:xfrm>
            <a:off x="457199" y="0"/>
            <a:ext cx="8336455" cy="1143000"/>
          </a:xfrm>
        </p:spPr>
        <p:txBody>
          <a:bodyPr>
            <a:normAutofit/>
          </a:bodyPr>
          <a:lstStyle/>
          <a:p>
            <a:r>
              <a:rPr lang="en-US" dirty="0" smtClean="0"/>
              <a:t>b</a:t>
            </a:r>
            <a:r>
              <a:rPr lang="en-US" cap="small" dirty="0" smtClean="0"/>
              <a:t>right</a:t>
            </a:r>
            <a:r>
              <a:rPr lang="en-US" dirty="0" smtClean="0"/>
              <a:t> Technologies </a:t>
            </a:r>
            <a:endParaRPr lang="en-US" dirty="0"/>
          </a:p>
        </p:txBody>
      </p:sp>
      <p:sp>
        <p:nvSpPr>
          <p:cNvPr id="10" name="Rounded Rectangle 9"/>
          <p:cNvSpPr/>
          <p:nvPr/>
        </p:nvSpPr>
        <p:spPr>
          <a:xfrm>
            <a:off x="428669" y="1325268"/>
            <a:ext cx="3571831" cy="38641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Novel Interaction Modalities</a:t>
            </a:r>
          </a:p>
        </p:txBody>
      </p:sp>
      <p:sp>
        <p:nvSpPr>
          <p:cNvPr id="31" name="Rounded Rectangle 30"/>
          <p:cNvSpPr/>
          <p:nvPr/>
        </p:nvSpPr>
        <p:spPr>
          <a:xfrm>
            <a:off x="2125480" y="1912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Gaze Tracking</a:t>
            </a:r>
            <a:endParaRPr lang="en-US" sz="1400" dirty="0">
              <a:solidFill>
                <a:srgbClr val="32525D"/>
              </a:solidFill>
            </a:endParaRPr>
          </a:p>
        </p:txBody>
      </p:sp>
      <p:sp>
        <p:nvSpPr>
          <p:cNvPr id="32" name="Rounded Rectangle 31"/>
          <p:cNvSpPr/>
          <p:nvPr/>
        </p:nvSpPr>
        <p:spPr>
          <a:xfrm>
            <a:off x="2125480" y="2293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Proximity Detection</a:t>
            </a:r>
            <a:endParaRPr lang="en-US" sz="1400" dirty="0">
              <a:solidFill>
                <a:srgbClr val="32525D"/>
              </a:solidFill>
            </a:endParaRPr>
          </a:p>
        </p:txBody>
      </p:sp>
      <p:sp>
        <p:nvSpPr>
          <p:cNvPr id="33" name="Rounded Rectangle 32"/>
          <p:cNvSpPr/>
          <p:nvPr/>
        </p:nvSpPr>
        <p:spPr>
          <a:xfrm>
            <a:off x="2125480" y="3055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Face Detection</a:t>
            </a:r>
            <a:endParaRPr lang="en-US" sz="1400" dirty="0">
              <a:solidFill>
                <a:srgbClr val="32525D"/>
              </a:solidFill>
            </a:endParaRPr>
          </a:p>
        </p:txBody>
      </p:sp>
      <p:sp>
        <p:nvSpPr>
          <p:cNvPr id="37" name="Rounded Rectangle 36"/>
          <p:cNvSpPr/>
          <p:nvPr/>
        </p:nvSpPr>
        <p:spPr>
          <a:xfrm>
            <a:off x="2125480" y="3436564"/>
            <a:ext cx="1981200" cy="304800"/>
          </a:xfrm>
          <a:prstGeom prst="roundRect">
            <a:avLst/>
          </a:prstGeom>
          <a:solidFill>
            <a:schemeClr val="accent4">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Iris Scanning</a:t>
            </a:r>
            <a:endParaRPr lang="en-US" sz="1400" dirty="0">
              <a:solidFill>
                <a:srgbClr val="32525D"/>
              </a:solidFill>
            </a:endParaRPr>
          </a:p>
        </p:txBody>
      </p:sp>
      <p:sp>
        <p:nvSpPr>
          <p:cNvPr id="38" name="Rounded Rectangle 37"/>
          <p:cNvSpPr/>
          <p:nvPr/>
        </p:nvSpPr>
        <p:spPr>
          <a:xfrm>
            <a:off x="2125480" y="2674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Multi-touch</a:t>
            </a:r>
            <a:endParaRPr lang="en-US" sz="1400" dirty="0">
              <a:solidFill>
                <a:srgbClr val="32525D"/>
              </a:solidFill>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72" y="1853931"/>
            <a:ext cx="1680697" cy="19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4432301" y="1229916"/>
            <a:ext cx="4609962" cy="3023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762500" y="1775186"/>
            <a:ext cx="3878754" cy="1031514"/>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bg2"/>
                </a:solidFill>
              </a:rPr>
              <a:t>Semantic Interaction Model</a:t>
            </a:r>
          </a:p>
          <a:p>
            <a:pPr algn="ctr"/>
            <a:r>
              <a:rPr lang="en-US" sz="1400" dirty="0">
                <a:solidFill>
                  <a:schemeClr val="bg2"/>
                </a:solidFill>
                <a:cs typeface="Times New Roman" pitchFamily="18" charset="0"/>
              </a:rPr>
              <a:t>Describes on high abstraction level in what ways user can interact with </a:t>
            </a:r>
            <a:r>
              <a:rPr lang="en-US" sz="1400" dirty="0" smtClean="0">
                <a:solidFill>
                  <a:schemeClr val="bg2"/>
                </a:solidFill>
                <a:cs typeface="Times New Roman" pitchFamily="18" charset="0"/>
              </a:rPr>
              <a:t>content</a:t>
            </a:r>
            <a:endParaRPr lang="en-US" sz="1400" dirty="0">
              <a:solidFill>
                <a:schemeClr val="bg2"/>
              </a:solidFill>
            </a:endParaRPr>
          </a:p>
        </p:txBody>
      </p:sp>
      <p:sp>
        <p:nvSpPr>
          <p:cNvPr id="25" name="Rounded Rectangle 24"/>
          <p:cNvSpPr/>
          <p:nvPr/>
        </p:nvSpPr>
        <p:spPr>
          <a:xfrm>
            <a:off x="4762500" y="2924950"/>
            <a:ext cx="3878754" cy="1029875"/>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solidFill>
                  <a:schemeClr val="bg2"/>
                </a:solidFill>
              </a:rPr>
              <a:t>Semantic Visualization Model</a:t>
            </a:r>
          </a:p>
          <a:p>
            <a:pPr algn="ctr"/>
            <a:r>
              <a:rPr lang="en-US" sz="1400" dirty="0">
                <a:solidFill>
                  <a:srgbClr val="3B3B3B"/>
                </a:solidFill>
                <a:cs typeface="Times New Roman" pitchFamily="18" charset="0"/>
              </a:rPr>
              <a:t>Describes where and how content is visualized to the user on delivery </a:t>
            </a:r>
            <a:r>
              <a:rPr lang="en-US" sz="1400" dirty="0" smtClean="0">
                <a:solidFill>
                  <a:srgbClr val="3B3B3B"/>
                </a:solidFill>
                <a:cs typeface="Times New Roman" pitchFamily="18" charset="0"/>
              </a:rPr>
              <a:t>device</a:t>
            </a:r>
            <a:endParaRPr lang="en-US" sz="1400" dirty="0">
              <a:solidFill>
                <a:srgbClr val="3B3B3B"/>
              </a:solidFill>
            </a:endParaRPr>
          </a:p>
        </p:txBody>
      </p:sp>
      <p:sp>
        <p:nvSpPr>
          <p:cNvPr id="34" name="Rounded Rectangle 33"/>
          <p:cNvSpPr/>
          <p:nvPr/>
        </p:nvSpPr>
        <p:spPr>
          <a:xfrm>
            <a:off x="4676757" y="1308036"/>
            <a:ext cx="4053397" cy="403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Application Modeling Framework</a:t>
            </a:r>
          </a:p>
        </p:txBody>
      </p:sp>
      <p:sp>
        <p:nvSpPr>
          <p:cNvPr id="47" name="Rounded Rectangle 46"/>
          <p:cNvSpPr/>
          <p:nvPr/>
        </p:nvSpPr>
        <p:spPr>
          <a:xfrm>
            <a:off x="259372" y="4729420"/>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bwMode="auto">
          <a:xfrm>
            <a:off x="1841500" y="5475904"/>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49" name="Rounded Rectangle 48"/>
          <p:cNvSpPr/>
          <p:nvPr/>
        </p:nvSpPr>
        <p:spPr bwMode="auto">
          <a:xfrm>
            <a:off x="1841500" y="6070722"/>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50" name="Picture 71" descr="BrainWav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99" y="5483940"/>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2" name="Rounded Rectangle 51"/>
          <p:cNvSpPr/>
          <p:nvPr/>
        </p:nvSpPr>
        <p:spPr>
          <a:xfrm>
            <a:off x="1858780" y="4783229"/>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53" name="Rounded Rectangle 52"/>
          <p:cNvSpPr/>
          <p:nvPr/>
        </p:nvSpPr>
        <p:spPr bwMode="auto">
          <a:xfrm>
            <a:off x="4914900" y="6292119"/>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54" name="Rounded Rectangle 53"/>
          <p:cNvSpPr/>
          <p:nvPr/>
        </p:nvSpPr>
        <p:spPr bwMode="auto">
          <a:xfrm>
            <a:off x="4914900" y="5786467"/>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55" name="Rounded Rectangle 54"/>
          <p:cNvSpPr/>
          <p:nvPr/>
        </p:nvSpPr>
        <p:spPr bwMode="auto">
          <a:xfrm>
            <a:off x="4914900" y="5294867"/>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27" name="Oval 26"/>
          <p:cNvSpPr/>
          <p:nvPr/>
        </p:nvSpPr>
        <p:spPr>
          <a:xfrm>
            <a:off x="1529134" y="4458744"/>
            <a:ext cx="6700466" cy="1007662"/>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3203783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6362"/>
          </a:xfrm>
        </p:spPr>
        <p:txBody>
          <a:bodyPr>
            <a:normAutofit/>
          </a:bodyPr>
          <a:lstStyle/>
          <a:p>
            <a:r>
              <a:rPr lang="en-US" dirty="0" smtClean="0"/>
              <a:t>Contextual User Model</a:t>
            </a:r>
            <a:endParaRPr lang="en-US" dirty="0"/>
          </a:p>
        </p:txBody>
      </p:sp>
      <p:sp>
        <p:nvSpPr>
          <p:cNvPr id="3" name="Content Placeholder 2"/>
          <p:cNvSpPr>
            <a:spLocks noGrp="1"/>
          </p:cNvSpPr>
          <p:nvPr>
            <p:ph idx="1"/>
          </p:nvPr>
        </p:nvSpPr>
        <p:spPr>
          <a:xfrm>
            <a:off x="457200" y="1651000"/>
            <a:ext cx="8229600" cy="4991100"/>
          </a:xfrm>
        </p:spPr>
        <p:txBody>
          <a:bodyPr>
            <a:normAutofit fontScale="85000" lnSpcReduction="10000"/>
          </a:bodyPr>
          <a:lstStyle/>
          <a:p>
            <a:r>
              <a:rPr lang="en-US" dirty="0" smtClean="0"/>
              <a:t>The contextual model contains information about when the user, when she logged into the system, what she has seen and done (short term memory) and what has been reinforced into long term memory through repetition. Information processed by the system, but not yet seen by the user is stored in the precognitive model</a:t>
            </a:r>
            <a:endParaRPr lang="en-US" dirty="0" smtClean="0">
              <a:hlinkClick r:id="rId2"/>
            </a:endParaRPr>
          </a:p>
          <a:p>
            <a:pPr marL="0" indent="0" algn="ctr">
              <a:buNone/>
            </a:pPr>
            <a:r>
              <a:rPr lang="en-US" dirty="0" smtClean="0">
                <a:hlinkClick r:id="rId2"/>
              </a:rPr>
              <a:t>Video of Contextual User Model</a:t>
            </a:r>
            <a:endParaRPr lang="en-US" dirty="0"/>
          </a:p>
          <a:p>
            <a:r>
              <a:rPr lang="en-US" dirty="0" smtClean="0"/>
              <a:t>Gaze is one of the sensors used to populate the contextual model. </a:t>
            </a:r>
          </a:p>
          <a:p>
            <a:pPr marL="0" indent="0" algn="ctr">
              <a:buNone/>
            </a:pPr>
            <a:r>
              <a:rPr lang="en-US" dirty="0" smtClean="0">
                <a:hlinkClick r:id="rId3"/>
              </a:rPr>
              <a:t>Video of Gaze Tracked in Mail and Calendar Application</a:t>
            </a:r>
            <a:endParaRPr lang="en-US" dirty="0" smtClean="0"/>
          </a:p>
          <a:p>
            <a:pPr marL="0" indent="0" algn="ctr">
              <a:buNone/>
            </a:pPr>
            <a:r>
              <a:rPr lang="en-US" dirty="0" smtClean="0">
                <a:hlinkClick r:id="rId4"/>
              </a:rPr>
              <a:t>Video of Gaze-Based Updates to Contextual User Model</a:t>
            </a:r>
            <a:endParaRPr lang="en-US" dirty="0" smtClean="0"/>
          </a:p>
          <a:p>
            <a:pPr marL="0" indent="0" algn="ctr">
              <a:buNone/>
            </a:pP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1685730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 y="109538"/>
            <a:ext cx="9131959" cy="1143000"/>
          </a:xfrm>
        </p:spPr>
        <p:txBody>
          <a:bodyPr>
            <a:normAutofit/>
          </a:bodyPr>
          <a:lstStyle/>
          <a:p>
            <a:pPr algn="ctr"/>
            <a:r>
              <a:rPr lang="en-US" dirty="0" smtClean="0"/>
              <a:t>Working </a:t>
            </a:r>
            <a:r>
              <a:rPr lang="en-US" dirty="0"/>
              <a:t>Together to </a:t>
            </a:r>
            <a:r>
              <a:rPr lang="en-US" dirty="0" smtClean="0"/>
              <a:t>Solve Problems</a:t>
            </a:r>
            <a:endParaRPr lang="en-US" dirty="0"/>
          </a:p>
        </p:txBody>
      </p:sp>
      <p:sp>
        <p:nvSpPr>
          <p:cNvPr id="36" name="TextBox 35"/>
          <p:cNvSpPr txBox="1"/>
          <p:nvPr/>
        </p:nvSpPr>
        <p:spPr>
          <a:xfrm>
            <a:off x="1" y="4962541"/>
            <a:ext cx="9157358" cy="1569660"/>
          </a:xfrm>
          <a:prstGeom prst="rect">
            <a:avLst/>
          </a:prstGeom>
          <a:noFill/>
        </p:spPr>
        <p:txBody>
          <a:bodyPr wrap="square">
            <a:spAutoFit/>
          </a:bodyPr>
          <a:lstStyle/>
          <a:p>
            <a:pPr algn="ctr">
              <a:defRPr/>
            </a:pPr>
            <a:r>
              <a:rPr lang="en-US" sz="2400" dirty="0" smtClean="0">
                <a:solidFill>
                  <a:srgbClr val="E9E188"/>
                </a:solidFill>
              </a:rPr>
              <a:t>How is collaboration done today? When is it working well?</a:t>
            </a:r>
          </a:p>
          <a:p>
            <a:pPr algn="ctr">
              <a:defRPr/>
            </a:pPr>
            <a:r>
              <a:rPr lang="en-US" sz="1600" dirty="0" smtClean="0">
                <a:solidFill>
                  <a:srgbClr val="E9E188"/>
                </a:solidFill>
              </a:rPr>
              <a:t>Shared Context</a:t>
            </a:r>
            <a:endParaRPr lang="en-US" sz="1600" dirty="0">
              <a:solidFill>
                <a:srgbClr val="E9E188"/>
              </a:solidFill>
            </a:endParaRPr>
          </a:p>
          <a:p>
            <a:pPr algn="ctr">
              <a:defRPr/>
            </a:pPr>
            <a:r>
              <a:rPr lang="en-US" sz="1600" dirty="0" smtClean="0">
                <a:solidFill>
                  <a:srgbClr val="E9E188"/>
                </a:solidFill>
              </a:rPr>
              <a:t>Rich</a:t>
            </a:r>
            <a:r>
              <a:rPr lang="en-US" sz="1600" dirty="0">
                <a:solidFill>
                  <a:srgbClr val="E9E188"/>
                </a:solidFill>
              </a:rPr>
              <a:t>, meaningful </a:t>
            </a:r>
            <a:r>
              <a:rPr lang="en-US" sz="1600" dirty="0" smtClean="0">
                <a:solidFill>
                  <a:srgbClr val="E9E188"/>
                </a:solidFill>
              </a:rPr>
              <a:t>interaction </a:t>
            </a:r>
            <a:r>
              <a:rPr lang="en-US" sz="1600" dirty="0">
                <a:solidFill>
                  <a:srgbClr val="E9E188"/>
                </a:solidFill>
              </a:rPr>
              <a:t>&amp; </a:t>
            </a:r>
            <a:r>
              <a:rPr lang="en-US" sz="1600" dirty="0" smtClean="0">
                <a:solidFill>
                  <a:srgbClr val="E9E188"/>
                </a:solidFill>
              </a:rPr>
              <a:t>communication</a:t>
            </a:r>
          </a:p>
          <a:p>
            <a:pPr algn="ctr">
              <a:defRPr/>
            </a:pPr>
            <a:r>
              <a:rPr lang="en-US" sz="2400" dirty="0" smtClean="0">
                <a:solidFill>
                  <a:srgbClr val="E9E188"/>
                </a:solidFill>
              </a:rPr>
              <a:t>What is the tradeoff?</a:t>
            </a:r>
          </a:p>
          <a:p>
            <a:pPr algn="ctr">
              <a:defRPr/>
            </a:pPr>
            <a:r>
              <a:rPr lang="en-US" sz="1600" dirty="0" smtClean="0">
                <a:solidFill>
                  <a:srgbClr val="E9E188"/>
                </a:solidFill>
              </a:rPr>
              <a:t>Requires co-location of decision makers</a:t>
            </a:r>
            <a:endParaRPr lang="en-US" sz="1600" dirty="0">
              <a:solidFill>
                <a:srgbClr val="E9E188"/>
              </a:solidFill>
            </a:endParaRPr>
          </a:p>
        </p:txBody>
      </p:sp>
      <p:sp>
        <p:nvSpPr>
          <p:cNvPr id="42" name="Slide Number Placeholder 3"/>
          <p:cNvSpPr>
            <a:spLocks noGrp="1"/>
          </p:cNvSpPr>
          <p:nvPr>
            <p:ph type="sldNum" sz="quarter" idx="4294967295"/>
          </p:nvPr>
        </p:nvSpPr>
        <p:spPr>
          <a:xfrm>
            <a:off x="7010400" y="6644677"/>
            <a:ext cx="2133600" cy="2291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fld id="{260D1746-0DFD-44B4-808C-9A9D7E14BF8A}" type="slidenum">
              <a:rPr lang="en-US" sz="1200" b="0" smtClean="0">
                <a:solidFill>
                  <a:srgbClr val="676725"/>
                </a:solidFill>
              </a:rPr>
              <a:pPr/>
              <a:t>2</a:t>
            </a:fld>
            <a:endParaRPr lang="en-US" sz="1200" b="0" dirty="0" smtClean="0">
              <a:solidFill>
                <a:srgbClr val="676725"/>
              </a:solidFill>
            </a:endParaRPr>
          </a:p>
        </p:txBody>
      </p:sp>
      <p:sp>
        <p:nvSpPr>
          <p:cNvPr id="15" name="Title 2"/>
          <p:cNvSpPr txBox="1">
            <a:spLocks/>
          </p:cNvSpPr>
          <p:nvPr/>
        </p:nvSpPr>
        <p:spPr bwMode="auto">
          <a:xfrm>
            <a:off x="5050179" y="2582506"/>
            <a:ext cx="3920441" cy="14560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400"/>
              </a:lnSpc>
              <a:spcBef>
                <a:spcPct val="0"/>
              </a:spcBef>
              <a:spcAft>
                <a:spcPct val="0"/>
              </a:spcAft>
              <a:defRPr sz="3200" kern="1200">
                <a:solidFill>
                  <a:schemeClr val="tx1"/>
                </a:solidFill>
                <a:latin typeface="+mj-lt"/>
                <a:ea typeface="+mj-ea"/>
                <a:cs typeface="+mj-cs"/>
              </a:defRPr>
            </a:lvl1pPr>
            <a:lvl2pPr algn="l" defTabSz="457200" rtl="0" eaLnBrk="0" fontAlgn="base" hangingPunct="0">
              <a:lnSpc>
                <a:spcPts val="2400"/>
              </a:lnSpc>
              <a:spcBef>
                <a:spcPct val="0"/>
              </a:spcBef>
              <a:spcAft>
                <a:spcPct val="0"/>
              </a:spcAft>
              <a:defRPr sz="3200">
                <a:solidFill>
                  <a:srgbClr val="004B8D"/>
                </a:solidFill>
                <a:latin typeface="Calibri" pitchFamily="34" charset="0"/>
              </a:defRPr>
            </a:lvl2pPr>
            <a:lvl3pPr algn="l" defTabSz="457200" rtl="0" eaLnBrk="0" fontAlgn="base" hangingPunct="0">
              <a:lnSpc>
                <a:spcPts val="2400"/>
              </a:lnSpc>
              <a:spcBef>
                <a:spcPct val="0"/>
              </a:spcBef>
              <a:spcAft>
                <a:spcPct val="0"/>
              </a:spcAft>
              <a:defRPr sz="3200">
                <a:solidFill>
                  <a:srgbClr val="004B8D"/>
                </a:solidFill>
                <a:latin typeface="Calibri" pitchFamily="34" charset="0"/>
              </a:defRPr>
            </a:lvl3pPr>
            <a:lvl4pPr algn="l" defTabSz="457200" rtl="0" eaLnBrk="0" fontAlgn="base" hangingPunct="0">
              <a:lnSpc>
                <a:spcPts val="2400"/>
              </a:lnSpc>
              <a:spcBef>
                <a:spcPct val="0"/>
              </a:spcBef>
              <a:spcAft>
                <a:spcPct val="0"/>
              </a:spcAft>
              <a:defRPr sz="3200">
                <a:solidFill>
                  <a:srgbClr val="004B8D"/>
                </a:solidFill>
                <a:latin typeface="Calibri" pitchFamily="34" charset="0"/>
              </a:defRPr>
            </a:lvl4pPr>
            <a:lvl5pPr algn="l" defTabSz="457200" rtl="0" eaLnBrk="0" fontAlgn="base" hangingPunct="0">
              <a:lnSpc>
                <a:spcPts val="2400"/>
              </a:lnSpc>
              <a:spcBef>
                <a:spcPct val="0"/>
              </a:spcBef>
              <a:spcAft>
                <a:spcPct val="0"/>
              </a:spcAft>
              <a:defRPr sz="3200">
                <a:solidFill>
                  <a:srgbClr val="004B8D"/>
                </a:solidFill>
                <a:latin typeface="Calibri" pitchFamily="34" charset="0"/>
              </a:defRPr>
            </a:lvl5pPr>
            <a:lvl6pPr marL="457200" algn="l" defTabSz="457200" rtl="0" fontAlgn="base">
              <a:lnSpc>
                <a:spcPts val="2400"/>
              </a:lnSpc>
              <a:spcBef>
                <a:spcPct val="0"/>
              </a:spcBef>
              <a:spcAft>
                <a:spcPct val="0"/>
              </a:spcAft>
              <a:defRPr sz="3200">
                <a:solidFill>
                  <a:srgbClr val="004B8D"/>
                </a:solidFill>
                <a:latin typeface="Calibri" pitchFamily="34" charset="0"/>
              </a:defRPr>
            </a:lvl6pPr>
            <a:lvl7pPr marL="914400" algn="l" defTabSz="457200" rtl="0" fontAlgn="base">
              <a:lnSpc>
                <a:spcPts val="2400"/>
              </a:lnSpc>
              <a:spcBef>
                <a:spcPct val="0"/>
              </a:spcBef>
              <a:spcAft>
                <a:spcPct val="0"/>
              </a:spcAft>
              <a:defRPr sz="3200">
                <a:solidFill>
                  <a:srgbClr val="004B8D"/>
                </a:solidFill>
                <a:latin typeface="Calibri" pitchFamily="34" charset="0"/>
              </a:defRPr>
            </a:lvl7pPr>
            <a:lvl8pPr marL="1371600" algn="l" defTabSz="457200" rtl="0" fontAlgn="base">
              <a:lnSpc>
                <a:spcPts val="2400"/>
              </a:lnSpc>
              <a:spcBef>
                <a:spcPct val="0"/>
              </a:spcBef>
              <a:spcAft>
                <a:spcPct val="0"/>
              </a:spcAft>
              <a:defRPr sz="3200">
                <a:solidFill>
                  <a:srgbClr val="004B8D"/>
                </a:solidFill>
                <a:latin typeface="Calibri" pitchFamily="34" charset="0"/>
              </a:defRPr>
            </a:lvl8pPr>
            <a:lvl9pPr marL="1828800" algn="l" defTabSz="457200" rtl="0" fontAlgn="base">
              <a:lnSpc>
                <a:spcPts val="2400"/>
              </a:lnSpc>
              <a:spcBef>
                <a:spcPct val="0"/>
              </a:spcBef>
              <a:spcAft>
                <a:spcPct val="0"/>
              </a:spcAft>
              <a:defRPr sz="3200">
                <a:solidFill>
                  <a:srgbClr val="004B8D"/>
                </a:solidFill>
                <a:latin typeface="Calibri" pitchFamily="34" charset="0"/>
              </a:defRPr>
            </a:lvl9pPr>
          </a:lstStyle>
          <a:p>
            <a:pPr algn="r"/>
            <a:r>
              <a:rPr lang="en-US" sz="2000" i="1" dirty="0" smtClean="0"/>
              <a:t>Collaborative, interactive decision making in large groups   </a:t>
            </a:r>
            <a:endParaRPr lang="en-US" sz="2000" i="1" dirty="0"/>
          </a:p>
        </p:txBody>
      </p:sp>
      <p:pic>
        <p:nvPicPr>
          <p:cNvPr id="2" name="Picture 1"/>
          <p:cNvPicPr>
            <a:picLocks noChangeAspect="1"/>
          </p:cNvPicPr>
          <p:nvPr/>
        </p:nvPicPr>
        <p:blipFill>
          <a:blip r:embed="rId3"/>
          <a:stretch>
            <a:fillRect/>
          </a:stretch>
        </p:blipFill>
        <p:spPr>
          <a:xfrm>
            <a:off x="846479" y="1749424"/>
            <a:ext cx="4203700" cy="3152775"/>
          </a:xfrm>
          <a:prstGeom prst="rect">
            <a:avLst/>
          </a:prstGeom>
        </p:spPr>
      </p:pic>
      <p:sp>
        <p:nvSpPr>
          <p:cNvPr id="7" name="TextBox 6"/>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401738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18" y="0"/>
            <a:ext cx="8336455" cy="1143000"/>
          </a:xfrm>
        </p:spPr>
        <p:txBody>
          <a:bodyPr>
            <a:normAutofit/>
          </a:bodyPr>
          <a:lstStyle/>
          <a:p>
            <a:r>
              <a:rPr lang="en-US" dirty="0"/>
              <a:t>b</a:t>
            </a:r>
            <a:r>
              <a:rPr lang="en-US" cap="small" dirty="0" smtClean="0"/>
              <a:t>right-</a:t>
            </a:r>
            <a:r>
              <a:rPr lang="en-US" dirty="0" smtClean="0"/>
              <a:t>Enabled Capabilities</a:t>
            </a:r>
            <a:endParaRPr lang="en-US" dirty="0"/>
          </a:p>
        </p:txBody>
      </p:sp>
      <p:sp>
        <p:nvSpPr>
          <p:cNvPr id="18" name="Rounded Rectangle 17"/>
          <p:cNvSpPr/>
          <p:nvPr/>
        </p:nvSpPr>
        <p:spPr>
          <a:xfrm>
            <a:off x="403218" y="1570502"/>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bwMode="auto">
          <a:xfrm>
            <a:off x="1782146" y="2295342"/>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23" name="Rounded Rectangle 22"/>
          <p:cNvSpPr/>
          <p:nvPr/>
        </p:nvSpPr>
        <p:spPr bwMode="auto">
          <a:xfrm>
            <a:off x="1782146" y="2890160"/>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25" name="Picture 71" descr="BrainW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45" y="2303378"/>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8" name="Rounded Rectangle 27"/>
          <p:cNvSpPr/>
          <p:nvPr/>
        </p:nvSpPr>
        <p:spPr>
          <a:xfrm>
            <a:off x="1799426" y="1602667"/>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29" name="Rounded Rectangle 28"/>
          <p:cNvSpPr/>
          <p:nvPr/>
        </p:nvSpPr>
        <p:spPr bwMode="auto">
          <a:xfrm>
            <a:off x="4855546" y="3111557"/>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31" name="Rounded Rectangle 30"/>
          <p:cNvSpPr/>
          <p:nvPr/>
        </p:nvSpPr>
        <p:spPr bwMode="auto">
          <a:xfrm>
            <a:off x="4855546" y="2605905"/>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32" name="Rounded Rectangle 31"/>
          <p:cNvSpPr/>
          <p:nvPr/>
        </p:nvSpPr>
        <p:spPr bwMode="auto">
          <a:xfrm>
            <a:off x="4855546" y="2114305"/>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35" name="Right Arrow 34"/>
          <p:cNvSpPr/>
          <p:nvPr/>
        </p:nvSpPr>
        <p:spPr>
          <a:xfrm rot="5400000">
            <a:off x="4147525" y="3572581"/>
            <a:ext cx="939145"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81930" y="4981953"/>
            <a:ext cx="7663569" cy="1643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bwMode="auto">
          <a:xfrm>
            <a:off x="1092200" y="5162659"/>
            <a:ext cx="3393539" cy="38487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Context-Dependent Controls</a:t>
            </a:r>
          </a:p>
          <a:p>
            <a:pPr algn="ctr">
              <a:defRPr/>
            </a:pPr>
            <a:endParaRPr lang="en-US" sz="1400" dirty="0">
              <a:solidFill>
                <a:srgbClr val="32525D"/>
              </a:solidFill>
            </a:endParaRPr>
          </a:p>
        </p:txBody>
      </p:sp>
      <p:sp>
        <p:nvSpPr>
          <p:cNvPr id="42" name="Rounded Rectangle 41"/>
          <p:cNvSpPr/>
          <p:nvPr/>
        </p:nvSpPr>
        <p:spPr bwMode="auto">
          <a:xfrm>
            <a:off x="1092201" y="6106103"/>
            <a:ext cx="3411427"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“Notifications to your eyes”</a:t>
            </a:r>
          </a:p>
        </p:txBody>
      </p:sp>
      <p:sp>
        <p:nvSpPr>
          <p:cNvPr id="43" name="Rounded Rectangle 42"/>
          <p:cNvSpPr/>
          <p:nvPr/>
        </p:nvSpPr>
        <p:spPr bwMode="auto">
          <a:xfrm>
            <a:off x="1092201" y="5640399"/>
            <a:ext cx="3402484"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“Controls to your hands”</a:t>
            </a:r>
          </a:p>
        </p:txBody>
      </p:sp>
      <p:sp>
        <p:nvSpPr>
          <p:cNvPr id="44" name="Rounded Rectangle 43"/>
          <p:cNvSpPr/>
          <p:nvPr/>
        </p:nvSpPr>
        <p:spPr bwMode="auto">
          <a:xfrm>
            <a:off x="4574757" y="6124930"/>
            <a:ext cx="3451643" cy="334381"/>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“Liquid Data” </a:t>
            </a:r>
            <a:endParaRPr lang="en-US" dirty="0">
              <a:solidFill>
                <a:srgbClr val="32525D"/>
              </a:solidFill>
            </a:endParaRPr>
          </a:p>
        </p:txBody>
      </p:sp>
      <p:sp>
        <p:nvSpPr>
          <p:cNvPr id="26" name="Rounded Rectangle 25"/>
          <p:cNvSpPr/>
          <p:nvPr/>
        </p:nvSpPr>
        <p:spPr bwMode="auto">
          <a:xfrm>
            <a:off x="4574757" y="5171603"/>
            <a:ext cx="3451643"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Cognitive Indexing</a:t>
            </a:r>
          </a:p>
        </p:txBody>
      </p:sp>
      <p:sp>
        <p:nvSpPr>
          <p:cNvPr id="27" name="Rounded Rectangle 26"/>
          <p:cNvSpPr/>
          <p:nvPr/>
        </p:nvSpPr>
        <p:spPr bwMode="auto">
          <a:xfrm>
            <a:off x="4574758" y="5640399"/>
            <a:ext cx="3451642"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User Action Acceleration</a:t>
            </a:r>
          </a:p>
        </p:txBody>
      </p:sp>
      <p:sp>
        <p:nvSpPr>
          <p:cNvPr id="20" name="Oval 19"/>
          <p:cNvSpPr/>
          <p:nvPr/>
        </p:nvSpPr>
        <p:spPr>
          <a:xfrm>
            <a:off x="421723" y="4981952"/>
            <a:ext cx="4251877" cy="721947"/>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3682491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
            </a:r>
            <a:r>
              <a:rPr lang="en-US" cap="small" dirty="0" smtClean="0"/>
              <a:t>right</a:t>
            </a:r>
            <a:r>
              <a:rPr lang="en-US" dirty="0" smtClean="0"/>
              <a:t> Demo – Navigation in 3D Space </a:t>
            </a:r>
            <a:endParaRPr lang="en-US" dirty="0"/>
          </a:p>
        </p:txBody>
      </p:sp>
      <p:pic>
        <p:nvPicPr>
          <p:cNvPr id="4" name="Picture 3" descr="3DVisRen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2" y="1721125"/>
            <a:ext cx="6474305" cy="4817645"/>
          </a:xfrm>
          <a:prstGeom prst="rect">
            <a:avLst/>
          </a:prstGeom>
        </p:spPr>
      </p:pic>
      <p:pic>
        <p:nvPicPr>
          <p:cNvPr id="5" name="Picture 4" descr="3DVisContr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690" y="3894017"/>
            <a:ext cx="4379310" cy="2963983"/>
          </a:xfrm>
          <a:prstGeom prst="rect">
            <a:avLst/>
          </a:prstGeom>
        </p:spPr>
      </p:pic>
      <p:sp>
        <p:nvSpPr>
          <p:cNvPr id="6" name="TextBox 5"/>
          <p:cNvSpPr txBox="1"/>
          <p:nvPr/>
        </p:nvSpPr>
        <p:spPr>
          <a:xfrm>
            <a:off x="6549966" y="1997788"/>
            <a:ext cx="2612443" cy="1107996"/>
          </a:xfrm>
          <a:prstGeom prst="rect">
            <a:avLst/>
          </a:prstGeom>
          <a:noFill/>
        </p:spPr>
        <p:txBody>
          <a:bodyPr wrap="square" rtlCol="0">
            <a:spAutoFit/>
          </a:bodyPr>
          <a:lstStyle/>
          <a:p>
            <a:r>
              <a:rPr lang="en-US" b="1" dirty="0" smtClean="0">
                <a:solidFill>
                  <a:srgbClr val="558ED5"/>
                </a:solidFill>
              </a:rPr>
              <a:t>Novel User Interaction </a:t>
            </a:r>
          </a:p>
          <a:p>
            <a:pPr marL="285750" indent="-285750">
              <a:buFontTx/>
              <a:buChar char="-"/>
            </a:pPr>
            <a:r>
              <a:rPr lang="en-US" sz="1600" dirty="0" smtClean="0"/>
              <a:t>Gaze/touch navigation</a:t>
            </a:r>
          </a:p>
          <a:p>
            <a:pPr marL="285750" indent="-285750">
              <a:buFontTx/>
              <a:buChar char="-"/>
            </a:pPr>
            <a:r>
              <a:rPr lang="en-US" sz="1600" dirty="0" smtClean="0"/>
              <a:t>Context-dependent controls</a:t>
            </a:r>
            <a:endParaRPr lang="en-US" sz="1600" dirty="0"/>
          </a:p>
        </p:txBody>
      </p:sp>
      <p:sp>
        <p:nvSpPr>
          <p:cNvPr id="7" name="TextBox 6"/>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9679588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57362"/>
          </a:xfrm>
        </p:spPr>
        <p:txBody>
          <a:bodyPr>
            <a:normAutofit fontScale="90000"/>
          </a:bodyPr>
          <a:lstStyle/>
          <a:p>
            <a:r>
              <a:rPr lang="en-US" dirty="0" smtClean="0"/>
              <a:t>Touch-Controlled Navigation and Context-Dependent Controls in 3D World</a:t>
            </a:r>
            <a:endParaRPr lang="en-US" dirty="0"/>
          </a:p>
        </p:txBody>
      </p:sp>
      <p:sp>
        <p:nvSpPr>
          <p:cNvPr id="3" name="Content Placeholder 2"/>
          <p:cNvSpPr>
            <a:spLocks noGrp="1"/>
          </p:cNvSpPr>
          <p:nvPr>
            <p:ph idx="1"/>
          </p:nvPr>
        </p:nvSpPr>
        <p:spPr>
          <a:xfrm>
            <a:off x="457200" y="2032000"/>
            <a:ext cx="8229600" cy="3568700"/>
          </a:xfrm>
        </p:spPr>
        <p:txBody>
          <a:bodyPr>
            <a:normAutofit fontScale="85000" lnSpcReduction="10000"/>
          </a:bodyPr>
          <a:lstStyle/>
          <a:p>
            <a:pPr marL="0" indent="0" algn="ctr">
              <a:buNone/>
            </a:pPr>
            <a:endParaRPr lang="en-US" dirty="0" smtClean="0">
              <a:hlinkClick r:id="rId2"/>
            </a:endParaRPr>
          </a:p>
          <a:p>
            <a:pPr marL="0" indent="0" algn="ctr">
              <a:buNone/>
            </a:pPr>
            <a:r>
              <a:rPr lang="en-US" dirty="0" smtClean="0">
                <a:hlinkClick r:id="rId3"/>
              </a:rPr>
              <a:t>Video of 3d Navigation (Fly-To)</a:t>
            </a:r>
            <a:endParaRPr lang="en-US" dirty="0" smtClean="0"/>
          </a:p>
          <a:p>
            <a:pPr marL="0" indent="0" algn="ctr">
              <a:buNone/>
            </a:pPr>
            <a:r>
              <a:rPr lang="en-US" dirty="0">
                <a:hlinkClick r:id="rId4"/>
              </a:rPr>
              <a:t>Video of 3d Navigation (Strafing, Up/Down</a:t>
            </a:r>
            <a:r>
              <a:rPr lang="en-US" dirty="0" smtClean="0">
                <a:hlinkClick r:id="rId4"/>
              </a:rPr>
              <a:t>)</a:t>
            </a:r>
            <a:endParaRPr lang="en-US" dirty="0" smtClean="0"/>
          </a:p>
          <a:p>
            <a:pPr marL="0" indent="0" algn="ctr">
              <a:buNone/>
            </a:pPr>
            <a:endParaRPr lang="en-US" dirty="0"/>
          </a:p>
          <a:p>
            <a:r>
              <a:rPr lang="en-US" dirty="0" smtClean="0"/>
              <a:t>Depending on where in the 3D world the user touches an object, the controls (e.g., fly-to, face, enter, turn on security) change according to the object’s context</a:t>
            </a:r>
          </a:p>
          <a:p>
            <a:pPr marL="0" indent="0" algn="ctr">
              <a:buNone/>
            </a:pPr>
            <a:r>
              <a:rPr lang="en-US" dirty="0" smtClean="0">
                <a:hlinkClick r:id="rId5"/>
              </a:rPr>
              <a:t>Video of Context-Dependent Controls</a:t>
            </a:r>
            <a:endParaRPr lang="en-US" dirty="0"/>
          </a:p>
          <a:p>
            <a:pPr marL="0" indent="0" algn="ctr">
              <a:buNone/>
            </a:pP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34915660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57362"/>
          </a:xfrm>
        </p:spPr>
        <p:txBody>
          <a:bodyPr>
            <a:normAutofit/>
          </a:bodyPr>
          <a:lstStyle/>
          <a:p>
            <a:r>
              <a:rPr lang="en-US" dirty="0" smtClean="0"/>
              <a:t>Gaze-Controlled Navigation in 3D</a:t>
            </a:r>
            <a:endParaRPr lang="en-US" dirty="0"/>
          </a:p>
        </p:txBody>
      </p:sp>
      <p:sp>
        <p:nvSpPr>
          <p:cNvPr id="3" name="Content Placeholder 2"/>
          <p:cNvSpPr>
            <a:spLocks noGrp="1"/>
          </p:cNvSpPr>
          <p:nvPr>
            <p:ph idx="1"/>
          </p:nvPr>
        </p:nvSpPr>
        <p:spPr>
          <a:xfrm>
            <a:off x="457200" y="2032000"/>
            <a:ext cx="8229600" cy="3568700"/>
          </a:xfrm>
        </p:spPr>
        <p:txBody>
          <a:bodyPr>
            <a:normAutofit lnSpcReduction="10000"/>
          </a:bodyPr>
          <a:lstStyle/>
          <a:p>
            <a:pPr marL="0" indent="0" algn="ctr">
              <a:buNone/>
            </a:pPr>
            <a:endParaRPr lang="en-US" dirty="0"/>
          </a:p>
          <a:p>
            <a:r>
              <a:rPr lang="en-US" dirty="0" smtClean="0"/>
              <a:t>The user can control navigation in the 3D space just using her gaze (the pink dots in the video indicate the current position of the user’s gaze)</a:t>
            </a:r>
          </a:p>
          <a:p>
            <a:pPr marL="0" indent="0" algn="ctr">
              <a:buNone/>
            </a:pPr>
            <a:r>
              <a:rPr lang="en-US" dirty="0">
                <a:hlinkClick r:id="rId2"/>
              </a:rPr>
              <a:t>Video of Gaze tracked in 3D Navigation</a:t>
            </a:r>
            <a:endParaRPr lang="en-US" dirty="0"/>
          </a:p>
          <a:p>
            <a:pPr marL="0" indent="0" algn="ctr">
              <a:buNone/>
            </a:pPr>
            <a:r>
              <a:rPr lang="en-US" dirty="0" smtClean="0">
                <a:hlinkClick r:id="rId3"/>
              </a:rPr>
              <a:t>Video of Gaze-Based 3D Controls</a:t>
            </a:r>
            <a:endParaRPr lang="en-US" dirty="0" smtClean="0"/>
          </a:p>
          <a:p>
            <a:pPr marL="0" indent="0" algn="ctr">
              <a:buNone/>
            </a:pP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7767751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18" y="0"/>
            <a:ext cx="8336455" cy="1143000"/>
          </a:xfrm>
        </p:spPr>
        <p:txBody>
          <a:bodyPr>
            <a:normAutofit/>
          </a:bodyPr>
          <a:lstStyle/>
          <a:p>
            <a:r>
              <a:rPr lang="en-US" dirty="0"/>
              <a:t>b</a:t>
            </a:r>
            <a:r>
              <a:rPr lang="en-US" cap="small" dirty="0" smtClean="0"/>
              <a:t>right-</a:t>
            </a:r>
            <a:r>
              <a:rPr lang="en-US" dirty="0" smtClean="0"/>
              <a:t>Enabled Capabilities</a:t>
            </a:r>
            <a:endParaRPr lang="en-US" dirty="0"/>
          </a:p>
        </p:txBody>
      </p:sp>
      <p:sp>
        <p:nvSpPr>
          <p:cNvPr id="18" name="Rounded Rectangle 17"/>
          <p:cNvSpPr/>
          <p:nvPr/>
        </p:nvSpPr>
        <p:spPr>
          <a:xfrm>
            <a:off x="403218" y="1570502"/>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bwMode="auto">
          <a:xfrm>
            <a:off x="1782146" y="2295342"/>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23" name="Rounded Rectangle 22"/>
          <p:cNvSpPr/>
          <p:nvPr/>
        </p:nvSpPr>
        <p:spPr bwMode="auto">
          <a:xfrm>
            <a:off x="1782146" y="2890160"/>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25" name="Picture 71" descr="BrainW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45" y="2303378"/>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8" name="Rounded Rectangle 27"/>
          <p:cNvSpPr/>
          <p:nvPr/>
        </p:nvSpPr>
        <p:spPr>
          <a:xfrm>
            <a:off x="1799426" y="1602667"/>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29" name="Rounded Rectangle 28"/>
          <p:cNvSpPr/>
          <p:nvPr/>
        </p:nvSpPr>
        <p:spPr bwMode="auto">
          <a:xfrm>
            <a:off x="4855546" y="3111557"/>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31" name="Rounded Rectangle 30"/>
          <p:cNvSpPr/>
          <p:nvPr/>
        </p:nvSpPr>
        <p:spPr bwMode="auto">
          <a:xfrm>
            <a:off x="4855546" y="2605905"/>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32" name="Rounded Rectangle 31"/>
          <p:cNvSpPr/>
          <p:nvPr/>
        </p:nvSpPr>
        <p:spPr bwMode="auto">
          <a:xfrm>
            <a:off x="4855546" y="2114305"/>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35" name="Right Arrow 34"/>
          <p:cNvSpPr/>
          <p:nvPr/>
        </p:nvSpPr>
        <p:spPr>
          <a:xfrm rot="5400000">
            <a:off x="4147525" y="3572581"/>
            <a:ext cx="939145"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81930" y="4981953"/>
            <a:ext cx="7663569" cy="1643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bwMode="auto">
          <a:xfrm>
            <a:off x="1092200" y="5162659"/>
            <a:ext cx="3393539" cy="38487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Context-Dependent Controls</a:t>
            </a:r>
          </a:p>
          <a:p>
            <a:pPr algn="ctr">
              <a:defRPr/>
            </a:pPr>
            <a:endParaRPr lang="en-US" sz="1400" dirty="0">
              <a:solidFill>
                <a:srgbClr val="32525D"/>
              </a:solidFill>
            </a:endParaRPr>
          </a:p>
        </p:txBody>
      </p:sp>
      <p:sp>
        <p:nvSpPr>
          <p:cNvPr id="42" name="Rounded Rectangle 41"/>
          <p:cNvSpPr/>
          <p:nvPr/>
        </p:nvSpPr>
        <p:spPr bwMode="auto">
          <a:xfrm>
            <a:off x="1092201" y="6106103"/>
            <a:ext cx="3411427"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“Notifications to your eyes”</a:t>
            </a:r>
          </a:p>
        </p:txBody>
      </p:sp>
      <p:sp>
        <p:nvSpPr>
          <p:cNvPr id="43" name="Rounded Rectangle 42"/>
          <p:cNvSpPr/>
          <p:nvPr/>
        </p:nvSpPr>
        <p:spPr bwMode="auto">
          <a:xfrm>
            <a:off x="1092201" y="5640399"/>
            <a:ext cx="3402484"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“Controls to your hands”</a:t>
            </a:r>
          </a:p>
        </p:txBody>
      </p:sp>
      <p:sp>
        <p:nvSpPr>
          <p:cNvPr id="44" name="Rounded Rectangle 43"/>
          <p:cNvSpPr/>
          <p:nvPr/>
        </p:nvSpPr>
        <p:spPr bwMode="auto">
          <a:xfrm>
            <a:off x="4574757" y="6124930"/>
            <a:ext cx="3451643" cy="334381"/>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“Liquid Data” </a:t>
            </a:r>
            <a:endParaRPr lang="en-US" dirty="0">
              <a:solidFill>
                <a:srgbClr val="32525D"/>
              </a:solidFill>
            </a:endParaRPr>
          </a:p>
        </p:txBody>
      </p:sp>
      <p:sp>
        <p:nvSpPr>
          <p:cNvPr id="26" name="Rounded Rectangle 25"/>
          <p:cNvSpPr/>
          <p:nvPr/>
        </p:nvSpPr>
        <p:spPr bwMode="auto">
          <a:xfrm>
            <a:off x="4574757" y="5171603"/>
            <a:ext cx="3451643"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Cognitive Indexing</a:t>
            </a:r>
          </a:p>
        </p:txBody>
      </p:sp>
      <p:sp>
        <p:nvSpPr>
          <p:cNvPr id="27" name="Rounded Rectangle 26"/>
          <p:cNvSpPr/>
          <p:nvPr/>
        </p:nvSpPr>
        <p:spPr bwMode="auto">
          <a:xfrm>
            <a:off x="4574758" y="5640399"/>
            <a:ext cx="3451642"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User Action Acceleration</a:t>
            </a:r>
          </a:p>
        </p:txBody>
      </p:sp>
      <p:sp>
        <p:nvSpPr>
          <p:cNvPr id="20" name="Oval 19"/>
          <p:cNvSpPr/>
          <p:nvPr/>
        </p:nvSpPr>
        <p:spPr>
          <a:xfrm>
            <a:off x="403218" y="5593152"/>
            <a:ext cx="4251877" cy="1032304"/>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964300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98500" y="222250"/>
            <a:ext cx="7721600" cy="1790700"/>
          </a:xfrm>
        </p:spPr>
        <p:txBody>
          <a:bodyPr>
            <a:normAutofit lnSpcReduction="10000"/>
          </a:bodyPr>
          <a:lstStyle/>
          <a:p>
            <a:pPr marL="0" lvl="1" indent="0" algn="ctr">
              <a:buFont typeface="Arial" charset="0"/>
              <a:buNone/>
            </a:pPr>
            <a:r>
              <a:rPr lang="en-US" sz="3200" b="1" dirty="0">
                <a:latin typeface="Calibri" charset="0"/>
                <a:ea typeface="Dotum" charset="0"/>
                <a:cs typeface="Dotum" charset="0"/>
              </a:rPr>
              <a:t>Bring information to your eyes </a:t>
            </a:r>
          </a:p>
          <a:p>
            <a:pPr marL="231775" lvl="3" indent="0" algn="ctr">
              <a:buFont typeface="Arial" charset="0"/>
              <a:buNone/>
            </a:pPr>
            <a:r>
              <a:rPr lang="en-US" sz="2000" b="1" dirty="0">
                <a:latin typeface="Calibri" charset="0"/>
                <a:ea typeface="Dotum" charset="0"/>
                <a:cs typeface="Dotum" charset="0"/>
              </a:rPr>
              <a:t>gaze tracking </a:t>
            </a:r>
          </a:p>
          <a:p>
            <a:pPr marL="0" lvl="2" indent="0" algn="ctr">
              <a:buFont typeface="Arial" charset="0"/>
              <a:buNone/>
            </a:pPr>
            <a:r>
              <a:rPr lang="en-US" sz="3200" b="1" dirty="0">
                <a:latin typeface="Calibri" charset="0"/>
                <a:ea typeface="Dotum" charset="0"/>
                <a:cs typeface="Dotum" charset="0"/>
              </a:rPr>
              <a:t>Bring controls to you hands </a:t>
            </a:r>
          </a:p>
          <a:p>
            <a:pPr marL="231775" lvl="3" indent="0" algn="ctr">
              <a:buFont typeface="Arial" charset="0"/>
              <a:buNone/>
            </a:pPr>
            <a:r>
              <a:rPr lang="en-US" sz="2000" b="1" dirty="0">
                <a:latin typeface="Calibri" charset="0"/>
                <a:ea typeface="Dotum" charset="0"/>
                <a:cs typeface="Dotum" charset="0"/>
              </a:rPr>
              <a:t>proximity detection &amp; programmable control surface</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2385914"/>
            <a:ext cx="3354387" cy="39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ounded Rectangular Callout 57"/>
          <p:cNvSpPr/>
          <p:nvPr/>
        </p:nvSpPr>
        <p:spPr bwMode="auto">
          <a:xfrm>
            <a:off x="406400" y="3771900"/>
            <a:ext cx="2650912" cy="613848"/>
          </a:xfrm>
          <a:prstGeom prst="wedgeRoundRectCallout">
            <a:avLst>
              <a:gd name="adj1" fmla="val 118447"/>
              <a:gd name="adj2" fmla="val 65480"/>
              <a:gd name="adj3" fmla="val 16667"/>
            </a:avLst>
          </a:prstGeom>
          <a:solidFill>
            <a:schemeClr val="accent1"/>
          </a:solidFill>
          <a:ln w="9525" cap="flat" cmpd="sng" algn="ctr">
            <a:solidFill>
              <a:srgbClr val="0000FF"/>
            </a:solidFill>
            <a:prstDash val="solid"/>
            <a:round/>
            <a:headEnd type="none" w="med" len="med"/>
            <a:tailEnd type="none" w="med" len="med"/>
          </a:ln>
          <a:effectLst/>
        </p:spPr>
        <p:txBody>
          <a:bodyPr/>
          <a:lstStyle/>
          <a:p>
            <a:pPr algn="ctr">
              <a:defRPr/>
            </a:pPr>
            <a:r>
              <a:rPr lang="en-US" sz="2000" dirty="0">
                <a:latin typeface="Arial" pitchFamily="34" charset="0"/>
                <a:cs typeface="Arabic Typesetting" pitchFamily="66" charset="-78"/>
              </a:rPr>
              <a:t>Gaze &amp; Attention</a:t>
            </a:r>
          </a:p>
        </p:txBody>
      </p:sp>
      <p:sp>
        <p:nvSpPr>
          <p:cNvPr id="59" name="Rounded Rectangular Callout 58"/>
          <p:cNvSpPr/>
          <p:nvPr/>
        </p:nvSpPr>
        <p:spPr bwMode="auto">
          <a:xfrm>
            <a:off x="406400" y="4553388"/>
            <a:ext cx="2650912" cy="577412"/>
          </a:xfrm>
          <a:prstGeom prst="wedgeRoundRectCallout">
            <a:avLst>
              <a:gd name="adj1" fmla="val 115408"/>
              <a:gd name="adj2" fmla="val 71124"/>
              <a:gd name="adj3" fmla="val 16667"/>
            </a:avLst>
          </a:prstGeom>
          <a:solidFill>
            <a:schemeClr val="accent1"/>
          </a:solidFill>
          <a:ln w="9525" cap="flat" cmpd="sng" algn="ctr">
            <a:solidFill>
              <a:srgbClr val="0000FF"/>
            </a:solidFill>
            <a:prstDash val="solid"/>
            <a:round/>
            <a:headEnd type="none" w="med" len="med"/>
            <a:tailEnd type="none" w="med" len="med"/>
          </a:ln>
          <a:effectLst/>
        </p:spPr>
        <p:txBody>
          <a:bodyPr/>
          <a:lstStyle/>
          <a:p>
            <a:pPr algn="ctr">
              <a:defRPr/>
            </a:pPr>
            <a:r>
              <a:rPr lang="en-US" sz="2000" dirty="0">
                <a:latin typeface="Arial" pitchFamily="34" charset="0"/>
                <a:cs typeface="Arabic Typesetting" pitchFamily="66" charset="-78"/>
              </a:rPr>
              <a:t>Touch &amp; Proximity</a:t>
            </a:r>
          </a:p>
        </p:txBody>
      </p:sp>
      <p:sp>
        <p:nvSpPr>
          <p:cNvPr id="15370" name="TextBox 2"/>
          <p:cNvSpPr txBox="1">
            <a:spLocks noChangeArrowheads="1"/>
          </p:cNvSpPr>
          <p:nvPr/>
        </p:nvSpPr>
        <p:spPr bwMode="auto">
          <a:xfrm>
            <a:off x="6908800" y="3289300"/>
            <a:ext cx="20193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Arial" charset="0"/>
                <a:ea typeface="Dotum" charset="0"/>
                <a:cs typeface="Dotum" charset="0"/>
              </a:defRPr>
            </a:lvl1pPr>
            <a:lvl2pPr marL="742950" indent="-285750" eaLnBrk="0" hangingPunct="0">
              <a:defRPr sz="2400" i="1">
                <a:solidFill>
                  <a:schemeClr val="tx1"/>
                </a:solidFill>
                <a:latin typeface="Arial" charset="0"/>
                <a:ea typeface="Dotum" charset="0"/>
                <a:cs typeface="Dotum" charset="0"/>
              </a:defRPr>
            </a:lvl2pPr>
            <a:lvl3pPr marL="1143000" indent="-228600" eaLnBrk="0" hangingPunct="0">
              <a:defRPr sz="2400" i="1">
                <a:solidFill>
                  <a:schemeClr val="tx1"/>
                </a:solidFill>
                <a:latin typeface="Arial" charset="0"/>
                <a:ea typeface="Dotum" charset="0"/>
                <a:cs typeface="Dotum" charset="0"/>
              </a:defRPr>
            </a:lvl3pPr>
            <a:lvl4pPr marL="1600200" indent="-228600" eaLnBrk="0" hangingPunct="0">
              <a:defRPr sz="2400" i="1">
                <a:solidFill>
                  <a:schemeClr val="tx1"/>
                </a:solidFill>
                <a:latin typeface="Arial" charset="0"/>
                <a:ea typeface="Dotum" charset="0"/>
                <a:cs typeface="Dotum" charset="0"/>
              </a:defRPr>
            </a:lvl4pPr>
            <a:lvl5pPr marL="2057400" indent="-228600" eaLnBrk="0" hangingPunct="0">
              <a:defRPr sz="2400" i="1">
                <a:solidFill>
                  <a:schemeClr val="tx1"/>
                </a:solidFill>
                <a:latin typeface="Arial" charset="0"/>
                <a:ea typeface="Dotum" charset="0"/>
                <a:cs typeface="Dotum" charset="0"/>
              </a:defRPr>
            </a:lvl5pPr>
            <a:lvl6pPr marL="2514600" indent="-228600" eaLnBrk="0" fontAlgn="base" hangingPunct="0">
              <a:spcBef>
                <a:spcPct val="0"/>
              </a:spcBef>
              <a:spcAft>
                <a:spcPct val="0"/>
              </a:spcAft>
              <a:defRPr sz="2400" i="1">
                <a:solidFill>
                  <a:schemeClr val="tx1"/>
                </a:solidFill>
                <a:latin typeface="Arial" charset="0"/>
                <a:ea typeface="Dotum" charset="0"/>
                <a:cs typeface="Dotum" charset="0"/>
              </a:defRPr>
            </a:lvl6pPr>
            <a:lvl7pPr marL="2971800" indent="-228600" eaLnBrk="0" fontAlgn="base" hangingPunct="0">
              <a:spcBef>
                <a:spcPct val="0"/>
              </a:spcBef>
              <a:spcAft>
                <a:spcPct val="0"/>
              </a:spcAft>
              <a:defRPr sz="2400" i="1">
                <a:solidFill>
                  <a:schemeClr val="tx1"/>
                </a:solidFill>
                <a:latin typeface="Arial" charset="0"/>
                <a:ea typeface="Dotum" charset="0"/>
                <a:cs typeface="Dotum" charset="0"/>
              </a:defRPr>
            </a:lvl7pPr>
            <a:lvl8pPr marL="3429000" indent="-228600" eaLnBrk="0" fontAlgn="base" hangingPunct="0">
              <a:spcBef>
                <a:spcPct val="0"/>
              </a:spcBef>
              <a:spcAft>
                <a:spcPct val="0"/>
              </a:spcAft>
              <a:defRPr sz="2400" i="1">
                <a:solidFill>
                  <a:schemeClr val="tx1"/>
                </a:solidFill>
                <a:latin typeface="Arial" charset="0"/>
                <a:ea typeface="Dotum" charset="0"/>
                <a:cs typeface="Dotum" charset="0"/>
              </a:defRPr>
            </a:lvl8pPr>
            <a:lvl9pPr marL="3886200" indent="-228600" eaLnBrk="0" fontAlgn="base" hangingPunct="0">
              <a:spcBef>
                <a:spcPct val="0"/>
              </a:spcBef>
              <a:spcAft>
                <a:spcPct val="0"/>
              </a:spcAft>
              <a:defRPr sz="2400" i="1">
                <a:solidFill>
                  <a:schemeClr val="tx1"/>
                </a:solidFill>
                <a:latin typeface="Arial" charset="0"/>
                <a:ea typeface="Dotum" charset="0"/>
                <a:cs typeface="Dotum" charset="0"/>
              </a:defRPr>
            </a:lvl9pPr>
          </a:lstStyle>
          <a:p>
            <a:pPr eaLnBrk="1" hangingPunct="1"/>
            <a:r>
              <a:rPr lang="en-US" sz="2000" dirty="0"/>
              <a:t>Building on </a:t>
            </a:r>
            <a:r>
              <a:rPr lang="en-US" sz="3200" dirty="0"/>
              <a:t>CALO </a:t>
            </a:r>
            <a:r>
              <a:rPr lang="en-US" sz="2000" dirty="0"/>
              <a:t>technology for task automation</a:t>
            </a:r>
          </a:p>
        </p:txBody>
      </p:sp>
      <p:sp>
        <p:nvSpPr>
          <p:cNvPr id="7" name="TextBox 6"/>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84451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2" y="152731"/>
            <a:ext cx="8925993" cy="961016"/>
          </a:xfrm>
        </p:spPr>
        <p:txBody>
          <a:bodyPr>
            <a:noAutofit/>
          </a:bodyPr>
          <a:lstStyle/>
          <a:p>
            <a:r>
              <a:rPr lang="en-US" sz="3600" dirty="0" smtClean="0"/>
              <a:t>Tri-Layer Visualization – Degrees of Interest</a:t>
            </a:r>
            <a:endParaRPr lang="en-US" sz="3600" dirty="0"/>
          </a:p>
        </p:txBody>
      </p:sp>
      <p:pic>
        <p:nvPicPr>
          <p:cNvPr id="5" name="Picture 4" descr="DegreesOfInterest.png"/>
          <p:cNvPicPr>
            <a:picLocks noChangeAspect="1"/>
          </p:cNvPicPr>
          <p:nvPr/>
        </p:nvPicPr>
        <p:blipFill>
          <a:blip r:embed="rId2"/>
          <a:stretch>
            <a:fillRect/>
          </a:stretch>
        </p:blipFill>
        <p:spPr>
          <a:xfrm>
            <a:off x="23801" y="1263463"/>
            <a:ext cx="6387341" cy="3592879"/>
          </a:xfrm>
          <a:prstGeom prst="rect">
            <a:avLst/>
          </a:prstGeom>
        </p:spPr>
      </p:pic>
      <p:sp>
        <p:nvSpPr>
          <p:cNvPr id="6" name="Trapezoid 5"/>
          <p:cNvSpPr/>
          <p:nvPr/>
        </p:nvSpPr>
        <p:spPr>
          <a:xfrm rot="9900000">
            <a:off x="2618481" y="3022428"/>
            <a:ext cx="481588" cy="2131703"/>
          </a:xfrm>
          <a:prstGeom prst="trapezoid">
            <a:avLst>
              <a:gd name="adj" fmla="val 40197"/>
            </a:avLst>
          </a:prstGeom>
          <a:solidFill>
            <a:schemeClr val="accent2">
              <a:alpha val="47000"/>
            </a:schemeClr>
          </a:solidFill>
          <a:ln>
            <a:solidFill>
              <a:schemeClr val="tx1">
                <a:lumMod val="75000"/>
                <a:lumOff val="25000"/>
                <a:alpha val="42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7" name="Trapezoid 6"/>
          <p:cNvSpPr/>
          <p:nvPr/>
        </p:nvSpPr>
        <p:spPr>
          <a:xfrm rot="13549918">
            <a:off x="4294719" y="1943511"/>
            <a:ext cx="428326" cy="3757304"/>
          </a:xfrm>
          <a:prstGeom prst="trapezoid">
            <a:avLst>
              <a:gd name="adj" fmla="val 41564"/>
            </a:avLst>
          </a:prstGeom>
          <a:solidFill>
            <a:schemeClr val="accent2">
              <a:alpha val="47000"/>
            </a:schemeClr>
          </a:solidFill>
          <a:ln>
            <a:solidFill>
              <a:schemeClr val="tx1">
                <a:lumMod val="75000"/>
                <a:lumOff val="25000"/>
                <a:alpha val="42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pSp>
        <p:nvGrpSpPr>
          <p:cNvPr id="8" name="Group 7"/>
          <p:cNvGrpSpPr/>
          <p:nvPr/>
        </p:nvGrpSpPr>
        <p:grpSpPr>
          <a:xfrm>
            <a:off x="4838700" y="2359571"/>
            <a:ext cx="1943099" cy="967833"/>
            <a:chOff x="5506606" y="2197589"/>
            <a:chExt cx="1333807" cy="784906"/>
          </a:xfrm>
          <a:effectLst>
            <a:outerShdw blurRad="50800" dist="50800" dir="5400000" algn="ctr" rotWithShape="0">
              <a:srgbClr val="000000"/>
            </a:outerShdw>
          </a:effectLst>
        </p:grpSpPr>
        <p:sp>
          <p:nvSpPr>
            <p:cNvPr id="30" name="Pentagon 29"/>
            <p:cNvSpPr/>
            <p:nvPr/>
          </p:nvSpPr>
          <p:spPr>
            <a:xfrm rot="10800000">
              <a:off x="5506606" y="2197589"/>
              <a:ext cx="1333807" cy="454675"/>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31" name="Picture 30"/>
            <p:cNvPicPr>
              <a:picLocks noChangeAspect="1" noChangeArrowheads="1"/>
            </p:cNvPicPr>
            <p:nvPr/>
          </p:nvPicPr>
          <p:blipFill>
            <a:blip r:embed="rId3"/>
            <a:srcRect/>
            <a:stretch>
              <a:fillRect/>
            </a:stretch>
          </p:blipFill>
          <p:spPr bwMode="auto">
            <a:xfrm>
              <a:off x="6563002" y="2238866"/>
              <a:ext cx="277411" cy="345287"/>
            </a:xfrm>
            <a:prstGeom prst="rect">
              <a:avLst/>
            </a:prstGeom>
            <a:noFill/>
            <a:ln w="9525">
              <a:noFill/>
              <a:miter lim="800000"/>
              <a:headEnd/>
              <a:tailEnd/>
            </a:ln>
          </p:spPr>
        </p:pic>
        <p:pic>
          <p:nvPicPr>
            <p:cNvPr id="32" name="Picture 31" descr="http://t0.gstatic.com/images?q=tbn:ANd9GcTEUA9MGXjTa-3KvFuKvNak871F8jySfsBkagb7S2ALWmIhoJXP"/>
            <p:cNvPicPr>
              <a:picLocks noChangeAspect="1" noChangeArrowheads="1"/>
            </p:cNvPicPr>
            <p:nvPr/>
          </p:nvPicPr>
          <p:blipFill>
            <a:blip r:embed="rId4"/>
            <a:srcRect/>
            <a:stretch>
              <a:fillRect/>
            </a:stretch>
          </p:blipFill>
          <p:spPr bwMode="auto">
            <a:xfrm>
              <a:off x="5734940" y="2238866"/>
              <a:ext cx="359111" cy="345287"/>
            </a:xfrm>
            <a:prstGeom prst="rect">
              <a:avLst/>
            </a:prstGeom>
            <a:noFill/>
            <a:scene3d>
              <a:camera prst="orthographicFront"/>
              <a:lightRig rig="threePt" dir="t"/>
            </a:scene3d>
            <a:sp3d>
              <a:bevelT/>
              <a:bevelB/>
            </a:sp3d>
          </p:spPr>
        </p:pic>
        <p:sp>
          <p:nvSpPr>
            <p:cNvPr id="33" name="TextBox 32"/>
            <p:cNvSpPr txBox="1"/>
            <p:nvPr/>
          </p:nvSpPr>
          <p:spPr>
            <a:xfrm>
              <a:off x="6094050" y="2197666"/>
              <a:ext cx="468951" cy="784829"/>
            </a:xfrm>
            <a:prstGeom prst="rect">
              <a:avLst/>
            </a:prstGeom>
            <a:noFill/>
          </p:spPr>
          <p:txBody>
            <a:bodyPr wrap="square" rtlCol="0">
              <a:spAutoFit/>
            </a:bodyPr>
            <a:lstStyle/>
            <a:p>
              <a:r>
                <a:rPr lang="en-US" sz="900" kern="1200" dirty="0" smtClean="0"/>
                <a:t>Bright Meeting</a:t>
              </a:r>
            </a:p>
            <a:p>
              <a:r>
                <a:rPr lang="en-US" sz="900" kern="1200" dirty="0" smtClean="0"/>
                <a:t>Change</a:t>
              </a:r>
              <a:r>
                <a:rPr lang="en-US" sz="600" kern="1200" dirty="0" smtClean="0"/>
                <a:t>…</a:t>
              </a:r>
              <a:endParaRPr lang="en-US" sz="600" kern="1200" dirty="0"/>
            </a:p>
          </p:txBody>
        </p:sp>
      </p:grpSp>
      <p:pic>
        <p:nvPicPr>
          <p:cNvPr id="9" name="Picture 8" descr="man_head_rear.png"/>
          <p:cNvPicPr>
            <a:picLocks noChangeAspect="1"/>
          </p:cNvPicPr>
          <p:nvPr/>
        </p:nvPicPr>
        <p:blipFill>
          <a:blip r:embed="rId5"/>
          <a:stretch>
            <a:fillRect/>
          </a:stretch>
        </p:blipFill>
        <p:spPr>
          <a:xfrm>
            <a:off x="2592959" y="5053963"/>
            <a:ext cx="1052097" cy="1378801"/>
          </a:xfrm>
          <a:prstGeom prst="rect">
            <a:avLst/>
          </a:prstGeom>
        </p:spPr>
      </p:pic>
      <p:sp>
        <p:nvSpPr>
          <p:cNvPr id="10" name="Circular Arrow 9"/>
          <p:cNvSpPr/>
          <p:nvPr/>
        </p:nvSpPr>
        <p:spPr>
          <a:xfrm>
            <a:off x="2821949" y="4128118"/>
            <a:ext cx="1173295" cy="632023"/>
          </a:xfrm>
          <a:prstGeom prst="circularArrow">
            <a:avLst/>
          </a:prstGeom>
          <a:gradFill>
            <a:gsLst>
              <a:gs pos="0">
                <a:srgbClr val="D6B19C"/>
              </a:gs>
              <a:gs pos="30000">
                <a:srgbClr val="D49E6C"/>
              </a:gs>
              <a:gs pos="70000">
                <a:srgbClr val="A65528"/>
              </a:gs>
              <a:gs pos="100000">
                <a:srgbClr val="663012"/>
              </a:gs>
            </a:gsLst>
            <a:lin ang="16200000" scaled="0"/>
          </a:gra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tx1"/>
              </a:solidFill>
            </a:endParaRPr>
          </a:p>
        </p:txBody>
      </p:sp>
      <p:sp>
        <p:nvSpPr>
          <p:cNvPr id="11" name="Flowchart: Process 40"/>
          <p:cNvSpPr/>
          <p:nvPr/>
        </p:nvSpPr>
        <p:spPr>
          <a:xfrm>
            <a:off x="7081835" y="1405130"/>
            <a:ext cx="1917140" cy="967135"/>
          </a:xfrm>
          <a:prstGeom prst="flowChartProcess">
            <a:avLst/>
          </a:prstGeom>
          <a:gradFill flip="none" rotWithShape="1">
            <a:gsLst>
              <a:gs pos="0">
                <a:srgbClr val="D6B19C"/>
              </a:gs>
              <a:gs pos="30000">
                <a:srgbClr val="D49E6C"/>
              </a:gs>
              <a:gs pos="70000">
                <a:srgbClr val="A65528"/>
              </a:gs>
              <a:gs pos="100000">
                <a:srgbClr val="663012"/>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solidFill>
                  <a:schemeClr val="tx1"/>
                </a:solidFill>
              </a:rPr>
              <a:t>Any application that does not have user’s focus is pushed into the background</a:t>
            </a:r>
            <a:endParaRPr lang="en-US" sz="1200" kern="1200" dirty="0">
              <a:solidFill>
                <a:schemeClr val="tx1"/>
              </a:solidFill>
            </a:endParaRPr>
          </a:p>
        </p:txBody>
      </p:sp>
      <p:sp>
        <p:nvSpPr>
          <p:cNvPr id="12" name="Rounded Rectangle 11"/>
          <p:cNvSpPr/>
          <p:nvPr/>
        </p:nvSpPr>
        <p:spPr>
          <a:xfrm>
            <a:off x="7036294" y="1113747"/>
            <a:ext cx="1988081" cy="339306"/>
          </a:xfrm>
          <a:prstGeom prst="roundRect">
            <a:avLst/>
          </a:prstGeom>
          <a:gradFill>
            <a:gsLst>
              <a:gs pos="0">
                <a:schemeClr val="accent6">
                  <a:lumMod val="40000"/>
                  <a:lumOff val="60000"/>
                </a:schemeClr>
              </a:gs>
              <a:gs pos="100000">
                <a:schemeClr val="accent6">
                  <a:lumMod val="50000"/>
                </a:schemeClr>
              </a:gs>
            </a:gsLst>
          </a:gradFill>
          <a:ln w="222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a:r>
              <a:rPr lang="en-US" kern="1200" dirty="0" smtClean="0">
                <a:solidFill>
                  <a:schemeClr val="tx1"/>
                </a:solidFill>
              </a:rPr>
              <a:t>Background</a:t>
            </a:r>
          </a:p>
        </p:txBody>
      </p:sp>
      <p:sp>
        <p:nvSpPr>
          <p:cNvPr id="13" name="Flowchart: Process 41"/>
          <p:cNvSpPr/>
          <p:nvPr/>
        </p:nvSpPr>
        <p:spPr>
          <a:xfrm>
            <a:off x="7081835" y="2835030"/>
            <a:ext cx="1917140" cy="898770"/>
          </a:xfrm>
          <a:prstGeom prst="flowChartProcess">
            <a:avLst/>
          </a:prstGeom>
          <a:gradFill flip="none" rotWithShape="1">
            <a:gsLst>
              <a:gs pos="0">
                <a:srgbClr val="D6B19C"/>
              </a:gs>
              <a:gs pos="30000">
                <a:srgbClr val="D49E6C"/>
              </a:gs>
              <a:gs pos="70000">
                <a:srgbClr val="A65528"/>
              </a:gs>
              <a:gs pos="100000">
                <a:srgbClr val="663012"/>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solidFill>
                  <a:schemeClr val="tx1"/>
                </a:solidFill>
              </a:rPr>
              <a:t>Any alerts, notifications or applications the system generates is placed between FG and BG</a:t>
            </a:r>
            <a:endParaRPr lang="en-US" sz="1200" kern="1200" dirty="0">
              <a:solidFill>
                <a:schemeClr val="tx1"/>
              </a:solidFill>
            </a:endParaRPr>
          </a:p>
        </p:txBody>
      </p:sp>
      <p:sp>
        <p:nvSpPr>
          <p:cNvPr id="14" name="Rounded Rectangle 13"/>
          <p:cNvSpPr/>
          <p:nvPr/>
        </p:nvSpPr>
        <p:spPr>
          <a:xfrm>
            <a:off x="7036294" y="2474935"/>
            <a:ext cx="1988081" cy="339306"/>
          </a:xfrm>
          <a:prstGeom prst="roundRect">
            <a:avLst/>
          </a:prstGeom>
          <a:gradFill>
            <a:gsLst>
              <a:gs pos="0">
                <a:schemeClr val="accent6">
                  <a:lumMod val="40000"/>
                  <a:lumOff val="60000"/>
                </a:schemeClr>
              </a:gs>
              <a:gs pos="100000">
                <a:schemeClr val="accent6">
                  <a:lumMod val="50000"/>
                </a:schemeClr>
              </a:gs>
            </a:gsLst>
          </a:gradFill>
          <a:ln w="222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a:r>
              <a:rPr lang="en-US" kern="1200" dirty="0" smtClean="0">
                <a:solidFill>
                  <a:schemeClr val="tx1"/>
                </a:solidFill>
              </a:rPr>
              <a:t>In-Between</a:t>
            </a:r>
          </a:p>
        </p:txBody>
      </p:sp>
      <p:sp>
        <p:nvSpPr>
          <p:cNvPr id="15" name="Flowchart: Process 42"/>
          <p:cNvSpPr/>
          <p:nvPr/>
        </p:nvSpPr>
        <p:spPr>
          <a:xfrm>
            <a:off x="7081835" y="4305920"/>
            <a:ext cx="1917140" cy="773443"/>
          </a:xfrm>
          <a:prstGeom prst="flowChartProcess">
            <a:avLst/>
          </a:prstGeom>
          <a:gradFill flip="none" rotWithShape="1">
            <a:gsLst>
              <a:gs pos="0">
                <a:srgbClr val="D6B19C"/>
              </a:gs>
              <a:gs pos="30000">
                <a:srgbClr val="D49E6C"/>
              </a:gs>
              <a:gs pos="70000">
                <a:srgbClr val="A65528"/>
              </a:gs>
              <a:gs pos="100000">
                <a:srgbClr val="663012"/>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solidFill>
                  <a:schemeClr val="tx1"/>
                </a:solidFill>
              </a:rPr>
              <a:t>The application or notification that has the user’s focus (gaze and interaction model)</a:t>
            </a:r>
            <a:endParaRPr lang="en-US" sz="1200" kern="1200" dirty="0">
              <a:solidFill>
                <a:schemeClr val="tx1"/>
              </a:solidFill>
            </a:endParaRPr>
          </a:p>
        </p:txBody>
      </p:sp>
      <p:sp>
        <p:nvSpPr>
          <p:cNvPr id="16" name="Rounded Rectangle 15"/>
          <p:cNvSpPr/>
          <p:nvPr/>
        </p:nvSpPr>
        <p:spPr>
          <a:xfrm>
            <a:off x="7036294" y="3941214"/>
            <a:ext cx="1988081" cy="339306"/>
          </a:xfrm>
          <a:prstGeom prst="roundRect">
            <a:avLst/>
          </a:prstGeom>
          <a:gradFill>
            <a:gsLst>
              <a:gs pos="0">
                <a:schemeClr val="accent6">
                  <a:lumMod val="40000"/>
                  <a:lumOff val="60000"/>
                </a:schemeClr>
              </a:gs>
              <a:gs pos="100000">
                <a:schemeClr val="accent6">
                  <a:lumMod val="50000"/>
                </a:schemeClr>
              </a:gs>
            </a:gsLst>
          </a:gradFill>
          <a:ln w="222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a:r>
              <a:rPr lang="en-US" kern="1200" dirty="0" smtClean="0">
                <a:solidFill>
                  <a:schemeClr val="tx1"/>
                </a:solidFill>
              </a:rPr>
              <a:t>Foreground</a:t>
            </a:r>
          </a:p>
        </p:txBody>
      </p:sp>
      <p:cxnSp>
        <p:nvCxnSpPr>
          <p:cNvPr id="17" name="Straight Arrow Connector 16"/>
          <p:cNvCxnSpPr/>
          <p:nvPr/>
        </p:nvCxnSpPr>
        <p:spPr>
          <a:xfrm rot="10800000">
            <a:off x="5177398" y="4126530"/>
            <a:ext cx="1858897" cy="1588"/>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6357193" y="1738047"/>
            <a:ext cx="749830" cy="1588"/>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6648438" y="2647394"/>
            <a:ext cx="387857" cy="1588"/>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0" name="Picture 19" descr="virtualKeyboard.png"/>
          <p:cNvPicPr>
            <a:picLocks noChangeAspect="1"/>
          </p:cNvPicPr>
          <p:nvPr/>
        </p:nvPicPr>
        <p:blipFill>
          <a:blip r:embed="rId6"/>
          <a:stretch>
            <a:fillRect/>
          </a:stretch>
        </p:blipFill>
        <p:spPr>
          <a:xfrm>
            <a:off x="482971" y="4992749"/>
            <a:ext cx="1269216" cy="1565915"/>
          </a:xfrm>
          <a:prstGeom prst="rect">
            <a:avLst/>
          </a:prstGeom>
        </p:spPr>
      </p:pic>
      <p:sp>
        <p:nvSpPr>
          <p:cNvPr id="21" name="Rectangle 20"/>
          <p:cNvSpPr/>
          <p:nvPr/>
        </p:nvSpPr>
        <p:spPr>
          <a:xfrm>
            <a:off x="4336003" y="5646654"/>
            <a:ext cx="2250883" cy="631493"/>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22" name="Rounded Rectangle 21"/>
          <p:cNvSpPr/>
          <p:nvPr/>
        </p:nvSpPr>
        <p:spPr>
          <a:xfrm>
            <a:off x="4429710" y="5722434"/>
            <a:ext cx="2056137" cy="484986"/>
          </a:xfrm>
          <a:prstGeom prst="roundRect">
            <a:avLst/>
          </a:prstGeom>
          <a:gradFill flip="none" rotWithShape="1">
            <a:gsLst>
              <a:gs pos="0">
                <a:srgbClr val="000000"/>
              </a:gs>
              <a:gs pos="39999">
                <a:srgbClr val="0A128C"/>
              </a:gs>
              <a:gs pos="70000">
                <a:srgbClr val="181CC7">
                  <a:alpha val="0"/>
                </a:srgbClr>
              </a:gs>
              <a:gs pos="88000">
                <a:srgbClr val="7005D4">
                  <a:alpha val="68000"/>
                </a:srgbClr>
              </a:gs>
              <a:gs pos="100000">
                <a:srgbClr val="8C3D91">
                  <a:alpha val="1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23" name="Rounded Rectangle 22"/>
          <p:cNvSpPr/>
          <p:nvPr/>
        </p:nvSpPr>
        <p:spPr>
          <a:xfrm>
            <a:off x="4520433" y="5813369"/>
            <a:ext cx="859041" cy="293012"/>
          </a:xfrm>
          <a:prstGeom prst="roundRect">
            <a:avLst/>
          </a:prstGeom>
          <a:gradFill flip="none" rotWithShape="1">
            <a:gsLst>
              <a:gs pos="0">
                <a:srgbClr val="000000"/>
              </a:gs>
              <a:gs pos="39999">
                <a:srgbClr val="0A128C"/>
              </a:gs>
              <a:gs pos="70000">
                <a:srgbClr val="181CC7">
                  <a:alpha val="0"/>
                </a:srgbClr>
              </a:gs>
              <a:gs pos="88000">
                <a:srgbClr val="7005D4">
                  <a:alpha val="68000"/>
                </a:srgbClr>
              </a:gs>
              <a:gs pos="100000">
                <a:srgbClr val="8C3D91">
                  <a:alpha val="1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Ignore</a:t>
            </a:r>
            <a:endParaRPr lang="en-US" sz="1200" kern="1200" dirty="0"/>
          </a:p>
        </p:txBody>
      </p:sp>
      <p:sp>
        <p:nvSpPr>
          <p:cNvPr id="24" name="Rounded Rectangle 23"/>
          <p:cNvSpPr/>
          <p:nvPr/>
        </p:nvSpPr>
        <p:spPr>
          <a:xfrm>
            <a:off x="5531874" y="5819263"/>
            <a:ext cx="859041" cy="293012"/>
          </a:xfrm>
          <a:prstGeom prst="roundRect">
            <a:avLst/>
          </a:prstGeom>
          <a:gradFill flip="none" rotWithShape="1">
            <a:gsLst>
              <a:gs pos="0">
                <a:srgbClr val="000000"/>
              </a:gs>
              <a:gs pos="39999">
                <a:srgbClr val="0A128C"/>
              </a:gs>
              <a:gs pos="70000">
                <a:srgbClr val="181CC7">
                  <a:alpha val="0"/>
                </a:srgbClr>
              </a:gs>
              <a:gs pos="88000">
                <a:srgbClr val="7005D4">
                  <a:alpha val="68000"/>
                </a:srgbClr>
              </a:gs>
              <a:gs pos="100000">
                <a:srgbClr val="8C3D91">
                  <a:alpha val="1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kern="1200" dirty="0" smtClean="0"/>
              <a:t>Expand</a:t>
            </a:r>
            <a:endParaRPr lang="en-US" sz="1200" kern="1200" dirty="0"/>
          </a:p>
        </p:txBody>
      </p:sp>
      <p:cxnSp>
        <p:nvCxnSpPr>
          <p:cNvPr id="25" name="Elbow Connector 24"/>
          <p:cNvCxnSpPr/>
          <p:nvPr/>
        </p:nvCxnSpPr>
        <p:spPr>
          <a:xfrm rot="10800000" flipV="1">
            <a:off x="1863329" y="4489764"/>
            <a:ext cx="958621" cy="911813"/>
          </a:xfrm>
          <a:prstGeom prst="bentConnector3">
            <a:avLst>
              <a:gd name="adj1" fmla="val 50000"/>
            </a:avLst>
          </a:prstGeom>
          <a:ln w="19050">
            <a:solidFill>
              <a:schemeClr val="accent2">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a:off x="3995247" y="4419037"/>
            <a:ext cx="1466198" cy="1227617"/>
          </a:xfrm>
          <a:prstGeom prst="bentConnector2">
            <a:avLst/>
          </a:prstGeom>
          <a:ln w="19050">
            <a:solidFill>
              <a:schemeClr val="accent2">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5531874" y="2862508"/>
            <a:ext cx="1106373" cy="388157"/>
          </a:xfrm>
          <a:prstGeom prst="roundRect">
            <a:avLst/>
          </a:prstGeom>
          <a:gradFill flip="none" rotWithShape="1">
            <a:gsLst>
              <a:gs pos="0">
                <a:srgbClr val="000000"/>
              </a:gs>
              <a:gs pos="39999">
                <a:srgbClr val="0A128C"/>
              </a:gs>
              <a:gs pos="70000">
                <a:srgbClr val="181CC7">
                  <a:alpha val="0"/>
                </a:srgbClr>
              </a:gs>
              <a:gs pos="88000">
                <a:srgbClr val="7005D4">
                  <a:alpha val="68000"/>
                </a:srgbClr>
              </a:gs>
              <a:gs pos="100000">
                <a:srgbClr val="8C3D91">
                  <a:alpha val="1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28" name="Rounded Rectangle 27"/>
          <p:cNvSpPr/>
          <p:nvPr/>
        </p:nvSpPr>
        <p:spPr>
          <a:xfrm>
            <a:off x="5592065" y="2926279"/>
            <a:ext cx="462236" cy="234511"/>
          </a:xfrm>
          <a:prstGeom prst="roundRect">
            <a:avLst/>
          </a:prstGeom>
          <a:gradFill flip="none" rotWithShape="1">
            <a:gsLst>
              <a:gs pos="0">
                <a:srgbClr val="000000"/>
              </a:gs>
              <a:gs pos="39999">
                <a:srgbClr val="0A128C"/>
              </a:gs>
              <a:gs pos="70000">
                <a:srgbClr val="181CC7">
                  <a:alpha val="0"/>
                </a:srgbClr>
              </a:gs>
              <a:gs pos="88000">
                <a:srgbClr val="7005D4">
                  <a:alpha val="68000"/>
                </a:srgbClr>
              </a:gs>
              <a:gs pos="100000">
                <a:srgbClr val="8C3D91">
                  <a:alpha val="1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00" kern="1200" dirty="0" smtClean="0"/>
              <a:t>Ignore</a:t>
            </a:r>
            <a:endParaRPr lang="en-US" sz="600" kern="1200" dirty="0"/>
          </a:p>
        </p:txBody>
      </p:sp>
      <p:sp>
        <p:nvSpPr>
          <p:cNvPr id="29" name="Rounded Rectangle 28"/>
          <p:cNvSpPr/>
          <p:nvPr/>
        </p:nvSpPr>
        <p:spPr>
          <a:xfrm>
            <a:off x="6106141" y="2926279"/>
            <a:ext cx="462236" cy="234511"/>
          </a:xfrm>
          <a:prstGeom prst="roundRect">
            <a:avLst/>
          </a:prstGeom>
          <a:gradFill flip="none" rotWithShape="1">
            <a:gsLst>
              <a:gs pos="0">
                <a:srgbClr val="000000"/>
              </a:gs>
              <a:gs pos="39999">
                <a:srgbClr val="0A128C"/>
              </a:gs>
              <a:gs pos="70000">
                <a:srgbClr val="181CC7">
                  <a:alpha val="0"/>
                </a:srgbClr>
              </a:gs>
              <a:gs pos="88000">
                <a:srgbClr val="7005D4">
                  <a:alpha val="68000"/>
                </a:srgbClr>
              </a:gs>
              <a:gs pos="100000">
                <a:srgbClr val="8C3D91">
                  <a:alpha val="10000"/>
                </a:srgbClr>
              </a:gs>
            </a:gsLst>
            <a:lin ang="162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600" kern="1200" dirty="0" smtClean="0"/>
              <a:t>Expand</a:t>
            </a:r>
            <a:endParaRPr lang="en-US" sz="600" kern="1200" dirty="0"/>
          </a:p>
        </p:txBody>
      </p:sp>
      <p:sp>
        <p:nvSpPr>
          <p:cNvPr id="34" name="TextBox 3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8466485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57362"/>
          </a:xfrm>
        </p:spPr>
        <p:txBody>
          <a:bodyPr>
            <a:normAutofit/>
          </a:bodyPr>
          <a:lstStyle/>
          <a:p>
            <a:r>
              <a:rPr lang="en-US" dirty="0" smtClean="0"/>
              <a:t>Notifications to your Eyes</a:t>
            </a:r>
            <a:br>
              <a:rPr lang="en-US" dirty="0" smtClean="0"/>
            </a:br>
            <a:r>
              <a:rPr lang="en-US" dirty="0" smtClean="0"/>
              <a:t>Controls to your Hands</a:t>
            </a:r>
            <a:endParaRPr lang="en-US" dirty="0"/>
          </a:p>
        </p:txBody>
      </p:sp>
      <p:sp>
        <p:nvSpPr>
          <p:cNvPr id="3" name="Content Placeholder 2"/>
          <p:cNvSpPr>
            <a:spLocks noGrp="1"/>
          </p:cNvSpPr>
          <p:nvPr>
            <p:ph idx="1"/>
          </p:nvPr>
        </p:nvSpPr>
        <p:spPr>
          <a:xfrm>
            <a:off x="457200" y="2032000"/>
            <a:ext cx="8343900" cy="4318000"/>
          </a:xfrm>
        </p:spPr>
        <p:txBody>
          <a:bodyPr>
            <a:normAutofit fontScale="92500" lnSpcReduction="10000"/>
          </a:bodyPr>
          <a:lstStyle/>
          <a:p>
            <a:pPr marL="0" indent="0" algn="ctr">
              <a:buNone/>
            </a:pPr>
            <a:endParaRPr lang="en-US" dirty="0"/>
          </a:p>
          <a:p>
            <a:r>
              <a:rPr lang="en-US" dirty="0" smtClean="0"/>
              <a:t>Because b</a:t>
            </a:r>
            <a:r>
              <a:rPr lang="en-US" cap="small" dirty="0" smtClean="0"/>
              <a:t>right</a:t>
            </a:r>
            <a:r>
              <a:rPr lang="en-US" dirty="0" smtClean="0"/>
              <a:t> knows where the user looks, it can bring notification into the user’s cone of view </a:t>
            </a:r>
          </a:p>
          <a:p>
            <a:pPr marL="0" indent="0" algn="ctr">
              <a:buNone/>
            </a:pPr>
            <a:r>
              <a:rPr lang="en-US" dirty="0" smtClean="0">
                <a:hlinkClick r:id="rId2"/>
              </a:rPr>
              <a:t>Video of Notification to your eyes</a:t>
            </a:r>
            <a:endParaRPr lang="en-US" dirty="0" smtClean="0"/>
          </a:p>
          <a:p>
            <a:pPr marL="0" indent="0" algn="ctr">
              <a:buNone/>
            </a:pPr>
            <a:endParaRPr lang="en-US" dirty="0" smtClean="0"/>
          </a:p>
          <a:p>
            <a:r>
              <a:rPr lang="en-US" dirty="0" smtClean="0"/>
              <a:t>Because </a:t>
            </a:r>
            <a:r>
              <a:rPr lang="en-US" dirty="0"/>
              <a:t>b</a:t>
            </a:r>
            <a:r>
              <a:rPr lang="en-US" cap="small" dirty="0"/>
              <a:t>right</a:t>
            </a:r>
            <a:r>
              <a:rPr lang="en-US" dirty="0"/>
              <a:t> </a:t>
            </a:r>
            <a:r>
              <a:rPr lang="en-US" dirty="0" smtClean="0"/>
              <a:t>also knows </a:t>
            </a:r>
            <a:r>
              <a:rPr lang="en-US" dirty="0"/>
              <a:t>where the </a:t>
            </a:r>
            <a:r>
              <a:rPr lang="en-US" dirty="0" smtClean="0"/>
              <a:t>user’s hands are located, it </a:t>
            </a:r>
            <a:r>
              <a:rPr lang="en-US" dirty="0"/>
              <a:t>can </a:t>
            </a:r>
            <a:r>
              <a:rPr lang="en-US" dirty="0" smtClean="0"/>
              <a:t>locate controls right under her hands for quick command execution </a:t>
            </a:r>
          </a:p>
          <a:p>
            <a:pPr marL="0" indent="0" algn="ctr">
              <a:buNone/>
            </a:pPr>
            <a:r>
              <a:rPr lang="en-US" dirty="0" smtClean="0">
                <a:hlinkClick r:id="rId3"/>
              </a:rPr>
              <a:t>Video </a:t>
            </a:r>
            <a:r>
              <a:rPr lang="en-US" dirty="0">
                <a:hlinkClick r:id="rId3"/>
              </a:rPr>
              <a:t>of </a:t>
            </a:r>
            <a:r>
              <a:rPr lang="en-US" dirty="0" smtClean="0">
                <a:hlinkClick r:id="rId3"/>
              </a:rPr>
              <a:t>Controls to your hands</a:t>
            </a:r>
            <a:endParaRPr lang="en-US" dirty="0" smtClean="0"/>
          </a:p>
          <a:p>
            <a:pPr marL="0" indent="0" algn="ctr">
              <a:buNone/>
            </a:pPr>
            <a:endParaRPr lang="en-US" dirty="0" smtClean="0"/>
          </a:p>
          <a:p>
            <a:pPr marL="0" indent="0" algn="ctr">
              <a:buNone/>
            </a:pP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10395207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18" y="0"/>
            <a:ext cx="8336455" cy="1143000"/>
          </a:xfrm>
        </p:spPr>
        <p:txBody>
          <a:bodyPr>
            <a:normAutofit/>
          </a:bodyPr>
          <a:lstStyle/>
          <a:p>
            <a:r>
              <a:rPr lang="en-US" dirty="0"/>
              <a:t>b</a:t>
            </a:r>
            <a:r>
              <a:rPr lang="en-US" cap="small" dirty="0" smtClean="0"/>
              <a:t>right-</a:t>
            </a:r>
            <a:r>
              <a:rPr lang="en-US" dirty="0" smtClean="0"/>
              <a:t>Enabled Capabilities</a:t>
            </a:r>
            <a:endParaRPr lang="en-US" dirty="0"/>
          </a:p>
        </p:txBody>
      </p:sp>
      <p:sp>
        <p:nvSpPr>
          <p:cNvPr id="18" name="Rounded Rectangle 17"/>
          <p:cNvSpPr/>
          <p:nvPr/>
        </p:nvSpPr>
        <p:spPr>
          <a:xfrm>
            <a:off x="403218" y="1570502"/>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bwMode="auto">
          <a:xfrm>
            <a:off x="1782146" y="2295342"/>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23" name="Rounded Rectangle 22"/>
          <p:cNvSpPr/>
          <p:nvPr/>
        </p:nvSpPr>
        <p:spPr bwMode="auto">
          <a:xfrm>
            <a:off x="1782146" y="2890160"/>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25" name="Picture 71" descr="BrainW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45" y="2303378"/>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8" name="Rounded Rectangle 27"/>
          <p:cNvSpPr/>
          <p:nvPr/>
        </p:nvSpPr>
        <p:spPr>
          <a:xfrm>
            <a:off x="1799426" y="1602667"/>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29" name="Rounded Rectangle 28"/>
          <p:cNvSpPr/>
          <p:nvPr/>
        </p:nvSpPr>
        <p:spPr bwMode="auto">
          <a:xfrm>
            <a:off x="4855546" y="3111557"/>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31" name="Rounded Rectangle 30"/>
          <p:cNvSpPr/>
          <p:nvPr/>
        </p:nvSpPr>
        <p:spPr bwMode="auto">
          <a:xfrm>
            <a:off x="4855546" y="2605905"/>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32" name="Rounded Rectangle 31"/>
          <p:cNvSpPr/>
          <p:nvPr/>
        </p:nvSpPr>
        <p:spPr bwMode="auto">
          <a:xfrm>
            <a:off x="4855546" y="2114305"/>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35" name="Right Arrow 34"/>
          <p:cNvSpPr/>
          <p:nvPr/>
        </p:nvSpPr>
        <p:spPr>
          <a:xfrm rot="5400000">
            <a:off x="4147525" y="3572581"/>
            <a:ext cx="939145"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81930" y="4981953"/>
            <a:ext cx="7663569" cy="1643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bwMode="auto">
          <a:xfrm>
            <a:off x="1092200" y="5162659"/>
            <a:ext cx="3393539" cy="38487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Context-Dependent Controls</a:t>
            </a:r>
          </a:p>
          <a:p>
            <a:pPr algn="ctr">
              <a:defRPr/>
            </a:pPr>
            <a:endParaRPr lang="en-US" sz="1400" dirty="0">
              <a:solidFill>
                <a:srgbClr val="32525D"/>
              </a:solidFill>
            </a:endParaRPr>
          </a:p>
        </p:txBody>
      </p:sp>
      <p:sp>
        <p:nvSpPr>
          <p:cNvPr id="42" name="Rounded Rectangle 41"/>
          <p:cNvSpPr/>
          <p:nvPr/>
        </p:nvSpPr>
        <p:spPr bwMode="auto">
          <a:xfrm>
            <a:off x="1092201" y="6106103"/>
            <a:ext cx="3411427"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“Notifications to your eyes”</a:t>
            </a:r>
          </a:p>
        </p:txBody>
      </p:sp>
      <p:sp>
        <p:nvSpPr>
          <p:cNvPr id="43" name="Rounded Rectangle 42"/>
          <p:cNvSpPr/>
          <p:nvPr/>
        </p:nvSpPr>
        <p:spPr bwMode="auto">
          <a:xfrm>
            <a:off x="1092201" y="5640399"/>
            <a:ext cx="3402484"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“Controls to your hands”</a:t>
            </a:r>
          </a:p>
        </p:txBody>
      </p:sp>
      <p:sp>
        <p:nvSpPr>
          <p:cNvPr id="44" name="Rounded Rectangle 43"/>
          <p:cNvSpPr/>
          <p:nvPr/>
        </p:nvSpPr>
        <p:spPr bwMode="auto">
          <a:xfrm>
            <a:off x="4574757" y="6124930"/>
            <a:ext cx="3451643" cy="334381"/>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“Liquid Data” </a:t>
            </a:r>
            <a:endParaRPr lang="en-US" dirty="0">
              <a:solidFill>
                <a:srgbClr val="32525D"/>
              </a:solidFill>
            </a:endParaRPr>
          </a:p>
        </p:txBody>
      </p:sp>
      <p:sp>
        <p:nvSpPr>
          <p:cNvPr id="26" name="Rounded Rectangle 25"/>
          <p:cNvSpPr/>
          <p:nvPr/>
        </p:nvSpPr>
        <p:spPr bwMode="auto">
          <a:xfrm>
            <a:off x="4574757" y="5171603"/>
            <a:ext cx="3451643"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Cognitive Indexing</a:t>
            </a:r>
          </a:p>
        </p:txBody>
      </p:sp>
      <p:sp>
        <p:nvSpPr>
          <p:cNvPr id="27" name="Rounded Rectangle 26"/>
          <p:cNvSpPr/>
          <p:nvPr/>
        </p:nvSpPr>
        <p:spPr bwMode="auto">
          <a:xfrm>
            <a:off x="4574758" y="5640399"/>
            <a:ext cx="3451642"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User Action Acceleration</a:t>
            </a:r>
          </a:p>
        </p:txBody>
      </p:sp>
      <p:sp>
        <p:nvSpPr>
          <p:cNvPr id="20" name="Oval 19"/>
          <p:cNvSpPr/>
          <p:nvPr/>
        </p:nvSpPr>
        <p:spPr>
          <a:xfrm>
            <a:off x="4362870" y="4981952"/>
            <a:ext cx="4082630" cy="778305"/>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515158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pPr algn="l"/>
            <a:r>
              <a:rPr lang="en-US" dirty="0" smtClean="0"/>
              <a:t>Cognitive Indexing</a:t>
            </a:r>
            <a:endParaRPr lang="en-US" dirty="0"/>
          </a:p>
        </p:txBody>
      </p:sp>
      <p:pic>
        <p:nvPicPr>
          <p:cNvPr id="13" name="Picture 12" descr="shutterstock_42964744.jpg"/>
          <p:cNvPicPr>
            <a:picLocks noChangeAspect="1"/>
          </p:cNvPicPr>
          <p:nvPr/>
        </p:nvPicPr>
        <p:blipFill>
          <a:blip r:embed="rId2" cstate="print"/>
          <a:stretch>
            <a:fillRect/>
          </a:stretch>
        </p:blipFill>
        <p:spPr>
          <a:xfrm>
            <a:off x="393701" y="1993900"/>
            <a:ext cx="3241848" cy="2514600"/>
          </a:xfrm>
          <a:prstGeom prst="rect">
            <a:avLst/>
          </a:prstGeom>
        </p:spPr>
      </p:pic>
      <p:graphicFrame>
        <p:nvGraphicFramePr>
          <p:cNvPr id="15" name="Diagram 14"/>
          <p:cNvGraphicFramePr/>
          <p:nvPr>
            <p:extLst>
              <p:ext uri="{D42A27DB-BD31-4B8C-83A1-F6EECF244321}">
                <p14:modId xmlns:p14="http://schemas.microsoft.com/office/powerpoint/2010/main" val="3414674741"/>
              </p:ext>
            </p:extLst>
          </p:nvPr>
        </p:nvGraphicFramePr>
        <p:xfrm>
          <a:off x="3819635" y="1854200"/>
          <a:ext cx="5324365"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ounded Rectangle 15"/>
          <p:cNvSpPr/>
          <p:nvPr/>
        </p:nvSpPr>
        <p:spPr>
          <a:xfrm>
            <a:off x="5105400" y="533400"/>
            <a:ext cx="3505200" cy="609600"/>
          </a:xfrm>
          <a:prstGeom prst="roundRect">
            <a:avLst/>
          </a:prstGeom>
          <a:solidFill>
            <a:schemeClr val="accent2">
              <a:lumMod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t>
            </a:r>
            <a:r>
              <a:rPr lang="en-US" cap="small" dirty="0" err="1" smtClean="0"/>
              <a:t>RIGHT</a:t>
            </a:r>
            <a:r>
              <a:rPr lang="en-US" dirty="0" err="1" smtClean="0"/>
              <a:t>’s</a:t>
            </a:r>
            <a:r>
              <a:rPr lang="en-US" dirty="0" smtClean="0"/>
              <a:t> cross-application and cross-context reference system</a:t>
            </a:r>
            <a:endParaRPr lang="en-US" dirty="0"/>
          </a:p>
        </p:txBody>
      </p:sp>
      <p:sp>
        <p:nvSpPr>
          <p:cNvPr id="17" name="Down Arrow 16"/>
          <p:cNvSpPr/>
          <p:nvPr/>
        </p:nvSpPr>
        <p:spPr>
          <a:xfrm>
            <a:off x="6172200" y="1219200"/>
            <a:ext cx="1447800" cy="685800"/>
          </a:xfrm>
          <a:prstGeom prst="downArrow">
            <a:avLst/>
          </a:prstGeom>
          <a:solidFill>
            <a:schemeClr val="accent2">
              <a:lumMod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unched Tape 9"/>
          <p:cNvSpPr/>
          <p:nvPr/>
        </p:nvSpPr>
        <p:spPr>
          <a:xfrm>
            <a:off x="152400" y="4813300"/>
            <a:ext cx="8851900" cy="1866900"/>
          </a:xfrm>
          <a:prstGeom prst="flowChartPunchedTape">
            <a:avLst/>
          </a:prstGeom>
          <a:solidFill>
            <a:schemeClr val="accent2">
              <a:lumMod val="5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en-US" dirty="0" smtClean="0"/>
          </a:p>
          <a:p>
            <a:pPr>
              <a:spcBef>
                <a:spcPts val="600"/>
              </a:spcBef>
            </a:pPr>
            <a:r>
              <a:rPr lang="en-US" dirty="0" smtClean="0"/>
              <a:t>What is the document that Grit sent me about a month ago that I edited and sent to Pat along with an Excel Spread sheet?</a:t>
            </a:r>
          </a:p>
          <a:p>
            <a:pPr>
              <a:spcBef>
                <a:spcPts val="600"/>
              </a:spcBef>
            </a:pPr>
            <a:r>
              <a:rPr lang="en-US" dirty="0" smtClean="0"/>
              <a:t>What IP Address was Phil accessing when he sent me this email about the attack at Menlo Park?</a:t>
            </a:r>
          </a:p>
        </p:txBody>
      </p:sp>
      <p:sp>
        <p:nvSpPr>
          <p:cNvPr id="8" name="TextBox 7"/>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7454064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77800" y="342900"/>
            <a:ext cx="8966200" cy="1219200"/>
          </a:xfrm>
        </p:spPr>
        <p:txBody>
          <a:bodyPr>
            <a:normAutofit fontScale="90000"/>
          </a:bodyPr>
          <a:lstStyle/>
          <a:p>
            <a:pPr marL="342900" indent="-342900" algn="ctr"/>
            <a:r>
              <a:rPr lang="en-US" sz="3200" b="1" dirty="0">
                <a:latin typeface="Calibri" charset="0"/>
                <a:ea typeface="Dotum" charset="0"/>
                <a:cs typeface="Dotum" charset="0"/>
              </a:rPr>
              <a:t>The key to the problem is </a:t>
            </a:r>
            <a:r>
              <a:rPr lang="en-US" sz="3200" b="1" dirty="0" smtClean="0">
                <a:latin typeface="Calibri" charset="0"/>
                <a:ea typeface="Dotum" charset="0"/>
                <a:cs typeface="Dotum" charset="0"/>
              </a:rPr>
              <a:t>having</a:t>
            </a:r>
            <a:r>
              <a:rPr lang="en-US" sz="3200" b="1" dirty="0">
                <a:latin typeface="Calibri" charset="0"/>
                <a:ea typeface="Dotum" charset="0"/>
                <a:cs typeface="Dotum" charset="0"/>
              </a:rPr>
              <a:t/>
            </a:r>
            <a:br>
              <a:rPr lang="en-US" sz="3200" b="1" dirty="0">
                <a:latin typeface="Calibri" charset="0"/>
                <a:ea typeface="Dotum" charset="0"/>
                <a:cs typeface="Dotum" charset="0"/>
              </a:rPr>
            </a:br>
            <a:r>
              <a:rPr lang="en-US" sz="2800" b="1" dirty="0" smtClean="0">
                <a:solidFill>
                  <a:srgbClr val="E9E188"/>
                </a:solidFill>
                <a:latin typeface="Calibri" charset="0"/>
                <a:ea typeface="Dotum" charset="0"/>
                <a:cs typeface="Dotum" charset="0"/>
              </a:rPr>
              <a:t>Right </a:t>
            </a:r>
            <a:r>
              <a:rPr lang="en-US" sz="2800" b="1" dirty="0">
                <a:solidFill>
                  <a:srgbClr val="E9E188"/>
                </a:solidFill>
                <a:latin typeface="Calibri" charset="0"/>
                <a:ea typeface="Dotum" charset="0"/>
                <a:cs typeface="Dotum" charset="0"/>
              </a:rPr>
              <a:t>amount of </a:t>
            </a:r>
            <a:r>
              <a:rPr lang="en-US" sz="2800" b="1" dirty="0" smtClean="0">
                <a:solidFill>
                  <a:srgbClr val="E9E188"/>
                </a:solidFill>
                <a:latin typeface="Calibri" charset="0"/>
                <a:ea typeface="Dotum" charset="0"/>
                <a:cs typeface="Dotum" charset="0"/>
              </a:rPr>
              <a:t>Relevant </a:t>
            </a:r>
            <a:r>
              <a:rPr lang="en-US" sz="2800" b="1" dirty="0">
                <a:solidFill>
                  <a:srgbClr val="E9E188"/>
                </a:solidFill>
                <a:latin typeface="Calibri" charset="0"/>
                <a:ea typeface="Dotum" charset="0"/>
                <a:cs typeface="Dotum" charset="0"/>
              </a:rPr>
              <a:t>information at the R</a:t>
            </a:r>
            <a:r>
              <a:rPr lang="en-US" sz="2800" b="1" dirty="0" smtClean="0">
                <a:solidFill>
                  <a:srgbClr val="E9E188"/>
                </a:solidFill>
                <a:latin typeface="Calibri" charset="0"/>
                <a:ea typeface="Dotum" charset="0"/>
                <a:cs typeface="Dotum" charset="0"/>
              </a:rPr>
              <a:t>ight time (3Rs) </a:t>
            </a:r>
            <a:endParaRPr lang="en-US" dirty="0">
              <a:solidFill>
                <a:srgbClr val="E9E188"/>
              </a:solidFill>
              <a:latin typeface="Calibri" charset="0"/>
              <a:ea typeface="Dotum" charset="0"/>
              <a:cs typeface="Dotum" charset="0"/>
            </a:endParaRPr>
          </a:p>
        </p:txBody>
      </p:sp>
      <p:sp>
        <p:nvSpPr>
          <p:cNvPr id="20482" name="Content Placeholder 2"/>
          <p:cNvSpPr>
            <a:spLocks noGrp="1"/>
          </p:cNvSpPr>
          <p:nvPr>
            <p:ph idx="1"/>
          </p:nvPr>
        </p:nvSpPr>
        <p:spPr>
          <a:xfrm>
            <a:off x="361950" y="1587500"/>
            <a:ext cx="8459788" cy="1536700"/>
          </a:xfrm>
        </p:spPr>
        <p:txBody>
          <a:bodyPr>
            <a:normAutofit fontScale="92500" lnSpcReduction="20000"/>
          </a:bodyPr>
          <a:lstStyle/>
          <a:p>
            <a:pPr marL="0" indent="0" algn="ctr">
              <a:buFont typeface="Arial" charset="0"/>
              <a:buNone/>
              <a:defRPr/>
            </a:pPr>
            <a:r>
              <a:rPr lang="en-US" sz="3200" b="1" dirty="0" smtClean="0">
                <a:latin typeface="Calibri" charset="0"/>
                <a:ea typeface="Dotum" charset="0"/>
                <a:cs typeface="Dotum" charset="0"/>
              </a:rPr>
              <a:t>The only way to solve this problem is to know </a:t>
            </a:r>
          </a:p>
          <a:p>
            <a:pPr marL="457200" indent="-457200">
              <a:buFont typeface="+mj-lt"/>
              <a:buAutoNum type="arabicPeriod"/>
              <a:defRPr/>
            </a:pPr>
            <a:r>
              <a:rPr lang="en-US" sz="2400" b="1" dirty="0" smtClean="0">
                <a:solidFill>
                  <a:srgbClr val="E9E188"/>
                </a:solidFill>
                <a:latin typeface="Calibri" charset="0"/>
                <a:ea typeface="Dotum" charset="0"/>
                <a:cs typeface="Dotum" charset="0"/>
              </a:rPr>
              <a:t>Rich knowledge about users’ context </a:t>
            </a:r>
          </a:p>
          <a:p>
            <a:pPr marL="457200" indent="-457200">
              <a:buFont typeface="+mj-lt"/>
              <a:buAutoNum type="arabicPeriod"/>
              <a:defRPr/>
            </a:pPr>
            <a:r>
              <a:rPr lang="en-US" sz="2400" b="1" dirty="0" smtClean="0">
                <a:solidFill>
                  <a:srgbClr val="E9E188"/>
                </a:solidFill>
                <a:latin typeface="Calibri" charset="0"/>
                <a:ea typeface="Dotum" charset="0"/>
                <a:cs typeface="Dotum" charset="0"/>
              </a:rPr>
              <a:t>Collective context that relating one user’s context to another user’s context </a:t>
            </a:r>
            <a:endParaRPr lang="en-US" dirty="0">
              <a:latin typeface="Calibri" charset="0"/>
              <a:ea typeface="Dotum" charset="0"/>
              <a:cs typeface="Dotum" charset="0"/>
            </a:endParaRPr>
          </a:p>
        </p:txBody>
      </p:sp>
      <p:pic>
        <p:nvPicPr>
          <p:cNvPr id="7" name="Picture 6"/>
          <p:cNvPicPr>
            <a:picLocks noChangeAspect="1"/>
          </p:cNvPicPr>
          <p:nvPr/>
        </p:nvPicPr>
        <p:blipFill>
          <a:blip r:embed="rId2"/>
          <a:stretch>
            <a:fillRect/>
          </a:stretch>
        </p:blipFill>
        <p:spPr>
          <a:xfrm>
            <a:off x="1066800" y="3322320"/>
            <a:ext cx="1974000" cy="2667000"/>
          </a:xfrm>
          <a:prstGeom prst="rect">
            <a:avLst/>
          </a:prstGeom>
        </p:spPr>
      </p:pic>
      <p:pic>
        <p:nvPicPr>
          <p:cNvPr id="8" name="Picture 7"/>
          <p:cNvPicPr>
            <a:picLocks noChangeAspect="1"/>
          </p:cNvPicPr>
          <p:nvPr/>
        </p:nvPicPr>
        <p:blipFill rotWithShape="1">
          <a:blip r:embed="rId3"/>
          <a:srcRect l="11992"/>
          <a:stretch/>
        </p:blipFill>
        <p:spPr>
          <a:xfrm>
            <a:off x="5194300" y="3483264"/>
            <a:ext cx="3340099" cy="2506294"/>
          </a:xfrm>
          <a:prstGeom prst="rect">
            <a:avLst/>
          </a:prstGeom>
        </p:spPr>
      </p:pic>
      <p:sp>
        <p:nvSpPr>
          <p:cNvPr id="9" name="TextBox 8"/>
          <p:cNvSpPr txBox="1"/>
          <p:nvPr/>
        </p:nvSpPr>
        <p:spPr>
          <a:xfrm>
            <a:off x="5570460" y="3495964"/>
            <a:ext cx="2430540" cy="367376"/>
          </a:xfrm>
          <a:prstGeom prst="rect">
            <a:avLst/>
          </a:prstGeom>
          <a:noFill/>
        </p:spPr>
        <p:txBody>
          <a:bodyPr wrap="square" rtlCol="0">
            <a:spAutoFit/>
          </a:bodyPr>
          <a:lstStyle/>
          <a:p>
            <a:pPr algn="ctr"/>
            <a:r>
              <a:rPr lang="en-US" dirty="0" smtClean="0"/>
              <a:t>The Glare of War</a:t>
            </a:r>
            <a:endParaRPr lang="en-US" dirty="0"/>
          </a:p>
        </p:txBody>
      </p:sp>
      <p:pic>
        <p:nvPicPr>
          <p:cNvPr id="10" name="Picture 9"/>
          <p:cNvPicPr>
            <a:picLocks noChangeAspect="1"/>
          </p:cNvPicPr>
          <p:nvPr/>
        </p:nvPicPr>
        <p:blipFill rotWithShape="1">
          <a:blip r:embed="rId4"/>
          <a:srcRect b="29000"/>
          <a:stretch/>
        </p:blipFill>
        <p:spPr>
          <a:xfrm>
            <a:off x="6028608" y="4517656"/>
            <a:ext cx="1654892" cy="1174973"/>
          </a:xfrm>
          <a:prstGeom prst="rect">
            <a:avLst/>
          </a:prstGeom>
          <a:effectLst>
            <a:glow rad="190500">
              <a:schemeClr val="tx1">
                <a:alpha val="51000"/>
              </a:schemeClr>
            </a:glow>
          </a:effectLst>
        </p:spPr>
      </p:pic>
      <p:pic>
        <p:nvPicPr>
          <p:cNvPr id="11" name="Picture 10"/>
          <p:cNvPicPr>
            <a:picLocks noChangeAspect="1"/>
          </p:cNvPicPr>
          <p:nvPr/>
        </p:nvPicPr>
        <p:blipFill>
          <a:blip r:embed="rId5"/>
          <a:stretch>
            <a:fillRect/>
          </a:stretch>
        </p:blipFill>
        <p:spPr>
          <a:xfrm>
            <a:off x="3378200" y="3665220"/>
            <a:ext cx="1576852" cy="1593334"/>
          </a:xfrm>
          <a:prstGeom prst="rect">
            <a:avLst/>
          </a:prstGeom>
        </p:spPr>
      </p:pic>
      <p:sp>
        <p:nvSpPr>
          <p:cNvPr id="12" name="TextBox 11"/>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24511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18" y="0"/>
            <a:ext cx="8336455" cy="1143000"/>
          </a:xfrm>
        </p:spPr>
        <p:txBody>
          <a:bodyPr>
            <a:normAutofit/>
          </a:bodyPr>
          <a:lstStyle/>
          <a:p>
            <a:r>
              <a:rPr lang="en-US" dirty="0"/>
              <a:t>b</a:t>
            </a:r>
            <a:r>
              <a:rPr lang="en-US" cap="small" dirty="0" smtClean="0"/>
              <a:t>right-</a:t>
            </a:r>
            <a:r>
              <a:rPr lang="en-US" dirty="0" smtClean="0"/>
              <a:t>Enabled Capabilities</a:t>
            </a:r>
            <a:endParaRPr lang="en-US" dirty="0"/>
          </a:p>
        </p:txBody>
      </p:sp>
      <p:sp>
        <p:nvSpPr>
          <p:cNvPr id="18" name="Rounded Rectangle 17"/>
          <p:cNvSpPr/>
          <p:nvPr/>
        </p:nvSpPr>
        <p:spPr>
          <a:xfrm>
            <a:off x="403218" y="1570502"/>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bwMode="auto">
          <a:xfrm>
            <a:off x="1782146" y="2295342"/>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23" name="Rounded Rectangle 22"/>
          <p:cNvSpPr/>
          <p:nvPr/>
        </p:nvSpPr>
        <p:spPr bwMode="auto">
          <a:xfrm>
            <a:off x="1782146" y="2890160"/>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25" name="Picture 71" descr="BrainW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45" y="2303378"/>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8" name="Rounded Rectangle 27"/>
          <p:cNvSpPr/>
          <p:nvPr/>
        </p:nvSpPr>
        <p:spPr>
          <a:xfrm>
            <a:off x="1799426" y="1602667"/>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29" name="Rounded Rectangle 28"/>
          <p:cNvSpPr/>
          <p:nvPr/>
        </p:nvSpPr>
        <p:spPr bwMode="auto">
          <a:xfrm>
            <a:off x="4855546" y="3111557"/>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31" name="Rounded Rectangle 30"/>
          <p:cNvSpPr/>
          <p:nvPr/>
        </p:nvSpPr>
        <p:spPr bwMode="auto">
          <a:xfrm>
            <a:off x="4855546" y="2605905"/>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32" name="Rounded Rectangle 31"/>
          <p:cNvSpPr/>
          <p:nvPr/>
        </p:nvSpPr>
        <p:spPr bwMode="auto">
          <a:xfrm>
            <a:off x="4855546" y="2114305"/>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35" name="Right Arrow 34"/>
          <p:cNvSpPr/>
          <p:nvPr/>
        </p:nvSpPr>
        <p:spPr>
          <a:xfrm rot="5400000">
            <a:off x="4147525" y="3572581"/>
            <a:ext cx="939145"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81930" y="4981953"/>
            <a:ext cx="7663569" cy="1643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bwMode="auto">
          <a:xfrm>
            <a:off x="1092200" y="5162659"/>
            <a:ext cx="3393539" cy="38487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Context-Dependent Controls</a:t>
            </a:r>
          </a:p>
          <a:p>
            <a:pPr algn="ctr">
              <a:defRPr/>
            </a:pPr>
            <a:endParaRPr lang="en-US" sz="1400" dirty="0">
              <a:solidFill>
                <a:srgbClr val="32525D"/>
              </a:solidFill>
            </a:endParaRPr>
          </a:p>
        </p:txBody>
      </p:sp>
      <p:sp>
        <p:nvSpPr>
          <p:cNvPr id="42" name="Rounded Rectangle 41"/>
          <p:cNvSpPr/>
          <p:nvPr/>
        </p:nvSpPr>
        <p:spPr bwMode="auto">
          <a:xfrm>
            <a:off x="1092201" y="6106103"/>
            <a:ext cx="3411427"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“Notifications to your eyes”</a:t>
            </a:r>
          </a:p>
        </p:txBody>
      </p:sp>
      <p:sp>
        <p:nvSpPr>
          <p:cNvPr id="43" name="Rounded Rectangle 42"/>
          <p:cNvSpPr/>
          <p:nvPr/>
        </p:nvSpPr>
        <p:spPr bwMode="auto">
          <a:xfrm>
            <a:off x="1092201" y="5640399"/>
            <a:ext cx="3402484"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“Controls to your hands”</a:t>
            </a:r>
          </a:p>
        </p:txBody>
      </p:sp>
      <p:sp>
        <p:nvSpPr>
          <p:cNvPr id="44" name="Rounded Rectangle 43"/>
          <p:cNvSpPr/>
          <p:nvPr/>
        </p:nvSpPr>
        <p:spPr bwMode="auto">
          <a:xfrm>
            <a:off x="4574757" y="6124930"/>
            <a:ext cx="3451643" cy="334381"/>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“Liquid Data” </a:t>
            </a:r>
            <a:endParaRPr lang="en-US" dirty="0">
              <a:solidFill>
                <a:srgbClr val="32525D"/>
              </a:solidFill>
            </a:endParaRPr>
          </a:p>
        </p:txBody>
      </p:sp>
      <p:sp>
        <p:nvSpPr>
          <p:cNvPr id="26" name="Rounded Rectangle 25"/>
          <p:cNvSpPr/>
          <p:nvPr/>
        </p:nvSpPr>
        <p:spPr bwMode="auto">
          <a:xfrm>
            <a:off x="4574757" y="5171603"/>
            <a:ext cx="3451643"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Cognitive Indexing</a:t>
            </a:r>
          </a:p>
        </p:txBody>
      </p:sp>
      <p:sp>
        <p:nvSpPr>
          <p:cNvPr id="27" name="Rounded Rectangle 26"/>
          <p:cNvSpPr/>
          <p:nvPr/>
        </p:nvSpPr>
        <p:spPr bwMode="auto">
          <a:xfrm>
            <a:off x="4574758" y="5640399"/>
            <a:ext cx="3451642"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User Action Acceleration</a:t>
            </a:r>
          </a:p>
        </p:txBody>
      </p:sp>
      <p:sp>
        <p:nvSpPr>
          <p:cNvPr id="20" name="Oval 19"/>
          <p:cNvSpPr/>
          <p:nvPr/>
        </p:nvSpPr>
        <p:spPr>
          <a:xfrm>
            <a:off x="4362869" y="5547533"/>
            <a:ext cx="4082630" cy="558570"/>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1827692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57362"/>
          </a:xfrm>
        </p:spPr>
        <p:txBody>
          <a:bodyPr>
            <a:normAutofit/>
          </a:bodyPr>
          <a:lstStyle/>
          <a:p>
            <a:r>
              <a:rPr lang="en-US" dirty="0" smtClean="0"/>
              <a:t>Cross-Application Automation</a:t>
            </a:r>
            <a:endParaRPr lang="en-US" dirty="0"/>
          </a:p>
        </p:txBody>
      </p:sp>
      <p:sp>
        <p:nvSpPr>
          <p:cNvPr id="3" name="Content Placeholder 2"/>
          <p:cNvSpPr>
            <a:spLocks noGrp="1"/>
          </p:cNvSpPr>
          <p:nvPr>
            <p:ph idx="1"/>
          </p:nvPr>
        </p:nvSpPr>
        <p:spPr>
          <a:xfrm>
            <a:off x="457200" y="2032000"/>
            <a:ext cx="8229600" cy="3568700"/>
          </a:xfrm>
        </p:spPr>
        <p:txBody>
          <a:bodyPr>
            <a:normAutofit fontScale="92500" lnSpcReduction="10000"/>
          </a:bodyPr>
          <a:lstStyle/>
          <a:p>
            <a:pPr marL="0" indent="0" algn="ctr">
              <a:buNone/>
            </a:pPr>
            <a:endParaRPr lang="en-US" dirty="0"/>
          </a:p>
          <a:p>
            <a:r>
              <a:rPr lang="en-US" dirty="0" smtClean="0"/>
              <a:t>Using DARPA’ CALO technology for cross-application automation, b</a:t>
            </a:r>
            <a:r>
              <a:rPr lang="en-US" cap="small" dirty="0" smtClean="0"/>
              <a:t>right</a:t>
            </a:r>
            <a:r>
              <a:rPr lang="en-US" dirty="0" smtClean="0"/>
              <a:t> can extract the information from an incoming email into a request for a meeting and present the user with the controls for confirming or declining the meeting request</a:t>
            </a:r>
          </a:p>
          <a:p>
            <a:pPr marL="0" indent="0" algn="ctr">
              <a:buNone/>
            </a:pPr>
            <a:r>
              <a:rPr lang="en-US" dirty="0" smtClean="0">
                <a:hlinkClick r:id="rId2"/>
              </a:rPr>
              <a:t>Video </a:t>
            </a:r>
            <a:r>
              <a:rPr lang="en-US" dirty="0">
                <a:hlinkClick r:id="rId2"/>
              </a:rPr>
              <a:t>of </a:t>
            </a:r>
            <a:r>
              <a:rPr lang="en-US" dirty="0" smtClean="0">
                <a:hlinkClick r:id="rId2"/>
              </a:rPr>
              <a:t>cross-application automation</a:t>
            </a:r>
            <a:endParaRPr lang="en-US" dirty="0" smtClean="0"/>
          </a:p>
          <a:p>
            <a:pPr marL="0" indent="0" algn="ctr">
              <a:buNone/>
            </a:pPr>
            <a:endParaRPr lang="en-US" dirty="0" smtClean="0"/>
          </a:p>
          <a:p>
            <a:pPr marL="0" indent="0" algn="ctr">
              <a:buNone/>
            </a:pPr>
            <a:endParaRPr lang="en-US" dirty="0"/>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4831910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89" y="0"/>
            <a:ext cx="8336455" cy="1143000"/>
          </a:xfrm>
        </p:spPr>
        <p:txBody>
          <a:bodyPr>
            <a:normAutofit/>
          </a:bodyPr>
          <a:lstStyle/>
          <a:p>
            <a:r>
              <a:rPr lang="en-US" dirty="0" smtClean="0"/>
              <a:t>User Action Acceleration</a:t>
            </a:r>
            <a:endParaRPr lang="en-US" dirty="0"/>
          </a:p>
        </p:txBody>
      </p:sp>
      <p:sp>
        <p:nvSpPr>
          <p:cNvPr id="84" name="Content Placeholder 2"/>
          <p:cNvSpPr>
            <a:spLocks noGrp="1"/>
          </p:cNvSpPr>
          <p:nvPr>
            <p:ph idx="1"/>
          </p:nvPr>
        </p:nvSpPr>
        <p:spPr>
          <a:xfrm>
            <a:off x="1589292" y="4308102"/>
            <a:ext cx="6248400" cy="757158"/>
          </a:xfrm>
        </p:spPr>
        <p:txBody>
          <a:bodyPr>
            <a:noAutofit/>
          </a:bodyPr>
          <a:lstStyle/>
          <a:p>
            <a:pPr marL="146304" indent="0" algn="ctr">
              <a:buNone/>
            </a:pPr>
            <a:r>
              <a:rPr lang="en-US" sz="1800" dirty="0" smtClean="0"/>
              <a:t>Preparing user workflows that are likely of interest</a:t>
            </a:r>
            <a:endParaRPr lang="en-US" sz="1800" dirty="0"/>
          </a:p>
        </p:txBody>
      </p:sp>
      <p:grpSp>
        <p:nvGrpSpPr>
          <p:cNvPr id="24" name="Group 23"/>
          <p:cNvGrpSpPr/>
          <p:nvPr/>
        </p:nvGrpSpPr>
        <p:grpSpPr>
          <a:xfrm>
            <a:off x="1680049" y="1293525"/>
            <a:ext cx="4197057" cy="1981200"/>
            <a:chOff x="4149666" y="1608087"/>
            <a:chExt cx="2641430" cy="1981200"/>
          </a:xfrm>
        </p:grpSpPr>
        <p:grpSp>
          <p:nvGrpSpPr>
            <p:cNvPr id="25" name="Group 24"/>
            <p:cNvGrpSpPr/>
            <p:nvPr/>
          </p:nvGrpSpPr>
          <p:grpSpPr>
            <a:xfrm>
              <a:off x="4149666" y="1608087"/>
              <a:ext cx="2641430" cy="1981200"/>
              <a:chOff x="4184702" y="1608087"/>
              <a:chExt cx="2641430" cy="1981200"/>
            </a:xfrm>
          </p:grpSpPr>
          <p:sp>
            <p:nvSpPr>
              <p:cNvPr id="27" name="Rounded Rectangle 26"/>
              <p:cNvSpPr/>
              <p:nvPr/>
            </p:nvSpPr>
            <p:spPr>
              <a:xfrm>
                <a:off x="4184702" y="1608087"/>
                <a:ext cx="264143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bwMode="auto">
              <a:xfrm>
                <a:off x="5285651" y="2077998"/>
                <a:ext cx="1417859" cy="613447"/>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29" name="Rounded Rectangle 28"/>
              <p:cNvSpPr/>
              <p:nvPr/>
            </p:nvSpPr>
            <p:spPr bwMode="auto">
              <a:xfrm>
                <a:off x="5285652" y="2725758"/>
                <a:ext cx="1417858" cy="599032"/>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grpSp>
        <p:sp>
          <p:nvSpPr>
            <p:cNvPr id="26" name="TextBox 25"/>
            <p:cNvSpPr txBox="1"/>
            <p:nvPr/>
          </p:nvSpPr>
          <p:spPr>
            <a:xfrm>
              <a:off x="4149666" y="1708666"/>
              <a:ext cx="2641430" cy="369332"/>
            </a:xfrm>
            <a:prstGeom prst="rect">
              <a:avLst/>
            </a:prstGeom>
            <a:noFill/>
          </p:spPr>
          <p:txBody>
            <a:bodyPr wrap="square" rtlCol="0">
              <a:spAutoFit/>
            </a:bodyPr>
            <a:lstStyle/>
            <a:p>
              <a:pPr algn="ctr"/>
              <a:r>
                <a:rPr lang="en-US" dirty="0" smtClean="0">
                  <a:solidFill>
                    <a:schemeClr val="bg1"/>
                  </a:solidFill>
                </a:rPr>
                <a:t>Contextual Model</a:t>
              </a:r>
              <a:endParaRPr lang="en-US" dirty="0">
                <a:solidFill>
                  <a:schemeClr val="bg1"/>
                </a:solidFill>
              </a:endParaRPr>
            </a:p>
          </p:txBody>
        </p:sp>
      </p:grpSp>
      <p:sp>
        <p:nvSpPr>
          <p:cNvPr id="35" name="Right Arrow 34"/>
          <p:cNvSpPr/>
          <p:nvPr/>
        </p:nvSpPr>
        <p:spPr>
          <a:xfrm rot="5400000">
            <a:off x="4430092" y="3448497"/>
            <a:ext cx="518871"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960574" y="3583170"/>
            <a:ext cx="1484876"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Predict</a:t>
            </a:r>
          </a:p>
        </p:txBody>
      </p:sp>
      <p:grpSp>
        <p:nvGrpSpPr>
          <p:cNvPr id="3" name="Group 2"/>
          <p:cNvGrpSpPr/>
          <p:nvPr/>
        </p:nvGrpSpPr>
        <p:grpSpPr>
          <a:xfrm>
            <a:off x="38376" y="4782261"/>
            <a:ext cx="9047378" cy="1964245"/>
            <a:chOff x="1105724" y="1223893"/>
            <a:chExt cx="8826488" cy="1964245"/>
          </a:xfrm>
        </p:grpSpPr>
        <p:sp>
          <p:nvSpPr>
            <p:cNvPr id="37" name="Rectangle 36"/>
            <p:cNvSpPr/>
            <p:nvPr/>
          </p:nvSpPr>
          <p:spPr>
            <a:xfrm>
              <a:off x="1105724" y="1223893"/>
              <a:ext cx="8826488" cy="1964245"/>
            </a:xfrm>
            <a:prstGeom prst="rect">
              <a:avLst/>
            </a:prstGeom>
            <a:solidFill>
              <a:schemeClr val="tx2">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2692400" y="2514981"/>
              <a:ext cx="7073661" cy="368060"/>
            </a:xfrm>
            <a:prstGeom prst="roundRect">
              <a:avLst/>
            </a:prstGeom>
            <a:gradFill>
              <a:gsLst>
                <a:gs pos="0">
                  <a:schemeClr val="accent6">
                    <a:lumMod val="40000"/>
                    <a:lumOff val="60000"/>
                  </a:schemeClr>
                </a:gs>
                <a:gs pos="100000">
                  <a:schemeClr val="accent6">
                    <a:lumMod val="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dirty="0" smtClean="0">
                  <a:solidFill>
                    <a:schemeClr val="tx1"/>
                  </a:solidFill>
                </a:rPr>
                <a:t> </a:t>
              </a:r>
            </a:p>
          </p:txBody>
        </p:sp>
        <p:sp>
          <p:nvSpPr>
            <p:cNvPr id="39" name="Rounded Rectangle 38"/>
            <p:cNvSpPr/>
            <p:nvPr/>
          </p:nvSpPr>
          <p:spPr>
            <a:xfrm>
              <a:off x="1184252" y="1295780"/>
              <a:ext cx="944557" cy="1771291"/>
            </a:xfrm>
            <a:prstGeom prst="roundRect">
              <a:avLst/>
            </a:prstGeom>
            <a:gradFill>
              <a:gsLst>
                <a:gs pos="0">
                  <a:srgbClr val="000082">
                    <a:alpha val="36000"/>
                  </a:srgbClr>
                </a:gs>
                <a:gs pos="13000">
                  <a:srgbClr val="0047FF">
                    <a:alpha val="52000"/>
                  </a:srgbClr>
                </a:gs>
                <a:gs pos="28000">
                  <a:srgbClr val="000082">
                    <a:alpha val="86000"/>
                  </a:srgbClr>
                </a:gs>
                <a:gs pos="42999">
                  <a:srgbClr val="0047FF">
                    <a:alpha val="57000"/>
                  </a:srgbClr>
                </a:gs>
                <a:gs pos="58000">
                  <a:srgbClr val="000082"/>
                </a:gs>
                <a:gs pos="72000">
                  <a:srgbClr val="0047FF">
                    <a:alpha val="43000"/>
                  </a:srgbClr>
                </a:gs>
                <a:gs pos="87000">
                  <a:srgbClr val="000082"/>
                </a:gs>
                <a:gs pos="100000">
                  <a:srgbClr val="0047FF">
                    <a:alpha val="68000"/>
                  </a:srgbClr>
                </a:gs>
              </a:gsLst>
              <a:lin ang="16200000" scaled="0"/>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600" dirty="0" smtClean="0"/>
                <a:t>User Level Actions</a:t>
              </a:r>
            </a:p>
            <a:p>
              <a:pPr algn="ctr"/>
              <a:endParaRPr lang="en-US" sz="2800" dirty="0"/>
            </a:p>
          </p:txBody>
        </p:sp>
        <p:sp>
          <p:nvSpPr>
            <p:cNvPr id="46" name="Rounded Rectangle 45"/>
            <p:cNvSpPr/>
            <p:nvPr/>
          </p:nvSpPr>
          <p:spPr>
            <a:xfrm>
              <a:off x="2692400" y="1994520"/>
              <a:ext cx="7073661" cy="368060"/>
            </a:xfrm>
            <a:prstGeom prst="roundRect">
              <a:avLst/>
            </a:prstGeom>
            <a:gradFill>
              <a:gsLst>
                <a:gs pos="0">
                  <a:schemeClr val="accent6">
                    <a:lumMod val="40000"/>
                    <a:lumOff val="60000"/>
                  </a:schemeClr>
                </a:gs>
                <a:gs pos="100000">
                  <a:schemeClr val="accent6">
                    <a:lumMod val="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dirty="0" smtClean="0">
                  <a:solidFill>
                    <a:schemeClr val="tx1"/>
                  </a:solidFill>
                </a:rPr>
                <a:t> </a:t>
              </a:r>
            </a:p>
          </p:txBody>
        </p:sp>
        <p:sp>
          <p:nvSpPr>
            <p:cNvPr id="47" name="Rounded Rectangle 46"/>
            <p:cNvSpPr/>
            <p:nvPr/>
          </p:nvSpPr>
          <p:spPr>
            <a:xfrm>
              <a:off x="2692400" y="1453931"/>
              <a:ext cx="7073661" cy="368060"/>
            </a:xfrm>
            <a:prstGeom prst="roundRect">
              <a:avLst/>
            </a:prstGeom>
            <a:gradFill>
              <a:gsLst>
                <a:gs pos="0">
                  <a:schemeClr val="accent6">
                    <a:lumMod val="40000"/>
                    <a:lumOff val="60000"/>
                  </a:schemeClr>
                </a:gs>
                <a:gs pos="100000">
                  <a:schemeClr val="accent6">
                    <a:lumMod val="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dirty="0" smtClean="0">
                  <a:solidFill>
                    <a:schemeClr val="tx1"/>
                  </a:solidFill>
                </a:rPr>
                <a:t> </a:t>
              </a:r>
            </a:p>
          </p:txBody>
        </p:sp>
        <p:sp>
          <p:nvSpPr>
            <p:cNvPr id="48" name="Rectangle 47"/>
            <p:cNvSpPr/>
            <p:nvPr/>
          </p:nvSpPr>
          <p:spPr>
            <a:xfrm>
              <a:off x="2813170" y="1537320"/>
              <a:ext cx="943155"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Harvest </a:t>
              </a:r>
              <a:r>
                <a:rPr lang="en-US" sz="1000" dirty="0" err="1" smtClean="0">
                  <a:solidFill>
                    <a:srgbClr val="32525D"/>
                  </a:solidFill>
                </a:rPr>
                <a:t>eMail</a:t>
              </a:r>
              <a:endParaRPr lang="en-US" sz="1000" dirty="0">
                <a:solidFill>
                  <a:srgbClr val="32525D"/>
                </a:solidFill>
              </a:endParaRPr>
            </a:p>
          </p:txBody>
        </p:sp>
        <p:sp>
          <p:nvSpPr>
            <p:cNvPr id="60" name="TextBox 59"/>
            <p:cNvSpPr txBox="1"/>
            <p:nvPr/>
          </p:nvSpPr>
          <p:spPr>
            <a:xfrm>
              <a:off x="8393458" y="1478865"/>
              <a:ext cx="442822" cy="276999"/>
            </a:xfrm>
            <a:prstGeom prst="rect">
              <a:avLst/>
            </a:prstGeom>
            <a:noFill/>
          </p:spPr>
          <p:txBody>
            <a:bodyPr wrap="square" rtlCol="0">
              <a:spAutoFit/>
            </a:bodyPr>
            <a:lstStyle/>
            <a:p>
              <a:r>
                <a:rPr lang="en-US" sz="1200" dirty="0" smtClean="0"/>
                <a:t>…</a:t>
              </a:r>
              <a:endParaRPr lang="en-US" sz="1200" dirty="0"/>
            </a:p>
          </p:txBody>
        </p:sp>
        <p:sp>
          <p:nvSpPr>
            <p:cNvPr id="61" name="TextBox 60"/>
            <p:cNvSpPr txBox="1"/>
            <p:nvPr/>
          </p:nvSpPr>
          <p:spPr>
            <a:xfrm>
              <a:off x="9409503" y="2539906"/>
              <a:ext cx="356558" cy="276999"/>
            </a:xfrm>
            <a:prstGeom prst="rect">
              <a:avLst/>
            </a:prstGeom>
            <a:noFill/>
          </p:spPr>
          <p:txBody>
            <a:bodyPr wrap="square" rtlCol="0">
              <a:spAutoFit/>
            </a:bodyPr>
            <a:lstStyle/>
            <a:p>
              <a:r>
                <a:rPr lang="en-US" sz="1200" dirty="0" smtClean="0"/>
                <a:t>…</a:t>
              </a:r>
              <a:endParaRPr lang="en-US" sz="1200" dirty="0"/>
            </a:p>
          </p:txBody>
        </p:sp>
        <p:sp>
          <p:nvSpPr>
            <p:cNvPr id="62" name="TextBox 61"/>
            <p:cNvSpPr txBox="1"/>
            <p:nvPr/>
          </p:nvSpPr>
          <p:spPr>
            <a:xfrm>
              <a:off x="8826258" y="2039483"/>
              <a:ext cx="356558" cy="276999"/>
            </a:xfrm>
            <a:prstGeom prst="rect">
              <a:avLst/>
            </a:prstGeom>
            <a:noFill/>
          </p:spPr>
          <p:txBody>
            <a:bodyPr wrap="square" rtlCol="0">
              <a:spAutoFit/>
            </a:bodyPr>
            <a:lstStyle/>
            <a:p>
              <a:r>
                <a:rPr lang="en-US" sz="1200" dirty="0" smtClean="0"/>
                <a:t>…</a:t>
              </a:r>
              <a:endParaRPr lang="en-US" sz="1200" dirty="0"/>
            </a:p>
          </p:txBody>
        </p:sp>
        <p:sp>
          <p:nvSpPr>
            <p:cNvPr id="63" name="Trapezoid 62"/>
            <p:cNvSpPr/>
            <p:nvPr/>
          </p:nvSpPr>
          <p:spPr>
            <a:xfrm rot="5400000">
              <a:off x="2128808" y="1341792"/>
              <a:ext cx="563592" cy="563592"/>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rapezoid 63"/>
            <p:cNvSpPr/>
            <p:nvPr/>
          </p:nvSpPr>
          <p:spPr>
            <a:xfrm rot="5400000">
              <a:off x="2128808" y="1905381"/>
              <a:ext cx="563592" cy="563592"/>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rapezoid 64"/>
            <p:cNvSpPr/>
            <p:nvPr/>
          </p:nvSpPr>
          <p:spPr>
            <a:xfrm rot="5400000">
              <a:off x="2128808" y="2431592"/>
              <a:ext cx="563592" cy="563592"/>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2128808" y="1473106"/>
              <a:ext cx="563592" cy="338554"/>
            </a:xfrm>
            <a:prstGeom prst="rect">
              <a:avLst/>
            </a:prstGeom>
            <a:noFill/>
          </p:spPr>
          <p:txBody>
            <a:bodyPr wrap="square" rtlCol="0">
              <a:spAutoFit/>
            </a:bodyPr>
            <a:lstStyle/>
            <a:p>
              <a:pPr algn="ctr"/>
              <a:r>
                <a:rPr lang="en-US" sz="800" dirty="0" smtClean="0"/>
                <a:t>Pipeline 1</a:t>
              </a:r>
              <a:endParaRPr lang="en-US" sz="800" dirty="0"/>
            </a:p>
          </p:txBody>
        </p:sp>
        <p:sp>
          <p:nvSpPr>
            <p:cNvPr id="67" name="TextBox 66"/>
            <p:cNvSpPr txBox="1"/>
            <p:nvPr/>
          </p:nvSpPr>
          <p:spPr>
            <a:xfrm>
              <a:off x="2128808" y="2024026"/>
              <a:ext cx="563592" cy="338554"/>
            </a:xfrm>
            <a:prstGeom prst="rect">
              <a:avLst/>
            </a:prstGeom>
            <a:noFill/>
          </p:spPr>
          <p:txBody>
            <a:bodyPr wrap="square" rtlCol="0">
              <a:spAutoFit/>
            </a:bodyPr>
            <a:lstStyle/>
            <a:p>
              <a:pPr algn="ctr"/>
              <a:r>
                <a:rPr lang="en-US" sz="800" dirty="0" smtClean="0"/>
                <a:t>Pipeline 2</a:t>
              </a:r>
              <a:endParaRPr lang="en-US" sz="800" dirty="0"/>
            </a:p>
          </p:txBody>
        </p:sp>
        <p:sp>
          <p:nvSpPr>
            <p:cNvPr id="68" name="TextBox 67"/>
            <p:cNvSpPr txBox="1"/>
            <p:nvPr/>
          </p:nvSpPr>
          <p:spPr>
            <a:xfrm>
              <a:off x="2128808" y="2544487"/>
              <a:ext cx="563592" cy="338554"/>
            </a:xfrm>
            <a:prstGeom prst="rect">
              <a:avLst/>
            </a:prstGeom>
            <a:noFill/>
          </p:spPr>
          <p:txBody>
            <a:bodyPr wrap="square" rtlCol="0">
              <a:spAutoFit/>
            </a:bodyPr>
            <a:lstStyle/>
            <a:p>
              <a:pPr algn="ctr"/>
              <a:r>
                <a:rPr lang="en-US" sz="800" dirty="0" smtClean="0"/>
                <a:t>Pipeline 3</a:t>
              </a:r>
              <a:endParaRPr lang="en-US" sz="800" dirty="0"/>
            </a:p>
          </p:txBody>
        </p:sp>
        <p:sp>
          <p:nvSpPr>
            <p:cNvPr id="69" name="Rectangle 68"/>
            <p:cNvSpPr/>
            <p:nvPr/>
          </p:nvSpPr>
          <p:spPr>
            <a:xfrm>
              <a:off x="3831087" y="1537320"/>
              <a:ext cx="943155"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Open App1</a:t>
              </a:r>
              <a:endParaRPr lang="en-US" sz="1000" dirty="0">
                <a:solidFill>
                  <a:srgbClr val="32525D"/>
                </a:solidFill>
              </a:endParaRPr>
            </a:p>
          </p:txBody>
        </p:sp>
        <p:sp>
          <p:nvSpPr>
            <p:cNvPr id="70" name="Rectangle 69"/>
            <p:cNvSpPr/>
            <p:nvPr/>
          </p:nvSpPr>
          <p:spPr>
            <a:xfrm>
              <a:off x="4847441" y="1537320"/>
              <a:ext cx="943155"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Exec Query1</a:t>
              </a:r>
              <a:endParaRPr lang="en-US" sz="1000" dirty="0">
                <a:solidFill>
                  <a:srgbClr val="32525D"/>
                </a:solidFill>
              </a:endParaRPr>
            </a:p>
          </p:txBody>
        </p:sp>
        <p:sp>
          <p:nvSpPr>
            <p:cNvPr id="71" name="Rectangle 70"/>
            <p:cNvSpPr/>
            <p:nvPr/>
          </p:nvSpPr>
          <p:spPr>
            <a:xfrm>
              <a:off x="5870008" y="1537320"/>
              <a:ext cx="1038183"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Visualize Res1</a:t>
              </a:r>
              <a:endParaRPr lang="en-US" sz="1000" dirty="0">
                <a:solidFill>
                  <a:srgbClr val="32525D"/>
                </a:solidFill>
              </a:endParaRPr>
            </a:p>
          </p:txBody>
        </p:sp>
        <p:sp>
          <p:nvSpPr>
            <p:cNvPr id="72" name="Rectangle 71"/>
            <p:cNvSpPr/>
            <p:nvPr/>
          </p:nvSpPr>
          <p:spPr>
            <a:xfrm>
              <a:off x="7030501" y="1537320"/>
              <a:ext cx="1273772"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Build &amp; </a:t>
              </a:r>
              <a:r>
                <a:rPr lang="en-US" sz="1000" dirty="0" err="1" smtClean="0">
                  <a:solidFill>
                    <a:srgbClr val="32525D"/>
                  </a:solidFill>
                </a:rPr>
                <a:t>pos</a:t>
              </a:r>
              <a:r>
                <a:rPr lang="en-US" sz="1000" dirty="0" smtClean="0">
                  <a:solidFill>
                    <a:srgbClr val="32525D"/>
                  </a:solidFill>
                </a:rPr>
                <a:t> preview</a:t>
              </a:r>
              <a:endParaRPr lang="en-US" sz="1000" dirty="0">
                <a:solidFill>
                  <a:srgbClr val="32525D"/>
                </a:solidFill>
              </a:endParaRPr>
            </a:p>
          </p:txBody>
        </p:sp>
        <p:sp>
          <p:nvSpPr>
            <p:cNvPr id="73" name="Rectangle 72"/>
            <p:cNvSpPr/>
            <p:nvPr/>
          </p:nvSpPr>
          <p:spPr>
            <a:xfrm>
              <a:off x="2813170" y="2063531"/>
              <a:ext cx="943155"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Harvest </a:t>
              </a:r>
              <a:r>
                <a:rPr lang="en-US" sz="1000" dirty="0" err="1" smtClean="0">
                  <a:solidFill>
                    <a:srgbClr val="32525D"/>
                  </a:solidFill>
                </a:rPr>
                <a:t>eMail</a:t>
              </a:r>
              <a:endParaRPr lang="en-US" sz="1000" dirty="0">
                <a:solidFill>
                  <a:srgbClr val="32525D"/>
                </a:solidFill>
              </a:endParaRPr>
            </a:p>
          </p:txBody>
        </p:sp>
        <p:sp>
          <p:nvSpPr>
            <p:cNvPr id="74" name="Rectangle 73"/>
            <p:cNvSpPr/>
            <p:nvPr/>
          </p:nvSpPr>
          <p:spPr>
            <a:xfrm>
              <a:off x="3831087" y="2063531"/>
              <a:ext cx="943155" cy="207988"/>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Open App2</a:t>
              </a:r>
              <a:endParaRPr lang="en-US" sz="1000" dirty="0">
                <a:solidFill>
                  <a:srgbClr val="32525D"/>
                </a:solidFill>
              </a:endParaRPr>
            </a:p>
          </p:txBody>
        </p:sp>
        <p:sp>
          <p:nvSpPr>
            <p:cNvPr id="75" name="Rectangle 74"/>
            <p:cNvSpPr/>
            <p:nvPr/>
          </p:nvSpPr>
          <p:spPr>
            <a:xfrm>
              <a:off x="4847442" y="2060451"/>
              <a:ext cx="943155" cy="207988"/>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Open App3</a:t>
              </a:r>
              <a:endParaRPr lang="en-US" sz="1000" dirty="0">
                <a:solidFill>
                  <a:srgbClr val="32525D"/>
                </a:solidFill>
              </a:endParaRPr>
            </a:p>
          </p:txBody>
        </p:sp>
        <p:sp>
          <p:nvSpPr>
            <p:cNvPr id="76" name="Rectangle 75"/>
            <p:cNvSpPr/>
            <p:nvPr/>
          </p:nvSpPr>
          <p:spPr>
            <a:xfrm>
              <a:off x="5852509" y="2064735"/>
              <a:ext cx="1610078" cy="200624"/>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Cross </a:t>
              </a:r>
              <a:r>
                <a:rPr lang="en-US" sz="1000" dirty="0" err="1" smtClean="0">
                  <a:solidFill>
                    <a:srgbClr val="32525D"/>
                  </a:solidFill>
                </a:rPr>
                <a:t>Appn</a:t>
              </a:r>
              <a:r>
                <a:rPr lang="en-US" sz="1000" dirty="0" smtClean="0">
                  <a:solidFill>
                    <a:srgbClr val="32525D"/>
                  </a:solidFill>
                </a:rPr>
                <a:t> Automation</a:t>
              </a:r>
              <a:endParaRPr lang="en-US" sz="1000" dirty="0">
                <a:solidFill>
                  <a:srgbClr val="32525D"/>
                </a:solidFill>
              </a:endParaRPr>
            </a:p>
          </p:txBody>
        </p:sp>
        <p:sp>
          <p:nvSpPr>
            <p:cNvPr id="77" name="Rectangle 76"/>
            <p:cNvSpPr/>
            <p:nvPr/>
          </p:nvSpPr>
          <p:spPr>
            <a:xfrm>
              <a:off x="7549316" y="2064735"/>
              <a:ext cx="1273772"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Build &amp; </a:t>
              </a:r>
              <a:r>
                <a:rPr lang="en-US" sz="1000" dirty="0" err="1" smtClean="0">
                  <a:solidFill>
                    <a:srgbClr val="32525D"/>
                  </a:solidFill>
                </a:rPr>
                <a:t>pos</a:t>
              </a:r>
              <a:r>
                <a:rPr lang="en-US" sz="1000" dirty="0" smtClean="0">
                  <a:solidFill>
                    <a:srgbClr val="32525D"/>
                  </a:solidFill>
                </a:rPr>
                <a:t> preview</a:t>
              </a:r>
              <a:endParaRPr lang="en-US" sz="1000" dirty="0">
                <a:solidFill>
                  <a:srgbClr val="32525D"/>
                </a:solidFill>
              </a:endParaRPr>
            </a:p>
          </p:txBody>
        </p:sp>
        <p:sp>
          <p:nvSpPr>
            <p:cNvPr id="78" name="Rectangle 77"/>
            <p:cNvSpPr/>
            <p:nvPr/>
          </p:nvSpPr>
          <p:spPr>
            <a:xfrm>
              <a:off x="2804443" y="2588368"/>
              <a:ext cx="1276680" cy="219298"/>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Unify query results</a:t>
              </a:r>
              <a:endParaRPr lang="en-US" sz="1000" dirty="0">
                <a:solidFill>
                  <a:srgbClr val="32525D"/>
                </a:solidFill>
              </a:endParaRPr>
            </a:p>
          </p:txBody>
        </p:sp>
        <p:sp>
          <p:nvSpPr>
            <p:cNvPr id="79" name="Rectangle 78"/>
            <p:cNvSpPr/>
            <p:nvPr/>
          </p:nvSpPr>
          <p:spPr>
            <a:xfrm>
              <a:off x="4126228" y="2604120"/>
              <a:ext cx="825921" cy="197032"/>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Open App1</a:t>
              </a:r>
              <a:endParaRPr lang="en-US" sz="1000" dirty="0">
                <a:solidFill>
                  <a:srgbClr val="32525D"/>
                </a:solidFill>
              </a:endParaRPr>
            </a:p>
          </p:txBody>
        </p:sp>
        <p:sp>
          <p:nvSpPr>
            <p:cNvPr id="80" name="Rectangle 79"/>
            <p:cNvSpPr/>
            <p:nvPr/>
          </p:nvSpPr>
          <p:spPr>
            <a:xfrm>
              <a:off x="5043784" y="2583570"/>
              <a:ext cx="943155"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Exec Query1</a:t>
              </a:r>
              <a:endParaRPr lang="en-US" sz="1000" dirty="0">
                <a:solidFill>
                  <a:srgbClr val="32525D"/>
                </a:solidFill>
              </a:endParaRPr>
            </a:p>
          </p:txBody>
        </p:sp>
        <p:sp>
          <p:nvSpPr>
            <p:cNvPr id="81" name="Rectangle 80"/>
            <p:cNvSpPr/>
            <p:nvPr/>
          </p:nvSpPr>
          <p:spPr>
            <a:xfrm>
              <a:off x="6012543" y="2582413"/>
              <a:ext cx="2291730" cy="203191"/>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Open App4 and populate with result</a:t>
              </a:r>
              <a:endParaRPr lang="en-US" sz="1000" dirty="0">
                <a:solidFill>
                  <a:srgbClr val="32525D"/>
                </a:solidFill>
              </a:endParaRPr>
            </a:p>
          </p:txBody>
        </p:sp>
        <p:sp>
          <p:nvSpPr>
            <p:cNvPr id="83" name="Rectangle 82"/>
            <p:cNvSpPr/>
            <p:nvPr/>
          </p:nvSpPr>
          <p:spPr>
            <a:xfrm>
              <a:off x="8393458" y="2577616"/>
              <a:ext cx="1273772" cy="212785"/>
            </a:xfrm>
            <a:prstGeom prst="rect">
              <a:avLst/>
            </a:prstGeom>
            <a:solidFill>
              <a:schemeClr val="accent4">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32525D"/>
                  </a:solidFill>
                </a:rPr>
                <a:t>Build &amp; </a:t>
              </a:r>
              <a:r>
                <a:rPr lang="en-US" sz="1000" dirty="0" err="1" smtClean="0">
                  <a:solidFill>
                    <a:srgbClr val="32525D"/>
                  </a:solidFill>
                </a:rPr>
                <a:t>pos</a:t>
              </a:r>
              <a:r>
                <a:rPr lang="en-US" sz="1000" dirty="0" smtClean="0">
                  <a:solidFill>
                    <a:srgbClr val="32525D"/>
                  </a:solidFill>
                </a:rPr>
                <a:t> preview</a:t>
              </a:r>
              <a:endParaRPr lang="en-US" sz="1000" dirty="0">
                <a:solidFill>
                  <a:srgbClr val="32525D"/>
                </a:solidFill>
              </a:endParaRPr>
            </a:p>
          </p:txBody>
        </p:sp>
      </p:grpSp>
      <p:sp>
        <p:nvSpPr>
          <p:cNvPr id="43" name="Rounded Rectangle 42"/>
          <p:cNvSpPr/>
          <p:nvPr/>
        </p:nvSpPr>
        <p:spPr>
          <a:xfrm>
            <a:off x="6368196" y="1417639"/>
            <a:ext cx="2650587" cy="2679870"/>
          </a:xfrm>
          <a:prstGeom prst="roundRect">
            <a:avLst/>
          </a:prstGeom>
          <a:solidFill>
            <a:schemeClr val="accent6">
              <a:lumMod val="50000"/>
            </a:schemeClr>
          </a:solidFill>
          <a:ln>
            <a:solidFill>
              <a:srgbClr val="A50021"/>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rgbClr val="CCAF0A"/>
                </a:solidFill>
              </a:rPr>
              <a:t>Microprocessor technology has achieved great performance increases by utilizing machine instruction pipelining and branch prediction over the last 20 years</a:t>
            </a:r>
          </a:p>
        </p:txBody>
      </p:sp>
      <p:pic>
        <p:nvPicPr>
          <p:cNvPr id="44" name="Picture 71" descr="BrainW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859609"/>
            <a:ext cx="1054124" cy="109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5" name="TextBox 44"/>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0449350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141473" y="2190906"/>
            <a:ext cx="3808227" cy="255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bRIGHT</a:t>
            </a:r>
            <a:r>
              <a:rPr lang="en-US" dirty="0" smtClean="0"/>
              <a:t> as Evaluation Platform </a:t>
            </a:r>
            <a:endParaRPr lang="en-US" dirty="0"/>
          </a:p>
        </p:txBody>
      </p:sp>
      <p:sp>
        <p:nvSpPr>
          <p:cNvPr id="43" name="Rectangle 42"/>
          <p:cNvSpPr/>
          <p:nvPr/>
        </p:nvSpPr>
        <p:spPr>
          <a:xfrm>
            <a:off x="332558" y="2392126"/>
            <a:ext cx="3318181" cy="1033085"/>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51" name="Rounded Rectangle 50"/>
          <p:cNvSpPr/>
          <p:nvPr/>
        </p:nvSpPr>
        <p:spPr>
          <a:xfrm>
            <a:off x="650054" y="2605398"/>
            <a:ext cx="2592202" cy="281681"/>
          </a:xfrm>
          <a:prstGeom prst="roundRect">
            <a:avLst/>
          </a:prstGeom>
          <a:gradFill>
            <a:gsLst>
              <a:gs pos="0">
                <a:srgbClr val="FFFFFF">
                  <a:alpha val="97000"/>
                </a:srgbClr>
              </a:gs>
              <a:gs pos="7001">
                <a:srgbClr val="E6E6E6">
                  <a:alpha val="68000"/>
                </a:srgbClr>
              </a:gs>
              <a:gs pos="32001">
                <a:srgbClr val="7D8496">
                  <a:alpha val="33000"/>
                </a:srgbClr>
              </a:gs>
              <a:gs pos="47000">
                <a:srgbClr val="E6E6E6">
                  <a:alpha val="36000"/>
                </a:srgbClr>
              </a:gs>
              <a:gs pos="85001">
                <a:srgbClr val="7D8496">
                  <a:alpha val="0"/>
                </a:srgbClr>
              </a:gs>
              <a:gs pos="100000">
                <a:srgbClr val="E6E6E6">
                  <a:alpha val="66000"/>
                </a:srgb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kern="1200" dirty="0" smtClean="0">
                <a:solidFill>
                  <a:schemeClr val="bg2"/>
                </a:solidFill>
              </a:rPr>
              <a:t>Semantic Interaction Model</a:t>
            </a:r>
            <a:endParaRPr lang="en-US" sz="1400" kern="1200" dirty="0">
              <a:solidFill>
                <a:schemeClr val="bg2"/>
              </a:solidFill>
            </a:endParaRPr>
          </a:p>
        </p:txBody>
      </p:sp>
      <p:sp>
        <p:nvSpPr>
          <p:cNvPr id="54" name="TextBox 53"/>
          <p:cNvSpPr txBox="1"/>
          <p:nvPr/>
        </p:nvSpPr>
        <p:spPr>
          <a:xfrm>
            <a:off x="332558" y="2936832"/>
            <a:ext cx="3318181" cy="369332"/>
          </a:xfrm>
          <a:prstGeom prst="rect">
            <a:avLst/>
          </a:prstGeom>
          <a:noFill/>
        </p:spPr>
        <p:txBody>
          <a:bodyPr wrap="square" rtlCol="0">
            <a:spAutoFit/>
          </a:bodyPr>
          <a:lstStyle/>
          <a:p>
            <a:r>
              <a:rPr lang="en-US" i="1" kern="1200" dirty="0" smtClean="0">
                <a:solidFill>
                  <a:schemeClr val="bg1"/>
                </a:solidFill>
              </a:rPr>
              <a:t>We know what the user did…</a:t>
            </a:r>
            <a:endParaRPr lang="en-US" i="1" kern="1200" dirty="0">
              <a:solidFill>
                <a:schemeClr val="bg1"/>
              </a:solidFill>
            </a:endParaRPr>
          </a:p>
        </p:txBody>
      </p:sp>
      <p:sp>
        <p:nvSpPr>
          <p:cNvPr id="74" name="Rectangle 73"/>
          <p:cNvSpPr/>
          <p:nvPr/>
        </p:nvSpPr>
        <p:spPr>
          <a:xfrm>
            <a:off x="332558" y="3583746"/>
            <a:ext cx="3318181" cy="1033085"/>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75" name="Rounded Rectangle 74"/>
          <p:cNvSpPr/>
          <p:nvPr/>
        </p:nvSpPr>
        <p:spPr>
          <a:xfrm>
            <a:off x="650054" y="3797018"/>
            <a:ext cx="2592202" cy="281681"/>
          </a:xfrm>
          <a:prstGeom prst="roundRect">
            <a:avLst/>
          </a:prstGeom>
          <a:gradFill>
            <a:gsLst>
              <a:gs pos="0">
                <a:srgbClr val="FFFFFF">
                  <a:alpha val="97000"/>
                </a:srgbClr>
              </a:gs>
              <a:gs pos="7001">
                <a:srgbClr val="E6E6E6">
                  <a:alpha val="68000"/>
                </a:srgbClr>
              </a:gs>
              <a:gs pos="32001">
                <a:srgbClr val="7D8496">
                  <a:alpha val="33000"/>
                </a:srgbClr>
              </a:gs>
              <a:gs pos="47000">
                <a:srgbClr val="E6E6E6">
                  <a:alpha val="36000"/>
                </a:srgbClr>
              </a:gs>
              <a:gs pos="85001">
                <a:srgbClr val="7D8496">
                  <a:alpha val="0"/>
                </a:srgbClr>
              </a:gs>
              <a:gs pos="100000">
                <a:srgbClr val="E6E6E6">
                  <a:alpha val="66000"/>
                </a:srgb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dirty="0" smtClean="0">
                <a:solidFill>
                  <a:schemeClr val="bg2"/>
                </a:solidFill>
              </a:rPr>
              <a:t>Semantic Visualization Model</a:t>
            </a:r>
            <a:endParaRPr lang="en-US" sz="1400" kern="1200" dirty="0">
              <a:solidFill>
                <a:schemeClr val="bg2"/>
              </a:solidFill>
            </a:endParaRPr>
          </a:p>
        </p:txBody>
      </p:sp>
      <p:sp>
        <p:nvSpPr>
          <p:cNvPr id="76" name="TextBox 75"/>
          <p:cNvSpPr txBox="1"/>
          <p:nvPr/>
        </p:nvSpPr>
        <p:spPr>
          <a:xfrm>
            <a:off x="332558" y="4128452"/>
            <a:ext cx="3318181" cy="369332"/>
          </a:xfrm>
          <a:prstGeom prst="rect">
            <a:avLst/>
          </a:prstGeom>
          <a:noFill/>
        </p:spPr>
        <p:txBody>
          <a:bodyPr wrap="square" rtlCol="0">
            <a:spAutoFit/>
          </a:bodyPr>
          <a:lstStyle/>
          <a:p>
            <a:r>
              <a:rPr lang="en-US" i="1" kern="1200" dirty="0" smtClean="0">
                <a:solidFill>
                  <a:schemeClr val="bg1"/>
                </a:solidFill>
              </a:rPr>
              <a:t>We know what the user </a:t>
            </a:r>
            <a:r>
              <a:rPr lang="en-US" i="1" dirty="0" smtClean="0">
                <a:solidFill>
                  <a:schemeClr val="bg1"/>
                </a:solidFill>
              </a:rPr>
              <a:t>saw</a:t>
            </a:r>
            <a:r>
              <a:rPr lang="en-US" i="1" kern="1200" dirty="0" smtClean="0">
                <a:solidFill>
                  <a:schemeClr val="bg1"/>
                </a:solidFill>
              </a:rPr>
              <a:t>…</a:t>
            </a:r>
            <a:endParaRPr lang="en-US" i="1" kern="1200" dirty="0">
              <a:solidFill>
                <a:schemeClr val="bg1"/>
              </a:solidFill>
            </a:endParaRPr>
          </a:p>
        </p:txBody>
      </p:sp>
      <p:pic>
        <p:nvPicPr>
          <p:cNvPr id="78" name="Picture 71" descr="BrainW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881" y="3526811"/>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80" name="Rounded Rectangle 79"/>
          <p:cNvSpPr/>
          <p:nvPr/>
        </p:nvSpPr>
        <p:spPr>
          <a:xfrm>
            <a:off x="910873" y="1240512"/>
            <a:ext cx="3480576" cy="484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Retrofit Conventional Applications</a:t>
            </a:r>
            <a:endParaRPr lang="en-US" sz="1600" dirty="0"/>
          </a:p>
        </p:txBody>
      </p:sp>
      <p:sp>
        <p:nvSpPr>
          <p:cNvPr id="84" name="Right Arrow 83"/>
          <p:cNvSpPr/>
          <p:nvPr/>
        </p:nvSpPr>
        <p:spPr>
          <a:xfrm rot="5400000">
            <a:off x="2303826" y="1497455"/>
            <a:ext cx="435721" cy="951182"/>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5179224" y="2181221"/>
            <a:ext cx="3809375" cy="255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bRIGHTWorkstation_AG234.jpg"/>
          <p:cNvPicPr>
            <a:picLocks noChangeAspect="1"/>
          </p:cNvPicPr>
          <p:nvPr/>
        </p:nvPicPr>
        <p:blipFill>
          <a:blip r:embed="rId3" cstate="print"/>
          <a:stretch>
            <a:fillRect/>
          </a:stretch>
        </p:blipFill>
        <p:spPr>
          <a:xfrm>
            <a:off x="5913083" y="2691585"/>
            <a:ext cx="2485575" cy="1864181"/>
          </a:xfrm>
          <a:prstGeom prst="rect">
            <a:avLst/>
          </a:prstGeom>
        </p:spPr>
      </p:pic>
      <p:sp>
        <p:nvSpPr>
          <p:cNvPr id="87" name="Rounded Rectangle 86"/>
          <p:cNvSpPr/>
          <p:nvPr/>
        </p:nvSpPr>
        <p:spPr>
          <a:xfrm>
            <a:off x="5331624" y="2293390"/>
            <a:ext cx="354106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Full-fledge b</a:t>
            </a:r>
            <a:r>
              <a:rPr lang="en-US" sz="1400" cap="small" dirty="0" smtClean="0">
                <a:solidFill>
                  <a:srgbClr val="32525D"/>
                </a:solidFill>
              </a:rPr>
              <a:t>right</a:t>
            </a:r>
            <a:r>
              <a:rPr lang="en-US" sz="1400" dirty="0" smtClean="0">
                <a:solidFill>
                  <a:srgbClr val="32525D"/>
                </a:solidFill>
              </a:rPr>
              <a:t> Multi-Sensor Platform</a:t>
            </a:r>
          </a:p>
        </p:txBody>
      </p:sp>
      <p:sp>
        <p:nvSpPr>
          <p:cNvPr id="88" name="Oval 87"/>
          <p:cNvSpPr/>
          <p:nvPr/>
        </p:nvSpPr>
        <p:spPr>
          <a:xfrm>
            <a:off x="898158" y="4911430"/>
            <a:ext cx="7809411" cy="562448"/>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600" kern="1200" dirty="0" smtClean="0">
                <a:solidFill>
                  <a:srgbClr val="3B3B3B"/>
                </a:solidFill>
              </a:rPr>
              <a:t>Which cross section of technologies yields the most gain with minimal development overhead? </a:t>
            </a:r>
            <a:endParaRPr lang="en-US" sz="1600" kern="1200" dirty="0">
              <a:solidFill>
                <a:srgbClr val="3B3B3B"/>
              </a:solidFill>
            </a:endParaRPr>
          </a:p>
        </p:txBody>
      </p:sp>
      <p:sp>
        <p:nvSpPr>
          <p:cNvPr id="89" name="Right Arrow 88"/>
          <p:cNvSpPr/>
          <p:nvPr/>
        </p:nvSpPr>
        <p:spPr>
          <a:xfrm rot="5400000">
            <a:off x="4649179" y="5225092"/>
            <a:ext cx="435721" cy="951182"/>
          </a:xfrm>
          <a:prstGeom prst="rightArrow">
            <a:avLst>
              <a:gd name="adj1" fmla="val 34674"/>
              <a:gd name="adj2" fmla="val 60981"/>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192273" y="6108921"/>
            <a:ext cx="1359481" cy="600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b="1" dirty="0"/>
              <a:t>F</a:t>
            </a:r>
            <a:r>
              <a:rPr lang="en-US" sz="1400" b="1" kern="1200" dirty="0" smtClean="0"/>
              <a:t>ull fledged b</a:t>
            </a:r>
            <a:r>
              <a:rPr lang="en-US" sz="1400" b="1" cap="small" dirty="0" smtClean="0"/>
              <a:t>right</a:t>
            </a:r>
            <a:endParaRPr lang="en-US" sz="1400" b="1" kern="1200" cap="small" dirty="0"/>
          </a:p>
        </p:txBody>
      </p:sp>
      <p:sp>
        <p:nvSpPr>
          <p:cNvPr id="91" name="Rounded Rectangle 90"/>
          <p:cNvSpPr/>
          <p:nvPr/>
        </p:nvSpPr>
        <p:spPr>
          <a:xfrm>
            <a:off x="1663562" y="6108921"/>
            <a:ext cx="3005144" cy="615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b="1" dirty="0" smtClean="0"/>
              <a:t>Sensor Enhanced Conventional Systems w/ b</a:t>
            </a:r>
            <a:r>
              <a:rPr lang="en-US" sz="1400" b="1" cap="small" dirty="0" smtClean="0"/>
              <a:t>right</a:t>
            </a:r>
            <a:r>
              <a:rPr lang="en-US" sz="1400" b="1" dirty="0" smtClean="0"/>
              <a:t> framework </a:t>
            </a:r>
            <a:endParaRPr lang="en-US" sz="1400" b="1" kern="1200" dirty="0"/>
          </a:p>
        </p:txBody>
      </p:sp>
      <p:sp>
        <p:nvSpPr>
          <p:cNvPr id="92" name="Rounded Rectangle 91"/>
          <p:cNvSpPr/>
          <p:nvPr/>
        </p:nvSpPr>
        <p:spPr>
          <a:xfrm>
            <a:off x="4758146" y="6108921"/>
            <a:ext cx="4149960" cy="61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400" b="1" dirty="0" smtClean="0"/>
              <a:t>Conventional System with b</a:t>
            </a:r>
            <a:r>
              <a:rPr lang="en-US" sz="1400" b="1" cap="small" dirty="0" smtClean="0"/>
              <a:t>right</a:t>
            </a:r>
            <a:r>
              <a:rPr lang="en-US" sz="1400" b="1" dirty="0" smtClean="0"/>
              <a:t> framework (application modeling and user record)</a:t>
            </a:r>
            <a:endParaRPr lang="en-US" sz="1400" b="1" kern="1200" dirty="0"/>
          </a:p>
        </p:txBody>
      </p:sp>
      <p:pic>
        <p:nvPicPr>
          <p:cNvPr id="3" name="Picture 2"/>
          <p:cNvPicPr>
            <a:picLocks noChangeAspect="1"/>
          </p:cNvPicPr>
          <p:nvPr/>
        </p:nvPicPr>
        <p:blipFill>
          <a:blip r:embed="rId4"/>
          <a:stretch>
            <a:fillRect/>
          </a:stretch>
        </p:blipFill>
        <p:spPr>
          <a:xfrm>
            <a:off x="4141656" y="2598190"/>
            <a:ext cx="848632" cy="848632"/>
          </a:xfrm>
          <a:prstGeom prst="rect">
            <a:avLst/>
          </a:prstGeom>
        </p:spPr>
      </p:pic>
      <p:sp>
        <p:nvSpPr>
          <p:cNvPr id="22" name="TextBox 21"/>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16405635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lstStyle/>
          <a:p>
            <a:r>
              <a:rPr lang="en-US" dirty="0" smtClean="0"/>
              <a:t>b</a:t>
            </a:r>
            <a:r>
              <a:rPr lang="en-US" cap="small" dirty="0" smtClean="0"/>
              <a:t>right</a:t>
            </a:r>
            <a:r>
              <a:rPr lang="en-US" dirty="0" smtClean="0"/>
              <a:t> is</a:t>
            </a:r>
            <a:endParaRPr lang="en-US" dirty="0"/>
          </a:p>
        </p:txBody>
      </p:sp>
      <p:sp>
        <p:nvSpPr>
          <p:cNvPr id="3" name="Content Placeholder 2"/>
          <p:cNvSpPr>
            <a:spLocks noGrp="1"/>
          </p:cNvSpPr>
          <p:nvPr>
            <p:ph idx="1"/>
          </p:nvPr>
        </p:nvSpPr>
        <p:spPr>
          <a:xfrm>
            <a:off x="406400" y="1308100"/>
            <a:ext cx="8534400" cy="5359400"/>
          </a:xfrm>
          <a:solidFill>
            <a:schemeClr val="accent2">
              <a:lumMod val="50000"/>
            </a:schemeClr>
          </a:solidFill>
          <a:ln>
            <a:solidFill>
              <a:schemeClr val="accent2">
                <a:lumMod val="50000"/>
              </a:schemeClr>
            </a:solidFill>
          </a:ln>
        </p:spPr>
        <p:txBody>
          <a:bodyPr>
            <a:normAutofit lnSpcReduction="10000"/>
          </a:bodyPr>
          <a:lstStyle/>
          <a:p>
            <a:r>
              <a:rPr lang="en-US" sz="2000" dirty="0" smtClean="0">
                <a:solidFill>
                  <a:srgbClr val="E9E188"/>
                </a:solidFill>
              </a:rPr>
              <a:t>General-Purpose Platform and Framework </a:t>
            </a:r>
            <a:endParaRPr lang="en-US" sz="2000" dirty="0">
              <a:solidFill>
                <a:srgbClr val="E9E188"/>
              </a:solidFill>
            </a:endParaRPr>
          </a:p>
          <a:p>
            <a:pPr lvl="1"/>
            <a:r>
              <a:rPr lang="en-US" sz="1800" dirty="0"/>
              <a:t>Applicable to </a:t>
            </a:r>
            <a:r>
              <a:rPr lang="en-US" sz="1800" dirty="0" err="1"/>
              <a:t>cybersecurity</a:t>
            </a:r>
            <a:r>
              <a:rPr lang="en-US" sz="1800" dirty="0"/>
              <a:t>, intelligence analysis, military training, education and more</a:t>
            </a:r>
          </a:p>
          <a:p>
            <a:r>
              <a:rPr lang="en-US" sz="2000" dirty="0">
                <a:solidFill>
                  <a:srgbClr val="E9E188"/>
                </a:solidFill>
              </a:rPr>
              <a:t>Visionary Plug-and-Play Feature Set </a:t>
            </a:r>
            <a:r>
              <a:rPr lang="en-US" sz="2000" dirty="0">
                <a:solidFill>
                  <a:srgbClr val="FFFFFF"/>
                </a:solidFill>
              </a:rPr>
              <a:t>to be selected and tailored to fit client needs and satisfy application constraints </a:t>
            </a:r>
          </a:p>
          <a:p>
            <a:pPr lvl="1"/>
            <a:r>
              <a:rPr lang="en-US" sz="1800" b="1" dirty="0">
                <a:solidFill>
                  <a:srgbClr val="E9E188"/>
                </a:solidFill>
              </a:rPr>
              <a:t>Novel user interaction modalities </a:t>
            </a:r>
          </a:p>
          <a:p>
            <a:pPr lvl="2"/>
            <a:r>
              <a:rPr lang="en-US" sz="1600" dirty="0"/>
              <a:t>Multi-user multi-touch, gaze tracking, proximity detection, iris scanning, pupil dilation/attention, potentially voice and other biometrics  (as well as conventional keyboard/mouse)</a:t>
            </a:r>
          </a:p>
          <a:p>
            <a:pPr lvl="1"/>
            <a:r>
              <a:rPr lang="en-US" sz="1800" b="1" dirty="0">
                <a:solidFill>
                  <a:srgbClr val="E9E188"/>
                </a:solidFill>
              </a:rPr>
              <a:t>Individual and collective cognitive model</a:t>
            </a:r>
          </a:p>
          <a:p>
            <a:pPr lvl="2"/>
            <a:r>
              <a:rPr lang="en-US" sz="1600" dirty="0"/>
              <a:t>To determine interest and context</a:t>
            </a:r>
          </a:p>
          <a:p>
            <a:pPr lvl="2"/>
            <a:r>
              <a:rPr lang="en-US" sz="1600" dirty="0"/>
              <a:t>To support emergent collaboration</a:t>
            </a:r>
          </a:p>
          <a:p>
            <a:pPr lvl="1"/>
            <a:r>
              <a:rPr lang="en-US" sz="1800" b="1" dirty="0">
                <a:solidFill>
                  <a:srgbClr val="E9E188"/>
                </a:solidFill>
              </a:rPr>
              <a:t>Adaptive, Dynamic Control Surface</a:t>
            </a:r>
          </a:p>
          <a:p>
            <a:pPr lvl="2"/>
            <a:r>
              <a:rPr lang="en-US" sz="1600" dirty="0"/>
              <a:t>2D – notification to your eyes, controls to your hands</a:t>
            </a:r>
          </a:p>
          <a:p>
            <a:pPr lvl="2"/>
            <a:r>
              <a:rPr lang="en-US" sz="1600" dirty="0"/>
              <a:t>3D – topology changing layer between user and machine</a:t>
            </a:r>
          </a:p>
          <a:p>
            <a:r>
              <a:rPr lang="en-US" sz="2000" dirty="0"/>
              <a:t>Prototypical Implementation </a:t>
            </a:r>
            <a:endParaRPr lang="en-US" sz="2000" dirty="0" smtClean="0"/>
          </a:p>
          <a:p>
            <a:r>
              <a:rPr lang="en-US" sz="2000" dirty="0" smtClean="0">
                <a:solidFill>
                  <a:srgbClr val="FFFFFF"/>
                </a:solidFill>
              </a:rPr>
              <a:t>NOT </a:t>
            </a:r>
            <a:r>
              <a:rPr lang="en-US" sz="2000" dirty="0">
                <a:solidFill>
                  <a:srgbClr val="FFFFFF"/>
                </a:solidFill>
              </a:rPr>
              <a:t>a  product </a:t>
            </a:r>
          </a:p>
          <a:p>
            <a:r>
              <a:rPr lang="en-US" sz="2000" dirty="0">
                <a:solidFill>
                  <a:srgbClr val="FFFFFF"/>
                </a:solidFill>
              </a:rPr>
              <a:t>NOT an all-or-nothing end-to-end </a:t>
            </a:r>
            <a:r>
              <a:rPr lang="en-US" sz="2000" dirty="0" smtClean="0">
                <a:solidFill>
                  <a:srgbClr val="FFFFFF"/>
                </a:solidFill>
              </a:rPr>
              <a:t>solution</a:t>
            </a:r>
            <a:endParaRPr lang="en-US" dirty="0">
              <a:solidFill>
                <a:srgbClr val="FFFFFF"/>
              </a:solidFill>
            </a:endParaRPr>
          </a:p>
        </p:txBody>
      </p:sp>
      <p:sp>
        <p:nvSpPr>
          <p:cNvPr id="4" name="TextBox 3"/>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710018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4325757"/>
            <a:ext cx="8343579" cy="1970268"/>
          </a:xfrm>
        </p:spPr>
        <p:txBody>
          <a:bodyPr>
            <a:normAutofit fontScale="92500" lnSpcReduction="10000"/>
          </a:bodyPr>
          <a:lstStyle/>
          <a:p>
            <a:r>
              <a:rPr lang="en-US" dirty="0" err="1" smtClean="0"/>
              <a:t>sri.com</a:t>
            </a:r>
            <a:r>
              <a:rPr lang="en-US" dirty="0" smtClean="0"/>
              <a:t>/bright</a:t>
            </a:r>
          </a:p>
          <a:p>
            <a:r>
              <a:rPr lang="en-US" dirty="0" smtClean="0"/>
              <a:t>Contact</a:t>
            </a:r>
          </a:p>
          <a:p>
            <a:pPr marL="457200" lvl="1" indent="0">
              <a:buNone/>
            </a:pPr>
            <a:r>
              <a:rPr lang="en-US" dirty="0" smtClean="0">
                <a:hlinkClick r:id="rId2"/>
              </a:rPr>
              <a:t>Grit.Denker@sri.com</a:t>
            </a:r>
            <a:endParaRPr lang="en-US" dirty="0" smtClean="0"/>
          </a:p>
          <a:p>
            <a:pPr marL="457200" lvl="1" indent="0">
              <a:buNone/>
            </a:pPr>
            <a:r>
              <a:rPr lang="en-US" dirty="0" smtClean="0"/>
              <a:t>650 269 1034</a:t>
            </a:r>
            <a:endParaRPr lang="en-US" dirty="0"/>
          </a:p>
        </p:txBody>
      </p:sp>
      <p:pic>
        <p:nvPicPr>
          <p:cNvPr id="4" name="Picture 3" descr="BRIGHT_poster_1920x108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637"/>
            <a:ext cx="75438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6675214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Data Visualization and Analysis Requirements</a:t>
            </a:r>
            <a:endParaRPr lang="en-US" dirty="0"/>
          </a:p>
        </p:txBody>
      </p:sp>
      <p:sp>
        <p:nvSpPr>
          <p:cNvPr id="4" name="Content Placeholder 2"/>
          <p:cNvSpPr>
            <a:spLocks noGrp="1"/>
          </p:cNvSpPr>
          <p:nvPr>
            <p:ph idx="1"/>
          </p:nvPr>
        </p:nvSpPr>
        <p:spPr>
          <a:xfrm>
            <a:off x="457200" y="1600200"/>
            <a:ext cx="8229600" cy="5257800"/>
          </a:xfrm>
        </p:spPr>
        <p:txBody>
          <a:bodyPr>
            <a:normAutofit fontScale="55000" lnSpcReduction="20000"/>
          </a:bodyPr>
          <a:lstStyle/>
          <a:p>
            <a:r>
              <a:rPr lang="en-US" dirty="0"/>
              <a:t>Dynamic Data</a:t>
            </a:r>
          </a:p>
          <a:p>
            <a:pPr lvl="1"/>
            <a:r>
              <a:rPr lang="en-US" dirty="0"/>
              <a:t>Update visualization as data changes</a:t>
            </a:r>
          </a:p>
          <a:p>
            <a:r>
              <a:rPr lang="en-US" dirty="0"/>
              <a:t>Visual Querying</a:t>
            </a:r>
          </a:p>
          <a:p>
            <a:pPr lvl="1"/>
            <a:r>
              <a:rPr lang="en-US" dirty="0"/>
              <a:t>Change query by clicking/selecting portion of visualization (e.g., graph, map </a:t>
            </a:r>
            <a:r>
              <a:rPr lang="en-US" dirty="0" smtClean="0"/>
              <a:t>etc.)</a:t>
            </a:r>
            <a:endParaRPr lang="en-US" dirty="0"/>
          </a:p>
          <a:p>
            <a:r>
              <a:rPr lang="en-US" dirty="0"/>
              <a:t>Linked Multi-dimensional Visualization</a:t>
            </a:r>
          </a:p>
          <a:p>
            <a:pPr lvl="1"/>
            <a:r>
              <a:rPr lang="en-US" dirty="0"/>
              <a:t>Selection/navigation in one visualization are reflected in other related visualizations</a:t>
            </a:r>
          </a:p>
          <a:p>
            <a:pPr lvl="1"/>
            <a:r>
              <a:rPr lang="en-US" dirty="0" smtClean="0"/>
              <a:t>Potentially applicable </a:t>
            </a:r>
            <a:r>
              <a:rPr lang="en-US" dirty="0"/>
              <a:t>i</a:t>
            </a:r>
            <a:r>
              <a:rPr lang="en-US" dirty="0" smtClean="0"/>
              <a:t>n collaborative </a:t>
            </a:r>
            <a:r>
              <a:rPr lang="en-US" dirty="0"/>
              <a:t>settings</a:t>
            </a:r>
          </a:p>
          <a:p>
            <a:r>
              <a:rPr lang="en-US" dirty="0"/>
              <a:t>Animation</a:t>
            </a:r>
          </a:p>
          <a:p>
            <a:pPr lvl="1"/>
            <a:r>
              <a:rPr lang="en-US" dirty="0"/>
              <a:t>E.g., showing changes over time in relation to other variables</a:t>
            </a:r>
          </a:p>
          <a:p>
            <a:r>
              <a:rPr lang="en-US" dirty="0" smtClean="0"/>
              <a:t>Personalization</a:t>
            </a:r>
          </a:p>
          <a:p>
            <a:pPr lvl="1"/>
            <a:r>
              <a:rPr lang="en-US" dirty="0" smtClean="0"/>
              <a:t>Adapt to analyst skills and authorizations (MLS or location-dependent access control)</a:t>
            </a:r>
          </a:p>
          <a:p>
            <a:pPr lvl="1"/>
            <a:r>
              <a:rPr lang="en-US" dirty="0" smtClean="0"/>
              <a:t>Interest-based provision of information </a:t>
            </a:r>
          </a:p>
          <a:p>
            <a:pPr lvl="1"/>
            <a:r>
              <a:rPr lang="en-US" dirty="0" smtClean="0"/>
              <a:t>Choose </a:t>
            </a:r>
            <a:r>
              <a:rPr lang="en-US" dirty="0"/>
              <a:t>analyst’s preferred visualizations </a:t>
            </a:r>
          </a:p>
          <a:p>
            <a:r>
              <a:rPr lang="en-US" dirty="0" smtClean="0"/>
              <a:t>Actionable </a:t>
            </a:r>
            <a:r>
              <a:rPr lang="en-US" dirty="0"/>
              <a:t>Alerts</a:t>
            </a:r>
          </a:p>
          <a:p>
            <a:pPr lvl="1"/>
            <a:r>
              <a:rPr lang="en-US" dirty="0"/>
              <a:t>Safeguards triggered by thresholds or parameters</a:t>
            </a:r>
          </a:p>
          <a:p>
            <a:pPr lvl="1"/>
            <a:r>
              <a:rPr lang="en-US" dirty="0" smtClean="0"/>
              <a:t>Potentially useful </a:t>
            </a:r>
            <a:r>
              <a:rPr lang="en-US" dirty="0"/>
              <a:t>in collaborative </a:t>
            </a:r>
            <a:r>
              <a:rPr lang="en-US" dirty="0" smtClean="0"/>
              <a:t>environments?</a:t>
            </a:r>
            <a:endParaRPr lang="en-US" dirty="0"/>
          </a:p>
        </p:txBody>
      </p:sp>
      <p:sp>
        <p:nvSpPr>
          <p:cNvPr id="5" name="TextBox 4"/>
          <p:cNvSpPr txBox="1"/>
          <p:nvPr/>
        </p:nvSpPr>
        <p:spPr>
          <a:xfrm>
            <a:off x="8813800" y="5003800"/>
            <a:ext cx="184666" cy="369332"/>
          </a:xfrm>
          <a:prstGeom prst="rect">
            <a:avLst/>
          </a:prstGeom>
          <a:noFill/>
        </p:spPr>
        <p:txBody>
          <a:bodyPr wrap="none" rtlCol="0">
            <a:spAutoFit/>
          </a:bodyPr>
          <a:lstStyle/>
          <a:p>
            <a:endParaRPr lang="en-US" dirty="0"/>
          </a:p>
        </p:txBody>
      </p:sp>
      <p:sp>
        <p:nvSpPr>
          <p:cNvPr id="6" name="TextBox 5"/>
          <p:cNvSpPr txBox="1"/>
          <p:nvPr/>
        </p:nvSpPr>
        <p:spPr>
          <a:xfrm>
            <a:off x="0" y="6125325"/>
            <a:ext cx="9144000" cy="261610"/>
          </a:xfrm>
          <a:prstGeom prst="rect">
            <a:avLst/>
          </a:prstGeom>
          <a:noFill/>
        </p:spPr>
        <p:txBody>
          <a:bodyPr wrap="square" rtlCol="0">
            <a:spAutoFit/>
          </a:bodyPr>
          <a:lstStyle/>
          <a:p>
            <a:pPr algn="r"/>
            <a:r>
              <a:rPr lang="en-US" sz="1100" dirty="0" smtClean="0"/>
              <a:t>Source: The </a:t>
            </a:r>
            <a:r>
              <a:rPr lang="en-US" sz="1100" dirty="0"/>
              <a:t>Forrester </a:t>
            </a:r>
            <a:r>
              <a:rPr lang="en-US" sz="1100" dirty="0" err="1"/>
              <a:t>Wave</a:t>
            </a:r>
            <a:r>
              <a:rPr lang="en-US" sz="1100" baseline="30000" dirty="0" err="1"/>
              <a:t>TM</a:t>
            </a:r>
            <a:r>
              <a:rPr lang="en-US" sz="1100" dirty="0"/>
              <a:t>: Advanced Data Visualization (ADV) Platforms, Q3 2012. Boris </a:t>
            </a:r>
            <a:r>
              <a:rPr lang="en-US" sz="1100" dirty="0" err="1"/>
              <a:t>Evelson</a:t>
            </a:r>
            <a:r>
              <a:rPr lang="en-US" sz="1100" dirty="0"/>
              <a:t> and Noel </a:t>
            </a:r>
            <a:r>
              <a:rPr lang="en-US" sz="1100" dirty="0" err="1"/>
              <a:t>Yuhanna</a:t>
            </a:r>
            <a:r>
              <a:rPr lang="en-US" sz="1100" dirty="0"/>
              <a:t>, July 17, </a:t>
            </a:r>
            <a:r>
              <a:rPr lang="en-US" sz="1100" dirty="0" smtClean="0"/>
              <a:t>2012</a:t>
            </a:r>
            <a:endParaRPr lang="en-US" sz="1100" dirty="0"/>
          </a:p>
        </p:txBody>
      </p:sp>
      <p:sp>
        <p:nvSpPr>
          <p:cNvPr id="7" name="TextBox 6"/>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11676200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49" y="97910"/>
            <a:ext cx="8900981" cy="1143000"/>
          </a:xfrm>
        </p:spPr>
        <p:txBody>
          <a:bodyPr>
            <a:normAutofit/>
          </a:bodyPr>
          <a:lstStyle/>
          <a:p>
            <a:r>
              <a:rPr lang="en-US" dirty="0" smtClean="0"/>
              <a:t>b</a:t>
            </a:r>
            <a:r>
              <a:rPr lang="en-US" cap="small" dirty="0" smtClean="0"/>
              <a:t>right</a:t>
            </a:r>
            <a:r>
              <a:rPr lang="en-US" dirty="0" smtClean="0"/>
              <a:t> Approach</a:t>
            </a:r>
            <a:endParaRPr lang="en-US" dirty="0"/>
          </a:p>
        </p:txBody>
      </p:sp>
      <p:pic>
        <p:nvPicPr>
          <p:cNvPr id="4" name="Picture 3" descr="bRIGHTWorkstation_AG234.jpg"/>
          <p:cNvPicPr>
            <a:picLocks noChangeAspect="1"/>
          </p:cNvPicPr>
          <p:nvPr/>
        </p:nvPicPr>
        <p:blipFill>
          <a:blip r:embed="rId2" cstate="print"/>
          <a:stretch>
            <a:fillRect/>
          </a:stretch>
        </p:blipFill>
        <p:spPr>
          <a:xfrm>
            <a:off x="430130" y="2206122"/>
            <a:ext cx="3688133" cy="2766100"/>
          </a:xfrm>
          <a:prstGeom prst="rect">
            <a:avLst/>
          </a:prstGeom>
        </p:spPr>
      </p:pic>
      <p:sp>
        <p:nvSpPr>
          <p:cNvPr id="9" name="Rounded Rectangle 8"/>
          <p:cNvSpPr/>
          <p:nvPr/>
        </p:nvSpPr>
        <p:spPr>
          <a:xfrm>
            <a:off x="5346432" y="1178063"/>
            <a:ext cx="3570616"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bwMode="auto">
          <a:xfrm>
            <a:off x="6447382" y="1787962"/>
            <a:ext cx="2281847" cy="41816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sz="1400" dirty="0" smtClean="0">
                <a:solidFill>
                  <a:srgbClr val="32525D"/>
                </a:solidFill>
              </a:rPr>
              <a:t>“</a:t>
            </a:r>
            <a:r>
              <a:rPr lang="en-US" sz="1400" dirty="0">
                <a:solidFill>
                  <a:srgbClr val="32525D"/>
                </a:solidFill>
              </a:rPr>
              <a:t>What </a:t>
            </a:r>
            <a:r>
              <a:rPr lang="en-US" sz="1400" dirty="0" smtClean="0">
                <a:solidFill>
                  <a:srgbClr val="32525D"/>
                </a:solidFill>
              </a:rPr>
              <a:t>the user has seen”</a:t>
            </a:r>
            <a:endParaRPr lang="en-US" sz="1400" dirty="0">
              <a:solidFill>
                <a:srgbClr val="32525D"/>
              </a:solidFill>
            </a:endParaRPr>
          </a:p>
        </p:txBody>
      </p:sp>
      <p:sp>
        <p:nvSpPr>
          <p:cNvPr id="6" name="Rounded Rectangle 5"/>
          <p:cNvSpPr/>
          <p:nvPr/>
        </p:nvSpPr>
        <p:spPr bwMode="auto">
          <a:xfrm>
            <a:off x="6447381" y="2295734"/>
            <a:ext cx="2281847" cy="38979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sz="1400" dirty="0" smtClean="0">
                <a:solidFill>
                  <a:schemeClr val="accent1">
                    <a:lumMod val="50000"/>
                  </a:schemeClr>
                </a:solidFill>
              </a:rPr>
              <a:t>“</a:t>
            </a:r>
            <a:r>
              <a:rPr lang="en-US" sz="1400" dirty="0">
                <a:solidFill>
                  <a:schemeClr val="accent1">
                    <a:lumMod val="50000"/>
                  </a:schemeClr>
                </a:solidFill>
              </a:rPr>
              <a:t>What </a:t>
            </a:r>
            <a:r>
              <a:rPr lang="en-US" sz="1400" dirty="0" smtClean="0">
                <a:solidFill>
                  <a:schemeClr val="accent1">
                    <a:lumMod val="50000"/>
                  </a:schemeClr>
                </a:solidFill>
              </a:rPr>
              <a:t>the user has done”</a:t>
            </a:r>
            <a:endParaRPr lang="en-US" sz="1400" dirty="0">
              <a:solidFill>
                <a:schemeClr val="accent1">
                  <a:lumMod val="50000"/>
                </a:schemeClr>
              </a:solidFill>
            </a:endParaRPr>
          </a:p>
        </p:txBody>
      </p:sp>
      <p:sp>
        <p:nvSpPr>
          <p:cNvPr id="8" name="TextBox 7"/>
          <p:cNvSpPr txBox="1"/>
          <p:nvPr/>
        </p:nvSpPr>
        <p:spPr>
          <a:xfrm>
            <a:off x="5679468" y="1232972"/>
            <a:ext cx="2944545" cy="369332"/>
          </a:xfrm>
          <a:prstGeom prst="rect">
            <a:avLst/>
          </a:prstGeom>
          <a:noFill/>
        </p:spPr>
        <p:txBody>
          <a:bodyPr wrap="square" rtlCol="0">
            <a:spAutoFit/>
          </a:bodyPr>
          <a:lstStyle/>
          <a:p>
            <a:pPr algn="ctr"/>
            <a:r>
              <a:rPr lang="en-US" dirty="0" smtClean="0">
                <a:solidFill>
                  <a:schemeClr val="bg1"/>
                </a:solidFill>
              </a:rPr>
              <a:t>User Time Machine</a:t>
            </a:r>
            <a:endParaRPr lang="en-US" dirty="0">
              <a:solidFill>
                <a:schemeClr val="bg1"/>
              </a:solidFill>
            </a:endParaRPr>
          </a:p>
        </p:txBody>
      </p:sp>
      <p:sp>
        <p:nvSpPr>
          <p:cNvPr id="10" name="Rounded Rectangle 9"/>
          <p:cNvSpPr/>
          <p:nvPr/>
        </p:nvSpPr>
        <p:spPr>
          <a:xfrm rot="16200000">
            <a:off x="-1108324" y="3422073"/>
            <a:ext cx="26670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32525D"/>
                </a:solidFill>
              </a:rPr>
              <a:t>bRIGHT</a:t>
            </a:r>
            <a:r>
              <a:rPr lang="en-US" sz="1400" dirty="0" smtClean="0">
                <a:solidFill>
                  <a:srgbClr val="32525D"/>
                </a:solidFill>
              </a:rPr>
              <a:t> Multi-Sensor Platform</a:t>
            </a:r>
          </a:p>
        </p:txBody>
      </p:sp>
      <p:sp>
        <p:nvSpPr>
          <p:cNvPr id="11" name="Right Arrow 10"/>
          <p:cNvSpPr/>
          <p:nvPr/>
        </p:nvSpPr>
        <p:spPr>
          <a:xfrm>
            <a:off x="4554476" y="1523166"/>
            <a:ext cx="613110"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6895809" y="3129697"/>
            <a:ext cx="478573"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6200000">
            <a:off x="3943475" y="2089507"/>
            <a:ext cx="1058059"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Monitor</a:t>
            </a:r>
          </a:p>
        </p:txBody>
      </p:sp>
      <p:sp>
        <p:nvSpPr>
          <p:cNvPr id="22" name="Rounded Rectangle 21"/>
          <p:cNvSpPr/>
          <p:nvPr/>
        </p:nvSpPr>
        <p:spPr>
          <a:xfrm>
            <a:off x="6606304" y="3299419"/>
            <a:ext cx="1058059"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Infer</a:t>
            </a:r>
          </a:p>
        </p:txBody>
      </p:sp>
      <p:sp>
        <p:nvSpPr>
          <p:cNvPr id="27" name="Rounded Rectangle 26"/>
          <p:cNvSpPr/>
          <p:nvPr/>
        </p:nvSpPr>
        <p:spPr>
          <a:xfrm>
            <a:off x="5239103" y="4102153"/>
            <a:ext cx="3776329" cy="200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bwMode="auto">
          <a:xfrm>
            <a:off x="6340052" y="4616785"/>
            <a:ext cx="2576996" cy="526156"/>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sz="1400" dirty="0" smtClean="0">
                <a:solidFill>
                  <a:srgbClr val="32525D"/>
                </a:solidFill>
              </a:rPr>
              <a:t>User memory </a:t>
            </a:r>
          </a:p>
          <a:p>
            <a:pPr algn="ctr">
              <a:defRPr/>
            </a:pPr>
            <a:r>
              <a:rPr lang="en-US" sz="1400" dirty="0" smtClean="0">
                <a:solidFill>
                  <a:srgbClr val="32525D"/>
                </a:solidFill>
              </a:rPr>
              <a:t>pre-cognitive, short/long-term</a:t>
            </a:r>
            <a:endParaRPr lang="en-US" sz="1400" dirty="0">
              <a:solidFill>
                <a:srgbClr val="32525D"/>
              </a:solidFill>
            </a:endParaRPr>
          </a:p>
        </p:txBody>
      </p:sp>
      <p:sp>
        <p:nvSpPr>
          <p:cNvPr id="29" name="Rounded Rectangle 28"/>
          <p:cNvSpPr/>
          <p:nvPr/>
        </p:nvSpPr>
        <p:spPr bwMode="auto">
          <a:xfrm>
            <a:off x="6340054" y="5195815"/>
            <a:ext cx="2576994" cy="324587"/>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sz="1400" dirty="0" smtClean="0">
                <a:solidFill>
                  <a:schemeClr val="accent1">
                    <a:lumMod val="50000"/>
                  </a:schemeClr>
                </a:solidFill>
              </a:rPr>
              <a:t>Predicted user interest</a:t>
            </a:r>
            <a:endParaRPr lang="en-US" sz="1400" dirty="0">
              <a:solidFill>
                <a:schemeClr val="accent1">
                  <a:lumMod val="50000"/>
                </a:schemeClr>
              </a:solidFill>
            </a:endParaRPr>
          </a:p>
        </p:txBody>
      </p:sp>
      <p:sp>
        <p:nvSpPr>
          <p:cNvPr id="26" name="TextBox 25"/>
          <p:cNvSpPr txBox="1"/>
          <p:nvPr/>
        </p:nvSpPr>
        <p:spPr>
          <a:xfrm>
            <a:off x="5679468" y="4238372"/>
            <a:ext cx="2641430" cy="369332"/>
          </a:xfrm>
          <a:prstGeom prst="rect">
            <a:avLst/>
          </a:prstGeom>
          <a:noFill/>
        </p:spPr>
        <p:txBody>
          <a:bodyPr wrap="square" rtlCol="0">
            <a:spAutoFit/>
          </a:bodyPr>
          <a:lstStyle/>
          <a:p>
            <a:pPr algn="ctr"/>
            <a:r>
              <a:rPr lang="en-US" dirty="0" smtClean="0">
                <a:solidFill>
                  <a:schemeClr val="bg1"/>
                </a:solidFill>
              </a:rPr>
              <a:t>User Contextual Model </a:t>
            </a:r>
            <a:endParaRPr lang="en-US" dirty="0">
              <a:solidFill>
                <a:schemeClr val="bg1"/>
              </a:solidFill>
            </a:endParaRPr>
          </a:p>
        </p:txBody>
      </p:sp>
      <p:sp>
        <p:nvSpPr>
          <p:cNvPr id="35" name="Right Arrow 34"/>
          <p:cNvSpPr/>
          <p:nvPr/>
        </p:nvSpPr>
        <p:spPr>
          <a:xfrm rot="10800000">
            <a:off x="4263565" y="4378615"/>
            <a:ext cx="518871"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6200000">
            <a:off x="4183641" y="4855377"/>
            <a:ext cx="1484876"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Personalize</a:t>
            </a:r>
          </a:p>
        </p:txBody>
      </p:sp>
      <p:sp>
        <p:nvSpPr>
          <p:cNvPr id="69" name="Title 10"/>
          <p:cNvSpPr txBox="1">
            <a:spLocks/>
          </p:cNvSpPr>
          <p:nvPr/>
        </p:nvSpPr>
        <p:spPr bwMode="auto">
          <a:xfrm>
            <a:off x="804949" y="4256260"/>
            <a:ext cx="2743587"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400"/>
              </a:lnSpc>
              <a:spcBef>
                <a:spcPct val="0"/>
              </a:spcBef>
              <a:spcAft>
                <a:spcPct val="0"/>
              </a:spcAft>
              <a:defRPr sz="3200" kern="1200">
                <a:solidFill>
                  <a:schemeClr val="tx1"/>
                </a:solidFill>
                <a:latin typeface="+mj-lt"/>
                <a:ea typeface="+mj-ea"/>
                <a:cs typeface="+mj-cs"/>
              </a:defRPr>
            </a:lvl1pPr>
            <a:lvl2pPr algn="l" defTabSz="457200" rtl="0" eaLnBrk="0" fontAlgn="base" hangingPunct="0">
              <a:lnSpc>
                <a:spcPts val="2400"/>
              </a:lnSpc>
              <a:spcBef>
                <a:spcPct val="0"/>
              </a:spcBef>
              <a:spcAft>
                <a:spcPct val="0"/>
              </a:spcAft>
              <a:defRPr sz="3200">
                <a:solidFill>
                  <a:srgbClr val="004B8D"/>
                </a:solidFill>
                <a:latin typeface="Calibri" pitchFamily="34" charset="0"/>
              </a:defRPr>
            </a:lvl2pPr>
            <a:lvl3pPr algn="l" defTabSz="457200" rtl="0" eaLnBrk="0" fontAlgn="base" hangingPunct="0">
              <a:lnSpc>
                <a:spcPts val="2400"/>
              </a:lnSpc>
              <a:spcBef>
                <a:spcPct val="0"/>
              </a:spcBef>
              <a:spcAft>
                <a:spcPct val="0"/>
              </a:spcAft>
              <a:defRPr sz="3200">
                <a:solidFill>
                  <a:srgbClr val="004B8D"/>
                </a:solidFill>
                <a:latin typeface="Calibri" pitchFamily="34" charset="0"/>
              </a:defRPr>
            </a:lvl3pPr>
            <a:lvl4pPr algn="l" defTabSz="457200" rtl="0" eaLnBrk="0" fontAlgn="base" hangingPunct="0">
              <a:lnSpc>
                <a:spcPts val="2400"/>
              </a:lnSpc>
              <a:spcBef>
                <a:spcPct val="0"/>
              </a:spcBef>
              <a:spcAft>
                <a:spcPct val="0"/>
              </a:spcAft>
              <a:defRPr sz="3200">
                <a:solidFill>
                  <a:srgbClr val="004B8D"/>
                </a:solidFill>
                <a:latin typeface="Calibri" pitchFamily="34" charset="0"/>
              </a:defRPr>
            </a:lvl4pPr>
            <a:lvl5pPr algn="l" defTabSz="457200" rtl="0" eaLnBrk="0" fontAlgn="base" hangingPunct="0">
              <a:lnSpc>
                <a:spcPts val="2400"/>
              </a:lnSpc>
              <a:spcBef>
                <a:spcPct val="0"/>
              </a:spcBef>
              <a:spcAft>
                <a:spcPct val="0"/>
              </a:spcAft>
              <a:defRPr sz="3200">
                <a:solidFill>
                  <a:srgbClr val="004B8D"/>
                </a:solidFill>
                <a:latin typeface="Calibri" pitchFamily="34" charset="0"/>
              </a:defRPr>
            </a:lvl5pPr>
            <a:lvl6pPr marL="457200" algn="l" defTabSz="457200" rtl="0" fontAlgn="base">
              <a:lnSpc>
                <a:spcPts val="2400"/>
              </a:lnSpc>
              <a:spcBef>
                <a:spcPct val="0"/>
              </a:spcBef>
              <a:spcAft>
                <a:spcPct val="0"/>
              </a:spcAft>
              <a:defRPr sz="3200">
                <a:solidFill>
                  <a:srgbClr val="004B8D"/>
                </a:solidFill>
                <a:latin typeface="Calibri" pitchFamily="34" charset="0"/>
              </a:defRPr>
            </a:lvl6pPr>
            <a:lvl7pPr marL="914400" algn="l" defTabSz="457200" rtl="0" fontAlgn="base">
              <a:lnSpc>
                <a:spcPts val="2400"/>
              </a:lnSpc>
              <a:spcBef>
                <a:spcPct val="0"/>
              </a:spcBef>
              <a:spcAft>
                <a:spcPct val="0"/>
              </a:spcAft>
              <a:defRPr sz="3200">
                <a:solidFill>
                  <a:srgbClr val="004B8D"/>
                </a:solidFill>
                <a:latin typeface="Calibri" pitchFamily="34" charset="0"/>
              </a:defRPr>
            </a:lvl7pPr>
            <a:lvl8pPr marL="1371600" algn="l" defTabSz="457200" rtl="0" fontAlgn="base">
              <a:lnSpc>
                <a:spcPts val="2400"/>
              </a:lnSpc>
              <a:spcBef>
                <a:spcPct val="0"/>
              </a:spcBef>
              <a:spcAft>
                <a:spcPct val="0"/>
              </a:spcAft>
              <a:defRPr sz="3200">
                <a:solidFill>
                  <a:srgbClr val="004B8D"/>
                </a:solidFill>
                <a:latin typeface="Calibri" pitchFamily="34" charset="0"/>
              </a:defRPr>
            </a:lvl8pPr>
            <a:lvl9pPr marL="1828800" algn="l" defTabSz="457200" rtl="0" fontAlgn="base">
              <a:lnSpc>
                <a:spcPts val="2400"/>
              </a:lnSpc>
              <a:spcBef>
                <a:spcPct val="0"/>
              </a:spcBef>
              <a:spcAft>
                <a:spcPct val="0"/>
              </a:spcAft>
              <a:defRPr sz="3200">
                <a:solidFill>
                  <a:srgbClr val="004B8D"/>
                </a:solidFill>
                <a:latin typeface="Calibri" pitchFamily="34" charset="0"/>
              </a:defRPr>
            </a:lvl9pPr>
          </a:lstStyle>
          <a:p>
            <a:r>
              <a:rPr lang="en-US" sz="1800" i="1" dirty="0" err="1" smtClean="0">
                <a:solidFill>
                  <a:schemeClr val="accent2"/>
                </a:solidFill>
              </a:rPr>
              <a:t>b</a:t>
            </a:r>
            <a:r>
              <a:rPr lang="en-US" sz="1800" i="1" cap="small" dirty="0" err="1" smtClean="0">
                <a:solidFill>
                  <a:schemeClr val="accent2"/>
                </a:solidFill>
              </a:rPr>
              <a:t>RIGHT</a:t>
            </a:r>
            <a:r>
              <a:rPr lang="en-US" sz="1800" i="1" dirty="0" smtClean="0">
                <a:solidFill>
                  <a:schemeClr val="accent2"/>
                </a:solidFill>
              </a:rPr>
              <a:t> </a:t>
            </a:r>
            <a:r>
              <a:rPr lang="en-US" sz="1800" i="1" dirty="0">
                <a:solidFill>
                  <a:schemeClr val="accent2"/>
                </a:solidFill>
              </a:rPr>
              <a:t>l</a:t>
            </a:r>
            <a:r>
              <a:rPr lang="en-US" sz="1800" i="1" dirty="0" smtClean="0">
                <a:solidFill>
                  <a:schemeClr val="accent2"/>
                </a:solidFill>
              </a:rPr>
              <a:t>ooks back at you</a:t>
            </a:r>
            <a:endParaRPr lang="en-US" sz="1800" i="1" dirty="0">
              <a:solidFill>
                <a:schemeClr val="accent2"/>
              </a:solidFill>
            </a:endParaRPr>
          </a:p>
        </p:txBody>
      </p:sp>
      <p:sp>
        <p:nvSpPr>
          <p:cNvPr id="24" name="Rounded Rectangle 23"/>
          <p:cNvSpPr/>
          <p:nvPr/>
        </p:nvSpPr>
        <p:spPr bwMode="auto">
          <a:xfrm>
            <a:off x="6340054" y="5587921"/>
            <a:ext cx="2576994" cy="324587"/>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sz="1400" dirty="0" smtClean="0">
                <a:solidFill>
                  <a:schemeClr val="accent1">
                    <a:lumMod val="50000"/>
                  </a:schemeClr>
                </a:solidFill>
              </a:rPr>
              <a:t>Typical user workflows</a:t>
            </a:r>
            <a:endParaRPr lang="en-US" sz="1400" dirty="0">
              <a:solidFill>
                <a:schemeClr val="accent1">
                  <a:lumMod val="50000"/>
                </a:schemeClr>
              </a:solidFill>
            </a:endParaRPr>
          </a:p>
        </p:txBody>
      </p:sp>
      <p:pic>
        <p:nvPicPr>
          <p:cNvPr id="7" name="Picture 71" descr="BrainWav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432" y="4777568"/>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451170" y="1819926"/>
            <a:ext cx="827498" cy="827498"/>
          </a:xfrm>
          <a:prstGeom prst="rect">
            <a:avLst/>
          </a:prstGeom>
        </p:spPr>
      </p:pic>
      <p:sp>
        <p:nvSpPr>
          <p:cNvPr id="23" name="TextBox 22"/>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41543163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r>
              <a:rPr lang="en-US" cap="small" dirty="0" smtClean="0"/>
              <a:t>right </a:t>
            </a:r>
            <a:r>
              <a:rPr lang="en-US" dirty="0" smtClean="0"/>
              <a:t> Platform</a:t>
            </a:r>
            <a:endParaRPr lang="en-US" dirty="0"/>
          </a:p>
        </p:txBody>
      </p:sp>
      <p:pic>
        <p:nvPicPr>
          <p:cNvPr id="4" name="Content Placeholder 3" descr="BotNet_PatLincoln.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962" r="32408" b="12962"/>
          <a:stretch/>
        </p:blipFill>
        <p:spPr>
          <a:xfrm>
            <a:off x="215900" y="1417638"/>
            <a:ext cx="4126587" cy="3357563"/>
          </a:xfrm>
        </p:spPr>
      </p:pic>
      <p:pic>
        <p:nvPicPr>
          <p:cNvPr id="5" name="Picture 4" descr="bRIGHTDemoRoomWDC.jpg"/>
          <p:cNvPicPr>
            <a:picLocks noChangeAspect="1"/>
          </p:cNvPicPr>
          <p:nvPr/>
        </p:nvPicPr>
        <p:blipFill rotWithShape="1">
          <a:blip r:embed="rId3">
            <a:extLst>
              <a:ext uri="{28A0092B-C50C-407E-A947-70E740481C1C}">
                <a14:useLocalDpi xmlns:a14="http://schemas.microsoft.com/office/drawing/2010/main" val="0"/>
              </a:ext>
            </a:extLst>
          </a:blip>
          <a:srcRect l="2638" t="34075" r="20972" b="7406"/>
          <a:stretch/>
        </p:blipFill>
        <p:spPr>
          <a:xfrm>
            <a:off x="4432300" y="3924300"/>
            <a:ext cx="4575617" cy="2628900"/>
          </a:xfrm>
          <a:prstGeom prst="rect">
            <a:avLst/>
          </a:prstGeom>
        </p:spPr>
      </p:pic>
      <p:sp>
        <p:nvSpPr>
          <p:cNvPr id="6" name="TextBox 5"/>
          <p:cNvSpPr txBox="1"/>
          <p:nvPr/>
        </p:nvSpPr>
        <p:spPr>
          <a:xfrm>
            <a:off x="5003800" y="1549400"/>
            <a:ext cx="3683000" cy="1661993"/>
          </a:xfrm>
          <a:prstGeom prst="rect">
            <a:avLst/>
          </a:prstGeom>
          <a:noFill/>
        </p:spPr>
        <p:txBody>
          <a:bodyPr wrap="square" rtlCol="0">
            <a:spAutoFit/>
          </a:bodyPr>
          <a:lstStyle/>
          <a:p>
            <a:pPr algn="ctr"/>
            <a:r>
              <a:rPr lang="en-US" sz="2800" dirty="0" smtClean="0">
                <a:hlinkClick r:id="rId4"/>
              </a:rPr>
              <a:t>Video of platform</a:t>
            </a:r>
            <a:endParaRPr lang="en-US" sz="2800" dirty="0" smtClean="0"/>
          </a:p>
          <a:p>
            <a:pPr algn="ctr"/>
            <a:endParaRPr lang="en-US" sz="2800" dirty="0"/>
          </a:p>
          <a:p>
            <a:pPr algn="ctr"/>
            <a:r>
              <a:rPr lang="en-US" sz="2800" dirty="0" smtClean="0">
                <a:hlinkClick r:id="rId5"/>
              </a:rPr>
              <a:t>Video of sensors</a:t>
            </a:r>
            <a:endParaRPr lang="en-US" sz="2800" dirty="0" smtClean="0"/>
          </a:p>
          <a:p>
            <a:endParaRPr lang="en-US" dirty="0"/>
          </a:p>
        </p:txBody>
      </p:sp>
      <p:sp>
        <p:nvSpPr>
          <p:cNvPr id="7" name="TextBox 6"/>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41399741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536"/>
            <a:ext cx="9143999" cy="1143000"/>
          </a:xfrm>
        </p:spPr>
        <p:txBody>
          <a:bodyPr/>
          <a:lstStyle/>
          <a:p>
            <a:r>
              <a:rPr lang="en-US" dirty="0" smtClean="0"/>
              <a:t>User Contextual Model</a:t>
            </a:r>
            <a:endParaRPr lang="en-US" dirty="0"/>
          </a:p>
        </p:txBody>
      </p:sp>
      <p:pic>
        <p:nvPicPr>
          <p:cNvPr id="5" name="Picture 4" descr="http://www.tcd.ie/Communications/assets/img/Brain.jpg"/>
          <p:cNvPicPr>
            <a:picLocks noChangeAspect="1" noChangeArrowheads="1"/>
          </p:cNvPicPr>
          <p:nvPr/>
        </p:nvPicPr>
        <p:blipFill>
          <a:blip r:embed="rId2"/>
          <a:srcRect/>
          <a:stretch>
            <a:fillRect/>
          </a:stretch>
        </p:blipFill>
        <p:spPr bwMode="auto">
          <a:xfrm>
            <a:off x="6607849" y="1210236"/>
            <a:ext cx="1803739" cy="1803739"/>
          </a:xfrm>
          <a:prstGeom prst="rect">
            <a:avLst/>
          </a:prstGeom>
          <a:noFill/>
        </p:spPr>
      </p:pic>
      <p:sp>
        <p:nvSpPr>
          <p:cNvPr id="6" name="Rounded Rectangle 5"/>
          <p:cNvSpPr/>
          <p:nvPr/>
        </p:nvSpPr>
        <p:spPr>
          <a:xfrm>
            <a:off x="421610" y="1197536"/>
            <a:ext cx="5547390" cy="658374"/>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dirty="0" smtClean="0"/>
              <a:t>b</a:t>
            </a:r>
            <a:r>
              <a:rPr lang="en-US" sz="2000" kern="1200" cap="small" dirty="0" smtClean="0"/>
              <a:t>right</a:t>
            </a:r>
            <a:r>
              <a:rPr lang="en-US" sz="2000" kern="1200" dirty="0" smtClean="0"/>
              <a:t> can guess what you will do next or might be interested in doing</a:t>
            </a:r>
            <a:endParaRPr lang="en-US" sz="2000" kern="1200" dirty="0"/>
          </a:p>
        </p:txBody>
      </p:sp>
      <p:sp>
        <p:nvSpPr>
          <p:cNvPr id="7" name="Rounded Rectangle 6"/>
          <p:cNvSpPr/>
          <p:nvPr/>
        </p:nvSpPr>
        <p:spPr>
          <a:xfrm>
            <a:off x="421610" y="2452810"/>
            <a:ext cx="5547390" cy="685800"/>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dirty="0" smtClean="0"/>
              <a:t>b</a:t>
            </a:r>
            <a:r>
              <a:rPr lang="en-US" sz="2000" kern="1200" cap="small" dirty="0" smtClean="0"/>
              <a:t>right</a:t>
            </a:r>
            <a:r>
              <a:rPr lang="en-US" sz="2000" kern="1200" dirty="0" smtClean="0"/>
              <a:t> knows what you saw and read and what you typically do</a:t>
            </a:r>
            <a:endParaRPr lang="en-US" sz="2000" kern="1200" dirty="0"/>
          </a:p>
        </p:txBody>
      </p:sp>
      <p:sp>
        <p:nvSpPr>
          <p:cNvPr id="8" name="Down Arrow 7"/>
          <p:cNvSpPr/>
          <p:nvPr/>
        </p:nvSpPr>
        <p:spPr>
          <a:xfrm rot="10800000">
            <a:off x="2817480" y="1989260"/>
            <a:ext cx="755650" cy="3873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9" name="Rounded Rectangle 8"/>
          <p:cNvSpPr/>
          <p:nvPr/>
        </p:nvSpPr>
        <p:spPr>
          <a:xfrm>
            <a:off x="421609" y="4011735"/>
            <a:ext cx="1467280" cy="755650"/>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t>Gaze Tracking</a:t>
            </a:r>
            <a:endParaRPr lang="en-US" sz="2000" kern="1200" dirty="0"/>
          </a:p>
        </p:txBody>
      </p:sp>
      <p:sp>
        <p:nvSpPr>
          <p:cNvPr id="10" name="Rounded Rectangle 9"/>
          <p:cNvSpPr/>
          <p:nvPr/>
        </p:nvSpPr>
        <p:spPr>
          <a:xfrm>
            <a:off x="4339348" y="4005385"/>
            <a:ext cx="1629651" cy="755650"/>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t>Hand Tracking</a:t>
            </a:r>
            <a:endParaRPr lang="en-US" sz="2000" kern="1200" dirty="0"/>
          </a:p>
        </p:txBody>
      </p:sp>
      <p:sp>
        <p:nvSpPr>
          <p:cNvPr id="11" name="Rounded Rectangle 10"/>
          <p:cNvSpPr/>
          <p:nvPr/>
        </p:nvSpPr>
        <p:spPr>
          <a:xfrm>
            <a:off x="2247900" y="4005385"/>
            <a:ext cx="1689019" cy="755650"/>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t>Gesture</a:t>
            </a:r>
          </a:p>
          <a:p>
            <a:pPr algn="ctr"/>
            <a:r>
              <a:rPr lang="en-US" sz="2000" kern="1200" dirty="0" smtClean="0"/>
              <a:t>Detection</a:t>
            </a:r>
            <a:endParaRPr lang="en-US" sz="2000" kern="1200" dirty="0"/>
          </a:p>
        </p:txBody>
      </p:sp>
      <p:sp>
        <p:nvSpPr>
          <p:cNvPr id="12" name="Rounded Rectangle 11"/>
          <p:cNvSpPr/>
          <p:nvPr/>
        </p:nvSpPr>
        <p:spPr>
          <a:xfrm>
            <a:off x="6320734" y="4018085"/>
            <a:ext cx="2378766" cy="755650"/>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t>Visualization</a:t>
            </a:r>
          </a:p>
          <a:p>
            <a:pPr algn="ctr"/>
            <a:r>
              <a:rPr lang="en-US" sz="2000" kern="1200" dirty="0" smtClean="0"/>
              <a:t>Framework</a:t>
            </a:r>
          </a:p>
        </p:txBody>
      </p:sp>
      <p:cxnSp>
        <p:nvCxnSpPr>
          <p:cNvPr id="14" name="Elbow Connector 13"/>
          <p:cNvCxnSpPr>
            <a:stCxn id="12" idx="0"/>
            <a:endCxn id="7" idx="2"/>
          </p:cNvCxnSpPr>
          <p:nvPr/>
        </p:nvCxnSpPr>
        <p:spPr>
          <a:xfrm rot="16200000" flipV="1">
            <a:off x="4912974" y="1420942"/>
            <a:ext cx="879475" cy="4314812"/>
          </a:xfrm>
          <a:prstGeom prst="bentConnector3">
            <a:avLst>
              <a:gd name="adj1" fmla="val 50000"/>
            </a:avLst>
          </a:prstGeom>
          <a:ln w="41275" cmpd="sng">
            <a:miter lim="800000"/>
            <a:tailEnd type="arrow"/>
          </a:ln>
        </p:spPr>
        <p:style>
          <a:lnRef idx="2">
            <a:schemeClr val="accent1"/>
          </a:lnRef>
          <a:fillRef idx="0">
            <a:schemeClr val="accent1"/>
          </a:fillRef>
          <a:effectRef idx="1">
            <a:schemeClr val="accent1"/>
          </a:effectRef>
          <a:fontRef idx="minor">
            <a:schemeClr val="tx1"/>
          </a:fontRef>
        </p:style>
      </p:cxnSp>
      <p:sp>
        <p:nvSpPr>
          <p:cNvPr id="17" name="Flowchart: Punched Tape 29"/>
          <p:cNvSpPr/>
          <p:nvPr/>
        </p:nvSpPr>
        <p:spPr>
          <a:xfrm>
            <a:off x="421609" y="5245100"/>
            <a:ext cx="8277891" cy="1485900"/>
          </a:xfrm>
          <a:prstGeom prst="flowChartPunchedTape">
            <a:avLst/>
          </a:prstGeom>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solidFill>
                  <a:schemeClr val="tx1"/>
                </a:solidFill>
              </a:rPr>
              <a:t>Engineer a ‘user-experience’ using the visualization framework then capture the user’s reaction to it using the observation framework</a:t>
            </a:r>
            <a:endParaRPr lang="en-US" sz="2000" kern="1200" dirty="0">
              <a:solidFill>
                <a:schemeClr val="tx1"/>
              </a:solidFill>
            </a:endParaRPr>
          </a:p>
        </p:txBody>
      </p:sp>
      <p:cxnSp>
        <p:nvCxnSpPr>
          <p:cNvPr id="301" name="Elbow Connector 300"/>
          <p:cNvCxnSpPr>
            <a:stCxn id="10" idx="0"/>
            <a:endCxn id="7" idx="2"/>
          </p:cNvCxnSpPr>
          <p:nvPr/>
        </p:nvCxnSpPr>
        <p:spPr>
          <a:xfrm rot="16200000" flipV="1">
            <a:off x="3741353" y="2592563"/>
            <a:ext cx="866775" cy="1958869"/>
          </a:xfrm>
          <a:prstGeom prst="bentConnector3">
            <a:avLst>
              <a:gd name="adj1" fmla="val 50000"/>
            </a:avLst>
          </a:prstGeom>
          <a:ln w="41275" cmpd="sng">
            <a:miter lim="800000"/>
            <a:tailEnd type="arrow"/>
          </a:ln>
        </p:spPr>
        <p:style>
          <a:lnRef idx="2">
            <a:schemeClr val="accent1"/>
          </a:lnRef>
          <a:fillRef idx="0">
            <a:schemeClr val="accent1"/>
          </a:fillRef>
          <a:effectRef idx="1">
            <a:schemeClr val="accent1"/>
          </a:effectRef>
          <a:fontRef idx="minor">
            <a:schemeClr val="tx1"/>
          </a:fontRef>
        </p:style>
      </p:cxnSp>
      <p:cxnSp>
        <p:nvCxnSpPr>
          <p:cNvPr id="306" name="Elbow Connector 305"/>
          <p:cNvCxnSpPr>
            <a:endCxn id="7" idx="2"/>
          </p:cNvCxnSpPr>
          <p:nvPr/>
        </p:nvCxnSpPr>
        <p:spPr>
          <a:xfrm rot="5400000" flipH="1" flipV="1">
            <a:off x="2761918" y="3571998"/>
            <a:ext cx="866775" cy="12700"/>
          </a:xfrm>
          <a:prstGeom prst="bentConnector3">
            <a:avLst>
              <a:gd name="adj1" fmla="val 50000"/>
            </a:avLst>
          </a:prstGeom>
          <a:ln w="41275" cmpd="sng">
            <a:miter lim="800000"/>
            <a:tailEnd type="arrow"/>
          </a:ln>
        </p:spPr>
        <p:style>
          <a:lnRef idx="2">
            <a:schemeClr val="accent1"/>
          </a:lnRef>
          <a:fillRef idx="0">
            <a:schemeClr val="accent1"/>
          </a:fillRef>
          <a:effectRef idx="1">
            <a:schemeClr val="accent1"/>
          </a:effectRef>
          <a:fontRef idx="minor">
            <a:schemeClr val="tx1"/>
          </a:fontRef>
        </p:style>
      </p:cxnSp>
      <p:cxnSp>
        <p:nvCxnSpPr>
          <p:cNvPr id="309" name="Elbow Connector 308"/>
          <p:cNvCxnSpPr>
            <a:stCxn id="9" idx="0"/>
            <a:endCxn id="7" idx="2"/>
          </p:cNvCxnSpPr>
          <p:nvPr/>
        </p:nvCxnSpPr>
        <p:spPr>
          <a:xfrm rot="5400000" flipH="1" flipV="1">
            <a:off x="1738715" y="2555145"/>
            <a:ext cx="873125" cy="2040056"/>
          </a:xfrm>
          <a:prstGeom prst="bentConnector3">
            <a:avLst>
              <a:gd name="adj1" fmla="val 50000"/>
            </a:avLst>
          </a:prstGeom>
          <a:ln w="41275" cmpd="sng">
            <a:miter lim="800000"/>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11205816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2155766">
            <a:off x="2721263" y="4114524"/>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8641240">
            <a:off x="5468137" y="4152988"/>
            <a:ext cx="876500" cy="488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114301" y="1275071"/>
            <a:ext cx="4216399" cy="29287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2" name="Title 1"/>
          <p:cNvSpPr>
            <a:spLocks noGrp="1"/>
          </p:cNvSpPr>
          <p:nvPr>
            <p:ph type="title"/>
          </p:nvPr>
        </p:nvSpPr>
        <p:spPr>
          <a:xfrm>
            <a:off x="457199" y="0"/>
            <a:ext cx="8336455" cy="1143000"/>
          </a:xfrm>
        </p:spPr>
        <p:txBody>
          <a:bodyPr>
            <a:normAutofit/>
          </a:bodyPr>
          <a:lstStyle/>
          <a:p>
            <a:r>
              <a:rPr lang="en-US" dirty="0" smtClean="0"/>
              <a:t>b</a:t>
            </a:r>
            <a:r>
              <a:rPr lang="en-US" cap="small" dirty="0" smtClean="0"/>
              <a:t>right</a:t>
            </a:r>
            <a:r>
              <a:rPr lang="en-US" dirty="0" smtClean="0"/>
              <a:t> Technologies </a:t>
            </a:r>
            <a:endParaRPr lang="en-US" dirty="0"/>
          </a:p>
        </p:txBody>
      </p:sp>
      <p:sp>
        <p:nvSpPr>
          <p:cNvPr id="10" name="Rounded Rectangle 9"/>
          <p:cNvSpPr/>
          <p:nvPr/>
        </p:nvSpPr>
        <p:spPr>
          <a:xfrm>
            <a:off x="428669" y="1325268"/>
            <a:ext cx="3571831" cy="38641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Novel Interaction Modalities</a:t>
            </a:r>
          </a:p>
        </p:txBody>
      </p:sp>
      <p:sp>
        <p:nvSpPr>
          <p:cNvPr id="31" name="Rounded Rectangle 30"/>
          <p:cNvSpPr/>
          <p:nvPr/>
        </p:nvSpPr>
        <p:spPr>
          <a:xfrm>
            <a:off x="2125480" y="1912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Gaze Tracking</a:t>
            </a:r>
            <a:endParaRPr lang="en-US" sz="1400" dirty="0">
              <a:solidFill>
                <a:srgbClr val="32525D"/>
              </a:solidFill>
            </a:endParaRPr>
          </a:p>
        </p:txBody>
      </p:sp>
      <p:sp>
        <p:nvSpPr>
          <p:cNvPr id="32" name="Rounded Rectangle 31"/>
          <p:cNvSpPr/>
          <p:nvPr/>
        </p:nvSpPr>
        <p:spPr>
          <a:xfrm>
            <a:off x="2125480" y="2293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Proximity Detection</a:t>
            </a:r>
            <a:endParaRPr lang="en-US" sz="1400" dirty="0">
              <a:solidFill>
                <a:srgbClr val="32525D"/>
              </a:solidFill>
            </a:endParaRPr>
          </a:p>
        </p:txBody>
      </p:sp>
      <p:sp>
        <p:nvSpPr>
          <p:cNvPr id="33" name="Rounded Rectangle 32"/>
          <p:cNvSpPr/>
          <p:nvPr/>
        </p:nvSpPr>
        <p:spPr>
          <a:xfrm>
            <a:off x="2125480" y="3055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Face Detection</a:t>
            </a:r>
            <a:endParaRPr lang="en-US" sz="1400" dirty="0">
              <a:solidFill>
                <a:srgbClr val="32525D"/>
              </a:solidFill>
            </a:endParaRPr>
          </a:p>
        </p:txBody>
      </p:sp>
      <p:sp>
        <p:nvSpPr>
          <p:cNvPr id="37" name="Rounded Rectangle 36"/>
          <p:cNvSpPr/>
          <p:nvPr/>
        </p:nvSpPr>
        <p:spPr>
          <a:xfrm>
            <a:off x="2125480" y="3436564"/>
            <a:ext cx="1981200" cy="304800"/>
          </a:xfrm>
          <a:prstGeom prst="roundRect">
            <a:avLst/>
          </a:prstGeom>
          <a:solidFill>
            <a:schemeClr val="accent4">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Iris Scanning</a:t>
            </a:r>
            <a:endParaRPr lang="en-US" sz="1400" dirty="0">
              <a:solidFill>
                <a:srgbClr val="32525D"/>
              </a:solidFill>
            </a:endParaRPr>
          </a:p>
        </p:txBody>
      </p:sp>
      <p:sp>
        <p:nvSpPr>
          <p:cNvPr id="38" name="Rounded Rectangle 37"/>
          <p:cNvSpPr/>
          <p:nvPr/>
        </p:nvSpPr>
        <p:spPr>
          <a:xfrm>
            <a:off x="2125480" y="2674564"/>
            <a:ext cx="1981200" cy="30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2525D"/>
                </a:solidFill>
              </a:rPr>
              <a:t>Multi-touch</a:t>
            </a:r>
            <a:endParaRPr lang="en-US" sz="1400" dirty="0">
              <a:solidFill>
                <a:srgbClr val="32525D"/>
              </a:solidFill>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72" y="1853931"/>
            <a:ext cx="1680697" cy="19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4432301" y="1229916"/>
            <a:ext cx="4609962" cy="3023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762500" y="1775186"/>
            <a:ext cx="3878754" cy="1031514"/>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bg2"/>
                </a:solidFill>
              </a:rPr>
              <a:t>Semantic Interaction Model</a:t>
            </a:r>
          </a:p>
          <a:p>
            <a:pPr algn="ctr"/>
            <a:r>
              <a:rPr lang="en-US" sz="1400" dirty="0">
                <a:solidFill>
                  <a:schemeClr val="bg2"/>
                </a:solidFill>
                <a:cs typeface="Times New Roman" pitchFamily="18" charset="0"/>
              </a:rPr>
              <a:t>Describes on high abstraction level in what ways user can interact with </a:t>
            </a:r>
            <a:r>
              <a:rPr lang="en-US" sz="1400" dirty="0" smtClean="0">
                <a:solidFill>
                  <a:schemeClr val="bg2"/>
                </a:solidFill>
                <a:cs typeface="Times New Roman" pitchFamily="18" charset="0"/>
              </a:rPr>
              <a:t>content</a:t>
            </a:r>
            <a:endParaRPr lang="en-US" sz="1400" dirty="0">
              <a:solidFill>
                <a:schemeClr val="bg2"/>
              </a:solidFill>
            </a:endParaRPr>
          </a:p>
        </p:txBody>
      </p:sp>
      <p:sp>
        <p:nvSpPr>
          <p:cNvPr id="25" name="Rounded Rectangle 24"/>
          <p:cNvSpPr/>
          <p:nvPr/>
        </p:nvSpPr>
        <p:spPr>
          <a:xfrm>
            <a:off x="4762500" y="2924950"/>
            <a:ext cx="3878754" cy="1029875"/>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solidFill>
                  <a:schemeClr val="bg2"/>
                </a:solidFill>
              </a:rPr>
              <a:t>Semantic Visualization Model</a:t>
            </a:r>
          </a:p>
          <a:p>
            <a:pPr algn="ctr"/>
            <a:r>
              <a:rPr lang="en-US" sz="1400" dirty="0">
                <a:solidFill>
                  <a:srgbClr val="3B3B3B"/>
                </a:solidFill>
                <a:cs typeface="Times New Roman" pitchFamily="18" charset="0"/>
              </a:rPr>
              <a:t>Describes where and how content is visualized to the user on delivery </a:t>
            </a:r>
            <a:r>
              <a:rPr lang="en-US" sz="1400" dirty="0" smtClean="0">
                <a:solidFill>
                  <a:srgbClr val="3B3B3B"/>
                </a:solidFill>
                <a:cs typeface="Times New Roman" pitchFamily="18" charset="0"/>
              </a:rPr>
              <a:t>device</a:t>
            </a:r>
            <a:endParaRPr lang="en-US" sz="1400" dirty="0">
              <a:solidFill>
                <a:srgbClr val="3B3B3B"/>
              </a:solidFill>
            </a:endParaRPr>
          </a:p>
        </p:txBody>
      </p:sp>
      <p:sp>
        <p:nvSpPr>
          <p:cNvPr id="34" name="Rounded Rectangle 33"/>
          <p:cNvSpPr/>
          <p:nvPr/>
        </p:nvSpPr>
        <p:spPr>
          <a:xfrm>
            <a:off x="4676757" y="1308036"/>
            <a:ext cx="4053397" cy="4036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Application Modeling Framework</a:t>
            </a:r>
          </a:p>
        </p:txBody>
      </p:sp>
      <p:sp>
        <p:nvSpPr>
          <p:cNvPr id="47" name="Rounded Rectangle 46"/>
          <p:cNvSpPr/>
          <p:nvPr/>
        </p:nvSpPr>
        <p:spPr>
          <a:xfrm>
            <a:off x="259372" y="4729420"/>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bwMode="auto">
          <a:xfrm>
            <a:off x="1841500" y="5475904"/>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49" name="Rounded Rectangle 48"/>
          <p:cNvSpPr/>
          <p:nvPr/>
        </p:nvSpPr>
        <p:spPr bwMode="auto">
          <a:xfrm>
            <a:off x="1841500" y="6070722"/>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50" name="Picture 71" descr="BrainWav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99" y="5483940"/>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2" name="Rounded Rectangle 51"/>
          <p:cNvSpPr/>
          <p:nvPr/>
        </p:nvSpPr>
        <p:spPr>
          <a:xfrm>
            <a:off x="1858780" y="4783229"/>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53" name="Rounded Rectangle 52"/>
          <p:cNvSpPr/>
          <p:nvPr/>
        </p:nvSpPr>
        <p:spPr bwMode="auto">
          <a:xfrm>
            <a:off x="4914900" y="6292119"/>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54" name="Rounded Rectangle 53"/>
          <p:cNvSpPr/>
          <p:nvPr/>
        </p:nvSpPr>
        <p:spPr bwMode="auto">
          <a:xfrm>
            <a:off x="4914900" y="5786467"/>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55" name="Rounded Rectangle 54"/>
          <p:cNvSpPr/>
          <p:nvPr/>
        </p:nvSpPr>
        <p:spPr bwMode="auto">
          <a:xfrm>
            <a:off x="4914900" y="5294867"/>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27" name="TextBox 26"/>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25483283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18" y="0"/>
            <a:ext cx="8336455" cy="1143000"/>
          </a:xfrm>
        </p:spPr>
        <p:txBody>
          <a:bodyPr>
            <a:normAutofit/>
          </a:bodyPr>
          <a:lstStyle/>
          <a:p>
            <a:r>
              <a:rPr lang="en-US" dirty="0"/>
              <a:t>b</a:t>
            </a:r>
            <a:r>
              <a:rPr lang="en-US" cap="small" dirty="0" smtClean="0"/>
              <a:t>right</a:t>
            </a:r>
            <a:r>
              <a:rPr lang="en-US" dirty="0"/>
              <a:t>-</a:t>
            </a:r>
            <a:r>
              <a:rPr lang="en-US" dirty="0" smtClean="0"/>
              <a:t>Enabled Capabilities</a:t>
            </a:r>
            <a:endParaRPr lang="en-US" dirty="0"/>
          </a:p>
        </p:txBody>
      </p:sp>
      <p:sp>
        <p:nvSpPr>
          <p:cNvPr id="18" name="Rounded Rectangle 17"/>
          <p:cNvSpPr/>
          <p:nvPr/>
        </p:nvSpPr>
        <p:spPr>
          <a:xfrm>
            <a:off x="403218" y="1570502"/>
            <a:ext cx="8534282" cy="1981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bwMode="auto">
          <a:xfrm>
            <a:off x="1782146" y="2295342"/>
            <a:ext cx="2976247" cy="4181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a:t>
            </a:r>
            <a:r>
              <a:rPr lang="en-US" dirty="0">
                <a:solidFill>
                  <a:srgbClr val="32525D"/>
                </a:solidFill>
              </a:rPr>
              <a:t>What </a:t>
            </a:r>
            <a:r>
              <a:rPr lang="en-US" dirty="0" smtClean="0">
                <a:solidFill>
                  <a:srgbClr val="32525D"/>
                </a:solidFill>
              </a:rPr>
              <a:t>the user has seen”</a:t>
            </a:r>
            <a:endParaRPr lang="en-US" dirty="0">
              <a:solidFill>
                <a:srgbClr val="32525D"/>
              </a:solidFill>
            </a:endParaRPr>
          </a:p>
        </p:txBody>
      </p:sp>
      <p:sp>
        <p:nvSpPr>
          <p:cNvPr id="23" name="Rounded Rectangle 22"/>
          <p:cNvSpPr/>
          <p:nvPr/>
        </p:nvSpPr>
        <p:spPr bwMode="auto">
          <a:xfrm>
            <a:off x="1782146" y="2890160"/>
            <a:ext cx="2976247" cy="38979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a:t>
            </a:r>
            <a:r>
              <a:rPr lang="en-US" dirty="0">
                <a:solidFill>
                  <a:schemeClr val="accent1">
                    <a:lumMod val="50000"/>
                  </a:schemeClr>
                </a:solidFill>
              </a:rPr>
              <a:t>What </a:t>
            </a:r>
            <a:r>
              <a:rPr lang="en-US" dirty="0" smtClean="0">
                <a:solidFill>
                  <a:schemeClr val="accent1">
                    <a:lumMod val="50000"/>
                  </a:schemeClr>
                </a:solidFill>
              </a:rPr>
              <a:t>the user has done”</a:t>
            </a:r>
            <a:endParaRPr lang="en-US" dirty="0">
              <a:solidFill>
                <a:schemeClr val="accent1">
                  <a:lumMod val="50000"/>
                </a:schemeClr>
              </a:solidFill>
            </a:endParaRPr>
          </a:p>
        </p:txBody>
      </p:sp>
      <p:pic>
        <p:nvPicPr>
          <p:cNvPr id="25" name="Picture 71" descr="BrainW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45" y="2303378"/>
            <a:ext cx="932235" cy="9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8" name="Rounded Rectangle 27"/>
          <p:cNvSpPr/>
          <p:nvPr/>
        </p:nvSpPr>
        <p:spPr>
          <a:xfrm>
            <a:off x="1799426" y="1602667"/>
            <a:ext cx="5964420" cy="46083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2525D"/>
                </a:solidFill>
              </a:rPr>
              <a:t>User Time Machine and Contextual Model</a:t>
            </a:r>
          </a:p>
        </p:txBody>
      </p:sp>
      <p:sp>
        <p:nvSpPr>
          <p:cNvPr id="29" name="Rounded Rectangle 28"/>
          <p:cNvSpPr/>
          <p:nvPr/>
        </p:nvSpPr>
        <p:spPr bwMode="auto">
          <a:xfrm>
            <a:off x="4855546" y="3111557"/>
            <a:ext cx="3759200" cy="33728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Predicted user interest</a:t>
            </a:r>
            <a:endParaRPr lang="en-US" dirty="0">
              <a:solidFill>
                <a:srgbClr val="32525D"/>
              </a:solidFill>
            </a:endParaRPr>
          </a:p>
        </p:txBody>
      </p:sp>
      <p:sp>
        <p:nvSpPr>
          <p:cNvPr id="31" name="Rounded Rectangle 30"/>
          <p:cNvSpPr/>
          <p:nvPr/>
        </p:nvSpPr>
        <p:spPr bwMode="auto">
          <a:xfrm>
            <a:off x="4855546" y="2605905"/>
            <a:ext cx="3759200" cy="39321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Observed user workflows</a:t>
            </a:r>
            <a:endParaRPr lang="en-US" dirty="0">
              <a:solidFill>
                <a:schemeClr val="accent1">
                  <a:lumMod val="50000"/>
                </a:schemeClr>
              </a:solidFill>
            </a:endParaRPr>
          </a:p>
        </p:txBody>
      </p:sp>
      <p:sp>
        <p:nvSpPr>
          <p:cNvPr id="32" name="Rounded Rectangle 31"/>
          <p:cNvSpPr/>
          <p:nvPr/>
        </p:nvSpPr>
        <p:spPr bwMode="auto">
          <a:xfrm>
            <a:off x="4855546" y="2114305"/>
            <a:ext cx="3759200" cy="3959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lgn="ctr">
              <a:defRPr/>
            </a:pPr>
            <a:r>
              <a:rPr lang="en-US" dirty="0" smtClean="0">
                <a:solidFill>
                  <a:schemeClr val="accent1">
                    <a:lumMod val="50000"/>
                  </a:schemeClr>
                </a:solidFill>
              </a:rPr>
              <a:t>User Memory</a:t>
            </a:r>
            <a:endParaRPr lang="en-US" dirty="0">
              <a:solidFill>
                <a:schemeClr val="accent1">
                  <a:lumMod val="50000"/>
                </a:schemeClr>
              </a:solidFill>
            </a:endParaRPr>
          </a:p>
        </p:txBody>
      </p:sp>
      <p:sp>
        <p:nvSpPr>
          <p:cNvPr id="35" name="Right Arrow 34"/>
          <p:cNvSpPr/>
          <p:nvPr/>
        </p:nvSpPr>
        <p:spPr>
          <a:xfrm rot="5400000">
            <a:off x="4147525" y="3572581"/>
            <a:ext cx="939145" cy="1371600"/>
          </a:xfrm>
          <a:prstGeom prst="rightArrow">
            <a:avLst>
              <a:gd name="adj1" fmla="val 34674"/>
              <a:gd name="adj2" fmla="val 60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81930" y="4981953"/>
            <a:ext cx="7663569" cy="1643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bwMode="auto">
          <a:xfrm>
            <a:off x="1092200" y="5162659"/>
            <a:ext cx="3393539" cy="38487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Context-Dependent Controls</a:t>
            </a:r>
          </a:p>
          <a:p>
            <a:pPr algn="ctr">
              <a:defRPr/>
            </a:pPr>
            <a:endParaRPr lang="en-US" sz="1400" dirty="0">
              <a:solidFill>
                <a:srgbClr val="32525D"/>
              </a:solidFill>
            </a:endParaRPr>
          </a:p>
        </p:txBody>
      </p:sp>
      <p:sp>
        <p:nvSpPr>
          <p:cNvPr id="42" name="Rounded Rectangle 41"/>
          <p:cNvSpPr/>
          <p:nvPr/>
        </p:nvSpPr>
        <p:spPr bwMode="auto">
          <a:xfrm>
            <a:off x="1092201" y="6106103"/>
            <a:ext cx="3411427"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“Notifications to your eyes”</a:t>
            </a:r>
          </a:p>
        </p:txBody>
      </p:sp>
      <p:sp>
        <p:nvSpPr>
          <p:cNvPr id="43" name="Rounded Rectangle 42"/>
          <p:cNvSpPr/>
          <p:nvPr/>
        </p:nvSpPr>
        <p:spPr bwMode="auto">
          <a:xfrm>
            <a:off x="1092201" y="5640399"/>
            <a:ext cx="3402484"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“Controls to your hands”</a:t>
            </a:r>
          </a:p>
        </p:txBody>
      </p:sp>
      <p:sp>
        <p:nvSpPr>
          <p:cNvPr id="44" name="Rounded Rectangle 43"/>
          <p:cNvSpPr/>
          <p:nvPr/>
        </p:nvSpPr>
        <p:spPr bwMode="auto">
          <a:xfrm>
            <a:off x="4574757" y="6124930"/>
            <a:ext cx="3451643" cy="334381"/>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“Liquid Data” </a:t>
            </a:r>
            <a:endParaRPr lang="en-US" dirty="0">
              <a:solidFill>
                <a:srgbClr val="32525D"/>
              </a:solidFill>
            </a:endParaRPr>
          </a:p>
        </p:txBody>
      </p:sp>
      <p:sp>
        <p:nvSpPr>
          <p:cNvPr id="26" name="Rounded Rectangle 25"/>
          <p:cNvSpPr/>
          <p:nvPr/>
        </p:nvSpPr>
        <p:spPr bwMode="auto">
          <a:xfrm>
            <a:off x="4574757" y="5171603"/>
            <a:ext cx="3451643" cy="35320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Cognitive Indexing</a:t>
            </a:r>
          </a:p>
        </p:txBody>
      </p:sp>
      <p:sp>
        <p:nvSpPr>
          <p:cNvPr id="27" name="Rounded Rectangle 26"/>
          <p:cNvSpPr/>
          <p:nvPr/>
        </p:nvSpPr>
        <p:spPr bwMode="auto">
          <a:xfrm>
            <a:off x="4574758" y="5640399"/>
            <a:ext cx="3451642" cy="38292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lgn="ctr">
              <a:defRPr/>
            </a:pPr>
            <a:r>
              <a:rPr lang="en-US" dirty="0" smtClean="0">
                <a:solidFill>
                  <a:srgbClr val="32525D"/>
                </a:solidFill>
              </a:rPr>
              <a:t>User Action Acceleration</a:t>
            </a:r>
          </a:p>
        </p:txBody>
      </p:sp>
      <p:sp>
        <p:nvSpPr>
          <p:cNvPr id="20" name="TextBox 19"/>
          <p:cNvSpPr txBox="1"/>
          <p:nvPr/>
        </p:nvSpPr>
        <p:spPr>
          <a:xfrm>
            <a:off x="3086100" y="6502400"/>
            <a:ext cx="3365500" cy="369332"/>
          </a:xfrm>
          <a:prstGeom prst="rect">
            <a:avLst/>
          </a:prstGeom>
          <a:noFill/>
        </p:spPr>
        <p:txBody>
          <a:bodyPr wrap="square" rtlCol="0">
            <a:spAutoFit/>
          </a:bodyPr>
          <a:lstStyle/>
          <a:p>
            <a:pPr algn="ctr"/>
            <a:r>
              <a:rPr lang="en-US" dirty="0" smtClean="0"/>
              <a:t>SRI Proprietary Information</a:t>
            </a:r>
            <a:endParaRPr lang="en-US" dirty="0"/>
          </a:p>
        </p:txBody>
      </p:sp>
    </p:spTree>
    <p:extLst>
      <p:ext uri="{BB962C8B-B14F-4D97-AF65-F5344CB8AC3E}">
        <p14:creationId xmlns:p14="http://schemas.microsoft.com/office/powerpoint/2010/main" val="4160945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1591</TotalTime>
  <Words>2215</Words>
  <Application>Microsoft Macintosh PowerPoint</Application>
  <PresentationFormat>On-screen Show (4:3)</PresentationFormat>
  <Paragraphs>457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Black</vt:lpstr>
      <vt:lpstr>From Context To Interest</vt:lpstr>
      <vt:lpstr>Working Together to Solve Problems</vt:lpstr>
      <vt:lpstr>The key to the problem is having Right amount of Relevant information at the Right time (3Rs) </vt:lpstr>
      <vt:lpstr>Big Data Visualization and Analysis Requirements</vt:lpstr>
      <vt:lpstr>bright Approach</vt:lpstr>
      <vt:lpstr>bright  Platform</vt:lpstr>
      <vt:lpstr>User Contextual Model</vt:lpstr>
      <vt:lpstr>bright Technologies </vt:lpstr>
      <vt:lpstr>bright-Enabled Capabilities</vt:lpstr>
      <vt:lpstr>bright Technologies </vt:lpstr>
      <vt:lpstr>Novel Interaction Modalities – Face  Recognition</vt:lpstr>
      <vt:lpstr>Window Into Your World</vt:lpstr>
      <vt:lpstr>Novel Interaction Modalities – Gaze Tracking</vt:lpstr>
      <vt:lpstr>Novel Interaction Modalities – Unlimited Multitouch</vt:lpstr>
      <vt:lpstr>bright Technologies </vt:lpstr>
      <vt:lpstr>Application Modeling Framework</vt:lpstr>
      <vt:lpstr>Application Modeling Framework</vt:lpstr>
      <vt:lpstr>bright Technologies </vt:lpstr>
      <vt:lpstr>Contextual User Model</vt:lpstr>
      <vt:lpstr>bright-Enabled Capabilities</vt:lpstr>
      <vt:lpstr>bright Demo – Navigation in 3D Space </vt:lpstr>
      <vt:lpstr>Touch-Controlled Navigation and Context-Dependent Controls in 3D World</vt:lpstr>
      <vt:lpstr>Gaze-Controlled Navigation in 3D</vt:lpstr>
      <vt:lpstr>bright-Enabled Capabilities</vt:lpstr>
      <vt:lpstr>PowerPoint Presentation</vt:lpstr>
      <vt:lpstr>Tri-Layer Visualization – Degrees of Interest</vt:lpstr>
      <vt:lpstr>Notifications to your Eyes Controls to your Hands</vt:lpstr>
      <vt:lpstr>bright-Enabled Capabilities</vt:lpstr>
      <vt:lpstr>Cognitive Indexing</vt:lpstr>
      <vt:lpstr>bright-Enabled Capabilities</vt:lpstr>
      <vt:lpstr>Cross-Application Automation</vt:lpstr>
      <vt:lpstr>User Action Acceleration</vt:lpstr>
      <vt:lpstr>bRIGHT as Evaluation Platform </vt:lpstr>
      <vt:lpstr>bright is</vt:lpstr>
      <vt:lpstr>PowerPoint Presentation</vt:lpstr>
    </vt:vector>
  </TitlesOfParts>
  <Company>SRI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Perception To Interest</dc:title>
  <dc:creator>Grit Denker</dc:creator>
  <cp:lastModifiedBy>Grit Denker</cp:lastModifiedBy>
  <cp:revision>195</cp:revision>
  <dcterms:created xsi:type="dcterms:W3CDTF">2012-09-07T05:46:19Z</dcterms:created>
  <dcterms:modified xsi:type="dcterms:W3CDTF">2012-10-18T05:19:46Z</dcterms:modified>
</cp:coreProperties>
</file>